
<file path=[Content_Types].xml><?xml version="1.0" encoding="utf-8"?>
<Types xmlns="http://schemas.openxmlformats.org/package/2006/content-types"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notesMasterIdLst>
    <p:notesMasterId r:id="rId13"/>
  </p:notes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</p:sldIdLst>
  <p:sldSz cx="12192000" cy="6858000"/>
  <p:notesSz cx="6858000" cy="12192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74" d="100"/>
          <a:sy n="74" d="100"/>
        </p:scale>
        <p:origin x="352" y="5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55268433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4AC7742D-5DF2-E8B7-1867-81433327EF4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A4ECE756-0D2B-2524-F4E6-B4E8CF9E7803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0FE0B9BE-C766-7862-564A-B1056E77C32E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68C8A17-B18A-D687-2AC2-CD3ADE7E786E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73224033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MASTER">
    <p:bg>
      <p:bgPr>
        <a:solidFill>
          <a:srgbClr val="F7F9F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12191695" cy="109728"/>
          </a:xfrm>
          <a:prstGeom prst="rect">
            <a:avLst/>
          </a:prstGeom>
          <a:solidFill>
            <a:srgbClr val="0B3B60"/>
          </a:solidFill>
          <a:ln w="12700">
            <a:solidFill>
              <a:srgbClr val="0B3B60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3" name="Text 1"/>
          <p:cNvSpPr/>
          <p:nvPr/>
        </p:nvSpPr>
        <p:spPr>
          <a:xfrm>
            <a:off x="502920" y="6547104"/>
            <a:ext cx="8046720" cy="16459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800" dirty="0">
                <a:solidFill>
                  <a:srgbClr val="66708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A Theoretical Risk-Scoring Model for Cloud IAM Complexity</a:t>
            </a:r>
            <a:endParaRPr lang="en-US" sz="800" dirty="0"/>
          </a:p>
        </p:txBody>
      </p:sp>
      <p:sp>
        <p:nvSpPr>
          <p:cNvPr id="4" name="Text 2"/>
          <p:cNvSpPr/>
          <p:nvPr/>
        </p:nvSpPr>
        <p:spPr>
          <a:xfrm>
            <a:off x="9509760" y="6547104"/>
            <a:ext cx="2148840" cy="16459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r">
              <a:buNone/>
            </a:pPr>
            <a:r>
              <a:rPr lang="en-US" sz="800" dirty="0">
                <a:solidFill>
                  <a:srgbClr val="66708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Shamsuddin Mahmud</a:t>
            </a:r>
            <a:endParaRPr lang="en-US" sz="800" dirty="0"/>
          </a:p>
        </p:txBody>
      </p:sp>
      <p:sp>
        <p:nvSpPr>
          <p:cNvPr id="25" name="Slide Number Placeholder 0"/>
          <p:cNvSpPr>
            <a:spLocks noGrp="1"/>
          </p:cNvSpPr>
          <p:nvPr>
            <p:ph type="sldNum" sz="quarter" idx="4294967295"/>
          </p:nvPr>
        </p:nvSpPr>
        <p:spPr>
          <a:xfrm>
            <a:off x="11722608" y="6547104"/>
            <a:ext cx="228600" cy="164592"/>
          </a:xfrm>
          <a:prstGeom prst="rect">
            <a:avLst/>
          </a:prstGeom>
          <a:extLst>
            <a:ext uri="{C572A759-6A51-4108-AA02-DFA0A04FC94B}">
              <ma14:wrappingTextBoxFlag xmlns:ma14="http://schemas.microsoft.com/office/mac/drawingml/2011/main" xmlns="" val="0"/>
            </a:ext>
          </a:extLst>
        </p:spPr>
        <p:txBody>
          <a:bodyPr lIns="0" tIns="0" rIns="0" bIns="0"/>
          <a:lstStyle>
            <a:lvl1pPr>
              <a:defRPr sz="800">
                <a:solidFill>
                  <a:srgbClr val="667085"/>
                </a:solidFill>
                <a:latin typeface="Arial"/>
                <a:ea typeface="Arial"/>
                <a:cs typeface="Arial"/>
              </a:defRPr>
            </a:lvl1pPr>
          </a:lstStyle>
          <a:p>
            <a:pPr algn="r"/>
            <a:fld id="{F7021451-1387-4CA6-816F-3879F97B5CBC}" type="slidenum">
              <a:rPr lang="en-US" b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Slide Number Placeholder 0"/>
          <p:cNvSpPr>
            <a:spLocks noGrp="1"/>
          </p:cNvSpPr>
          <p:nvPr>
            <p:ph type="sldNum" sz="quarter" idx="4294967295"/>
          </p:nvPr>
        </p:nvSpPr>
        <p:spPr>
          <a:xfrm>
            <a:off x="11722608" y="6547104"/>
            <a:ext cx="228600" cy="164592"/>
          </a:xfrm>
          <a:prstGeom prst="rect">
            <a:avLst/>
          </a:prstGeom>
          <a:extLst>
            <a:ext uri="{C572A759-6A51-4108-AA02-DFA0A04FC94B}">
              <ma14:wrappingTextBoxFlag xmlns:ma14="http://schemas.microsoft.com/office/mac/drawingml/2011/main" xmlns="" val="0"/>
            </a:ext>
          </a:extLst>
        </p:spPr>
        <p:txBody>
          <a:bodyPr lIns="0" tIns="0" rIns="0" bIns="0"/>
          <a:lstStyle>
            <a:lvl1pPr>
              <a:defRPr sz="800">
                <a:solidFill>
                  <a:srgbClr val="667085"/>
                </a:solidFill>
                <a:latin typeface="Arial"/>
                <a:ea typeface="Arial"/>
                <a:cs typeface="Arial"/>
              </a:defRPr>
            </a:lvl1pPr>
          </a:lstStyle>
          <a:p>
            <a:pPr algn="r"/>
            <a:fld id="{F7021451-1387-4CA6-816F-3879F97B5CBC}" type="slidenum">
              <a:rPr lang="en-US" b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0B3B6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12191695" cy="6858000"/>
          </a:xfrm>
          <a:prstGeom prst="rect">
            <a:avLst/>
          </a:prstGeom>
          <a:solidFill>
            <a:srgbClr val="0B3B60"/>
          </a:solidFill>
          <a:ln w="12700">
            <a:solidFill>
              <a:srgbClr val="0B3B60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3" name="Shape 1"/>
          <p:cNvSpPr/>
          <p:nvPr/>
        </p:nvSpPr>
        <p:spPr>
          <a:xfrm>
            <a:off x="9372600" y="320040"/>
            <a:ext cx="2331720" cy="2331720"/>
          </a:xfrm>
          <a:prstGeom prst="ellipse">
            <a:avLst/>
          </a:prstGeom>
          <a:solidFill>
            <a:srgbClr val="14547E"/>
          </a:solidFill>
          <a:ln w="12700">
            <a:solidFill>
              <a:srgbClr val="14547E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4" name="Shape 2"/>
          <p:cNvSpPr/>
          <p:nvPr/>
        </p:nvSpPr>
        <p:spPr>
          <a:xfrm>
            <a:off x="9784080" y="4480560"/>
            <a:ext cx="1920240" cy="1920240"/>
          </a:xfrm>
          <a:prstGeom prst="ellipse">
            <a:avLst/>
          </a:prstGeom>
          <a:solidFill>
            <a:srgbClr val="0E8A8A">
              <a:alpha val="82000"/>
            </a:srgbClr>
          </a:solidFill>
          <a:ln w="12700">
            <a:solidFill>
              <a:srgbClr val="0E8A8A">
                <a:alpha val="0"/>
              </a:srgbClr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5" name="Text 3"/>
          <p:cNvSpPr/>
          <p:nvPr/>
        </p:nvSpPr>
        <p:spPr>
          <a:xfrm>
            <a:off x="731520" y="1097280"/>
            <a:ext cx="8869680" cy="14630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2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A Theoretical Risk-Scoring Model</a:t>
            </a:r>
            <a:endParaRPr lang="en-US" sz="2900" dirty="0"/>
          </a:p>
          <a:p>
            <a:pPr marL="0" indent="0">
              <a:buNone/>
            </a:pPr>
            <a:r>
              <a:rPr lang="en-US" sz="2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for Cloud IAM Complexity</a:t>
            </a:r>
            <a:endParaRPr lang="en-US" sz="2900" dirty="0"/>
          </a:p>
        </p:txBody>
      </p:sp>
      <p:sp>
        <p:nvSpPr>
          <p:cNvPr id="6" name="Text 4"/>
          <p:cNvSpPr/>
          <p:nvPr/>
        </p:nvSpPr>
        <p:spPr>
          <a:xfrm>
            <a:off x="749808" y="2852928"/>
            <a:ext cx="6583680" cy="3657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700" dirty="0">
                <a:solidFill>
                  <a:srgbClr val="D9EA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MSc Cyber Security and Digital Forensics</a:t>
            </a:r>
            <a:endParaRPr lang="en-US" sz="1700" dirty="0"/>
          </a:p>
        </p:txBody>
      </p:sp>
      <p:sp>
        <p:nvSpPr>
          <p:cNvPr id="7" name="Text 5"/>
          <p:cNvSpPr/>
          <p:nvPr/>
        </p:nvSpPr>
        <p:spPr>
          <a:xfrm>
            <a:off x="749808" y="3794760"/>
            <a:ext cx="6675120" cy="68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350" dirty="0">
                <a:solidFill>
                  <a:srgbClr val="D9EA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Shamsuddin Mahmud  |  Student ID: 2432880</a:t>
            </a:r>
            <a:endParaRPr lang="en-US" sz="1350" dirty="0"/>
          </a:p>
          <a:p>
            <a:pPr marL="0" indent="0">
              <a:buNone/>
            </a:pPr>
            <a:r>
              <a:rPr lang="en-US" sz="1350" dirty="0">
                <a:solidFill>
                  <a:srgbClr val="D9EA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Supervisor: Ramzi Djemai  |  September 2026</a:t>
            </a:r>
            <a:endParaRPr lang="en-US" sz="1350" dirty="0"/>
          </a:p>
        </p:txBody>
      </p:sp>
      <p:sp>
        <p:nvSpPr>
          <p:cNvPr id="8" name="Text 6"/>
          <p:cNvSpPr/>
          <p:nvPr/>
        </p:nvSpPr>
        <p:spPr>
          <a:xfrm>
            <a:off x="749808" y="5166360"/>
            <a:ext cx="3108960" cy="34747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10-minute project presentation</a:t>
            </a:r>
            <a:endParaRPr lang="en-US" sz="13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530352" y="347472"/>
            <a:ext cx="10972800" cy="45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2400" b="1" dirty="0">
                <a:solidFill>
                  <a:srgbClr val="0B3B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Problem and Research Gap</a:t>
            </a:r>
            <a:endParaRPr lang="en-US" sz="2400" dirty="0"/>
          </a:p>
        </p:txBody>
      </p:sp>
      <p:sp>
        <p:nvSpPr>
          <p:cNvPr id="3" name="Text 1"/>
          <p:cNvSpPr/>
          <p:nvPr/>
        </p:nvSpPr>
        <p:spPr>
          <a:xfrm>
            <a:off x="548640" y="822960"/>
            <a:ext cx="10972800" cy="2560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150" dirty="0">
                <a:solidFill>
                  <a:srgbClr val="66708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Why cloud IAM complexity needs a different type of risk assessment</a:t>
            </a:r>
            <a:endParaRPr lang="en-US" sz="1150" dirty="0"/>
          </a:p>
        </p:txBody>
      </p:sp>
      <p:sp>
        <p:nvSpPr>
          <p:cNvPr id="4" name="Shape 2"/>
          <p:cNvSpPr/>
          <p:nvPr/>
        </p:nvSpPr>
        <p:spPr>
          <a:xfrm>
            <a:off x="640080" y="1325880"/>
            <a:ext cx="3566160" cy="3611880"/>
          </a:xfrm>
          <a:prstGeom prst="roundRect">
            <a:avLst>
              <a:gd name="adj" fmla="val 2051"/>
            </a:avLst>
          </a:prstGeom>
          <a:solidFill>
            <a:srgbClr val="FFFFFF"/>
          </a:solidFill>
          <a:ln w="12700">
            <a:solidFill>
              <a:srgbClr val="D5E0E7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5" name="Shape 3"/>
          <p:cNvSpPr/>
          <p:nvPr/>
        </p:nvSpPr>
        <p:spPr>
          <a:xfrm>
            <a:off x="640080" y="1325880"/>
            <a:ext cx="64008" cy="3611880"/>
          </a:xfrm>
          <a:prstGeom prst="rect">
            <a:avLst/>
          </a:prstGeom>
          <a:solidFill>
            <a:srgbClr val="1F6A9A"/>
          </a:solidFill>
          <a:ln w="12700">
            <a:solidFill>
              <a:srgbClr val="1F6A9A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6" name="Text 4"/>
          <p:cNvSpPr/>
          <p:nvPr/>
        </p:nvSpPr>
        <p:spPr>
          <a:xfrm>
            <a:off x="841248" y="1490472"/>
            <a:ext cx="3200400" cy="3200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700" b="1" dirty="0">
                <a:solidFill>
                  <a:srgbClr val="0B3B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The problem</a:t>
            </a:r>
            <a:endParaRPr lang="en-US" sz="1700" dirty="0"/>
          </a:p>
        </p:txBody>
      </p:sp>
      <p:sp>
        <p:nvSpPr>
          <p:cNvPr id="7" name="Text 5"/>
          <p:cNvSpPr/>
          <p:nvPr/>
        </p:nvSpPr>
        <p:spPr>
          <a:xfrm>
            <a:off x="841248" y="1911096"/>
            <a:ext cx="3182112" cy="28620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buNone/>
            </a:pPr>
            <a:r>
              <a:rPr lang="en-US" sz="1320" dirty="0">
                <a:solidFill>
                  <a:srgbClr val="23313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Cloud IAM can include many identities, roles, permissions, policies, trust relationships and contextual conditions. As these interact, effective access becomes difficult to understand, review and maintain.</a:t>
            </a:r>
            <a:endParaRPr lang="en-US" sz="1320" dirty="0"/>
          </a:p>
        </p:txBody>
      </p:sp>
      <p:sp>
        <p:nvSpPr>
          <p:cNvPr id="8" name="Shape 6"/>
          <p:cNvSpPr/>
          <p:nvPr/>
        </p:nvSpPr>
        <p:spPr>
          <a:xfrm>
            <a:off x="4315968" y="1325880"/>
            <a:ext cx="3566160" cy="3611880"/>
          </a:xfrm>
          <a:prstGeom prst="roundRect">
            <a:avLst>
              <a:gd name="adj" fmla="val 2051"/>
            </a:avLst>
          </a:prstGeom>
          <a:solidFill>
            <a:srgbClr val="FFFFFF"/>
          </a:solidFill>
          <a:ln w="12700">
            <a:solidFill>
              <a:srgbClr val="D5E0E7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9" name="Shape 7"/>
          <p:cNvSpPr/>
          <p:nvPr/>
        </p:nvSpPr>
        <p:spPr>
          <a:xfrm>
            <a:off x="4315968" y="1325880"/>
            <a:ext cx="64008" cy="3611880"/>
          </a:xfrm>
          <a:prstGeom prst="rect">
            <a:avLst/>
          </a:prstGeom>
          <a:solidFill>
            <a:srgbClr val="0E8A8A"/>
          </a:solidFill>
          <a:ln w="12700">
            <a:solidFill>
              <a:srgbClr val="0E8A8A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0" name="Text 8"/>
          <p:cNvSpPr/>
          <p:nvPr/>
        </p:nvSpPr>
        <p:spPr>
          <a:xfrm>
            <a:off x="4517136" y="1490472"/>
            <a:ext cx="3200400" cy="3200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700" b="1" dirty="0">
                <a:solidFill>
                  <a:srgbClr val="0B3B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Why it matters</a:t>
            </a:r>
            <a:endParaRPr lang="en-US" sz="1700" dirty="0"/>
          </a:p>
        </p:txBody>
      </p:sp>
      <p:sp>
        <p:nvSpPr>
          <p:cNvPr id="11" name="Text 9"/>
          <p:cNvSpPr/>
          <p:nvPr/>
        </p:nvSpPr>
        <p:spPr>
          <a:xfrm>
            <a:off x="4517136" y="1911096"/>
            <a:ext cx="3182112" cy="28620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buNone/>
            </a:pPr>
            <a:r>
              <a:rPr lang="en-US" sz="1320" dirty="0">
                <a:solidFill>
                  <a:srgbClr val="23313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Complexity can hide excessive permissions, weak policy quality, ineffective reviews, indirect privilege paths and access to critical resources. A small configuration can still be highly risky.</a:t>
            </a:r>
            <a:endParaRPr lang="en-US" sz="1320" dirty="0"/>
          </a:p>
        </p:txBody>
      </p:sp>
      <p:sp>
        <p:nvSpPr>
          <p:cNvPr id="12" name="Shape 10"/>
          <p:cNvSpPr/>
          <p:nvPr/>
        </p:nvSpPr>
        <p:spPr>
          <a:xfrm>
            <a:off x="7991856" y="1325880"/>
            <a:ext cx="3566160" cy="3611880"/>
          </a:xfrm>
          <a:prstGeom prst="roundRect">
            <a:avLst>
              <a:gd name="adj" fmla="val 2051"/>
            </a:avLst>
          </a:prstGeom>
          <a:solidFill>
            <a:srgbClr val="FFFFFF"/>
          </a:solidFill>
          <a:ln w="12700">
            <a:solidFill>
              <a:srgbClr val="D5E0E7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3" name="Shape 11"/>
          <p:cNvSpPr/>
          <p:nvPr/>
        </p:nvSpPr>
        <p:spPr>
          <a:xfrm>
            <a:off x="7991856" y="1325880"/>
            <a:ext cx="64008" cy="3611880"/>
          </a:xfrm>
          <a:prstGeom prst="rect">
            <a:avLst/>
          </a:prstGeom>
          <a:solidFill>
            <a:srgbClr val="B87918"/>
          </a:solidFill>
          <a:ln w="12700">
            <a:solidFill>
              <a:srgbClr val="B87918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4" name="Text 12"/>
          <p:cNvSpPr/>
          <p:nvPr/>
        </p:nvSpPr>
        <p:spPr>
          <a:xfrm>
            <a:off x="8193024" y="1490472"/>
            <a:ext cx="3200400" cy="3200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700" b="1" dirty="0">
                <a:solidFill>
                  <a:srgbClr val="0B3B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Research gap</a:t>
            </a:r>
            <a:endParaRPr lang="en-US" sz="1700" dirty="0"/>
          </a:p>
        </p:txBody>
      </p:sp>
      <p:sp>
        <p:nvSpPr>
          <p:cNvPr id="15" name="Text 13"/>
          <p:cNvSpPr/>
          <p:nvPr/>
        </p:nvSpPr>
        <p:spPr>
          <a:xfrm>
            <a:off x="8193024" y="1911096"/>
            <a:ext cx="3182112" cy="28620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buNone/>
            </a:pPr>
            <a:r>
              <a:rPr lang="en-US" sz="1320" dirty="0">
                <a:solidFill>
                  <a:srgbClr val="23313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Existing studies examine IAM metrics, policy verification, reachability, privilege escalation and attack graphs separately. The reviewed literature did not provide one integrated, explainable cloud IAM complexity-risk score.</a:t>
            </a:r>
            <a:endParaRPr lang="en-US" sz="1320" dirty="0"/>
          </a:p>
        </p:txBody>
      </p:sp>
      <p:sp>
        <p:nvSpPr>
          <p:cNvPr id="16" name="Shape 14"/>
          <p:cNvSpPr/>
          <p:nvPr/>
        </p:nvSpPr>
        <p:spPr>
          <a:xfrm>
            <a:off x="1508760" y="5257800"/>
            <a:ext cx="9144000" cy="685800"/>
          </a:xfrm>
          <a:prstGeom prst="roundRect">
            <a:avLst/>
          </a:prstGeom>
          <a:solidFill>
            <a:srgbClr val="EAF7F5"/>
          </a:solidFill>
          <a:ln w="12700">
            <a:solidFill>
              <a:srgbClr val="B8DDD8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7" name="Text 15"/>
          <p:cNvSpPr/>
          <p:nvPr/>
        </p:nvSpPr>
        <p:spPr>
          <a:xfrm>
            <a:off x="1737360" y="5440680"/>
            <a:ext cx="8686800" cy="31089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600" b="1" dirty="0">
                <a:solidFill>
                  <a:srgbClr val="2B7A5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Core proposition: complexity is not automatically risk - it acts as a risk amplifier when combined with exposure, weak governance and critical assets.</a:t>
            </a:r>
            <a:endParaRPr lang="en-US" sz="1600" dirty="0"/>
          </a:p>
        </p:txBody>
      </p:sp>
      <p:sp>
        <p:nvSpPr>
          <p:cNvPr id="25" name="Slide Number Placeholder 0"/>
          <p:cNvSpPr>
            <a:spLocks noGrp="1"/>
          </p:cNvSpPr>
          <p:nvPr>
            <p:ph type="sldNum" sz="quarter" idx="4294967295"/>
          </p:nvPr>
        </p:nvSpPr>
        <p:spPr>
          <a:xfrm>
            <a:off x="11722608" y="6547104"/>
            <a:ext cx="228600" cy="164592"/>
          </a:xfrm>
          <a:prstGeom prst="rect">
            <a:avLst/>
          </a:prstGeom>
          <a:extLst>
            <a:ext uri="{C572A759-6A51-4108-AA02-DFA0A04FC94B}">
              <ma14:wrappingTextBoxFlag xmlns:ma14="http://schemas.microsoft.com/office/mac/drawingml/2011/main" xmlns="" val="0"/>
            </a:ext>
          </a:extLst>
        </p:spPr>
        <p:txBody>
          <a:bodyPr lIns="0" tIns="0" rIns="0" bIns="0"/>
          <a:lstStyle>
            <a:lvl1pPr>
              <a:defRPr sz="800">
                <a:solidFill>
                  <a:srgbClr val="667085"/>
                </a:solidFill>
                <a:latin typeface="Arial"/>
                <a:ea typeface="Arial"/>
                <a:cs typeface="Arial"/>
              </a:defRPr>
            </a:lvl1pPr>
          </a:lstStyle>
          <a:p>
            <a:pPr algn="r"/>
            <a:fld id="{F7021451-1387-4CA6-816F-3879F97B5CBC}" type="slidenum">
              <a:rPr lang="en-US" b="0"/>
              <a:t>2</a:t>
            </a:fld>
            <a:endParaRPr lang="en-US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530352" y="347472"/>
            <a:ext cx="10972800" cy="45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2400" b="1" dirty="0">
                <a:solidFill>
                  <a:srgbClr val="0B3B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Aim and Objectives</a:t>
            </a:r>
            <a:endParaRPr lang="en-US" sz="2400" dirty="0"/>
          </a:p>
        </p:txBody>
      </p:sp>
      <p:sp>
        <p:nvSpPr>
          <p:cNvPr id="3" name="Text 1"/>
          <p:cNvSpPr/>
          <p:nvPr/>
        </p:nvSpPr>
        <p:spPr>
          <a:xfrm>
            <a:off x="548640" y="822960"/>
            <a:ext cx="10972800" cy="2560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150" dirty="0">
                <a:solidFill>
                  <a:srgbClr val="66708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The project follows a simple four-stage progression</a:t>
            </a:r>
            <a:endParaRPr lang="en-US" sz="1150" dirty="0"/>
          </a:p>
        </p:txBody>
      </p:sp>
      <p:sp>
        <p:nvSpPr>
          <p:cNvPr id="4" name="Text 2"/>
          <p:cNvSpPr/>
          <p:nvPr/>
        </p:nvSpPr>
        <p:spPr>
          <a:xfrm>
            <a:off x="658368" y="1234440"/>
            <a:ext cx="914400" cy="31089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700" b="1" dirty="0">
                <a:solidFill>
                  <a:srgbClr val="0E8A8A"/>
                </a:solidFill>
              </a:rPr>
              <a:t>Aim</a:t>
            </a:r>
            <a:endParaRPr lang="en-US" sz="1700" dirty="0"/>
          </a:p>
        </p:txBody>
      </p:sp>
      <p:sp>
        <p:nvSpPr>
          <p:cNvPr id="5" name="Text 3"/>
          <p:cNvSpPr/>
          <p:nvPr/>
        </p:nvSpPr>
        <p:spPr>
          <a:xfrm>
            <a:off x="1554480" y="1170432"/>
            <a:ext cx="9875520" cy="5943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800" dirty="0">
                <a:solidFill>
                  <a:srgbClr val="23313F"/>
                </a:solidFill>
              </a:rPr>
              <a:t>Develop a theoretical, explainable risk-scoring model for assessing security risk associated with cloud IAM complexity.</a:t>
            </a:r>
            <a:endParaRPr lang="en-US" sz="1800" dirty="0"/>
          </a:p>
        </p:txBody>
      </p:sp>
      <p:sp>
        <p:nvSpPr>
          <p:cNvPr id="6" name="Shape 4"/>
          <p:cNvSpPr/>
          <p:nvPr/>
        </p:nvSpPr>
        <p:spPr>
          <a:xfrm>
            <a:off x="658368" y="2436876"/>
            <a:ext cx="2103120" cy="1965960"/>
          </a:xfrm>
          <a:prstGeom prst="roundRect">
            <a:avLst/>
          </a:prstGeom>
          <a:solidFill>
            <a:srgbClr val="F1F6FA"/>
          </a:solidFill>
          <a:ln w="12700">
            <a:solidFill>
              <a:srgbClr val="BFD4E3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7" name="Shape 5"/>
          <p:cNvSpPr/>
          <p:nvPr/>
        </p:nvSpPr>
        <p:spPr>
          <a:xfrm>
            <a:off x="1444752" y="2670048"/>
            <a:ext cx="658368" cy="658368"/>
          </a:xfrm>
          <a:prstGeom prst="ellipse">
            <a:avLst/>
          </a:prstGeom>
          <a:solidFill>
            <a:srgbClr val="1F6A9A"/>
          </a:solidFill>
          <a:ln w="12700">
            <a:solidFill>
              <a:srgbClr val="1F6A9A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8" name="Text 6"/>
          <p:cNvSpPr/>
          <p:nvPr/>
        </p:nvSpPr>
        <p:spPr>
          <a:xfrm>
            <a:off x="1444752" y="2798064"/>
            <a:ext cx="658368" cy="22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600" b="1" dirty="0">
                <a:solidFill>
                  <a:srgbClr val="FFFFFF"/>
                </a:solidFill>
              </a:rPr>
              <a:t>1</a:t>
            </a:r>
            <a:endParaRPr lang="en-US" sz="1600" dirty="0"/>
          </a:p>
        </p:txBody>
      </p:sp>
      <p:sp>
        <p:nvSpPr>
          <p:cNvPr id="9" name="Text 7"/>
          <p:cNvSpPr/>
          <p:nvPr/>
        </p:nvSpPr>
        <p:spPr>
          <a:xfrm>
            <a:off x="896112" y="3493008"/>
            <a:ext cx="1773936" cy="31089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700" b="1" dirty="0">
                <a:solidFill>
                  <a:srgbClr val="0B3B60"/>
                </a:solidFill>
              </a:rPr>
              <a:t>Review</a:t>
            </a:r>
            <a:endParaRPr lang="en-US" sz="1700" dirty="0"/>
          </a:p>
        </p:txBody>
      </p:sp>
      <p:sp>
        <p:nvSpPr>
          <p:cNvPr id="10" name="Text 8"/>
          <p:cNvSpPr/>
          <p:nvPr/>
        </p:nvSpPr>
        <p:spPr>
          <a:xfrm>
            <a:off x="896112" y="3840480"/>
            <a:ext cx="1773936" cy="411480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 fontScale="85000" lnSpcReduction="20000"/>
          </a:bodyPr>
          <a:lstStyle/>
          <a:p>
            <a:pPr marL="0" indent="0" algn="ctr">
              <a:buNone/>
            </a:pPr>
            <a:r>
              <a:rPr lang="en-US" sz="1250" dirty="0">
                <a:solidFill>
                  <a:srgbClr val="23313F"/>
                </a:solidFill>
              </a:rPr>
              <a:t>Identify existing approaches and complexity-related factors.</a:t>
            </a:r>
            <a:endParaRPr lang="en-US" sz="1250" dirty="0"/>
          </a:p>
        </p:txBody>
      </p:sp>
      <p:sp>
        <p:nvSpPr>
          <p:cNvPr id="11" name="Shape 9"/>
          <p:cNvSpPr/>
          <p:nvPr/>
        </p:nvSpPr>
        <p:spPr>
          <a:xfrm>
            <a:off x="2999232" y="3200400"/>
            <a:ext cx="502920" cy="685800"/>
          </a:xfrm>
          <a:prstGeom prst="chevron">
            <a:avLst/>
          </a:prstGeom>
          <a:solidFill>
            <a:srgbClr val="C8D6E0"/>
          </a:solidFill>
          <a:ln w="12700">
            <a:solidFill>
              <a:srgbClr val="C8D6E0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2" name="Shape 10"/>
          <p:cNvSpPr/>
          <p:nvPr/>
        </p:nvSpPr>
        <p:spPr>
          <a:xfrm>
            <a:off x="3611880" y="2423160"/>
            <a:ext cx="2103120" cy="1965960"/>
          </a:xfrm>
          <a:prstGeom prst="roundRect">
            <a:avLst/>
          </a:prstGeom>
          <a:solidFill>
            <a:srgbClr val="EFF9F8"/>
          </a:solidFill>
          <a:ln w="12700">
            <a:solidFill>
              <a:srgbClr val="BFE1DD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3" name="Shape 11"/>
          <p:cNvSpPr/>
          <p:nvPr/>
        </p:nvSpPr>
        <p:spPr>
          <a:xfrm>
            <a:off x="4325112" y="2670048"/>
            <a:ext cx="658368" cy="658368"/>
          </a:xfrm>
          <a:prstGeom prst="ellipse">
            <a:avLst/>
          </a:prstGeom>
          <a:solidFill>
            <a:srgbClr val="0E8A8A"/>
          </a:solidFill>
          <a:ln w="12700">
            <a:solidFill>
              <a:srgbClr val="0E8A8A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4" name="Text 12"/>
          <p:cNvSpPr/>
          <p:nvPr/>
        </p:nvSpPr>
        <p:spPr>
          <a:xfrm>
            <a:off x="4325112" y="2798064"/>
            <a:ext cx="658368" cy="22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600" b="1" dirty="0">
                <a:solidFill>
                  <a:srgbClr val="FFFFFF"/>
                </a:solidFill>
              </a:rPr>
              <a:t>2</a:t>
            </a:r>
            <a:endParaRPr lang="en-US" sz="1600" dirty="0"/>
          </a:p>
        </p:txBody>
      </p:sp>
      <p:sp>
        <p:nvSpPr>
          <p:cNvPr id="15" name="Text 13"/>
          <p:cNvSpPr/>
          <p:nvPr/>
        </p:nvSpPr>
        <p:spPr>
          <a:xfrm>
            <a:off x="3776472" y="3493008"/>
            <a:ext cx="1773936" cy="31089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700" b="1" dirty="0">
                <a:solidFill>
                  <a:srgbClr val="0B3B60"/>
                </a:solidFill>
              </a:rPr>
              <a:t>Analyse</a:t>
            </a:r>
            <a:endParaRPr lang="en-US" sz="1700" dirty="0"/>
          </a:p>
        </p:txBody>
      </p:sp>
      <p:sp>
        <p:nvSpPr>
          <p:cNvPr id="16" name="Text 14"/>
          <p:cNvSpPr/>
          <p:nvPr/>
        </p:nvSpPr>
        <p:spPr>
          <a:xfrm>
            <a:off x="3776472" y="3840480"/>
            <a:ext cx="1773936" cy="411480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 fontScale="85000" lnSpcReduction="10000"/>
          </a:bodyPr>
          <a:lstStyle/>
          <a:p>
            <a:pPr marL="0" indent="0" algn="ctr">
              <a:buNone/>
            </a:pPr>
            <a:r>
              <a:rPr lang="en-US" sz="1250" dirty="0">
                <a:solidFill>
                  <a:srgbClr val="23313F"/>
                </a:solidFill>
              </a:rPr>
              <a:t>Classify factors and relate complexity to security risk.</a:t>
            </a:r>
            <a:endParaRPr lang="en-US" sz="1250" dirty="0"/>
          </a:p>
        </p:txBody>
      </p:sp>
      <p:sp>
        <p:nvSpPr>
          <p:cNvPr id="17" name="Shape 15"/>
          <p:cNvSpPr/>
          <p:nvPr/>
        </p:nvSpPr>
        <p:spPr>
          <a:xfrm>
            <a:off x="5879592" y="3200400"/>
            <a:ext cx="502920" cy="685800"/>
          </a:xfrm>
          <a:prstGeom prst="chevron">
            <a:avLst/>
          </a:prstGeom>
          <a:solidFill>
            <a:srgbClr val="C8D6E0"/>
          </a:solidFill>
          <a:ln w="12700">
            <a:solidFill>
              <a:srgbClr val="C8D6E0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8" name="Shape 16"/>
          <p:cNvSpPr/>
          <p:nvPr/>
        </p:nvSpPr>
        <p:spPr>
          <a:xfrm>
            <a:off x="6492240" y="2423160"/>
            <a:ext cx="2103120" cy="1965960"/>
          </a:xfrm>
          <a:prstGeom prst="roundRect">
            <a:avLst/>
          </a:prstGeom>
          <a:solidFill>
            <a:srgbClr val="F1F6FA"/>
          </a:solidFill>
          <a:ln w="12700">
            <a:solidFill>
              <a:srgbClr val="BFD4E3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9" name="Shape 17"/>
          <p:cNvSpPr/>
          <p:nvPr/>
        </p:nvSpPr>
        <p:spPr>
          <a:xfrm>
            <a:off x="7205472" y="2670048"/>
            <a:ext cx="658368" cy="658368"/>
          </a:xfrm>
          <a:prstGeom prst="ellipse">
            <a:avLst/>
          </a:prstGeom>
          <a:solidFill>
            <a:srgbClr val="1F6A9A"/>
          </a:solidFill>
          <a:ln w="12700">
            <a:solidFill>
              <a:srgbClr val="1F6A9A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20" name="Text 18"/>
          <p:cNvSpPr/>
          <p:nvPr/>
        </p:nvSpPr>
        <p:spPr>
          <a:xfrm>
            <a:off x="7205472" y="2798064"/>
            <a:ext cx="658368" cy="22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600" b="1" dirty="0">
                <a:solidFill>
                  <a:srgbClr val="FFFFFF"/>
                </a:solidFill>
              </a:rPr>
              <a:t>3</a:t>
            </a:r>
            <a:endParaRPr lang="en-US" sz="1600" dirty="0"/>
          </a:p>
        </p:txBody>
      </p:sp>
      <p:sp>
        <p:nvSpPr>
          <p:cNvPr id="21" name="Text 19"/>
          <p:cNvSpPr/>
          <p:nvPr/>
        </p:nvSpPr>
        <p:spPr>
          <a:xfrm>
            <a:off x="6656832" y="3493008"/>
            <a:ext cx="1773936" cy="31089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700" b="1" dirty="0">
                <a:solidFill>
                  <a:srgbClr val="0B3B60"/>
                </a:solidFill>
              </a:rPr>
              <a:t>Build</a:t>
            </a:r>
            <a:endParaRPr lang="en-US" sz="1700" dirty="0"/>
          </a:p>
        </p:txBody>
      </p:sp>
      <p:sp>
        <p:nvSpPr>
          <p:cNvPr id="22" name="Text 20"/>
          <p:cNvSpPr/>
          <p:nvPr/>
        </p:nvSpPr>
        <p:spPr>
          <a:xfrm>
            <a:off x="6656832" y="3840480"/>
            <a:ext cx="1773936" cy="411480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 fontScale="85000" lnSpcReduction="20000"/>
          </a:bodyPr>
          <a:lstStyle/>
          <a:p>
            <a:pPr marL="0" indent="0" algn="ctr">
              <a:buNone/>
            </a:pPr>
            <a:r>
              <a:rPr lang="en-US" sz="1250" dirty="0">
                <a:solidFill>
                  <a:srgbClr val="23313F"/>
                </a:solidFill>
              </a:rPr>
              <a:t>Create measurable dimensions and an explainable scoring model.</a:t>
            </a:r>
            <a:endParaRPr lang="en-US" sz="1250" dirty="0"/>
          </a:p>
        </p:txBody>
      </p:sp>
      <p:sp>
        <p:nvSpPr>
          <p:cNvPr id="23" name="Shape 21"/>
          <p:cNvSpPr/>
          <p:nvPr/>
        </p:nvSpPr>
        <p:spPr>
          <a:xfrm>
            <a:off x="8759952" y="3200400"/>
            <a:ext cx="502920" cy="685800"/>
          </a:xfrm>
          <a:prstGeom prst="chevron">
            <a:avLst/>
          </a:prstGeom>
          <a:solidFill>
            <a:srgbClr val="C8D6E0"/>
          </a:solidFill>
          <a:ln w="12700">
            <a:solidFill>
              <a:srgbClr val="C8D6E0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24" name="Shape 22"/>
          <p:cNvSpPr/>
          <p:nvPr/>
        </p:nvSpPr>
        <p:spPr>
          <a:xfrm>
            <a:off x="9372600" y="2423160"/>
            <a:ext cx="2103120" cy="1965960"/>
          </a:xfrm>
          <a:prstGeom prst="roundRect">
            <a:avLst/>
          </a:prstGeom>
          <a:solidFill>
            <a:srgbClr val="EFF9F8"/>
          </a:solidFill>
          <a:ln w="12700">
            <a:solidFill>
              <a:srgbClr val="BFE1DD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25" name="Shape 23"/>
          <p:cNvSpPr/>
          <p:nvPr/>
        </p:nvSpPr>
        <p:spPr>
          <a:xfrm>
            <a:off x="10085832" y="2670048"/>
            <a:ext cx="658368" cy="658368"/>
          </a:xfrm>
          <a:prstGeom prst="ellipse">
            <a:avLst/>
          </a:prstGeom>
          <a:solidFill>
            <a:srgbClr val="0E8A8A"/>
          </a:solidFill>
          <a:ln w="12700">
            <a:solidFill>
              <a:srgbClr val="0E8A8A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26" name="Text 24"/>
          <p:cNvSpPr/>
          <p:nvPr/>
        </p:nvSpPr>
        <p:spPr>
          <a:xfrm>
            <a:off x="10085832" y="2798064"/>
            <a:ext cx="658368" cy="22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600" b="1" dirty="0">
                <a:solidFill>
                  <a:srgbClr val="FFFFFF"/>
                </a:solidFill>
              </a:rPr>
              <a:t>4</a:t>
            </a:r>
            <a:endParaRPr lang="en-US" sz="1600" dirty="0"/>
          </a:p>
        </p:txBody>
      </p:sp>
      <p:sp>
        <p:nvSpPr>
          <p:cNvPr id="27" name="Text 25"/>
          <p:cNvSpPr/>
          <p:nvPr/>
        </p:nvSpPr>
        <p:spPr>
          <a:xfrm>
            <a:off x="9537192" y="3493008"/>
            <a:ext cx="1773936" cy="31089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700" b="1" dirty="0">
                <a:solidFill>
                  <a:srgbClr val="0B3B60"/>
                </a:solidFill>
              </a:rPr>
              <a:t>Evaluate</a:t>
            </a:r>
            <a:endParaRPr lang="en-US" sz="1700" dirty="0"/>
          </a:p>
        </p:txBody>
      </p:sp>
      <p:sp>
        <p:nvSpPr>
          <p:cNvPr id="28" name="Text 26"/>
          <p:cNvSpPr/>
          <p:nvPr/>
        </p:nvSpPr>
        <p:spPr>
          <a:xfrm>
            <a:off x="9537192" y="3840480"/>
            <a:ext cx="1773936" cy="411480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 fontScale="85000" lnSpcReduction="20000"/>
          </a:bodyPr>
          <a:lstStyle/>
          <a:p>
            <a:pPr marL="0" indent="0" algn="ctr">
              <a:buNone/>
            </a:pPr>
            <a:r>
              <a:rPr lang="en-US" sz="1250" dirty="0">
                <a:solidFill>
                  <a:srgbClr val="23313F"/>
                </a:solidFill>
              </a:rPr>
              <a:t>Assess coverage, coherence, traceability and limitations.</a:t>
            </a:r>
            <a:endParaRPr lang="en-US" sz="1250" dirty="0"/>
          </a:p>
        </p:txBody>
      </p:sp>
      <p:sp>
        <p:nvSpPr>
          <p:cNvPr id="29" name="Text 27"/>
          <p:cNvSpPr/>
          <p:nvPr/>
        </p:nvSpPr>
        <p:spPr>
          <a:xfrm>
            <a:off x="1097280" y="5074920"/>
            <a:ext cx="9966960" cy="65836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400" i="1" dirty="0">
                <a:solidFill>
                  <a:srgbClr val="667085"/>
                </a:solidFill>
              </a:rPr>
              <a:t>Research questions move from identifying complexity → explaining security impact → selecting measurable dimensions → constructing the score → evaluating the theoretical model.</a:t>
            </a:r>
            <a:endParaRPr lang="en-US" sz="1400" dirty="0"/>
          </a:p>
        </p:txBody>
      </p:sp>
      <p:sp>
        <p:nvSpPr>
          <p:cNvPr id="30" name="Slide Number Placeholder 0"/>
          <p:cNvSpPr>
            <a:spLocks noGrp="1"/>
          </p:cNvSpPr>
          <p:nvPr>
            <p:ph type="sldNum" sz="quarter" idx="4294967295"/>
          </p:nvPr>
        </p:nvSpPr>
        <p:spPr>
          <a:xfrm>
            <a:off x="11722608" y="6547104"/>
            <a:ext cx="228600" cy="164592"/>
          </a:xfrm>
          <a:prstGeom prst="rect">
            <a:avLst/>
          </a:prstGeom>
          <a:extLst>
            <a:ext uri="{C572A759-6A51-4108-AA02-DFA0A04FC94B}">
              <ma14:wrappingTextBoxFlag xmlns:ma14="http://schemas.microsoft.com/office/mac/drawingml/2011/main" xmlns="" val="0"/>
            </a:ext>
          </a:extLst>
        </p:spPr>
        <p:txBody>
          <a:bodyPr lIns="0" tIns="0" rIns="0" bIns="0"/>
          <a:lstStyle>
            <a:lvl1pPr>
              <a:defRPr sz="800">
                <a:solidFill>
                  <a:srgbClr val="667085"/>
                </a:solidFill>
                <a:latin typeface="Arial"/>
                <a:ea typeface="Arial"/>
                <a:cs typeface="Arial"/>
              </a:defRPr>
            </a:lvl1pPr>
          </a:lstStyle>
          <a:p>
            <a:pPr algn="r"/>
            <a:fld id="{F7021451-1387-4CA6-816F-3879F97B5CBC}" type="slidenum">
              <a:rPr lang="en-US" b="0"/>
              <a:t>3</a:t>
            </a:fld>
            <a:endParaRPr lang="en-US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530352" y="347472"/>
            <a:ext cx="10972800" cy="45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2400" b="1" dirty="0">
                <a:solidFill>
                  <a:srgbClr val="0B3B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Methodology</a:t>
            </a:r>
            <a:endParaRPr lang="en-US" sz="2400" dirty="0"/>
          </a:p>
        </p:txBody>
      </p:sp>
      <p:sp>
        <p:nvSpPr>
          <p:cNvPr id="3" name="Text 1"/>
          <p:cNvSpPr/>
          <p:nvPr/>
        </p:nvSpPr>
        <p:spPr>
          <a:xfrm>
            <a:off x="548640" y="822960"/>
            <a:ext cx="10972800" cy="2560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150" dirty="0">
                <a:solidFill>
                  <a:srgbClr val="66708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Theoretical, literature-based Design Science Research</a:t>
            </a:r>
            <a:endParaRPr lang="en-US" sz="1150" dirty="0"/>
          </a:p>
        </p:txBody>
      </p:sp>
      <p:sp>
        <p:nvSpPr>
          <p:cNvPr id="4" name="Shape 2"/>
          <p:cNvSpPr/>
          <p:nvPr/>
        </p:nvSpPr>
        <p:spPr>
          <a:xfrm>
            <a:off x="658368" y="1207008"/>
            <a:ext cx="1920240" cy="384048"/>
          </a:xfrm>
          <a:prstGeom prst="roundRect">
            <a:avLst/>
          </a:prstGeom>
          <a:solidFill>
            <a:srgbClr val="0B3B60"/>
          </a:solidFill>
          <a:ln w="12700">
            <a:solidFill>
              <a:srgbClr val="0B3B60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5" name="Text 3"/>
          <p:cNvSpPr/>
          <p:nvPr/>
        </p:nvSpPr>
        <p:spPr>
          <a:xfrm>
            <a:off x="658368" y="1271016"/>
            <a:ext cx="1920240" cy="21945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Positivism</a:t>
            </a:r>
            <a:endParaRPr lang="en-US" sz="1100" dirty="0"/>
          </a:p>
        </p:txBody>
      </p:sp>
      <p:sp>
        <p:nvSpPr>
          <p:cNvPr id="6" name="Shape 4"/>
          <p:cNvSpPr/>
          <p:nvPr/>
        </p:nvSpPr>
        <p:spPr>
          <a:xfrm>
            <a:off x="2743200" y="1207008"/>
            <a:ext cx="1920240" cy="384048"/>
          </a:xfrm>
          <a:prstGeom prst="roundRect">
            <a:avLst/>
          </a:prstGeom>
          <a:solidFill>
            <a:srgbClr val="1F6A9A"/>
          </a:solidFill>
          <a:ln w="12700">
            <a:solidFill>
              <a:srgbClr val="1F6A9A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7" name="Text 5"/>
          <p:cNvSpPr/>
          <p:nvPr/>
        </p:nvSpPr>
        <p:spPr>
          <a:xfrm>
            <a:off x="2743200" y="1271016"/>
            <a:ext cx="1920240" cy="21945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Deductive</a:t>
            </a:r>
            <a:endParaRPr lang="en-US" sz="1100" dirty="0"/>
          </a:p>
        </p:txBody>
      </p:sp>
      <p:sp>
        <p:nvSpPr>
          <p:cNvPr id="8" name="Shape 6"/>
          <p:cNvSpPr/>
          <p:nvPr/>
        </p:nvSpPr>
        <p:spPr>
          <a:xfrm>
            <a:off x="4828032" y="1207008"/>
            <a:ext cx="2743200" cy="384048"/>
          </a:xfrm>
          <a:prstGeom prst="roundRect">
            <a:avLst/>
          </a:prstGeom>
          <a:solidFill>
            <a:srgbClr val="0E8A8A"/>
          </a:solidFill>
          <a:ln w="12700">
            <a:solidFill>
              <a:srgbClr val="0E8A8A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9" name="Text 7"/>
          <p:cNvSpPr/>
          <p:nvPr/>
        </p:nvSpPr>
        <p:spPr>
          <a:xfrm>
            <a:off x="4828032" y="1271016"/>
            <a:ext cx="2743200" cy="21945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Design Science Research</a:t>
            </a:r>
            <a:endParaRPr lang="en-US" sz="1100" dirty="0"/>
          </a:p>
        </p:txBody>
      </p:sp>
      <p:sp>
        <p:nvSpPr>
          <p:cNvPr id="10" name="Shape 8"/>
          <p:cNvSpPr/>
          <p:nvPr/>
        </p:nvSpPr>
        <p:spPr>
          <a:xfrm>
            <a:off x="7744968" y="1207008"/>
            <a:ext cx="3108960" cy="384048"/>
          </a:xfrm>
          <a:prstGeom prst="roundRect">
            <a:avLst/>
          </a:prstGeom>
          <a:solidFill>
            <a:srgbClr val="B87918"/>
          </a:solidFill>
          <a:ln w="12700">
            <a:solidFill>
              <a:srgbClr val="B87918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1" name="Text 9"/>
          <p:cNvSpPr/>
          <p:nvPr/>
        </p:nvSpPr>
        <p:spPr>
          <a:xfrm>
            <a:off x="7744968" y="1271016"/>
            <a:ext cx="3108960" cy="21945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Systematic Literature Review</a:t>
            </a:r>
            <a:endParaRPr lang="en-US" sz="1100" dirty="0"/>
          </a:p>
        </p:txBody>
      </p:sp>
      <p:sp>
        <p:nvSpPr>
          <p:cNvPr id="12" name="Shape 10"/>
          <p:cNvSpPr/>
          <p:nvPr/>
        </p:nvSpPr>
        <p:spPr>
          <a:xfrm>
            <a:off x="749808" y="1993392"/>
            <a:ext cx="438912" cy="438912"/>
          </a:xfrm>
          <a:prstGeom prst="ellipse">
            <a:avLst/>
          </a:prstGeom>
          <a:solidFill>
            <a:srgbClr val="1F6A9A"/>
          </a:solidFill>
          <a:ln w="12700">
            <a:solidFill>
              <a:srgbClr val="1F6A9A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3" name="Text 11"/>
          <p:cNvSpPr/>
          <p:nvPr/>
        </p:nvSpPr>
        <p:spPr>
          <a:xfrm>
            <a:off x="749808" y="2084832"/>
            <a:ext cx="438912" cy="16459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200" b="1" dirty="0">
                <a:solidFill>
                  <a:srgbClr val="FFFFFF"/>
                </a:solidFill>
              </a:rPr>
              <a:t>1</a:t>
            </a:r>
            <a:endParaRPr lang="en-US" sz="1200" dirty="0"/>
          </a:p>
        </p:txBody>
      </p:sp>
      <p:sp>
        <p:nvSpPr>
          <p:cNvPr id="14" name="Text 12"/>
          <p:cNvSpPr/>
          <p:nvPr/>
        </p:nvSpPr>
        <p:spPr>
          <a:xfrm>
            <a:off x="1371600" y="1965960"/>
            <a:ext cx="1965960" cy="32918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600" b="1" dirty="0">
                <a:solidFill>
                  <a:srgbClr val="0B3B60"/>
                </a:solidFill>
              </a:rPr>
              <a:t>Literature review</a:t>
            </a:r>
            <a:endParaRPr lang="en-US" sz="1600" dirty="0"/>
          </a:p>
        </p:txBody>
      </p:sp>
      <p:sp>
        <p:nvSpPr>
          <p:cNvPr id="15" name="Text 13"/>
          <p:cNvSpPr/>
          <p:nvPr/>
        </p:nvSpPr>
        <p:spPr>
          <a:xfrm>
            <a:off x="3246120" y="1947672"/>
            <a:ext cx="7955280" cy="475488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r>
              <a:rPr lang="en-US" sz="1270" dirty="0">
                <a:solidFill>
                  <a:srgbClr val="23313F"/>
                </a:solidFill>
              </a:rPr>
              <a:t>Selected academic studies on IAM, policy quality, privilege escalation, distributed access control, reachability and attack graphs.</a:t>
            </a:r>
            <a:endParaRPr lang="en-US" sz="1270" dirty="0"/>
          </a:p>
        </p:txBody>
      </p:sp>
      <p:sp>
        <p:nvSpPr>
          <p:cNvPr id="16" name="Shape 14"/>
          <p:cNvSpPr/>
          <p:nvPr/>
        </p:nvSpPr>
        <p:spPr>
          <a:xfrm>
            <a:off x="749808" y="2752344"/>
            <a:ext cx="438912" cy="438912"/>
          </a:xfrm>
          <a:prstGeom prst="ellipse">
            <a:avLst/>
          </a:prstGeom>
          <a:solidFill>
            <a:srgbClr val="1F6A9A"/>
          </a:solidFill>
          <a:ln w="12700">
            <a:solidFill>
              <a:srgbClr val="1F6A9A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7" name="Text 15"/>
          <p:cNvSpPr/>
          <p:nvPr/>
        </p:nvSpPr>
        <p:spPr>
          <a:xfrm>
            <a:off x="749808" y="2843784"/>
            <a:ext cx="438912" cy="16459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200" b="1" dirty="0">
                <a:solidFill>
                  <a:srgbClr val="FFFFFF"/>
                </a:solidFill>
              </a:rPr>
              <a:t>2</a:t>
            </a:r>
            <a:endParaRPr lang="en-US" sz="1200" dirty="0"/>
          </a:p>
        </p:txBody>
      </p:sp>
      <p:sp>
        <p:nvSpPr>
          <p:cNvPr id="18" name="Text 16"/>
          <p:cNvSpPr/>
          <p:nvPr/>
        </p:nvSpPr>
        <p:spPr>
          <a:xfrm>
            <a:off x="1371600" y="2724912"/>
            <a:ext cx="1965960" cy="32918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600" b="1" dirty="0">
                <a:solidFill>
                  <a:srgbClr val="0B3B60"/>
                </a:solidFill>
              </a:rPr>
              <a:t>Data extraction</a:t>
            </a:r>
            <a:endParaRPr lang="en-US" sz="1600" dirty="0"/>
          </a:p>
        </p:txBody>
      </p:sp>
      <p:sp>
        <p:nvSpPr>
          <p:cNvPr id="19" name="Text 17"/>
          <p:cNvSpPr/>
          <p:nvPr/>
        </p:nvSpPr>
        <p:spPr>
          <a:xfrm>
            <a:off x="3246120" y="2706624"/>
            <a:ext cx="7955280" cy="475488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r>
              <a:rPr lang="en-US" sz="1270" dirty="0">
                <a:solidFill>
                  <a:srgbClr val="23313F"/>
                </a:solidFill>
              </a:rPr>
              <a:t>Approach, domain, complexity factors, security-risk factors, metrics, limitations and relevance.</a:t>
            </a:r>
            <a:endParaRPr lang="en-US" sz="1270" dirty="0"/>
          </a:p>
        </p:txBody>
      </p:sp>
      <p:sp>
        <p:nvSpPr>
          <p:cNvPr id="20" name="Shape 18"/>
          <p:cNvSpPr/>
          <p:nvPr/>
        </p:nvSpPr>
        <p:spPr>
          <a:xfrm>
            <a:off x="749808" y="3511296"/>
            <a:ext cx="438912" cy="438912"/>
          </a:xfrm>
          <a:prstGeom prst="ellipse">
            <a:avLst/>
          </a:prstGeom>
          <a:solidFill>
            <a:srgbClr val="1F6A9A"/>
          </a:solidFill>
          <a:ln w="12700">
            <a:solidFill>
              <a:srgbClr val="1F6A9A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21" name="Text 19"/>
          <p:cNvSpPr/>
          <p:nvPr/>
        </p:nvSpPr>
        <p:spPr>
          <a:xfrm>
            <a:off x="749808" y="3602736"/>
            <a:ext cx="438912" cy="16459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200" b="1" dirty="0">
                <a:solidFill>
                  <a:srgbClr val="FFFFFF"/>
                </a:solidFill>
              </a:rPr>
              <a:t>3</a:t>
            </a:r>
            <a:endParaRPr lang="en-US" sz="1200" dirty="0"/>
          </a:p>
        </p:txBody>
      </p:sp>
      <p:sp>
        <p:nvSpPr>
          <p:cNvPr id="22" name="Text 20"/>
          <p:cNvSpPr/>
          <p:nvPr/>
        </p:nvSpPr>
        <p:spPr>
          <a:xfrm>
            <a:off x="1371600" y="3516472"/>
            <a:ext cx="1874520" cy="3657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600" b="1" dirty="0">
                <a:solidFill>
                  <a:srgbClr val="0B3B60"/>
                </a:solidFill>
              </a:rPr>
              <a:t>Thematic synthesis</a:t>
            </a:r>
            <a:endParaRPr lang="en-US" sz="1600" dirty="0"/>
          </a:p>
        </p:txBody>
      </p:sp>
      <p:sp>
        <p:nvSpPr>
          <p:cNvPr id="23" name="Text 21"/>
          <p:cNvSpPr/>
          <p:nvPr/>
        </p:nvSpPr>
        <p:spPr>
          <a:xfrm>
            <a:off x="3246120" y="3465576"/>
            <a:ext cx="7955280" cy="475488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r>
              <a:rPr lang="en-US" sz="1270" dirty="0">
                <a:solidFill>
                  <a:srgbClr val="23313F"/>
                </a:solidFill>
              </a:rPr>
              <a:t>Recurring factors consolidated into seven model dimensions.</a:t>
            </a:r>
            <a:endParaRPr lang="en-US" sz="1270" dirty="0"/>
          </a:p>
        </p:txBody>
      </p:sp>
      <p:sp>
        <p:nvSpPr>
          <p:cNvPr id="24" name="Shape 22"/>
          <p:cNvSpPr/>
          <p:nvPr/>
        </p:nvSpPr>
        <p:spPr>
          <a:xfrm>
            <a:off x="749808" y="4270248"/>
            <a:ext cx="438912" cy="438912"/>
          </a:xfrm>
          <a:prstGeom prst="ellipse">
            <a:avLst/>
          </a:prstGeom>
          <a:solidFill>
            <a:srgbClr val="0E8A8A"/>
          </a:solidFill>
          <a:ln w="12700">
            <a:solidFill>
              <a:srgbClr val="0E8A8A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25" name="Text 23"/>
          <p:cNvSpPr/>
          <p:nvPr/>
        </p:nvSpPr>
        <p:spPr>
          <a:xfrm>
            <a:off x="749808" y="4361688"/>
            <a:ext cx="438912" cy="16459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200" b="1" dirty="0">
                <a:solidFill>
                  <a:srgbClr val="FFFFFF"/>
                </a:solidFill>
              </a:rPr>
              <a:t>4</a:t>
            </a:r>
            <a:endParaRPr lang="en-US" sz="1200" dirty="0"/>
          </a:p>
        </p:txBody>
      </p:sp>
      <p:sp>
        <p:nvSpPr>
          <p:cNvPr id="26" name="Text 24"/>
          <p:cNvSpPr/>
          <p:nvPr/>
        </p:nvSpPr>
        <p:spPr>
          <a:xfrm>
            <a:off x="1371600" y="4338828"/>
            <a:ext cx="1874520" cy="30175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600" b="1" dirty="0">
                <a:solidFill>
                  <a:srgbClr val="0B3B60"/>
                </a:solidFill>
              </a:rPr>
              <a:t>Model construction</a:t>
            </a:r>
            <a:endParaRPr lang="en-US" sz="1600" dirty="0"/>
          </a:p>
        </p:txBody>
      </p:sp>
      <p:sp>
        <p:nvSpPr>
          <p:cNvPr id="27" name="Text 25"/>
          <p:cNvSpPr/>
          <p:nvPr/>
        </p:nvSpPr>
        <p:spPr>
          <a:xfrm>
            <a:off x="3246120" y="4224528"/>
            <a:ext cx="7955280" cy="475488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r>
              <a:rPr lang="en-US" sz="1270" dirty="0">
                <a:solidFill>
                  <a:srgbClr val="23313F"/>
                </a:solidFill>
              </a:rPr>
              <a:t>Normalize indicators, aggregate dimensions, separate Complexity and Exposure, then adjust by Asset Criticality.</a:t>
            </a:r>
            <a:endParaRPr lang="en-US" sz="1270" dirty="0"/>
          </a:p>
        </p:txBody>
      </p:sp>
      <p:sp>
        <p:nvSpPr>
          <p:cNvPr id="28" name="Shape 26"/>
          <p:cNvSpPr/>
          <p:nvPr/>
        </p:nvSpPr>
        <p:spPr>
          <a:xfrm>
            <a:off x="749808" y="5029200"/>
            <a:ext cx="438912" cy="438912"/>
          </a:xfrm>
          <a:prstGeom prst="ellipse">
            <a:avLst/>
          </a:prstGeom>
          <a:solidFill>
            <a:srgbClr val="0E8A8A"/>
          </a:solidFill>
          <a:ln w="12700">
            <a:solidFill>
              <a:srgbClr val="0E8A8A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29" name="Text 27"/>
          <p:cNvSpPr/>
          <p:nvPr/>
        </p:nvSpPr>
        <p:spPr>
          <a:xfrm>
            <a:off x="749808" y="5120640"/>
            <a:ext cx="438912" cy="16459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200" b="1" dirty="0">
                <a:solidFill>
                  <a:srgbClr val="FFFFFF"/>
                </a:solidFill>
              </a:rPr>
              <a:t>5</a:t>
            </a:r>
            <a:endParaRPr lang="en-US" sz="1200" dirty="0"/>
          </a:p>
        </p:txBody>
      </p:sp>
      <p:sp>
        <p:nvSpPr>
          <p:cNvPr id="30" name="Text 28"/>
          <p:cNvSpPr/>
          <p:nvPr/>
        </p:nvSpPr>
        <p:spPr>
          <a:xfrm>
            <a:off x="1371600" y="5001768"/>
            <a:ext cx="1965960" cy="32918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600" b="1" dirty="0">
                <a:solidFill>
                  <a:srgbClr val="0B3B60"/>
                </a:solidFill>
              </a:rPr>
              <a:t>Conceptual evaluation</a:t>
            </a:r>
            <a:endParaRPr lang="en-US" sz="1600" dirty="0"/>
          </a:p>
        </p:txBody>
      </p:sp>
      <p:sp>
        <p:nvSpPr>
          <p:cNvPr id="31" name="Text 29"/>
          <p:cNvSpPr/>
          <p:nvPr/>
        </p:nvSpPr>
        <p:spPr>
          <a:xfrm>
            <a:off x="3246120" y="4983480"/>
            <a:ext cx="7955280" cy="475488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r>
              <a:rPr lang="en-US" sz="1270" dirty="0">
                <a:solidFill>
                  <a:srgbClr val="23313F"/>
                </a:solidFill>
              </a:rPr>
              <a:t>Coverage, coherence, traceability, explainability, measurability, distinctiveness and applicability.</a:t>
            </a:r>
            <a:endParaRPr lang="en-US" sz="1270" dirty="0"/>
          </a:p>
        </p:txBody>
      </p:sp>
      <p:sp>
        <p:nvSpPr>
          <p:cNvPr id="32" name="Text 30"/>
          <p:cNvSpPr/>
          <p:nvPr/>
        </p:nvSpPr>
        <p:spPr>
          <a:xfrm>
            <a:off x="1005840" y="5806440"/>
            <a:ext cx="10241280" cy="47548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350" b="1" dirty="0">
                <a:solidFill>
                  <a:srgbClr val="A94343"/>
                </a:solidFill>
              </a:rPr>
              <a:t>Important boundary: the study develops and evaluates a theoretical model; it does not claim empirical prediction of real-world incidents.</a:t>
            </a:r>
            <a:endParaRPr lang="en-US" sz="1350" dirty="0"/>
          </a:p>
        </p:txBody>
      </p:sp>
      <p:sp>
        <p:nvSpPr>
          <p:cNvPr id="33" name="Slide Number Placeholder 0"/>
          <p:cNvSpPr>
            <a:spLocks noGrp="1"/>
          </p:cNvSpPr>
          <p:nvPr>
            <p:ph type="sldNum" sz="quarter" idx="4294967295"/>
          </p:nvPr>
        </p:nvSpPr>
        <p:spPr>
          <a:xfrm>
            <a:off x="11722608" y="6547104"/>
            <a:ext cx="228600" cy="164592"/>
          </a:xfrm>
          <a:prstGeom prst="rect">
            <a:avLst/>
          </a:prstGeom>
          <a:extLst>
            <a:ext uri="{C572A759-6A51-4108-AA02-DFA0A04FC94B}">
              <ma14:wrappingTextBoxFlag xmlns:ma14="http://schemas.microsoft.com/office/mac/drawingml/2011/main" xmlns="" val="0"/>
            </a:ext>
          </a:extLst>
        </p:spPr>
        <p:txBody>
          <a:bodyPr lIns="0" tIns="0" rIns="0" bIns="0"/>
          <a:lstStyle>
            <a:lvl1pPr>
              <a:defRPr sz="800">
                <a:solidFill>
                  <a:srgbClr val="667085"/>
                </a:solidFill>
                <a:latin typeface="Arial"/>
                <a:ea typeface="Arial"/>
                <a:cs typeface="Arial"/>
              </a:defRPr>
            </a:lvl1pPr>
          </a:lstStyle>
          <a:p>
            <a:pPr algn="r"/>
            <a:fld id="{F7021451-1387-4CA6-816F-3879F97B5CBC}" type="slidenum">
              <a:rPr lang="en-US" b="0"/>
              <a:t>4</a:t>
            </a:fld>
            <a:endParaRPr lang="en-US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530352" y="347472"/>
            <a:ext cx="10972800" cy="45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2400" b="1" dirty="0">
                <a:solidFill>
                  <a:srgbClr val="0B3B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4. What the Literature Revealed</a:t>
            </a:r>
            <a:endParaRPr lang="en-US" sz="2400" dirty="0"/>
          </a:p>
        </p:txBody>
      </p:sp>
      <p:sp>
        <p:nvSpPr>
          <p:cNvPr id="3" name="Text 1"/>
          <p:cNvSpPr/>
          <p:nvPr/>
        </p:nvSpPr>
        <p:spPr>
          <a:xfrm>
            <a:off x="548640" y="822960"/>
            <a:ext cx="10972800" cy="2560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150" dirty="0">
                <a:solidFill>
                  <a:srgbClr val="66708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The main finding was multidimensional complexity, not simple size</a:t>
            </a:r>
            <a:endParaRPr lang="en-US" sz="1150" dirty="0"/>
          </a:p>
        </p:txBody>
      </p:sp>
      <p:sp>
        <p:nvSpPr>
          <p:cNvPr id="4" name="Shape 2"/>
          <p:cNvSpPr/>
          <p:nvPr/>
        </p:nvSpPr>
        <p:spPr>
          <a:xfrm>
            <a:off x="658368" y="1234440"/>
            <a:ext cx="3474720" cy="1874520"/>
          </a:xfrm>
          <a:prstGeom prst="roundRect">
            <a:avLst>
              <a:gd name="adj" fmla="val 3902"/>
            </a:avLst>
          </a:prstGeom>
          <a:solidFill>
            <a:srgbClr val="FFFFFF"/>
          </a:solidFill>
          <a:ln w="12700">
            <a:solidFill>
              <a:srgbClr val="D5E0E7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5" name="Shape 3"/>
          <p:cNvSpPr/>
          <p:nvPr/>
        </p:nvSpPr>
        <p:spPr>
          <a:xfrm>
            <a:off x="658368" y="1234440"/>
            <a:ext cx="64008" cy="1874520"/>
          </a:xfrm>
          <a:prstGeom prst="rect">
            <a:avLst/>
          </a:prstGeom>
          <a:solidFill>
            <a:srgbClr val="1F6A9A"/>
          </a:solidFill>
          <a:ln w="12700">
            <a:solidFill>
              <a:srgbClr val="1F6A9A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6" name="Text 4"/>
          <p:cNvSpPr/>
          <p:nvPr/>
        </p:nvSpPr>
        <p:spPr>
          <a:xfrm>
            <a:off x="859536" y="1399032"/>
            <a:ext cx="3108960" cy="3200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700" b="1" dirty="0">
                <a:solidFill>
                  <a:srgbClr val="0B3B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Access-control structure</a:t>
            </a:r>
            <a:endParaRPr lang="en-US" sz="1700" dirty="0"/>
          </a:p>
        </p:txBody>
      </p:sp>
      <p:sp>
        <p:nvSpPr>
          <p:cNvPr id="7" name="Text 5"/>
          <p:cNvSpPr/>
          <p:nvPr/>
        </p:nvSpPr>
        <p:spPr>
          <a:xfrm>
            <a:off x="859536" y="1819656"/>
            <a:ext cx="3090672" cy="112471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buNone/>
            </a:pPr>
            <a:r>
              <a:rPr lang="en-US" sz="1320" dirty="0">
                <a:solidFill>
                  <a:srgbClr val="23313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RBAC, ABAC and hybrid approaches reduce some administrative problems but can introduce role explosion, inheritance, policy interaction and attribute dependencies.</a:t>
            </a:r>
            <a:endParaRPr lang="en-US" sz="1320" dirty="0"/>
          </a:p>
        </p:txBody>
      </p:sp>
      <p:sp>
        <p:nvSpPr>
          <p:cNvPr id="8" name="Shape 6"/>
          <p:cNvSpPr/>
          <p:nvPr/>
        </p:nvSpPr>
        <p:spPr>
          <a:xfrm>
            <a:off x="4352544" y="1234440"/>
            <a:ext cx="3474720" cy="1874520"/>
          </a:xfrm>
          <a:prstGeom prst="roundRect">
            <a:avLst>
              <a:gd name="adj" fmla="val 3902"/>
            </a:avLst>
          </a:prstGeom>
          <a:solidFill>
            <a:srgbClr val="FFFFFF"/>
          </a:solidFill>
          <a:ln w="12700">
            <a:solidFill>
              <a:srgbClr val="D5E0E7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9" name="Shape 7"/>
          <p:cNvSpPr/>
          <p:nvPr/>
        </p:nvSpPr>
        <p:spPr>
          <a:xfrm>
            <a:off x="4352544" y="1234440"/>
            <a:ext cx="64008" cy="1874520"/>
          </a:xfrm>
          <a:prstGeom prst="rect">
            <a:avLst/>
          </a:prstGeom>
          <a:solidFill>
            <a:srgbClr val="0E8A8A"/>
          </a:solidFill>
          <a:ln w="12700">
            <a:solidFill>
              <a:srgbClr val="0E8A8A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0" name="Text 8"/>
          <p:cNvSpPr/>
          <p:nvPr/>
        </p:nvSpPr>
        <p:spPr>
          <a:xfrm>
            <a:off x="4553712" y="1399032"/>
            <a:ext cx="3108960" cy="3200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700" b="1" dirty="0">
                <a:solidFill>
                  <a:srgbClr val="0B3B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Policy &amp; governance</a:t>
            </a:r>
            <a:endParaRPr lang="en-US" sz="1700" dirty="0"/>
          </a:p>
        </p:txBody>
      </p:sp>
      <p:sp>
        <p:nvSpPr>
          <p:cNvPr id="11" name="Text 9"/>
          <p:cNvSpPr/>
          <p:nvPr/>
        </p:nvSpPr>
        <p:spPr>
          <a:xfrm>
            <a:off x="4553712" y="1819656"/>
            <a:ext cx="3090672" cy="112471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buNone/>
            </a:pPr>
            <a:r>
              <a:rPr lang="en-US" sz="1320" dirty="0">
                <a:solidFill>
                  <a:srgbClr val="23313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Complexity, redundancy, maintainability, access reviews, lifecycle weaknesses and separation-of-duty issues affect how reliably IAM can be controlled.</a:t>
            </a:r>
            <a:endParaRPr lang="en-US" sz="1320" dirty="0"/>
          </a:p>
        </p:txBody>
      </p:sp>
      <p:sp>
        <p:nvSpPr>
          <p:cNvPr id="12" name="Shape 10"/>
          <p:cNvSpPr/>
          <p:nvPr/>
        </p:nvSpPr>
        <p:spPr>
          <a:xfrm>
            <a:off x="8046720" y="1234440"/>
            <a:ext cx="3474720" cy="1874520"/>
          </a:xfrm>
          <a:prstGeom prst="roundRect">
            <a:avLst>
              <a:gd name="adj" fmla="val 3902"/>
            </a:avLst>
          </a:prstGeom>
          <a:solidFill>
            <a:srgbClr val="FFFFFF"/>
          </a:solidFill>
          <a:ln w="12700">
            <a:solidFill>
              <a:srgbClr val="D5E0E7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3" name="Shape 11"/>
          <p:cNvSpPr/>
          <p:nvPr/>
        </p:nvSpPr>
        <p:spPr>
          <a:xfrm>
            <a:off x="8046720" y="1234440"/>
            <a:ext cx="64008" cy="1874520"/>
          </a:xfrm>
          <a:prstGeom prst="rect">
            <a:avLst/>
          </a:prstGeom>
          <a:solidFill>
            <a:srgbClr val="B87918"/>
          </a:solidFill>
          <a:ln w="12700">
            <a:solidFill>
              <a:srgbClr val="B87918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4" name="Text 12"/>
          <p:cNvSpPr/>
          <p:nvPr/>
        </p:nvSpPr>
        <p:spPr>
          <a:xfrm>
            <a:off x="8247888" y="1399032"/>
            <a:ext cx="3108960" cy="3200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700" b="1" dirty="0">
                <a:solidFill>
                  <a:srgbClr val="0B3B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Exposure &amp; attack paths</a:t>
            </a:r>
            <a:endParaRPr lang="en-US" sz="1700" dirty="0"/>
          </a:p>
        </p:txBody>
      </p:sp>
      <p:sp>
        <p:nvSpPr>
          <p:cNvPr id="15" name="Text 13"/>
          <p:cNvSpPr/>
          <p:nvPr/>
        </p:nvSpPr>
        <p:spPr>
          <a:xfrm>
            <a:off x="8247888" y="1819656"/>
            <a:ext cx="3090672" cy="112471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buNone/>
            </a:pPr>
            <a:r>
              <a:rPr lang="en-US" sz="1320" dirty="0">
                <a:solidFill>
                  <a:srgbClr val="23313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Reachability, excessive privilege, privilege propagation and attack-path reasoning show why direct permissions alone are not enough.</a:t>
            </a:r>
            <a:endParaRPr lang="en-US" sz="1320" dirty="0"/>
          </a:p>
        </p:txBody>
      </p:sp>
      <p:sp>
        <p:nvSpPr>
          <p:cNvPr id="16" name="Shape 14"/>
          <p:cNvSpPr/>
          <p:nvPr/>
        </p:nvSpPr>
        <p:spPr>
          <a:xfrm>
            <a:off x="1097280" y="3657600"/>
            <a:ext cx="9966960" cy="1508760"/>
          </a:xfrm>
          <a:prstGeom prst="roundRect">
            <a:avLst/>
          </a:prstGeom>
          <a:solidFill>
            <a:srgbClr val="EEF5FA"/>
          </a:solidFill>
          <a:ln w="12700">
            <a:solidFill>
              <a:srgbClr val="C6D9E6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7" name="Text 15"/>
          <p:cNvSpPr/>
          <p:nvPr/>
        </p:nvSpPr>
        <p:spPr>
          <a:xfrm>
            <a:off x="1261613" y="4274820"/>
            <a:ext cx="155448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700" b="1" dirty="0">
                <a:solidFill>
                  <a:srgbClr val="0B3B60"/>
                </a:solidFill>
              </a:rPr>
              <a:t>Key synthesis</a:t>
            </a:r>
            <a:endParaRPr lang="en-US" sz="1700" dirty="0"/>
          </a:p>
        </p:txBody>
      </p:sp>
      <p:sp>
        <p:nvSpPr>
          <p:cNvPr id="18" name="Text 16"/>
          <p:cNvSpPr/>
          <p:nvPr/>
        </p:nvSpPr>
        <p:spPr>
          <a:xfrm>
            <a:off x="2971800" y="3822191"/>
            <a:ext cx="7750834" cy="1181129"/>
          </a:xfrm>
          <a:prstGeom prst="rect">
            <a:avLst/>
          </a:prstGeom>
          <a:noFill/>
          <a:ln/>
        </p:spPr>
        <p:txBody>
          <a:bodyPr wrap="square" lIns="635" tIns="635" rIns="635" bIns="635" rtlCol="0" anchor="t"/>
          <a:lstStyle/>
          <a:p>
            <a:pPr marL="152400" indent="-152400">
              <a:buSzPct val="100000"/>
              <a:buChar char="•"/>
            </a:pPr>
            <a:r>
              <a:rPr lang="en-US" sz="1500" dirty="0">
                <a:solidFill>
                  <a:srgbClr val="23313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A large IAM configuration can be well governed and relatively low risk.</a:t>
            </a:r>
          </a:p>
          <a:p>
            <a:pPr>
              <a:buSzPct val="100000"/>
            </a:pPr>
            <a:endParaRPr lang="en-US" sz="1500" dirty="0"/>
          </a:p>
          <a:p>
            <a:pPr marL="152400" indent="-152400">
              <a:buSzPct val="100000"/>
              <a:buChar char="•"/>
            </a:pPr>
            <a:r>
              <a:rPr lang="en-US" sz="1500" dirty="0">
                <a:solidFill>
                  <a:srgbClr val="23313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A small configuration can still contain wildcard access or a short privilege-escalation path.</a:t>
            </a:r>
          </a:p>
          <a:p>
            <a:pPr>
              <a:buSzPct val="100000"/>
            </a:pPr>
            <a:endParaRPr lang="en-US" sz="1500" dirty="0"/>
          </a:p>
          <a:p>
            <a:pPr marL="152400" indent="-152400">
              <a:buSzPct val="100000"/>
              <a:buChar char="•"/>
            </a:pPr>
            <a:r>
              <a:rPr lang="en-US" sz="1500" dirty="0">
                <a:solidFill>
                  <a:srgbClr val="23313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Therefore, the model must separate complexity from exposure and impact.</a:t>
            </a:r>
            <a:endParaRPr lang="en-US" sz="1500" dirty="0"/>
          </a:p>
        </p:txBody>
      </p:sp>
      <p:sp>
        <p:nvSpPr>
          <p:cNvPr id="25" name="Slide Number Placeholder 0"/>
          <p:cNvSpPr>
            <a:spLocks noGrp="1"/>
          </p:cNvSpPr>
          <p:nvPr>
            <p:ph type="sldNum" sz="quarter" idx="4294967295"/>
          </p:nvPr>
        </p:nvSpPr>
        <p:spPr>
          <a:xfrm>
            <a:off x="11722608" y="6547104"/>
            <a:ext cx="228600" cy="164592"/>
          </a:xfrm>
          <a:prstGeom prst="rect">
            <a:avLst/>
          </a:prstGeom>
          <a:extLst>
            <a:ext uri="{C572A759-6A51-4108-AA02-DFA0A04FC94B}">
              <ma14:wrappingTextBoxFlag xmlns:ma14="http://schemas.microsoft.com/office/mac/drawingml/2011/main" xmlns="" val="0"/>
            </a:ext>
          </a:extLst>
        </p:spPr>
        <p:txBody>
          <a:bodyPr lIns="0" tIns="0" rIns="0" bIns="0"/>
          <a:lstStyle>
            <a:lvl1pPr>
              <a:defRPr sz="800">
                <a:solidFill>
                  <a:srgbClr val="667085"/>
                </a:solidFill>
                <a:latin typeface="Arial"/>
                <a:ea typeface="Arial"/>
                <a:cs typeface="Arial"/>
              </a:defRPr>
            </a:lvl1pPr>
          </a:lstStyle>
          <a:p>
            <a:pPr algn="r"/>
            <a:fld id="{F7021451-1387-4CA6-816F-3879F97B5CBC}" type="slidenum">
              <a:rPr lang="en-US" b="0"/>
              <a:t>5</a:t>
            </a:fld>
            <a:endParaRPr lang="en-US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530352" y="347472"/>
            <a:ext cx="10972800" cy="45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2400" b="1" dirty="0">
                <a:solidFill>
                  <a:srgbClr val="0B3B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5. Proposed CICRS Model</a:t>
            </a:r>
            <a:endParaRPr lang="en-US" sz="2400" dirty="0"/>
          </a:p>
        </p:txBody>
      </p:sp>
      <p:sp>
        <p:nvSpPr>
          <p:cNvPr id="3" name="Text 1"/>
          <p:cNvSpPr/>
          <p:nvPr/>
        </p:nvSpPr>
        <p:spPr>
          <a:xfrm>
            <a:off x="548640" y="822960"/>
            <a:ext cx="10972800" cy="2560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150" dirty="0">
                <a:solidFill>
                  <a:srgbClr val="66708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Seven dimensions feed three conceptual elements: Complexity, Exposure and Impact</a:t>
            </a:r>
            <a:endParaRPr lang="en-US" sz="1150" dirty="0"/>
          </a:p>
        </p:txBody>
      </p:sp>
      <p:sp>
        <p:nvSpPr>
          <p:cNvPr id="4" name="Shape 2"/>
          <p:cNvSpPr/>
          <p:nvPr/>
        </p:nvSpPr>
        <p:spPr>
          <a:xfrm>
            <a:off x="502920" y="1325880"/>
            <a:ext cx="1325880" cy="1005840"/>
          </a:xfrm>
          <a:prstGeom prst="roundRect">
            <a:avLst/>
          </a:prstGeom>
          <a:solidFill>
            <a:srgbClr val="FFFFFF"/>
          </a:solidFill>
          <a:ln w="21590">
            <a:solidFill>
              <a:srgbClr val="1F6A9A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5" name="Text 3"/>
          <p:cNvSpPr/>
          <p:nvPr/>
        </p:nvSpPr>
        <p:spPr>
          <a:xfrm>
            <a:off x="502920" y="1481328"/>
            <a:ext cx="1325880" cy="2560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700" b="1" dirty="0">
                <a:solidFill>
                  <a:srgbClr val="1F6A9A"/>
                </a:solidFill>
              </a:rPr>
              <a:t>SC</a:t>
            </a:r>
            <a:endParaRPr lang="en-US" sz="1700" dirty="0"/>
          </a:p>
        </p:txBody>
      </p:sp>
      <p:sp>
        <p:nvSpPr>
          <p:cNvPr id="6" name="Text 4"/>
          <p:cNvSpPr/>
          <p:nvPr/>
        </p:nvSpPr>
        <p:spPr>
          <a:xfrm>
            <a:off x="576072" y="1764792"/>
            <a:ext cx="1179576" cy="420624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 algn="ctr">
              <a:buNone/>
            </a:pPr>
            <a:r>
              <a:rPr lang="en-US" sz="1070" b="1" dirty="0">
                <a:solidFill>
                  <a:srgbClr val="23313F"/>
                </a:solidFill>
              </a:rPr>
              <a:t>Structural</a:t>
            </a:r>
            <a:endParaRPr lang="en-US" sz="1070" dirty="0"/>
          </a:p>
          <a:p>
            <a:pPr marL="0" indent="0" algn="ctr">
              <a:buNone/>
            </a:pPr>
            <a:r>
              <a:rPr lang="en-US" sz="1070" b="1" dirty="0">
                <a:solidFill>
                  <a:srgbClr val="23313F"/>
                </a:solidFill>
              </a:rPr>
              <a:t>Complexity</a:t>
            </a:r>
            <a:endParaRPr lang="en-US" sz="1070" dirty="0"/>
          </a:p>
        </p:txBody>
      </p:sp>
      <p:sp>
        <p:nvSpPr>
          <p:cNvPr id="7" name="Shape 5"/>
          <p:cNvSpPr/>
          <p:nvPr/>
        </p:nvSpPr>
        <p:spPr>
          <a:xfrm>
            <a:off x="2057400" y="1325880"/>
            <a:ext cx="1325880" cy="1005840"/>
          </a:xfrm>
          <a:prstGeom prst="roundRect">
            <a:avLst/>
          </a:prstGeom>
          <a:solidFill>
            <a:srgbClr val="FFFFFF"/>
          </a:solidFill>
          <a:ln w="21590">
            <a:solidFill>
              <a:srgbClr val="1F6A9A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8" name="Text 6"/>
          <p:cNvSpPr/>
          <p:nvPr/>
        </p:nvSpPr>
        <p:spPr>
          <a:xfrm>
            <a:off x="2057400" y="1481328"/>
            <a:ext cx="1325880" cy="2560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700" b="1" dirty="0">
                <a:solidFill>
                  <a:srgbClr val="1F6A9A"/>
                </a:solidFill>
              </a:rPr>
              <a:t>PQ</a:t>
            </a:r>
            <a:endParaRPr lang="en-US" sz="1700" dirty="0"/>
          </a:p>
        </p:txBody>
      </p:sp>
      <p:sp>
        <p:nvSpPr>
          <p:cNvPr id="9" name="Text 7"/>
          <p:cNvSpPr/>
          <p:nvPr/>
        </p:nvSpPr>
        <p:spPr>
          <a:xfrm>
            <a:off x="2130552" y="1764792"/>
            <a:ext cx="1179576" cy="420624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 algn="ctr">
              <a:buNone/>
            </a:pPr>
            <a:r>
              <a:rPr lang="en-US" sz="1070" b="1" dirty="0">
                <a:solidFill>
                  <a:srgbClr val="23313F"/>
                </a:solidFill>
              </a:rPr>
              <a:t>Policy Quality</a:t>
            </a:r>
            <a:endParaRPr lang="en-US" sz="1070" dirty="0"/>
          </a:p>
          <a:p>
            <a:pPr marL="0" indent="0" algn="ctr">
              <a:buNone/>
            </a:pPr>
            <a:r>
              <a:rPr lang="en-US" sz="1070" b="1" dirty="0">
                <a:solidFill>
                  <a:srgbClr val="23313F"/>
                </a:solidFill>
              </a:rPr>
              <a:t>Weakness</a:t>
            </a:r>
            <a:endParaRPr lang="en-US" sz="1070" dirty="0"/>
          </a:p>
        </p:txBody>
      </p:sp>
      <p:sp>
        <p:nvSpPr>
          <p:cNvPr id="10" name="Shape 8"/>
          <p:cNvSpPr/>
          <p:nvPr/>
        </p:nvSpPr>
        <p:spPr>
          <a:xfrm>
            <a:off x="3611880" y="1325880"/>
            <a:ext cx="1325880" cy="1005840"/>
          </a:xfrm>
          <a:prstGeom prst="roundRect">
            <a:avLst/>
          </a:prstGeom>
          <a:solidFill>
            <a:srgbClr val="FFFFFF"/>
          </a:solidFill>
          <a:ln w="21590">
            <a:solidFill>
              <a:srgbClr val="1F6A9A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1" name="Text 9"/>
          <p:cNvSpPr/>
          <p:nvPr/>
        </p:nvSpPr>
        <p:spPr>
          <a:xfrm>
            <a:off x="3611880" y="1481328"/>
            <a:ext cx="1325880" cy="2560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700" b="1" dirty="0">
                <a:solidFill>
                  <a:srgbClr val="1F6A9A"/>
                </a:solidFill>
              </a:rPr>
              <a:t>DC</a:t>
            </a:r>
            <a:endParaRPr lang="en-US" sz="1700" dirty="0"/>
          </a:p>
        </p:txBody>
      </p:sp>
      <p:sp>
        <p:nvSpPr>
          <p:cNvPr id="12" name="Text 10"/>
          <p:cNvSpPr/>
          <p:nvPr/>
        </p:nvSpPr>
        <p:spPr>
          <a:xfrm>
            <a:off x="3685032" y="1764792"/>
            <a:ext cx="1179576" cy="420624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 fontScale="92500" lnSpcReduction="10000"/>
          </a:bodyPr>
          <a:lstStyle/>
          <a:p>
            <a:pPr marL="0" indent="0" algn="ctr">
              <a:buNone/>
            </a:pPr>
            <a:r>
              <a:rPr lang="en-US" sz="1070" b="1" dirty="0">
                <a:solidFill>
                  <a:srgbClr val="23313F"/>
                </a:solidFill>
              </a:rPr>
              <a:t>Dynamic &amp; Contextual</a:t>
            </a:r>
            <a:endParaRPr lang="en-US" sz="1070" dirty="0"/>
          </a:p>
          <a:p>
            <a:pPr marL="0" indent="0" algn="ctr">
              <a:buNone/>
            </a:pPr>
            <a:r>
              <a:rPr lang="en-US" sz="1070" b="1" dirty="0">
                <a:solidFill>
                  <a:srgbClr val="23313F"/>
                </a:solidFill>
              </a:rPr>
              <a:t>Complexity</a:t>
            </a:r>
            <a:endParaRPr lang="en-US" sz="1070" dirty="0"/>
          </a:p>
        </p:txBody>
      </p:sp>
      <p:sp>
        <p:nvSpPr>
          <p:cNvPr id="13" name="Shape 11"/>
          <p:cNvSpPr/>
          <p:nvPr/>
        </p:nvSpPr>
        <p:spPr>
          <a:xfrm>
            <a:off x="5166360" y="1325880"/>
            <a:ext cx="1325880" cy="1005840"/>
          </a:xfrm>
          <a:prstGeom prst="roundRect">
            <a:avLst/>
          </a:prstGeom>
          <a:solidFill>
            <a:srgbClr val="FFFFFF"/>
          </a:solidFill>
          <a:ln w="21590">
            <a:solidFill>
              <a:srgbClr val="1F6A9A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4" name="Text 12"/>
          <p:cNvSpPr/>
          <p:nvPr/>
        </p:nvSpPr>
        <p:spPr>
          <a:xfrm>
            <a:off x="5166360" y="1481328"/>
            <a:ext cx="1325880" cy="2560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700" b="1" dirty="0">
                <a:solidFill>
                  <a:srgbClr val="1F6A9A"/>
                </a:solidFill>
              </a:rPr>
              <a:t>GW</a:t>
            </a:r>
            <a:endParaRPr lang="en-US" sz="1700" dirty="0"/>
          </a:p>
        </p:txBody>
      </p:sp>
      <p:sp>
        <p:nvSpPr>
          <p:cNvPr id="15" name="Text 13"/>
          <p:cNvSpPr/>
          <p:nvPr/>
        </p:nvSpPr>
        <p:spPr>
          <a:xfrm>
            <a:off x="5239512" y="1764792"/>
            <a:ext cx="1179576" cy="420624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 algn="ctr">
              <a:buNone/>
            </a:pPr>
            <a:r>
              <a:rPr lang="en-US" sz="1070" b="1" dirty="0">
                <a:solidFill>
                  <a:srgbClr val="23313F"/>
                </a:solidFill>
              </a:rPr>
              <a:t>Governance</a:t>
            </a:r>
            <a:endParaRPr lang="en-US" sz="1070" dirty="0"/>
          </a:p>
          <a:p>
            <a:pPr marL="0" indent="0" algn="ctr">
              <a:buNone/>
            </a:pPr>
            <a:r>
              <a:rPr lang="en-US" sz="1070" b="1" dirty="0">
                <a:solidFill>
                  <a:srgbClr val="23313F"/>
                </a:solidFill>
              </a:rPr>
              <a:t>Weakness</a:t>
            </a:r>
            <a:endParaRPr lang="en-US" sz="1070" dirty="0"/>
          </a:p>
        </p:txBody>
      </p:sp>
      <p:sp>
        <p:nvSpPr>
          <p:cNvPr id="16" name="Shape 14"/>
          <p:cNvSpPr/>
          <p:nvPr/>
        </p:nvSpPr>
        <p:spPr>
          <a:xfrm>
            <a:off x="7086600" y="1325880"/>
            <a:ext cx="1325880" cy="1005840"/>
          </a:xfrm>
          <a:prstGeom prst="roundRect">
            <a:avLst/>
          </a:prstGeom>
          <a:solidFill>
            <a:srgbClr val="FFFFFF"/>
          </a:solidFill>
          <a:ln w="21590">
            <a:solidFill>
              <a:srgbClr val="0E8A8A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7" name="Text 15"/>
          <p:cNvSpPr/>
          <p:nvPr/>
        </p:nvSpPr>
        <p:spPr>
          <a:xfrm>
            <a:off x="7086600" y="1481328"/>
            <a:ext cx="1325880" cy="2560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700" b="1" dirty="0">
                <a:solidFill>
                  <a:srgbClr val="0E8A8A"/>
                </a:solidFill>
              </a:rPr>
              <a:t>PE</a:t>
            </a:r>
            <a:endParaRPr lang="en-US" sz="1700" dirty="0"/>
          </a:p>
        </p:txBody>
      </p:sp>
      <p:sp>
        <p:nvSpPr>
          <p:cNvPr id="18" name="Text 16"/>
          <p:cNvSpPr/>
          <p:nvPr/>
        </p:nvSpPr>
        <p:spPr>
          <a:xfrm>
            <a:off x="7159752" y="1764792"/>
            <a:ext cx="1179576" cy="420624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 algn="ctr">
              <a:buNone/>
            </a:pPr>
            <a:r>
              <a:rPr lang="en-US" sz="1070" b="1" dirty="0">
                <a:solidFill>
                  <a:srgbClr val="23313F"/>
                </a:solidFill>
              </a:rPr>
              <a:t>Permission</a:t>
            </a:r>
            <a:endParaRPr lang="en-US" sz="1070" dirty="0"/>
          </a:p>
          <a:p>
            <a:pPr marL="0" indent="0" algn="ctr">
              <a:buNone/>
            </a:pPr>
            <a:r>
              <a:rPr lang="en-US" sz="1070" b="1" dirty="0">
                <a:solidFill>
                  <a:srgbClr val="23313F"/>
                </a:solidFill>
              </a:rPr>
              <a:t>Exposure</a:t>
            </a:r>
            <a:endParaRPr lang="en-US" sz="1070" dirty="0"/>
          </a:p>
        </p:txBody>
      </p:sp>
      <p:sp>
        <p:nvSpPr>
          <p:cNvPr id="19" name="Shape 17"/>
          <p:cNvSpPr/>
          <p:nvPr/>
        </p:nvSpPr>
        <p:spPr>
          <a:xfrm>
            <a:off x="8641080" y="1325880"/>
            <a:ext cx="1325880" cy="1005840"/>
          </a:xfrm>
          <a:prstGeom prst="roundRect">
            <a:avLst/>
          </a:prstGeom>
          <a:solidFill>
            <a:srgbClr val="FFFFFF"/>
          </a:solidFill>
          <a:ln w="21590">
            <a:solidFill>
              <a:srgbClr val="0E8A8A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20" name="Text 18"/>
          <p:cNvSpPr/>
          <p:nvPr/>
        </p:nvSpPr>
        <p:spPr>
          <a:xfrm>
            <a:off x="8641080" y="1481328"/>
            <a:ext cx="1325880" cy="2560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700" b="1" dirty="0">
                <a:solidFill>
                  <a:srgbClr val="0E8A8A"/>
                </a:solidFill>
              </a:rPr>
              <a:t>PP</a:t>
            </a:r>
            <a:endParaRPr lang="en-US" sz="1700" dirty="0"/>
          </a:p>
        </p:txBody>
      </p:sp>
      <p:sp>
        <p:nvSpPr>
          <p:cNvPr id="21" name="Text 19"/>
          <p:cNvSpPr/>
          <p:nvPr/>
        </p:nvSpPr>
        <p:spPr>
          <a:xfrm>
            <a:off x="8714232" y="1764792"/>
            <a:ext cx="1179576" cy="420624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 algn="ctr">
              <a:buNone/>
            </a:pPr>
            <a:r>
              <a:rPr lang="en-US" sz="1070" b="1" dirty="0">
                <a:solidFill>
                  <a:srgbClr val="23313F"/>
                </a:solidFill>
              </a:rPr>
              <a:t>Privilege</a:t>
            </a:r>
            <a:endParaRPr lang="en-US" sz="1070" dirty="0"/>
          </a:p>
          <a:p>
            <a:pPr marL="0" indent="0" algn="ctr">
              <a:buNone/>
            </a:pPr>
            <a:r>
              <a:rPr lang="en-US" sz="1070" b="1" dirty="0">
                <a:solidFill>
                  <a:srgbClr val="23313F"/>
                </a:solidFill>
              </a:rPr>
              <a:t>Propagation</a:t>
            </a:r>
            <a:endParaRPr lang="en-US" sz="1070" dirty="0"/>
          </a:p>
        </p:txBody>
      </p:sp>
      <p:sp>
        <p:nvSpPr>
          <p:cNvPr id="22" name="Shape 20"/>
          <p:cNvSpPr/>
          <p:nvPr/>
        </p:nvSpPr>
        <p:spPr>
          <a:xfrm>
            <a:off x="10195560" y="1325880"/>
            <a:ext cx="1325880" cy="1005840"/>
          </a:xfrm>
          <a:prstGeom prst="roundRect">
            <a:avLst/>
          </a:prstGeom>
          <a:solidFill>
            <a:srgbClr val="FFFFFF"/>
          </a:solidFill>
          <a:ln w="21590">
            <a:solidFill>
              <a:srgbClr val="B87918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23" name="Text 21"/>
          <p:cNvSpPr/>
          <p:nvPr/>
        </p:nvSpPr>
        <p:spPr>
          <a:xfrm>
            <a:off x="10195560" y="1481328"/>
            <a:ext cx="1325880" cy="2560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700" b="1" dirty="0">
                <a:solidFill>
                  <a:srgbClr val="B87918"/>
                </a:solidFill>
              </a:rPr>
              <a:t>AC</a:t>
            </a:r>
            <a:endParaRPr lang="en-US" sz="1700" dirty="0"/>
          </a:p>
        </p:txBody>
      </p:sp>
      <p:sp>
        <p:nvSpPr>
          <p:cNvPr id="24" name="Text 22"/>
          <p:cNvSpPr/>
          <p:nvPr/>
        </p:nvSpPr>
        <p:spPr>
          <a:xfrm>
            <a:off x="10268712" y="1764792"/>
            <a:ext cx="1179576" cy="420624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 algn="ctr">
              <a:buNone/>
            </a:pPr>
            <a:r>
              <a:rPr lang="en-US" sz="1070" b="1" dirty="0">
                <a:solidFill>
                  <a:srgbClr val="23313F"/>
                </a:solidFill>
              </a:rPr>
              <a:t>Asset</a:t>
            </a:r>
            <a:endParaRPr lang="en-US" sz="1070" dirty="0"/>
          </a:p>
          <a:p>
            <a:pPr marL="0" indent="0" algn="ctr">
              <a:buNone/>
            </a:pPr>
            <a:r>
              <a:rPr lang="en-US" sz="1070" b="1" dirty="0">
                <a:solidFill>
                  <a:srgbClr val="23313F"/>
                </a:solidFill>
              </a:rPr>
              <a:t>Criticality</a:t>
            </a:r>
            <a:endParaRPr lang="en-US" sz="1070" dirty="0"/>
          </a:p>
        </p:txBody>
      </p:sp>
      <p:sp>
        <p:nvSpPr>
          <p:cNvPr id="25" name="Shape 23"/>
          <p:cNvSpPr/>
          <p:nvPr/>
        </p:nvSpPr>
        <p:spPr>
          <a:xfrm>
            <a:off x="1170432" y="2487168"/>
            <a:ext cx="347472" cy="457200"/>
          </a:xfrm>
          <a:prstGeom prst="downArrow">
            <a:avLst/>
          </a:prstGeom>
          <a:solidFill>
            <a:srgbClr val="A8C5D9"/>
          </a:solidFill>
          <a:ln w="12700">
            <a:solidFill>
              <a:srgbClr val="A8C5D9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26" name="Shape 24"/>
          <p:cNvSpPr/>
          <p:nvPr/>
        </p:nvSpPr>
        <p:spPr>
          <a:xfrm>
            <a:off x="2724912" y="2487168"/>
            <a:ext cx="347472" cy="457200"/>
          </a:xfrm>
          <a:prstGeom prst="downArrow">
            <a:avLst/>
          </a:prstGeom>
          <a:solidFill>
            <a:srgbClr val="A8C5D9"/>
          </a:solidFill>
          <a:ln w="12700">
            <a:solidFill>
              <a:srgbClr val="A8C5D9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27" name="Shape 25"/>
          <p:cNvSpPr/>
          <p:nvPr/>
        </p:nvSpPr>
        <p:spPr>
          <a:xfrm>
            <a:off x="4279392" y="2487168"/>
            <a:ext cx="347472" cy="457200"/>
          </a:xfrm>
          <a:prstGeom prst="downArrow">
            <a:avLst/>
          </a:prstGeom>
          <a:solidFill>
            <a:srgbClr val="A8C5D9"/>
          </a:solidFill>
          <a:ln w="12700">
            <a:solidFill>
              <a:srgbClr val="A8C5D9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28" name="Shape 26"/>
          <p:cNvSpPr/>
          <p:nvPr/>
        </p:nvSpPr>
        <p:spPr>
          <a:xfrm>
            <a:off x="5833872" y="2487168"/>
            <a:ext cx="347472" cy="457200"/>
          </a:xfrm>
          <a:prstGeom prst="downArrow">
            <a:avLst/>
          </a:prstGeom>
          <a:solidFill>
            <a:srgbClr val="A8C5D9"/>
          </a:solidFill>
          <a:ln w="12700">
            <a:solidFill>
              <a:srgbClr val="A8C5D9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29" name="Shape 27"/>
          <p:cNvSpPr/>
          <p:nvPr/>
        </p:nvSpPr>
        <p:spPr>
          <a:xfrm>
            <a:off x="7754112" y="2487168"/>
            <a:ext cx="347472" cy="457200"/>
          </a:xfrm>
          <a:prstGeom prst="downArrow">
            <a:avLst/>
          </a:prstGeom>
          <a:solidFill>
            <a:srgbClr val="8BCBC6"/>
          </a:solidFill>
          <a:ln w="12700">
            <a:solidFill>
              <a:srgbClr val="8BCBC6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30" name="Shape 28"/>
          <p:cNvSpPr/>
          <p:nvPr/>
        </p:nvSpPr>
        <p:spPr>
          <a:xfrm>
            <a:off x="9308592" y="2487168"/>
            <a:ext cx="347472" cy="457200"/>
          </a:xfrm>
          <a:prstGeom prst="downArrow">
            <a:avLst/>
          </a:prstGeom>
          <a:solidFill>
            <a:srgbClr val="8BCBC6"/>
          </a:solidFill>
          <a:ln w="12700">
            <a:solidFill>
              <a:srgbClr val="8BCBC6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31" name="Shape 29"/>
          <p:cNvSpPr/>
          <p:nvPr/>
        </p:nvSpPr>
        <p:spPr>
          <a:xfrm>
            <a:off x="10671048" y="2487168"/>
            <a:ext cx="347472" cy="457200"/>
          </a:xfrm>
          <a:prstGeom prst="downArrow">
            <a:avLst/>
          </a:prstGeom>
          <a:solidFill>
            <a:srgbClr val="E2BC76"/>
          </a:solidFill>
          <a:ln w="12700">
            <a:solidFill>
              <a:srgbClr val="E2BC76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32" name="Shape 30"/>
          <p:cNvSpPr/>
          <p:nvPr/>
        </p:nvSpPr>
        <p:spPr>
          <a:xfrm>
            <a:off x="1051560" y="3063240"/>
            <a:ext cx="5212080" cy="1051560"/>
          </a:xfrm>
          <a:prstGeom prst="roundRect">
            <a:avLst/>
          </a:prstGeom>
          <a:solidFill>
            <a:srgbClr val="EAF2F7"/>
          </a:solidFill>
          <a:ln w="12700">
            <a:solidFill>
              <a:srgbClr val="B7CFDF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33" name="Text 31"/>
          <p:cNvSpPr/>
          <p:nvPr/>
        </p:nvSpPr>
        <p:spPr>
          <a:xfrm>
            <a:off x="1051560" y="3310128"/>
            <a:ext cx="5212080" cy="29260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2000" b="1" dirty="0">
                <a:solidFill>
                  <a:srgbClr val="0B3B60"/>
                </a:solidFill>
              </a:rPr>
              <a:t>Complexity Component (C)</a:t>
            </a:r>
            <a:endParaRPr lang="en-US" sz="2000" dirty="0"/>
          </a:p>
        </p:txBody>
      </p:sp>
      <p:sp>
        <p:nvSpPr>
          <p:cNvPr id="34" name="Text 32"/>
          <p:cNvSpPr/>
          <p:nvPr/>
        </p:nvSpPr>
        <p:spPr>
          <a:xfrm>
            <a:off x="1051560" y="3657600"/>
            <a:ext cx="5212080" cy="22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400" dirty="0">
                <a:solidFill>
                  <a:srgbClr val="667085"/>
                </a:solidFill>
              </a:rPr>
              <a:t>SC + PQ + DC + GW</a:t>
            </a:r>
            <a:endParaRPr lang="en-US" sz="1400" dirty="0"/>
          </a:p>
        </p:txBody>
      </p:sp>
      <p:sp>
        <p:nvSpPr>
          <p:cNvPr id="35" name="Shape 33"/>
          <p:cNvSpPr/>
          <p:nvPr/>
        </p:nvSpPr>
        <p:spPr>
          <a:xfrm>
            <a:off x="6903720" y="3063240"/>
            <a:ext cx="3246120" cy="1051560"/>
          </a:xfrm>
          <a:prstGeom prst="roundRect">
            <a:avLst/>
          </a:prstGeom>
          <a:solidFill>
            <a:srgbClr val="EAF7F5"/>
          </a:solidFill>
          <a:ln w="12700">
            <a:solidFill>
              <a:srgbClr val="B6DDD8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36" name="Text 34"/>
          <p:cNvSpPr/>
          <p:nvPr/>
        </p:nvSpPr>
        <p:spPr>
          <a:xfrm>
            <a:off x="6903720" y="3310128"/>
            <a:ext cx="3246120" cy="29260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900" b="1" dirty="0">
                <a:solidFill>
                  <a:srgbClr val="0E8A8A"/>
                </a:solidFill>
              </a:rPr>
              <a:t>Exposure Component (E)</a:t>
            </a:r>
            <a:endParaRPr lang="en-US" sz="1900" dirty="0"/>
          </a:p>
        </p:txBody>
      </p:sp>
      <p:sp>
        <p:nvSpPr>
          <p:cNvPr id="37" name="Text 35"/>
          <p:cNvSpPr/>
          <p:nvPr/>
        </p:nvSpPr>
        <p:spPr>
          <a:xfrm>
            <a:off x="6903720" y="3657600"/>
            <a:ext cx="3246120" cy="22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400" dirty="0">
                <a:solidFill>
                  <a:srgbClr val="667085"/>
                </a:solidFill>
              </a:rPr>
              <a:t>PE + PP</a:t>
            </a:r>
            <a:endParaRPr lang="en-US" sz="1400" dirty="0"/>
          </a:p>
        </p:txBody>
      </p:sp>
      <p:sp>
        <p:nvSpPr>
          <p:cNvPr id="38" name="Shape 36"/>
          <p:cNvSpPr/>
          <p:nvPr/>
        </p:nvSpPr>
        <p:spPr>
          <a:xfrm>
            <a:off x="10314432" y="3063240"/>
            <a:ext cx="1417320" cy="1051560"/>
          </a:xfrm>
          <a:prstGeom prst="roundRect">
            <a:avLst/>
          </a:prstGeom>
          <a:solidFill>
            <a:srgbClr val="FFF6E8"/>
          </a:solidFill>
          <a:ln w="12700">
            <a:solidFill>
              <a:srgbClr val="E6C887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39" name="Text 37"/>
          <p:cNvSpPr/>
          <p:nvPr/>
        </p:nvSpPr>
        <p:spPr>
          <a:xfrm>
            <a:off x="10314432" y="3291840"/>
            <a:ext cx="141732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700" b="1" dirty="0">
                <a:solidFill>
                  <a:srgbClr val="B87918"/>
                </a:solidFill>
              </a:rPr>
              <a:t>Impact</a:t>
            </a:r>
            <a:endParaRPr lang="en-US" sz="1700" dirty="0"/>
          </a:p>
        </p:txBody>
      </p:sp>
      <p:sp>
        <p:nvSpPr>
          <p:cNvPr id="40" name="Text 38"/>
          <p:cNvSpPr/>
          <p:nvPr/>
        </p:nvSpPr>
        <p:spPr>
          <a:xfrm>
            <a:off x="10314432" y="3657600"/>
            <a:ext cx="1417320" cy="22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500" b="1" dirty="0">
                <a:solidFill>
                  <a:srgbClr val="B87918"/>
                </a:solidFill>
              </a:rPr>
              <a:t>AC</a:t>
            </a:r>
            <a:endParaRPr lang="en-US" sz="1500" dirty="0"/>
          </a:p>
        </p:txBody>
      </p:sp>
      <p:sp>
        <p:nvSpPr>
          <p:cNvPr id="41" name="Shape 39"/>
          <p:cNvSpPr/>
          <p:nvPr/>
        </p:nvSpPr>
        <p:spPr>
          <a:xfrm>
            <a:off x="2194560" y="4754880"/>
            <a:ext cx="7818120" cy="786384"/>
          </a:xfrm>
          <a:prstGeom prst="roundRect">
            <a:avLst/>
          </a:prstGeom>
          <a:solidFill>
            <a:srgbClr val="0B3B60"/>
          </a:solidFill>
          <a:ln w="12700">
            <a:solidFill>
              <a:srgbClr val="0B3B60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42" name="Text 40"/>
          <p:cNvSpPr/>
          <p:nvPr/>
        </p:nvSpPr>
        <p:spPr>
          <a:xfrm>
            <a:off x="2423160" y="5010912"/>
            <a:ext cx="7360920" cy="2560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900" b="1" dirty="0">
                <a:solidFill>
                  <a:srgbClr val="FFFFFF"/>
                </a:solidFill>
              </a:rPr>
              <a:t>CICRS = explainable overall complexity-related IAM risk score</a:t>
            </a:r>
            <a:endParaRPr lang="en-US" sz="1900" dirty="0"/>
          </a:p>
        </p:txBody>
      </p:sp>
      <p:sp>
        <p:nvSpPr>
          <p:cNvPr id="43" name="Slide Number Placeholder 0"/>
          <p:cNvSpPr>
            <a:spLocks noGrp="1"/>
          </p:cNvSpPr>
          <p:nvPr>
            <p:ph type="sldNum" sz="quarter" idx="4294967295"/>
          </p:nvPr>
        </p:nvSpPr>
        <p:spPr>
          <a:xfrm>
            <a:off x="11722608" y="6547104"/>
            <a:ext cx="228600" cy="164592"/>
          </a:xfrm>
          <a:prstGeom prst="rect">
            <a:avLst/>
          </a:prstGeom>
          <a:extLst>
            <a:ext uri="{C572A759-6A51-4108-AA02-DFA0A04FC94B}">
              <ma14:wrappingTextBoxFlag xmlns:ma14="http://schemas.microsoft.com/office/mac/drawingml/2011/main" xmlns="" val="0"/>
            </a:ext>
          </a:extLst>
        </p:spPr>
        <p:txBody>
          <a:bodyPr lIns="0" tIns="0" rIns="0" bIns="0"/>
          <a:lstStyle>
            <a:lvl1pPr>
              <a:defRPr sz="800">
                <a:solidFill>
                  <a:srgbClr val="667085"/>
                </a:solidFill>
                <a:latin typeface="Arial"/>
                <a:ea typeface="Arial"/>
                <a:cs typeface="Arial"/>
              </a:defRPr>
            </a:lvl1pPr>
          </a:lstStyle>
          <a:p>
            <a:pPr algn="r"/>
            <a:fld id="{F7021451-1387-4CA6-816F-3879F97B5CBC}" type="slidenum">
              <a:rPr lang="en-US" b="0"/>
              <a:t>6</a:t>
            </a:fld>
            <a:endParaRPr lang="en-US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530352" y="347472"/>
            <a:ext cx="10972800" cy="45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2400" b="1" dirty="0">
                <a:solidFill>
                  <a:srgbClr val="0B3B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6. How the Score Works</a:t>
            </a:r>
            <a:endParaRPr lang="en-US" sz="2400" dirty="0"/>
          </a:p>
        </p:txBody>
      </p:sp>
      <p:sp>
        <p:nvSpPr>
          <p:cNvPr id="3" name="Text 1"/>
          <p:cNvSpPr/>
          <p:nvPr/>
        </p:nvSpPr>
        <p:spPr>
          <a:xfrm>
            <a:off x="548640" y="822960"/>
            <a:ext cx="10972800" cy="2560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150" dirty="0">
                <a:solidFill>
                  <a:srgbClr val="66708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All indicators are normalized to a common 0–1 scale</a:t>
            </a:r>
            <a:endParaRPr lang="en-US" sz="1150" dirty="0"/>
          </a:p>
        </p:txBody>
      </p:sp>
      <p:sp>
        <p:nvSpPr>
          <p:cNvPr id="4" name="Shape 2"/>
          <p:cNvSpPr/>
          <p:nvPr/>
        </p:nvSpPr>
        <p:spPr>
          <a:xfrm>
            <a:off x="713232" y="1234440"/>
            <a:ext cx="3246120" cy="2423160"/>
          </a:xfrm>
          <a:prstGeom prst="roundRect">
            <a:avLst/>
          </a:prstGeom>
          <a:solidFill>
            <a:srgbClr val="FFFFFF"/>
          </a:solidFill>
          <a:ln w="12700">
            <a:solidFill>
              <a:srgbClr val="CFDBE3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5" name="Text 3"/>
          <p:cNvSpPr/>
          <p:nvPr/>
        </p:nvSpPr>
        <p:spPr>
          <a:xfrm>
            <a:off x="932688" y="1481328"/>
            <a:ext cx="2651760" cy="3200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900" b="1" dirty="0">
                <a:solidFill>
                  <a:srgbClr val="1F6A9A"/>
                </a:solidFill>
              </a:rPr>
              <a:t>1  Normalize</a:t>
            </a:r>
            <a:endParaRPr lang="en-US" sz="1900" dirty="0"/>
          </a:p>
        </p:txBody>
      </p:sp>
      <p:sp>
        <p:nvSpPr>
          <p:cNvPr id="6" name="Text 4"/>
          <p:cNvSpPr/>
          <p:nvPr/>
        </p:nvSpPr>
        <p:spPr>
          <a:xfrm>
            <a:off x="932688" y="2103120"/>
            <a:ext cx="2651760" cy="121615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500" dirty="0">
                <a:solidFill>
                  <a:srgbClr val="23313F"/>
                </a:solidFill>
              </a:rPr>
              <a:t>Each indicator is mapped to 0-1.</a:t>
            </a:r>
            <a:endParaRPr lang="en-US" sz="1500" dirty="0"/>
          </a:p>
          <a:p>
            <a:pPr marL="0" indent="0">
              <a:buNone/>
            </a:pPr>
            <a:endParaRPr lang="en-US" sz="1500" dirty="0"/>
          </a:p>
          <a:p>
            <a:pPr marL="0" indent="0">
              <a:buNone/>
            </a:pPr>
            <a:r>
              <a:rPr lang="en-US" sz="1500" dirty="0">
                <a:solidFill>
                  <a:srgbClr val="23313F"/>
                </a:solidFill>
              </a:rPr>
              <a:t>0 = lowest defined risk</a:t>
            </a:r>
            <a:endParaRPr lang="en-US" sz="1500" dirty="0"/>
          </a:p>
          <a:p>
            <a:pPr marL="0" indent="0">
              <a:buNone/>
            </a:pPr>
            <a:r>
              <a:rPr lang="en-US" sz="1500" dirty="0">
                <a:solidFill>
                  <a:srgbClr val="23313F"/>
                </a:solidFill>
              </a:rPr>
              <a:t>1 = highest defined risk</a:t>
            </a:r>
            <a:endParaRPr lang="en-US" sz="1500" dirty="0"/>
          </a:p>
          <a:p>
            <a:pPr marL="0" indent="0">
              <a:buNone/>
            </a:pPr>
            <a:endParaRPr lang="en-US" sz="1500" dirty="0"/>
          </a:p>
          <a:p>
            <a:pPr marL="0" indent="0">
              <a:buNone/>
            </a:pPr>
            <a:r>
              <a:rPr lang="en-US" sz="1500" dirty="0">
                <a:solidFill>
                  <a:srgbClr val="23313F"/>
                </a:solidFill>
              </a:rPr>
              <a:t>Higher value always means higher risk.</a:t>
            </a:r>
            <a:endParaRPr lang="en-US" sz="1500" dirty="0"/>
          </a:p>
        </p:txBody>
      </p:sp>
      <p:sp>
        <p:nvSpPr>
          <p:cNvPr id="7" name="Shape 5"/>
          <p:cNvSpPr/>
          <p:nvPr/>
        </p:nvSpPr>
        <p:spPr>
          <a:xfrm>
            <a:off x="4160520" y="1234440"/>
            <a:ext cx="3246120" cy="2423160"/>
          </a:xfrm>
          <a:prstGeom prst="roundRect">
            <a:avLst/>
          </a:prstGeom>
          <a:solidFill>
            <a:srgbClr val="FFFFFF"/>
          </a:solidFill>
          <a:ln w="12700">
            <a:solidFill>
              <a:srgbClr val="CFDBE3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8" name="Text 6"/>
          <p:cNvSpPr/>
          <p:nvPr/>
        </p:nvSpPr>
        <p:spPr>
          <a:xfrm>
            <a:off x="4389120" y="1481328"/>
            <a:ext cx="2651760" cy="3200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900" b="1" dirty="0">
                <a:solidFill>
                  <a:srgbClr val="0E8A8A"/>
                </a:solidFill>
              </a:rPr>
              <a:t>2  Aggregate</a:t>
            </a:r>
            <a:endParaRPr lang="en-US" sz="1900" dirty="0"/>
          </a:p>
        </p:txBody>
      </p:sp>
      <p:sp>
        <p:nvSpPr>
          <p:cNvPr id="9" name="Text 7"/>
          <p:cNvSpPr/>
          <p:nvPr/>
        </p:nvSpPr>
        <p:spPr>
          <a:xfrm>
            <a:off x="4389120" y="1874520"/>
            <a:ext cx="2697480" cy="1554480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 fontScale="92500"/>
          </a:bodyPr>
          <a:lstStyle/>
          <a:p>
            <a:pPr marL="0" indent="0">
              <a:buNone/>
            </a:pPr>
            <a:r>
              <a:rPr lang="en-US" sz="1440" dirty="0">
                <a:solidFill>
                  <a:srgbClr val="23313F"/>
                </a:solidFill>
              </a:rPr>
              <a:t>C = (SC + PQ + DC + GW) / 4</a:t>
            </a:r>
            <a:endParaRPr lang="en-US" sz="1440" dirty="0"/>
          </a:p>
          <a:p>
            <a:pPr marL="0" indent="0">
              <a:buNone/>
            </a:pPr>
            <a:endParaRPr lang="en-US" sz="1440" dirty="0"/>
          </a:p>
          <a:p>
            <a:pPr marL="0" indent="0">
              <a:buNone/>
            </a:pPr>
            <a:r>
              <a:rPr lang="en-US" sz="1440" dirty="0">
                <a:solidFill>
                  <a:srgbClr val="23313F"/>
                </a:solidFill>
              </a:rPr>
              <a:t>E = (PE + PP) / 2</a:t>
            </a:r>
            <a:endParaRPr lang="en-US" sz="1440" dirty="0"/>
          </a:p>
          <a:p>
            <a:pPr marL="0" indent="0">
              <a:buNone/>
            </a:pPr>
            <a:endParaRPr lang="en-US" sz="1440" dirty="0"/>
          </a:p>
          <a:p>
            <a:pPr marL="0" indent="0">
              <a:buNone/>
            </a:pPr>
            <a:r>
              <a:rPr lang="en-US" sz="1440" dirty="0">
                <a:solidFill>
                  <a:srgbClr val="23313F"/>
                </a:solidFill>
              </a:rPr>
              <a:t>Equal weighting is used initially because the literature does not justify precise differential weights.</a:t>
            </a:r>
            <a:endParaRPr lang="en-US" sz="1440" dirty="0"/>
          </a:p>
        </p:txBody>
      </p:sp>
      <p:sp>
        <p:nvSpPr>
          <p:cNvPr id="10" name="Shape 8"/>
          <p:cNvSpPr/>
          <p:nvPr/>
        </p:nvSpPr>
        <p:spPr>
          <a:xfrm>
            <a:off x="7607808" y="1234440"/>
            <a:ext cx="3840480" cy="2423160"/>
          </a:xfrm>
          <a:prstGeom prst="roundRect">
            <a:avLst/>
          </a:prstGeom>
          <a:solidFill>
            <a:srgbClr val="FFFFFF"/>
          </a:solidFill>
          <a:ln w="12700">
            <a:solidFill>
              <a:srgbClr val="CFDBE3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1" name="Text 9"/>
          <p:cNvSpPr/>
          <p:nvPr/>
        </p:nvSpPr>
        <p:spPr>
          <a:xfrm>
            <a:off x="7845552" y="1481328"/>
            <a:ext cx="3291840" cy="3200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900" b="1" dirty="0">
                <a:solidFill>
                  <a:srgbClr val="B87918"/>
                </a:solidFill>
              </a:rPr>
              <a:t>3  Final score</a:t>
            </a:r>
            <a:endParaRPr lang="en-US" sz="1900" dirty="0"/>
          </a:p>
        </p:txBody>
      </p:sp>
      <p:sp>
        <p:nvSpPr>
          <p:cNvPr id="12" name="Text 10"/>
          <p:cNvSpPr/>
          <p:nvPr/>
        </p:nvSpPr>
        <p:spPr>
          <a:xfrm>
            <a:off x="7845552" y="1993392"/>
            <a:ext cx="3291840" cy="640080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 algn="ctr">
              <a:buNone/>
            </a:pPr>
            <a:r>
              <a:rPr lang="en-US" sz="1900" b="1" dirty="0">
                <a:solidFill>
                  <a:srgbClr val="0B3B60"/>
                </a:solidFill>
              </a:rPr>
              <a:t>CICRS = 100 × AC × [C + E + (C × E)] / 3</a:t>
            </a:r>
            <a:endParaRPr lang="en-US" sz="1900" dirty="0"/>
          </a:p>
        </p:txBody>
      </p:sp>
      <p:sp>
        <p:nvSpPr>
          <p:cNvPr id="13" name="Text 11"/>
          <p:cNvSpPr/>
          <p:nvPr/>
        </p:nvSpPr>
        <p:spPr>
          <a:xfrm>
            <a:off x="7909560" y="2852928"/>
            <a:ext cx="3154680" cy="53035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350" dirty="0">
                <a:solidFill>
                  <a:srgbClr val="23313F"/>
                </a:solidFill>
              </a:rPr>
              <a:t>The C × E interaction represents the idea that complexity can amplify meaningful exposure.</a:t>
            </a:r>
            <a:endParaRPr lang="en-US" sz="1350" dirty="0"/>
          </a:p>
        </p:txBody>
      </p:sp>
      <p:sp>
        <p:nvSpPr>
          <p:cNvPr id="14" name="Shape 12"/>
          <p:cNvSpPr/>
          <p:nvPr/>
        </p:nvSpPr>
        <p:spPr>
          <a:xfrm>
            <a:off x="822960" y="4343400"/>
            <a:ext cx="1874520" cy="1024128"/>
          </a:xfrm>
          <a:prstGeom prst="roundRect">
            <a:avLst/>
          </a:prstGeom>
          <a:solidFill>
            <a:srgbClr val="EAF4F1"/>
          </a:solidFill>
          <a:ln w="12700">
            <a:solidFill>
              <a:srgbClr val="2B7A55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5" name="Text 13"/>
          <p:cNvSpPr/>
          <p:nvPr/>
        </p:nvSpPr>
        <p:spPr>
          <a:xfrm>
            <a:off x="822960" y="4535424"/>
            <a:ext cx="1874520" cy="2560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800" b="1" dirty="0">
                <a:solidFill>
                  <a:srgbClr val="2B7A55"/>
                </a:solidFill>
              </a:rPr>
              <a:t>0–19</a:t>
            </a:r>
            <a:endParaRPr lang="en-US" sz="1800" dirty="0"/>
          </a:p>
        </p:txBody>
      </p:sp>
      <p:sp>
        <p:nvSpPr>
          <p:cNvPr id="16" name="Text 14"/>
          <p:cNvSpPr/>
          <p:nvPr/>
        </p:nvSpPr>
        <p:spPr>
          <a:xfrm>
            <a:off x="822960" y="4882896"/>
            <a:ext cx="1874520" cy="21945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350" b="1" dirty="0">
                <a:solidFill>
                  <a:srgbClr val="23313F"/>
                </a:solidFill>
              </a:rPr>
              <a:t>Very Low</a:t>
            </a:r>
            <a:endParaRPr lang="en-US" sz="1350" dirty="0"/>
          </a:p>
        </p:txBody>
      </p:sp>
      <p:sp>
        <p:nvSpPr>
          <p:cNvPr id="17" name="Shape 15"/>
          <p:cNvSpPr/>
          <p:nvPr/>
        </p:nvSpPr>
        <p:spPr>
          <a:xfrm>
            <a:off x="3063240" y="4343400"/>
            <a:ext cx="1874520" cy="1024128"/>
          </a:xfrm>
          <a:prstGeom prst="roundRect">
            <a:avLst/>
          </a:prstGeom>
          <a:solidFill>
            <a:srgbClr val="EEF5FA"/>
          </a:solidFill>
          <a:ln w="12700">
            <a:solidFill>
              <a:srgbClr val="1F6A9A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8" name="Text 16"/>
          <p:cNvSpPr/>
          <p:nvPr/>
        </p:nvSpPr>
        <p:spPr>
          <a:xfrm>
            <a:off x="3063240" y="4535424"/>
            <a:ext cx="1874520" cy="2560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800" b="1" dirty="0">
                <a:solidFill>
                  <a:srgbClr val="1F6A9A"/>
                </a:solidFill>
              </a:rPr>
              <a:t>20–39</a:t>
            </a:r>
            <a:endParaRPr lang="en-US" sz="1800" dirty="0"/>
          </a:p>
        </p:txBody>
      </p:sp>
      <p:sp>
        <p:nvSpPr>
          <p:cNvPr id="19" name="Text 17"/>
          <p:cNvSpPr/>
          <p:nvPr/>
        </p:nvSpPr>
        <p:spPr>
          <a:xfrm>
            <a:off x="3063240" y="4882896"/>
            <a:ext cx="1874520" cy="21945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350" b="1" dirty="0">
                <a:solidFill>
                  <a:srgbClr val="23313F"/>
                </a:solidFill>
              </a:rPr>
              <a:t>Low</a:t>
            </a:r>
            <a:endParaRPr lang="en-US" sz="1350" dirty="0"/>
          </a:p>
        </p:txBody>
      </p:sp>
      <p:sp>
        <p:nvSpPr>
          <p:cNvPr id="20" name="Shape 18"/>
          <p:cNvSpPr/>
          <p:nvPr/>
        </p:nvSpPr>
        <p:spPr>
          <a:xfrm>
            <a:off x="5303520" y="4343400"/>
            <a:ext cx="1874520" cy="1024128"/>
          </a:xfrm>
          <a:prstGeom prst="roundRect">
            <a:avLst/>
          </a:prstGeom>
          <a:solidFill>
            <a:srgbClr val="FFF7E8"/>
          </a:solidFill>
          <a:ln w="12700">
            <a:solidFill>
              <a:srgbClr val="B87918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21" name="Text 19"/>
          <p:cNvSpPr/>
          <p:nvPr/>
        </p:nvSpPr>
        <p:spPr>
          <a:xfrm>
            <a:off x="5303520" y="4535424"/>
            <a:ext cx="1874520" cy="2560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800" b="1" dirty="0">
                <a:solidFill>
                  <a:srgbClr val="B87918"/>
                </a:solidFill>
              </a:rPr>
              <a:t>40–59</a:t>
            </a:r>
            <a:endParaRPr lang="en-US" sz="1800" dirty="0"/>
          </a:p>
        </p:txBody>
      </p:sp>
      <p:sp>
        <p:nvSpPr>
          <p:cNvPr id="22" name="Text 20"/>
          <p:cNvSpPr/>
          <p:nvPr/>
        </p:nvSpPr>
        <p:spPr>
          <a:xfrm>
            <a:off x="5303520" y="4882896"/>
            <a:ext cx="1874520" cy="21945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350" b="1" dirty="0">
                <a:solidFill>
                  <a:srgbClr val="23313F"/>
                </a:solidFill>
              </a:rPr>
              <a:t>Moderate</a:t>
            </a:r>
            <a:endParaRPr lang="en-US" sz="1350" dirty="0"/>
          </a:p>
        </p:txBody>
      </p:sp>
      <p:sp>
        <p:nvSpPr>
          <p:cNvPr id="23" name="Shape 21"/>
          <p:cNvSpPr/>
          <p:nvPr/>
        </p:nvSpPr>
        <p:spPr>
          <a:xfrm>
            <a:off x="7543800" y="4343400"/>
            <a:ext cx="1874520" cy="1024128"/>
          </a:xfrm>
          <a:prstGeom prst="roundRect">
            <a:avLst/>
          </a:prstGeom>
          <a:solidFill>
            <a:srgbClr val="FFF1E8"/>
          </a:solidFill>
          <a:ln w="12700">
            <a:solidFill>
              <a:srgbClr val="C06B2B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24" name="Text 22"/>
          <p:cNvSpPr/>
          <p:nvPr/>
        </p:nvSpPr>
        <p:spPr>
          <a:xfrm>
            <a:off x="7543800" y="4535424"/>
            <a:ext cx="1874520" cy="2560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800" b="1" dirty="0">
                <a:solidFill>
                  <a:srgbClr val="C06B2B"/>
                </a:solidFill>
              </a:rPr>
              <a:t>60–79</a:t>
            </a:r>
            <a:endParaRPr lang="en-US" sz="1800" dirty="0"/>
          </a:p>
        </p:txBody>
      </p:sp>
      <p:sp>
        <p:nvSpPr>
          <p:cNvPr id="25" name="Text 23"/>
          <p:cNvSpPr/>
          <p:nvPr/>
        </p:nvSpPr>
        <p:spPr>
          <a:xfrm>
            <a:off x="7543800" y="4882896"/>
            <a:ext cx="1874520" cy="21945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350" b="1" dirty="0">
                <a:solidFill>
                  <a:srgbClr val="23313F"/>
                </a:solidFill>
              </a:rPr>
              <a:t>High</a:t>
            </a:r>
            <a:endParaRPr lang="en-US" sz="1350" dirty="0"/>
          </a:p>
        </p:txBody>
      </p:sp>
      <p:sp>
        <p:nvSpPr>
          <p:cNvPr id="26" name="Shape 24"/>
          <p:cNvSpPr/>
          <p:nvPr/>
        </p:nvSpPr>
        <p:spPr>
          <a:xfrm>
            <a:off x="9784080" y="4343400"/>
            <a:ext cx="1874520" cy="1024128"/>
          </a:xfrm>
          <a:prstGeom prst="roundRect">
            <a:avLst/>
          </a:prstGeom>
          <a:solidFill>
            <a:srgbClr val="FBECEC"/>
          </a:solidFill>
          <a:ln w="12700">
            <a:solidFill>
              <a:srgbClr val="A94343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27" name="Text 25"/>
          <p:cNvSpPr/>
          <p:nvPr/>
        </p:nvSpPr>
        <p:spPr>
          <a:xfrm>
            <a:off x="9784080" y="4535424"/>
            <a:ext cx="1874520" cy="2560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800" b="1" dirty="0">
                <a:solidFill>
                  <a:srgbClr val="A94343"/>
                </a:solidFill>
              </a:rPr>
              <a:t>80–100</a:t>
            </a:r>
            <a:endParaRPr lang="en-US" sz="1800" dirty="0"/>
          </a:p>
        </p:txBody>
      </p:sp>
      <p:sp>
        <p:nvSpPr>
          <p:cNvPr id="28" name="Text 26"/>
          <p:cNvSpPr/>
          <p:nvPr/>
        </p:nvSpPr>
        <p:spPr>
          <a:xfrm>
            <a:off x="9784080" y="4882896"/>
            <a:ext cx="1874520" cy="21945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350" b="1" dirty="0">
                <a:solidFill>
                  <a:srgbClr val="23313F"/>
                </a:solidFill>
              </a:rPr>
              <a:t>Critical</a:t>
            </a:r>
            <a:endParaRPr lang="en-US" sz="1350" dirty="0"/>
          </a:p>
        </p:txBody>
      </p:sp>
      <p:sp>
        <p:nvSpPr>
          <p:cNvPr id="29" name="Text 27"/>
          <p:cNvSpPr/>
          <p:nvPr/>
        </p:nvSpPr>
        <p:spPr>
          <a:xfrm>
            <a:off x="1234440" y="5669280"/>
            <a:ext cx="9784080" cy="3200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280" i="1" dirty="0">
                <a:solidFill>
                  <a:srgbClr val="A94343"/>
                </a:solidFill>
              </a:rPr>
              <a:t>Risk bands and thresholds are provisional theoretical classifications, not empirically validated cut-offs.</a:t>
            </a:r>
            <a:endParaRPr lang="en-US" sz="1280" dirty="0"/>
          </a:p>
        </p:txBody>
      </p:sp>
      <p:sp>
        <p:nvSpPr>
          <p:cNvPr id="30" name="Slide Number Placeholder 0"/>
          <p:cNvSpPr>
            <a:spLocks noGrp="1"/>
          </p:cNvSpPr>
          <p:nvPr>
            <p:ph type="sldNum" sz="quarter" idx="4294967295"/>
          </p:nvPr>
        </p:nvSpPr>
        <p:spPr>
          <a:xfrm>
            <a:off x="11722608" y="6547104"/>
            <a:ext cx="228600" cy="164592"/>
          </a:xfrm>
          <a:prstGeom prst="rect">
            <a:avLst/>
          </a:prstGeom>
          <a:extLst>
            <a:ext uri="{C572A759-6A51-4108-AA02-DFA0A04FC94B}">
              <ma14:wrappingTextBoxFlag xmlns:ma14="http://schemas.microsoft.com/office/mac/drawingml/2011/main" xmlns="" val="0"/>
            </a:ext>
          </a:extLst>
        </p:spPr>
        <p:txBody>
          <a:bodyPr lIns="0" tIns="0" rIns="0" bIns="0"/>
          <a:lstStyle>
            <a:lvl1pPr>
              <a:defRPr sz="800">
                <a:solidFill>
                  <a:srgbClr val="667085"/>
                </a:solidFill>
                <a:latin typeface="Arial"/>
                <a:ea typeface="Arial"/>
                <a:cs typeface="Arial"/>
              </a:defRPr>
            </a:lvl1pPr>
          </a:lstStyle>
          <a:p>
            <a:pPr algn="r"/>
            <a:fld id="{F7021451-1387-4CA6-816F-3879F97B5CBC}" type="slidenum">
              <a:rPr lang="en-US" b="0"/>
              <a:t>7</a:t>
            </a:fld>
            <a:endParaRPr lang="en-US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530352" y="347472"/>
            <a:ext cx="10972800" cy="45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2400" b="1" dirty="0">
                <a:solidFill>
                  <a:srgbClr val="0B3B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7. Worked Example and Dashboard</a:t>
            </a:r>
            <a:endParaRPr lang="en-US" sz="2400" dirty="0"/>
          </a:p>
        </p:txBody>
      </p:sp>
      <p:sp>
        <p:nvSpPr>
          <p:cNvPr id="3" name="Text 1"/>
          <p:cNvSpPr/>
          <p:nvPr/>
        </p:nvSpPr>
        <p:spPr>
          <a:xfrm>
            <a:off x="548640" y="822960"/>
            <a:ext cx="10972800" cy="2560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150" dirty="0">
                <a:solidFill>
                  <a:srgbClr val="66708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The model produces both an overall score and a diagnostic breakdown</a:t>
            </a:r>
            <a:endParaRPr lang="en-US" sz="1150" dirty="0"/>
          </a:p>
        </p:txBody>
      </p:sp>
      <p:sp>
        <p:nvSpPr>
          <p:cNvPr id="4" name="Shape 2"/>
          <p:cNvSpPr/>
          <p:nvPr/>
        </p:nvSpPr>
        <p:spPr>
          <a:xfrm>
            <a:off x="566928" y="1143000"/>
            <a:ext cx="3794760" cy="4983480"/>
          </a:xfrm>
          <a:prstGeom prst="roundRect">
            <a:avLst/>
          </a:prstGeom>
          <a:solidFill>
            <a:srgbClr val="FFFFFF"/>
          </a:solidFill>
          <a:ln w="12700">
            <a:solidFill>
              <a:srgbClr val="CFDBE3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5" name="Text 3"/>
          <p:cNvSpPr/>
          <p:nvPr/>
        </p:nvSpPr>
        <p:spPr>
          <a:xfrm>
            <a:off x="841248" y="1417320"/>
            <a:ext cx="3200400" cy="31089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700" b="1" dirty="0">
                <a:solidFill>
                  <a:srgbClr val="0B3B60"/>
                </a:solidFill>
              </a:rPr>
              <a:t>Hypothetical normalized inputs</a:t>
            </a:r>
            <a:endParaRPr lang="en-US" sz="1700" dirty="0"/>
          </a:p>
        </p:txBody>
      </p:sp>
      <p:sp>
        <p:nvSpPr>
          <p:cNvPr id="6" name="Text 4"/>
          <p:cNvSpPr/>
          <p:nvPr/>
        </p:nvSpPr>
        <p:spPr>
          <a:xfrm>
            <a:off x="960120" y="1874520"/>
            <a:ext cx="914400" cy="2560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400" b="1" dirty="0">
                <a:solidFill>
                  <a:srgbClr val="1F6A9A"/>
                </a:solidFill>
              </a:rPr>
              <a:t>SC</a:t>
            </a:r>
            <a:endParaRPr lang="en-US" sz="1400" dirty="0"/>
          </a:p>
        </p:txBody>
      </p:sp>
      <p:sp>
        <p:nvSpPr>
          <p:cNvPr id="7" name="Text 5"/>
          <p:cNvSpPr/>
          <p:nvPr/>
        </p:nvSpPr>
        <p:spPr>
          <a:xfrm>
            <a:off x="2240280" y="1874520"/>
            <a:ext cx="1005840" cy="2560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r">
              <a:buNone/>
            </a:pPr>
            <a:r>
              <a:rPr lang="en-US" sz="1400" dirty="0">
                <a:solidFill>
                  <a:srgbClr val="23313F"/>
                </a:solidFill>
              </a:rPr>
              <a:t>0.70</a:t>
            </a:r>
            <a:endParaRPr lang="en-US" sz="1400" dirty="0"/>
          </a:p>
        </p:txBody>
      </p:sp>
      <p:sp>
        <p:nvSpPr>
          <p:cNvPr id="8" name="Text 6"/>
          <p:cNvSpPr/>
          <p:nvPr/>
        </p:nvSpPr>
        <p:spPr>
          <a:xfrm>
            <a:off x="960120" y="2304288"/>
            <a:ext cx="914400" cy="2560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400" b="1" dirty="0">
                <a:solidFill>
                  <a:srgbClr val="1F6A9A"/>
                </a:solidFill>
              </a:rPr>
              <a:t>PQ</a:t>
            </a:r>
            <a:endParaRPr lang="en-US" sz="1400" dirty="0"/>
          </a:p>
        </p:txBody>
      </p:sp>
      <p:sp>
        <p:nvSpPr>
          <p:cNvPr id="9" name="Text 7"/>
          <p:cNvSpPr/>
          <p:nvPr/>
        </p:nvSpPr>
        <p:spPr>
          <a:xfrm>
            <a:off x="2240280" y="2304288"/>
            <a:ext cx="1005840" cy="2560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r">
              <a:buNone/>
            </a:pPr>
            <a:r>
              <a:rPr lang="en-US" sz="1400" dirty="0">
                <a:solidFill>
                  <a:srgbClr val="23313F"/>
                </a:solidFill>
              </a:rPr>
              <a:t>0.60</a:t>
            </a:r>
            <a:endParaRPr lang="en-US" sz="1400" dirty="0"/>
          </a:p>
        </p:txBody>
      </p:sp>
      <p:sp>
        <p:nvSpPr>
          <p:cNvPr id="10" name="Text 8"/>
          <p:cNvSpPr/>
          <p:nvPr/>
        </p:nvSpPr>
        <p:spPr>
          <a:xfrm>
            <a:off x="960120" y="2734056"/>
            <a:ext cx="914400" cy="2560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400" b="1" dirty="0">
                <a:solidFill>
                  <a:srgbClr val="1F6A9A"/>
                </a:solidFill>
              </a:rPr>
              <a:t>PE</a:t>
            </a:r>
            <a:endParaRPr lang="en-US" sz="1400" dirty="0"/>
          </a:p>
        </p:txBody>
      </p:sp>
      <p:sp>
        <p:nvSpPr>
          <p:cNvPr id="11" name="Text 9"/>
          <p:cNvSpPr/>
          <p:nvPr/>
        </p:nvSpPr>
        <p:spPr>
          <a:xfrm>
            <a:off x="2240280" y="2734056"/>
            <a:ext cx="1005840" cy="2560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r">
              <a:buNone/>
            </a:pPr>
            <a:r>
              <a:rPr lang="en-US" sz="1400" dirty="0">
                <a:solidFill>
                  <a:srgbClr val="23313F"/>
                </a:solidFill>
              </a:rPr>
              <a:t>0.80</a:t>
            </a:r>
            <a:endParaRPr lang="en-US" sz="1400" dirty="0"/>
          </a:p>
        </p:txBody>
      </p:sp>
      <p:sp>
        <p:nvSpPr>
          <p:cNvPr id="12" name="Text 10"/>
          <p:cNvSpPr/>
          <p:nvPr/>
        </p:nvSpPr>
        <p:spPr>
          <a:xfrm>
            <a:off x="960120" y="3163824"/>
            <a:ext cx="914400" cy="2560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400" b="1" dirty="0">
                <a:solidFill>
                  <a:srgbClr val="1F6A9A"/>
                </a:solidFill>
              </a:rPr>
              <a:t>PP</a:t>
            </a:r>
            <a:endParaRPr lang="en-US" sz="1400" dirty="0"/>
          </a:p>
        </p:txBody>
      </p:sp>
      <p:sp>
        <p:nvSpPr>
          <p:cNvPr id="13" name="Text 11"/>
          <p:cNvSpPr/>
          <p:nvPr/>
        </p:nvSpPr>
        <p:spPr>
          <a:xfrm>
            <a:off x="2240280" y="3163824"/>
            <a:ext cx="1005840" cy="2560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r">
              <a:buNone/>
            </a:pPr>
            <a:r>
              <a:rPr lang="en-US" sz="1400" dirty="0">
                <a:solidFill>
                  <a:srgbClr val="23313F"/>
                </a:solidFill>
              </a:rPr>
              <a:t>0.75</a:t>
            </a:r>
            <a:endParaRPr lang="en-US" sz="1400" dirty="0"/>
          </a:p>
        </p:txBody>
      </p:sp>
      <p:sp>
        <p:nvSpPr>
          <p:cNvPr id="14" name="Text 12"/>
          <p:cNvSpPr/>
          <p:nvPr/>
        </p:nvSpPr>
        <p:spPr>
          <a:xfrm>
            <a:off x="960120" y="3593592"/>
            <a:ext cx="914400" cy="2560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400" b="1" dirty="0">
                <a:solidFill>
                  <a:srgbClr val="0E8A8A"/>
                </a:solidFill>
              </a:rPr>
              <a:t>DC</a:t>
            </a:r>
            <a:endParaRPr lang="en-US" sz="1400" dirty="0"/>
          </a:p>
        </p:txBody>
      </p:sp>
      <p:sp>
        <p:nvSpPr>
          <p:cNvPr id="15" name="Text 13"/>
          <p:cNvSpPr/>
          <p:nvPr/>
        </p:nvSpPr>
        <p:spPr>
          <a:xfrm>
            <a:off x="2240280" y="3593592"/>
            <a:ext cx="1005840" cy="2560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r">
              <a:buNone/>
            </a:pPr>
            <a:r>
              <a:rPr lang="en-US" sz="1400" dirty="0">
                <a:solidFill>
                  <a:srgbClr val="23313F"/>
                </a:solidFill>
              </a:rPr>
              <a:t>0.40</a:t>
            </a:r>
            <a:endParaRPr lang="en-US" sz="1400" dirty="0"/>
          </a:p>
        </p:txBody>
      </p:sp>
      <p:sp>
        <p:nvSpPr>
          <p:cNvPr id="16" name="Text 14"/>
          <p:cNvSpPr/>
          <p:nvPr/>
        </p:nvSpPr>
        <p:spPr>
          <a:xfrm>
            <a:off x="960120" y="4023360"/>
            <a:ext cx="914400" cy="2560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400" b="1" dirty="0">
                <a:solidFill>
                  <a:srgbClr val="0E8A8A"/>
                </a:solidFill>
              </a:rPr>
              <a:t>GW</a:t>
            </a:r>
            <a:endParaRPr lang="en-US" sz="1400" dirty="0"/>
          </a:p>
        </p:txBody>
      </p:sp>
      <p:sp>
        <p:nvSpPr>
          <p:cNvPr id="17" name="Text 15"/>
          <p:cNvSpPr/>
          <p:nvPr/>
        </p:nvSpPr>
        <p:spPr>
          <a:xfrm>
            <a:off x="2240280" y="4023360"/>
            <a:ext cx="1005840" cy="2560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r">
              <a:buNone/>
            </a:pPr>
            <a:r>
              <a:rPr lang="en-US" sz="1400" dirty="0">
                <a:solidFill>
                  <a:srgbClr val="23313F"/>
                </a:solidFill>
              </a:rPr>
              <a:t>0.55</a:t>
            </a:r>
            <a:endParaRPr lang="en-US" sz="1400" dirty="0"/>
          </a:p>
        </p:txBody>
      </p:sp>
      <p:sp>
        <p:nvSpPr>
          <p:cNvPr id="18" name="Text 16"/>
          <p:cNvSpPr/>
          <p:nvPr/>
        </p:nvSpPr>
        <p:spPr>
          <a:xfrm>
            <a:off x="960120" y="4453128"/>
            <a:ext cx="914400" cy="2560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400" b="1" dirty="0">
                <a:solidFill>
                  <a:srgbClr val="B87918"/>
                </a:solidFill>
              </a:rPr>
              <a:t>AC</a:t>
            </a:r>
            <a:endParaRPr lang="en-US" sz="1400" dirty="0"/>
          </a:p>
        </p:txBody>
      </p:sp>
      <p:sp>
        <p:nvSpPr>
          <p:cNvPr id="19" name="Text 17"/>
          <p:cNvSpPr/>
          <p:nvPr/>
        </p:nvSpPr>
        <p:spPr>
          <a:xfrm>
            <a:off x="2240280" y="4453128"/>
            <a:ext cx="1005840" cy="2560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r">
              <a:buNone/>
            </a:pPr>
            <a:r>
              <a:rPr lang="en-US" sz="1400" dirty="0">
                <a:solidFill>
                  <a:srgbClr val="23313F"/>
                </a:solidFill>
              </a:rPr>
              <a:t>0.90</a:t>
            </a:r>
            <a:endParaRPr lang="en-US" sz="1400" dirty="0"/>
          </a:p>
        </p:txBody>
      </p:sp>
      <p:sp>
        <p:nvSpPr>
          <p:cNvPr id="20" name="Shape 18"/>
          <p:cNvSpPr/>
          <p:nvPr/>
        </p:nvSpPr>
        <p:spPr>
          <a:xfrm>
            <a:off x="896112" y="4983480"/>
            <a:ext cx="3108960" cy="0"/>
          </a:xfrm>
          <a:prstGeom prst="line">
            <a:avLst/>
          </a:prstGeom>
          <a:noFill/>
          <a:ln w="15240">
            <a:solidFill>
              <a:srgbClr val="D8E1E7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21" name="Text 19"/>
          <p:cNvSpPr/>
          <p:nvPr/>
        </p:nvSpPr>
        <p:spPr>
          <a:xfrm>
            <a:off x="914400" y="5230368"/>
            <a:ext cx="306324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400" b="1" dirty="0">
                <a:solidFill>
                  <a:srgbClr val="23313F"/>
                </a:solidFill>
              </a:rPr>
              <a:t>C = 0.5625     E = 0.775</a:t>
            </a:r>
            <a:endParaRPr lang="en-US" sz="1400" dirty="0"/>
          </a:p>
        </p:txBody>
      </p:sp>
      <p:sp>
        <p:nvSpPr>
          <p:cNvPr id="22" name="Text 20"/>
          <p:cNvSpPr/>
          <p:nvPr/>
        </p:nvSpPr>
        <p:spPr>
          <a:xfrm>
            <a:off x="914400" y="5559552"/>
            <a:ext cx="3063240" cy="32918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2300" b="1" dirty="0">
                <a:solidFill>
                  <a:srgbClr val="B87918"/>
                </a:solidFill>
              </a:rPr>
              <a:t>CICRS ≈ 53.2</a:t>
            </a:r>
            <a:endParaRPr lang="en-US" sz="2300" dirty="0"/>
          </a:p>
        </p:txBody>
      </p:sp>
      <p:sp>
        <p:nvSpPr>
          <p:cNvPr id="23" name="Text 21"/>
          <p:cNvSpPr/>
          <p:nvPr/>
        </p:nvSpPr>
        <p:spPr>
          <a:xfrm>
            <a:off x="914400" y="5907024"/>
            <a:ext cx="3063240" cy="2560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500" b="1" dirty="0">
                <a:solidFill>
                  <a:srgbClr val="23313F"/>
                </a:solidFill>
              </a:rPr>
              <a:t>Moderate Risk</a:t>
            </a:r>
            <a:endParaRPr lang="en-US" sz="1500" dirty="0"/>
          </a:p>
        </p:txBody>
      </p:sp>
      <p:pic>
        <p:nvPicPr>
          <p:cNvPr id="24" name="Image 0" descr="/mnt/data/CICRS_dashboard_preview2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617720" y="1234440"/>
            <a:ext cx="6995160" cy="4233672"/>
          </a:xfrm>
          <a:prstGeom prst="rect">
            <a:avLst/>
          </a:prstGeom>
        </p:spPr>
      </p:pic>
      <p:sp>
        <p:nvSpPr>
          <p:cNvPr id="25" name="Text 22"/>
          <p:cNvSpPr/>
          <p:nvPr/>
        </p:nvSpPr>
        <p:spPr>
          <a:xfrm>
            <a:off x="4709160" y="5623560"/>
            <a:ext cx="6720840" cy="45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380" b="1" dirty="0">
                <a:solidFill>
                  <a:srgbClr val="0B3B60"/>
                </a:solidFill>
              </a:rPr>
              <a:t>Interpretation: the score is driven more by Permission Exposure and Privilege Propagation than by structural complexity alone.</a:t>
            </a:r>
            <a:endParaRPr lang="en-US" sz="1380" dirty="0"/>
          </a:p>
        </p:txBody>
      </p:sp>
      <p:sp>
        <p:nvSpPr>
          <p:cNvPr id="26" name="Slide Number Placeholder 0"/>
          <p:cNvSpPr>
            <a:spLocks noGrp="1"/>
          </p:cNvSpPr>
          <p:nvPr>
            <p:ph type="sldNum" sz="quarter" idx="4294967295"/>
          </p:nvPr>
        </p:nvSpPr>
        <p:spPr>
          <a:xfrm>
            <a:off x="11722608" y="6547104"/>
            <a:ext cx="228600" cy="164592"/>
          </a:xfrm>
          <a:prstGeom prst="rect">
            <a:avLst/>
          </a:prstGeom>
          <a:extLst>
            <a:ext uri="{C572A759-6A51-4108-AA02-DFA0A04FC94B}">
              <ma14:wrappingTextBoxFlag xmlns:ma14="http://schemas.microsoft.com/office/mac/drawingml/2011/main" xmlns="" val="0"/>
            </a:ext>
          </a:extLst>
        </p:spPr>
        <p:txBody>
          <a:bodyPr lIns="0" tIns="0" rIns="0" bIns="0"/>
          <a:lstStyle>
            <a:lvl1pPr>
              <a:defRPr sz="800">
                <a:solidFill>
                  <a:srgbClr val="667085"/>
                </a:solidFill>
                <a:latin typeface="Arial"/>
                <a:ea typeface="Arial"/>
                <a:cs typeface="Arial"/>
              </a:defRPr>
            </a:lvl1pPr>
          </a:lstStyle>
          <a:p>
            <a:pPr algn="r"/>
            <a:fld id="{F7021451-1387-4CA6-816F-3879F97B5CBC}" type="slidenum">
              <a:rPr lang="en-US" b="0"/>
              <a:t>8</a:t>
            </a:fld>
            <a:endParaRPr lang="en-US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530352" y="347472"/>
            <a:ext cx="10972800" cy="45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2400" b="1" dirty="0">
                <a:solidFill>
                  <a:srgbClr val="0B3B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8. Evaluation, Contribution and Limitations</a:t>
            </a:r>
            <a:endParaRPr lang="en-US" sz="2400" dirty="0"/>
          </a:p>
        </p:txBody>
      </p:sp>
      <p:sp>
        <p:nvSpPr>
          <p:cNvPr id="3" name="Text 1"/>
          <p:cNvSpPr/>
          <p:nvPr/>
        </p:nvSpPr>
        <p:spPr>
          <a:xfrm>
            <a:off x="548640" y="822960"/>
            <a:ext cx="10972800" cy="2560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150" dirty="0">
                <a:solidFill>
                  <a:srgbClr val="66708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What the project adds - and what it does not claim</a:t>
            </a:r>
            <a:endParaRPr lang="en-US" sz="1150" dirty="0"/>
          </a:p>
        </p:txBody>
      </p:sp>
      <p:sp>
        <p:nvSpPr>
          <p:cNvPr id="4" name="Shape 2"/>
          <p:cNvSpPr/>
          <p:nvPr/>
        </p:nvSpPr>
        <p:spPr>
          <a:xfrm>
            <a:off x="640080" y="1234440"/>
            <a:ext cx="3520440" cy="3886200"/>
          </a:xfrm>
          <a:prstGeom prst="roundRect">
            <a:avLst>
              <a:gd name="adj" fmla="val 2078"/>
            </a:avLst>
          </a:prstGeom>
          <a:solidFill>
            <a:srgbClr val="FFFFFF"/>
          </a:solidFill>
          <a:ln w="12700">
            <a:solidFill>
              <a:srgbClr val="D5E0E7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5" name="Shape 3"/>
          <p:cNvSpPr/>
          <p:nvPr/>
        </p:nvSpPr>
        <p:spPr>
          <a:xfrm>
            <a:off x="640080" y="1234440"/>
            <a:ext cx="64008" cy="3886200"/>
          </a:xfrm>
          <a:prstGeom prst="rect">
            <a:avLst/>
          </a:prstGeom>
          <a:solidFill>
            <a:srgbClr val="1F6A9A"/>
          </a:solidFill>
          <a:ln w="12700">
            <a:solidFill>
              <a:srgbClr val="1F6A9A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6" name="Text 4"/>
          <p:cNvSpPr/>
          <p:nvPr/>
        </p:nvSpPr>
        <p:spPr>
          <a:xfrm>
            <a:off x="841248" y="1399032"/>
            <a:ext cx="3154680" cy="3200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700" b="1" dirty="0">
                <a:solidFill>
                  <a:srgbClr val="0B3B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Evaluation</a:t>
            </a:r>
            <a:endParaRPr lang="en-US" sz="1700" dirty="0"/>
          </a:p>
        </p:txBody>
      </p:sp>
      <p:sp>
        <p:nvSpPr>
          <p:cNvPr id="7" name="Text 5"/>
          <p:cNvSpPr/>
          <p:nvPr/>
        </p:nvSpPr>
        <p:spPr>
          <a:xfrm>
            <a:off x="841248" y="1819656"/>
            <a:ext cx="3136392" cy="313639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buNone/>
            </a:pPr>
            <a:r>
              <a:rPr lang="en-US" sz="1320" dirty="0">
                <a:solidFill>
                  <a:srgbClr val="23313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The theoretical model was assessed for:</a:t>
            </a:r>
            <a:endParaRPr lang="en-US" sz="1320" dirty="0"/>
          </a:p>
          <a:p>
            <a:pPr marL="0" indent="0">
              <a:buNone/>
            </a:pPr>
            <a:endParaRPr lang="en-US" sz="1320" dirty="0"/>
          </a:p>
          <a:p>
            <a:pPr marL="0" indent="0">
              <a:buNone/>
            </a:pPr>
            <a:r>
              <a:rPr lang="en-US" sz="1320" dirty="0">
                <a:solidFill>
                  <a:srgbClr val="23313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• Literature coverage</a:t>
            </a:r>
            <a:endParaRPr lang="en-US" sz="1320" dirty="0"/>
          </a:p>
          <a:p>
            <a:pPr marL="0" indent="0">
              <a:buNone/>
            </a:pPr>
            <a:r>
              <a:rPr lang="en-US" sz="1320" dirty="0">
                <a:solidFill>
                  <a:srgbClr val="23313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• Logical coherence</a:t>
            </a:r>
            <a:endParaRPr lang="en-US" sz="1320" dirty="0"/>
          </a:p>
          <a:p>
            <a:pPr marL="0" indent="0">
              <a:buNone/>
            </a:pPr>
            <a:r>
              <a:rPr lang="en-US" sz="1320" dirty="0">
                <a:solidFill>
                  <a:srgbClr val="23313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• Traceability</a:t>
            </a:r>
            <a:endParaRPr lang="en-US" sz="1320" dirty="0"/>
          </a:p>
          <a:p>
            <a:pPr marL="0" indent="0">
              <a:buNone/>
            </a:pPr>
            <a:r>
              <a:rPr lang="en-US" sz="1320" dirty="0">
                <a:solidFill>
                  <a:srgbClr val="23313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• Explainability</a:t>
            </a:r>
            <a:endParaRPr lang="en-US" sz="1320" dirty="0"/>
          </a:p>
          <a:p>
            <a:pPr marL="0" indent="0">
              <a:buNone/>
            </a:pPr>
            <a:r>
              <a:rPr lang="en-US" sz="1320" dirty="0">
                <a:solidFill>
                  <a:srgbClr val="23313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• Measurability</a:t>
            </a:r>
            <a:endParaRPr lang="en-US" sz="1320" dirty="0"/>
          </a:p>
          <a:p>
            <a:pPr marL="0" indent="0">
              <a:buNone/>
            </a:pPr>
            <a:r>
              <a:rPr lang="en-US" sz="1320" dirty="0">
                <a:solidFill>
                  <a:srgbClr val="23313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• Distinctiveness</a:t>
            </a:r>
            <a:endParaRPr lang="en-US" sz="1320" dirty="0"/>
          </a:p>
          <a:p>
            <a:pPr marL="0" indent="0">
              <a:buNone/>
            </a:pPr>
            <a:r>
              <a:rPr lang="en-US" sz="1320" dirty="0">
                <a:solidFill>
                  <a:srgbClr val="23313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• Potential applicability</a:t>
            </a:r>
            <a:endParaRPr lang="en-US" sz="1320" dirty="0"/>
          </a:p>
        </p:txBody>
      </p:sp>
      <p:sp>
        <p:nvSpPr>
          <p:cNvPr id="8" name="Shape 6"/>
          <p:cNvSpPr/>
          <p:nvPr/>
        </p:nvSpPr>
        <p:spPr>
          <a:xfrm>
            <a:off x="4343400" y="1234440"/>
            <a:ext cx="3520440" cy="3886200"/>
          </a:xfrm>
          <a:prstGeom prst="roundRect">
            <a:avLst>
              <a:gd name="adj" fmla="val 2078"/>
            </a:avLst>
          </a:prstGeom>
          <a:solidFill>
            <a:srgbClr val="FFFFFF"/>
          </a:solidFill>
          <a:ln w="12700">
            <a:solidFill>
              <a:srgbClr val="D5E0E7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9" name="Shape 7"/>
          <p:cNvSpPr/>
          <p:nvPr/>
        </p:nvSpPr>
        <p:spPr>
          <a:xfrm>
            <a:off x="4343400" y="1234440"/>
            <a:ext cx="64008" cy="3886200"/>
          </a:xfrm>
          <a:prstGeom prst="rect">
            <a:avLst/>
          </a:prstGeom>
          <a:solidFill>
            <a:srgbClr val="0E8A8A"/>
          </a:solidFill>
          <a:ln w="12700">
            <a:solidFill>
              <a:srgbClr val="0E8A8A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0" name="Text 8"/>
          <p:cNvSpPr/>
          <p:nvPr/>
        </p:nvSpPr>
        <p:spPr>
          <a:xfrm>
            <a:off x="4544568" y="1399032"/>
            <a:ext cx="3154680" cy="3200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700" b="1" dirty="0">
                <a:solidFill>
                  <a:srgbClr val="0B3B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Main contribution</a:t>
            </a:r>
            <a:endParaRPr lang="en-US" sz="1700" dirty="0"/>
          </a:p>
        </p:txBody>
      </p:sp>
      <p:sp>
        <p:nvSpPr>
          <p:cNvPr id="11" name="Text 9"/>
          <p:cNvSpPr/>
          <p:nvPr/>
        </p:nvSpPr>
        <p:spPr>
          <a:xfrm>
            <a:off x="4544568" y="1819656"/>
            <a:ext cx="3136392" cy="313639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buNone/>
            </a:pPr>
            <a:r>
              <a:rPr lang="en-US" sz="1320" dirty="0">
                <a:solidFill>
                  <a:srgbClr val="23313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CICRS integrates concepts that existing studies normally analyse separately: IAM metrics, policy quality, governance, reachability, privilege propagation and attack-path reasoning.</a:t>
            </a:r>
            <a:endParaRPr lang="en-US" sz="1320" dirty="0"/>
          </a:p>
          <a:p>
            <a:pPr marL="0" indent="0">
              <a:buNone/>
            </a:pPr>
            <a:endParaRPr lang="en-US" sz="1320" dirty="0"/>
          </a:p>
          <a:p>
            <a:pPr marL="0" indent="0">
              <a:buNone/>
            </a:pPr>
            <a:r>
              <a:rPr lang="en-US" sz="1320" dirty="0">
                <a:solidFill>
                  <a:srgbClr val="23313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The model also keeps the score explainable by retaining dimension-level results.</a:t>
            </a:r>
            <a:endParaRPr lang="en-US" sz="1320" dirty="0"/>
          </a:p>
        </p:txBody>
      </p:sp>
      <p:sp>
        <p:nvSpPr>
          <p:cNvPr id="12" name="Shape 10"/>
          <p:cNvSpPr/>
          <p:nvPr/>
        </p:nvSpPr>
        <p:spPr>
          <a:xfrm>
            <a:off x="8046720" y="1234440"/>
            <a:ext cx="3520440" cy="3886200"/>
          </a:xfrm>
          <a:prstGeom prst="roundRect">
            <a:avLst>
              <a:gd name="adj" fmla="val 2078"/>
            </a:avLst>
          </a:prstGeom>
          <a:solidFill>
            <a:srgbClr val="FFFFFF"/>
          </a:solidFill>
          <a:ln w="12700">
            <a:solidFill>
              <a:srgbClr val="D5E0E7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3" name="Shape 11"/>
          <p:cNvSpPr/>
          <p:nvPr/>
        </p:nvSpPr>
        <p:spPr>
          <a:xfrm>
            <a:off x="8046720" y="1234440"/>
            <a:ext cx="64008" cy="3886200"/>
          </a:xfrm>
          <a:prstGeom prst="rect">
            <a:avLst/>
          </a:prstGeom>
          <a:solidFill>
            <a:srgbClr val="B87918"/>
          </a:solidFill>
          <a:ln w="12700">
            <a:solidFill>
              <a:srgbClr val="B87918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4" name="Text 12"/>
          <p:cNvSpPr/>
          <p:nvPr/>
        </p:nvSpPr>
        <p:spPr>
          <a:xfrm>
            <a:off x="8247888" y="1399032"/>
            <a:ext cx="3154680" cy="3200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700" b="1" dirty="0">
                <a:solidFill>
                  <a:srgbClr val="0B3B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Limitations</a:t>
            </a:r>
            <a:endParaRPr lang="en-US" sz="1700" dirty="0"/>
          </a:p>
        </p:txBody>
      </p:sp>
      <p:sp>
        <p:nvSpPr>
          <p:cNvPr id="15" name="Text 13"/>
          <p:cNvSpPr/>
          <p:nvPr/>
        </p:nvSpPr>
        <p:spPr>
          <a:xfrm>
            <a:off x="8247888" y="1819656"/>
            <a:ext cx="3136392" cy="313639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buNone/>
            </a:pPr>
            <a:r>
              <a:rPr lang="en-US" sz="1320" dirty="0">
                <a:solidFill>
                  <a:srgbClr val="23313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• Selected literature corpus</a:t>
            </a:r>
            <a:endParaRPr lang="en-US" sz="1320" dirty="0"/>
          </a:p>
          <a:p>
            <a:pPr marL="0" indent="0">
              <a:buNone/>
            </a:pPr>
            <a:r>
              <a:rPr lang="en-US" sz="1320" dirty="0">
                <a:solidFill>
                  <a:srgbClr val="23313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• Strong AWS representation in some evidence</a:t>
            </a:r>
            <a:endParaRPr lang="en-US" sz="1320" dirty="0"/>
          </a:p>
          <a:p>
            <a:pPr marL="0" indent="0">
              <a:buNone/>
            </a:pPr>
            <a:r>
              <a:rPr lang="en-US" sz="1320" dirty="0">
                <a:solidFill>
                  <a:srgbClr val="23313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• Thresholds and weights are theoretical</a:t>
            </a:r>
            <a:endParaRPr lang="en-US" sz="1320" dirty="0"/>
          </a:p>
          <a:p>
            <a:pPr marL="0" indent="0">
              <a:buNone/>
            </a:pPr>
            <a:r>
              <a:rPr lang="en-US" sz="1320" dirty="0">
                <a:solidFill>
                  <a:srgbClr val="23313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• Some indicators require </a:t>
            </a:r>
            <a:r>
              <a:rPr lang="en-US" sz="1320" dirty="0" err="1">
                <a:solidFill>
                  <a:srgbClr val="23313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organisational</a:t>
            </a:r>
            <a:r>
              <a:rPr lang="en-US" sz="1320" dirty="0">
                <a:solidFill>
                  <a:srgbClr val="23313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 judgement</a:t>
            </a:r>
            <a:endParaRPr lang="en-US" sz="1320" dirty="0"/>
          </a:p>
          <a:p>
            <a:pPr marL="0" indent="0">
              <a:buNone/>
            </a:pPr>
            <a:r>
              <a:rPr lang="en-US" sz="1320" dirty="0">
                <a:solidFill>
                  <a:srgbClr val="23313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• No empirical validation against operational IAM datasets</a:t>
            </a:r>
            <a:endParaRPr lang="en-US" sz="1320" dirty="0"/>
          </a:p>
        </p:txBody>
      </p:sp>
      <p:sp>
        <p:nvSpPr>
          <p:cNvPr id="16" name="Shape 14"/>
          <p:cNvSpPr/>
          <p:nvPr/>
        </p:nvSpPr>
        <p:spPr>
          <a:xfrm>
            <a:off x="1463040" y="5394960"/>
            <a:ext cx="9235440" cy="640080"/>
          </a:xfrm>
          <a:prstGeom prst="roundRect">
            <a:avLst/>
          </a:prstGeom>
          <a:solidFill>
            <a:srgbClr val="FBECEC"/>
          </a:solidFill>
          <a:ln w="12700">
            <a:solidFill>
              <a:srgbClr val="E6B8B8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7" name="Text 15"/>
          <p:cNvSpPr/>
          <p:nvPr/>
        </p:nvSpPr>
        <p:spPr>
          <a:xfrm>
            <a:off x="1737360" y="5596128"/>
            <a:ext cx="8686800" cy="2560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550" b="1" dirty="0">
                <a:solidFill>
                  <a:srgbClr val="A94343"/>
                </a:solidFill>
              </a:rPr>
              <a:t>Therefore, CICRS is a literature-grounded theoretical framework - not yet a validated predictor of security incidents.</a:t>
            </a:r>
            <a:endParaRPr lang="en-US" sz="1550" dirty="0"/>
          </a:p>
        </p:txBody>
      </p:sp>
      <p:sp>
        <p:nvSpPr>
          <p:cNvPr id="25" name="Slide Number Placeholder 0"/>
          <p:cNvSpPr>
            <a:spLocks noGrp="1"/>
          </p:cNvSpPr>
          <p:nvPr>
            <p:ph type="sldNum" sz="quarter" idx="4294967295"/>
          </p:nvPr>
        </p:nvSpPr>
        <p:spPr>
          <a:xfrm>
            <a:off x="11722608" y="6547104"/>
            <a:ext cx="228600" cy="164592"/>
          </a:xfrm>
          <a:prstGeom prst="rect">
            <a:avLst/>
          </a:prstGeom>
          <a:extLst>
            <a:ext uri="{C572A759-6A51-4108-AA02-DFA0A04FC94B}">
              <ma14:wrappingTextBoxFlag xmlns:ma14="http://schemas.microsoft.com/office/mac/drawingml/2011/main" xmlns="" val="0"/>
            </a:ext>
          </a:extLst>
        </p:spPr>
        <p:txBody>
          <a:bodyPr lIns="0" tIns="0" rIns="0" bIns="0"/>
          <a:lstStyle>
            <a:lvl1pPr>
              <a:defRPr sz="800">
                <a:solidFill>
                  <a:srgbClr val="667085"/>
                </a:solidFill>
                <a:latin typeface="Arial"/>
                <a:ea typeface="Arial"/>
                <a:cs typeface="Arial"/>
              </a:defRPr>
            </a:lvl1pPr>
          </a:lstStyle>
          <a:p>
            <a:pPr algn="r"/>
            <a:fld id="{F7021451-1387-4CA6-816F-3879F97B5CBC}" type="slidenum">
              <a:rPr lang="en-US" b="0"/>
              <a:t>9</a:t>
            </a:fld>
            <a:endParaRPr lang="en-US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530352" y="347472"/>
            <a:ext cx="10972800" cy="45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2400" b="1" dirty="0">
                <a:solidFill>
                  <a:srgbClr val="0B3B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9. Conclusion</a:t>
            </a:r>
            <a:endParaRPr lang="en-US" sz="2400" dirty="0"/>
          </a:p>
        </p:txBody>
      </p:sp>
      <p:sp>
        <p:nvSpPr>
          <p:cNvPr id="4" name="Shape 2"/>
          <p:cNvSpPr/>
          <p:nvPr/>
        </p:nvSpPr>
        <p:spPr>
          <a:xfrm>
            <a:off x="822960" y="1325880"/>
            <a:ext cx="6492240" cy="3474720"/>
          </a:xfrm>
          <a:prstGeom prst="roundRect">
            <a:avLst/>
          </a:prstGeom>
          <a:solidFill>
            <a:srgbClr val="FFFFFF"/>
          </a:solidFill>
          <a:ln w="12700">
            <a:solidFill>
              <a:srgbClr val="CFDBE3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5" name="Text 3"/>
          <p:cNvSpPr/>
          <p:nvPr/>
        </p:nvSpPr>
        <p:spPr>
          <a:xfrm>
            <a:off x="1143000" y="1664208"/>
            <a:ext cx="1920240" cy="3200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2000" b="1" dirty="0">
                <a:solidFill>
                  <a:srgbClr val="0B3B60"/>
                </a:solidFill>
              </a:rPr>
              <a:t>Key takeaway</a:t>
            </a:r>
            <a:endParaRPr lang="en-US" sz="2000" dirty="0"/>
          </a:p>
        </p:txBody>
      </p:sp>
      <p:sp>
        <p:nvSpPr>
          <p:cNvPr id="6" name="Text 4"/>
          <p:cNvSpPr/>
          <p:nvPr/>
        </p:nvSpPr>
        <p:spPr>
          <a:xfrm>
            <a:off x="1170432" y="2084832"/>
            <a:ext cx="5669280" cy="2057400"/>
          </a:xfrm>
          <a:prstGeom prst="rect">
            <a:avLst/>
          </a:prstGeom>
          <a:noFill/>
          <a:ln/>
        </p:spPr>
        <p:txBody>
          <a:bodyPr wrap="square" lIns="635" tIns="635" rIns="635" bIns="635" rtlCol="0" anchor="t"/>
          <a:lstStyle/>
          <a:p>
            <a:pPr marL="162560" indent="-162560">
              <a:buSzPct val="100000"/>
              <a:buChar char="•"/>
            </a:pPr>
            <a:r>
              <a:rPr lang="en-US" sz="1600" dirty="0">
                <a:solidFill>
                  <a:srgbClr val="23313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Cloud IAM complexity is multidimensional.</a:t>
            </a:r>
            <a:endParaRPr lang="en-US" sz="1600" dirty="0"/>
          </a:p>
          <a:p>
            <a:pPr marL="162560" indent="-162560">
              <a:buSzPct val="100000"/>
              <a:buChar char="•"/>
            </a:pPr>
            <a:r>
              <a:rPr lang="en-US" sz="1600" dirty="0">
                <a:solidFill>
                  <a:srgbClr val="23313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Complexity should not be treated as risk by itself.</a:t>
            </a:r>
            <a:endParaRPr lang="en-US" sz="1600" dirty="0"/>
          </a:p>
          <a:p>
            <a:pPr marL="162560" indent="-162560">
              <a:buSzPct val="100000"/>
              <a:buChar char="•"/>
            </a:pPr>
            <a:r>
              <a:rPr lang="en-US" sz="1600" dirty="0">
                <a:solidFill>
                  <a:srgbClr val="23313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Risk increases when complexity combines with exposure, privilege propagation, weak governance and critical assets.</a:t>
            </a:r>
            <a:endParaRPr lang="en-US" sz="1600" dirty="0"/>
          </a:p>
          <a:p>
            <a:pPr marL="162560" indent="-162560">
              <a:buSzPct val="100000"/>
              <a:buChar char="•"/>
            </a:pPr>
            <a:r>
              <a:rPr lang="en-US" sz="1600" dirty="0">
                <a:solidFill>
                  <a:srgbClr val="23313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CICRS provides an explainable 0-100 theoretical assessment with dimension-level traceability.</a:t>
            </a:r>
            <a:endParaRPr lang="en-US" sz="1600" dirty="0"/>
          </a:p>
        </p:txBody>
      </p:sp>
      <p:sp>
        <p:nvSpPr>
          <p:cNvPr id="8" name="Text 6"/>
          <p:cNvSpPr/>
          <p:nvPr/>
        </p:nvSpPr>
        <p:spPr>
          <a:xfrm>
            <a:off x="7955280" y="1783080"/>
            <a:ext cx="3017520" cy="38404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2200" b="1" dirty="0">
                <a:solidFill>
                  <a:srgbClr val="FFFFFF"/>
                </a:solidFill>
              </a:rPr>
              <a:t>Next: Dashboard Demo</a:t>
            </a:r>
            <a:endParaRPr lang="en-US" sz="2200" dirty="0"/>
          </a:p>
        </p:txBody>
      </p:sp>
      <p:sp>
        <p:nvSpPr>
          <p:cNvPr id="10" name="Text 8"/>
          <p:cNvSpPr/>
          <p:nvPr/>
        </p:nvSpPr>
        <p:spPr>
          <a:xfrm>
            <a:off x="5239512" y="5559552"/>
            <a:ext cx="3200400" cy="5029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2600" b="1" dirty="0">
                <a:solidFill>
                  <a:srgbClr val="0E8A8A"/>
                </a:solidFill>
              </a:rPr>
              <a:t>Thank you</a:t>
            </a:r>
            <a:endParaRPr lang="en-US" sz="2600" dirty="0"/>
          </a:p>
        </p:txBody>
      </p:sp>
      <p:sp>
        <p:nvSpPr>
          <p:cNvPr id="25" name="Slide Number Placeholder 0"/>
          <p:cNvSpPr>
            <a:spLocks noGrp="1"/>
          </p:cNvSpPr>
          <p:nvPr>
            <p:ph type="sldNum" sz="quarter" idx="4294967295"/>
          </p:nvPr>
        </p:nvSpPr>
        <p:spPr>
          <a:xfrm>
            <a:off x="11722608" y="6547104"/>
            <a:ext cx="228600" cy="164592"/>
          </a:xfrm>
          <a:prstGeom prst="rect">
            <a:avLst/>
          </a:prstGeom>
          <a:extLst>
            <a:ext uri="{C572A759-6A51-4108-AA02-DFA0A04FC94B}">
              <ma14:wrappingTextBoxFlag xmlns:ma14="http://schemas.microsoft.com/office/mac/drawingml/2011/main" xmlns="" val="0"/>
            </a:ext>
          </a:extLst>
        </p:spPr>
        <p:txBody>
          <a:bodyPr lIns="0" tIns="0" rIns="0" bIns="0"/>
          <a:lstStyle>
            <a:lvl1pPr>
              <a:defRPr sz="800">
                <a:solidFill>
                  <a:srgbClr val="667085"/>
                </a:solidFill>
                <a:latin typeface="Arial"/>
                <a:ea typeface="Arial"/>
                <a:cs typeface="Arial"/>
              </a:defRPr>
            </a:lvl1pPr>
          </a:lstStyle>
          <a:p>
            <a:pPr algn="r"/>
            <a:fld id="{F7021451-1387-4CA6-816F-3879F97B5CBC}" type="slidenum">
              <a:rPr lang="en-US" b="0"/>
              <a:t>10</a:t>
            </a:fld>
            <a:endParaRPr lang="en-US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054BFA8-3A44-3CAD-2F41-6E4B1384D40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>
            <a:extLst>
              <a:ext uri="{FF2B5EF4-FFF2-40B4-BE49-F238E27FC236}">
                <a16:creationId xmlns:a16="http://schemas.microsoft.com/office/drawing/2014/main" id="{B091A3B1-18AB-5337-2998-9213F513F917}"/>
              </a:ext>
            </a:extLst>
          </p:cNvPr>
          <p:cNvSpPr/>
          <p:nvPr/>
        </p:nvSpPr>
        <p:spPr>
          <a:xfrm>
            <a:off x="530352" y="347472"/>
            <a:ext cx="10972800" cy="45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2400" b="1" dirty="0">
                <a:solidFill>
                  <a:srgbClr val="0B3B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10. Reference</a:t>
            </a:r>
            <a:endParaRPr lang="en-US" sz="2400" dirty="0"/>
          </a:p>
        </p:txBody>
      </p:sp>
      <p:sp>
        <p:nvSpPr>
          <p:cNvPr id="4" name="Shape 2">
            <a:extLst>
              <a:ext uri="{FF2B5EF4-FFF2-40B4-BE49-F238E27FC236}">
                <a16:creationId xmlns:a16="http://schemas.microsoft.com/office/drawing/2014/main" id="{B4255E2C-E403-EE92-46E3-4033B2AD74C9}"/>
              </a:ext>
            </a:extLst>
          </p:cNvPr>
          <p:cNvSpPr/>
          <p:nvPr/>
        </p:nvSpPr>
        <p:spPr>
          <a:xfrm>
            <a:off x="172528" y="966158"/>
            <a:ext cx="11778680" cy="5544370"/>
          </a:xfrm>
          <a:prstGeom prst="roundRect">
            <a:avLst/>
          </a:prstGeom>
          <a:solidFill>
            <a:srgbClr val="FFFFFF"/>
          </a:solidFill>
          <a:ln w="12700">
            <a:solidFill>
              <a:srgbClr val="CFDBE3"/>
            </a:solidFill>
            <a:prstDash val="solid"/>
          </a:ln>
        </p:spPr>
        <p:txBody>
          <a:bodyPr/>
          <a:lstStyle/>
          <a:p>
            <a:r>
              <a:rPr lang="en-GB" sz="1100" i="1" dirty="0"/>
              <a:t>[1] R. El </a:t>
            </a:r>
            <a:r>
              <a:rPr lang="en-GB" sz="1100" i="1" dirty="0" err="1"/>
              <a:t>Sibai</a:t>
            </a:r>
            <a:r>
              <a:rPr lang="en-GB" sz="1100" i="1" dirty="0"/>
              <a:t>, N. Gemayel, J. Bou Abdo, and J. Demerjian, “A survey on access control mechanisms for cloud computing,” Trans. Emerging </a:t>
            </a:r>
            <a:r>
              <a:rPr lang="en-GB" sz="1100" i="1" dirty="0" err="1"/>
              <a:t>Telecommun</a:t>
            </a:r>
            <a:r>
              <a:rPr lang="en-GB" sz="1100" i="1" dirty="0"/>
              <a:t>. Technol., vol. 31, Art. no. e3720, 2020, </a:t>
            </a:r>
            <a:r>
              <a:rPr lang="en-GB" sz="1100" i="1" dirty="0" err="1"/>
              <a:t>doi</a:t>
            </a:r>
            <a:r>
              <a:rPr lang="en-GB" sz="1100" i="1" dirty="0"/>
              <a:t>: 10.1002/ett.3720. 1. A survey on access </a:t>
            </a:r>
            <a:r>
              <a:rPr lang="en-GB" sz="1100" i="1" dirty="0" err="1"/>
              <a:t>controlme</a:t>
            </a:r>
            <a:r>
              <a:rPr lang="en-GB" sz="1100" i="1" dirty="0"/>
              <a:t>…</a:t>
            </a:r>
          </a:p>
          <a:p>
            <a:r>
              <a:rPr lang="en-GB" sz="1100" i="1" dirty="0"/>
              <a:t>[2] I. Indu, P. M. Rubesh Anand, and V. Bhaskar, “Identity and access management in cloud environment: Mechanisms and challenges,” Eng. Sci. Technol., Int. J., vol. 21, pp. 574–588, 2018, </a:t>
            </a:r>
            <a:r>
              <a:rPr lang="en-GB" sz="1100" i="1" dirty="0" err="1"/>
              <a:t>doi</a:t>
            </a:r>
            <a:r>
              <a:rPr lang="en-GB" sz="1100" i="1" dirty="0"/>
              <a:t>: 10.1016/j.jestch.2018.05.010. 2. Identity and access </a:t>
            </a:r>
            <a:r>
              <a:rPr lang="en-GB" sz="1100" i="1" dirty="0" err="1"/>
              <a:t>manageme</a:t>
            </a:r>
            <a:r>
              <a:rPr lang="en-GB" sz="1100" i="1" dirty="0"/>
              <a:t>…</a:t>
            </a:r>
          </a:p>
          <a:p>
            <a:r>
              <a:rPr lang="en-GB" sz="1100" i="1" dirty="0"/>
              <a:t>[3] T. </a:t>
            </a:r>
            <a:r>
              <a:rPr lang="en-GB" sz="1100" i="1" dirty="0" err="1"/>
              <a:t>Baumer</a:t>
            </a:r>
            <a:r>
              <a:rPr lang="en-GB" sz="1100" i="1" dirty="0"/>
              <a:t>, S. Kern, L. Fuchs, and G. </a:t>
            </a:r>
            <a:r>
              <a:rPr lang="en-GB" sz="1100" i="1" dirty="0" err="1"/>
              <a:t>Pernul</a:t>
            </a:r>
            <a:r>
              <a:rPr lang="en-GB" sz="1100" i="1" dirty="0"/>
              <a:t>, “Identity and access management metrics: A systematic review,” ACM </a:t>
            </a:r>
            <a:r>
              <a:rPr lang="en-GB" sz="1100" i="1" dirty="0" err="1"/>
              <a:t>Comput</a:t>
            </a:r>
            <a:r>
              <a:rPr lang="en-GB" sz="1100" i="1" dirty="0"/>
              <a:t>. </a:t>
            </a:r>
            <a:r>
              <a:rPr lang="en-GB" sz="1100" i="1" dirty="0" err="1"/>
              <a:t>Surv</a:t>
            </a:r>
            <a:r>
              <a:rPr lang="en-GB" sz="1100" i="1" dirty="0"/>
              <a:t>., vol. 58, no. 8, Art. no. 213, Feb. 2026, </a:t>
            </a:r>
            <a:r>
              <a:rPr lang="en-GB" sz="1100" i="1" dirty="0" err="1"/>
              <a:t>doi</a:t>
            </a:r>
            <a:r>
              <a:rPr lang="en-GB" sz="1100" i="1" dirty="0"/>
              <a:t>: 10.1145/3788858. 3. Identity and Access </a:t>
            </a:r>
            <a:r>
              <a:rPr lang="en-GB" sz="1100" i="1" dirty="0" err="1"/>
              <a:t>Manageme</a:t>
            </a:r>
            <a:r>
              <a:rPr lang="en-GB" sz="1100" i="1" dirty="0"/>
              <a:t>…</a:t>
            </a:r>
          </a:p>
          <a:p>
            <a:r>
              <a:rPr lang="en-GB" sz="1100" i="1" dirty="0"/>
              <a:t>[4] J. </a:t>
            </a:r>
            <a:r>
              <a:rPr lang="en-GB" sz="1100" i="1" dirty="0" err="1"/>
              <a:t>Glöckler</a:t>
            </a:r>
            <a:r>
              <a:rPr lang="en-GB" sz="1100" i="1" dirty="0"/>
              <a:t>, J. </a:t>
            </a:r>
            <a:r>
              <a:rPr lang="en-GB" sz="1100" i="1" dirty="0" err="1"/>
              <a:t>Sedlmeir</a:t>
            </a:r>
            <a:r>
              <a:rPr lang="en-GB" sz="1100" i="1" dirty="0"/>
              <a:t>, M. Frank, and G. Fridgen, “A systematic review of identity and access management requirements in enterprises and potential contributions of self-sovereign identity,” Bus. Inf. Syst. Eng., vol. 66, no. 4, pp. 421–440, 2024, </a:t>
            </a:r>
            <a:r>
              <a:rPr lang="en-GB" sz="1100" i="1" dirty="0" err="1"/>
              <a:t>doi</a:t>
            </a:r>
            <a:r>
              <a:rPr lang="en-GB" sz="1100" i="1" dirty="0"/>
              <a:t>: 10.1007/s12599-023-00830-x. 4. A Systematic Review of Ident…</a:t>
            </a:r>
          </a:p>
          <a:p>
            <a:r>
              <a:rPr lang="en-GB" sz="1100" i="1" dirty="0"/>
              <a:t>[5] E. Zahoor, Z. Asma, and O. Perrin, “A formal approach for the verification of AWS IAM access control policies,” in Proc. 6th Eur. Conf. Service-Oriented and Cloud Computing (ESOCC), Oslo, Norway, 2017, pp. 59–74, </a:t>
            </a:r>
            <a:r>
              <a:rPr lang="en-GB" sz="1100" i="1" dirty="0" err="1"/>
              <a:t>doi</a:t>
            </a:r>
            <a:r>
              <a:rPr lang="en-GB" sz="1100" i="1" dirty="0"/>
              <a:t>: 10.1007/978-3-319-67262-5_5. 5. A Formal Approach for the Ve…</a:t>
            </a:r>
          </a:p>
          <a:p>
            <a:r>
              <a:rPr lang="en-GB" sz="1100" i="1" dirty="0"/>
              <a:t>[6] I. Polinsky, P. Datta, A. Bates, and W. Enck, “Grasp: Hardening serverless applications through graph reachability analysis of security policies,” in Proc. ACM Web Conf. 2024 (WWW ’24), Singapore, 2024, pp. 1643–1654, </a:t>
            </a:r>
            <a:r>
              <a:rPr lang="en-GB" sz="1100" i="1" dirty="0" err="1"/>
              <a:t>doi</a:t>
            </a:r>
            <a:r>
              <a:rPr lang="en-GB" sz="1100" i="1" dirty="0"/>
              <a:t>: 10.1145/3589334.3645436. 6. Hardening Serverless Applica…</a:t>
            </a:r>
          </a:p>
          <a:p>
            <a:r>
              <a:rPr lang="en-GB" sz="1100" i="1" dirty="0"/>
              <a:t>[7] Y. Hu and W. Wang, “TAC: Hybrid IAM privilege escalation detection,” unpublished manuscript. 7. Hybrid IAM Privilege </a:t>
            </a:r>
            <a:r>
              <a:rPr lang="en-GB" sz="1100" i="1" dirty="0" err="1"/>
              <a:t>Escalat</a:t>
            </a:r>
            <a:r>
              <a:rPr lang="en-GB" sz="1100" i="1" dirty="0"/>
              <a:t>…</a:t>
            </a:r>
          </a:p>
          <a:p>
            <a:r>
              <a:rPr lang="en-GB" sz="1100" i="1" dirty="0"/>
              <a:t>[8] A. S. M. Kayes, R. Kalaria, I. H. Sarker, M. S. Islam, P. A. Watters, A. Ng, M. Hammoudeh, S. </a:t>
            </a:r>
            <a:r>
              <a:rPr lang="en-GB" sz="1100" i="1" dirty="0" err="1"/>
              <a:t>Badsha</a:t>
            </a:r>
            <a:r>
              <a:rPr lang="en-GB" sz="1100" i="1" dirty="0"/>
              <a:t>, and I. Kumara, “A survey of context-aware access control mechanisms for cloud and fog networks: Taxonomy and open research issues,” Sensors, vol. 20, no. 9, Art. no. 2464, Apr. 2020, </a:t>
            </a:r>
            <a:r>
              <a:rPr lang="en-GB" sz="1100" i="1" dirty="0" err="1"/>
              <a:t>doi</a:t>
            </a:r>
            <a:r>
              <a:rPr lang="en-GB" sz="1100" i="1" dirty="0"/>
              <a:t>: 10.3390/s20092464. 8. A Survey of Context-Aware Ac…</a:t>
            </a:r>
          </a:p>
          <a:p>
            <a:r>
              <a:rPr lang="en-GB" sz="1100" i="1" dirty="0"/>
              <a:t>[9] L. Golightly, P. Modesti, R. Garcia, and V. Chang, “Securing distributed systems: A survey on access control techniques for cloud, blockchain, IoT and SDN,” Cyber Security Appl., vol. 1, Art. no. 100015, 2023, </a:t>
            </a:r>
            <a:r>
              <a:rPr lang="en-GB" sz="1100" i="1" dirty="0" err="1"/>
              <a:t>doi</a:t>
            </a:r>
            <a:r>
              <a:rPr lang="en-GB" sz="1100" i="1" dirty="0"/>
              <a:t>: 10.1016/j.csa.2023.100015. 9. Securing distributed systems…</a:t>
            </a:r>
          </a:p>
          <a:p>
            <a:r>
              <a:rPr lang="en-GB" sz="1100" i="1" dirty="0"/>
              <a:t>[10] V. C. Hu, D. R. Kuhn, and D. F. Ferraiolo, “Access control for emerging distributed systems,” Computer, vol. 51, no. 10, pp. 100–103, Oct. 2018. 9. Securing distributed systems…</a:t>
            </a:r>
          </a:p>
          <a:p>
            <a:r>
              <a:rPr lang="en-GB" sz="1100" i="1" dirty="0"/>
              <a:t>[11] P. Zhang, J. K. Liu, F. R. Yu, M. </a:t>
            </a:r>
            <a:r>
              <a:rPr lang="en-GB" sz="1100" i="1" dirty="0" err="1"/>
              <a:t>Sookhak</a:t>
            </a:r>
            <a:r>
              <a:rPr lang="en-GB" sz="1100" i="1" dirty="0"/>
              <a:t>, M. H. Au, and X. Luo, “A survey on access control in fog computing,” IEEE Commun. Mag., vol. 56, no. 2, pp. 144–149, Feb. 2018, </a:t>
            </a:r>
            <a:r>
              <a:rPr lang="en-GB" sz="1100" i="1" dirty="0" err="1"/>
              <a:t>doi</a:t>
            </a:r>
            <a:r>
              <a:rPr lang="en-GB" sz="1100" i="1" dirty="0"/>
              <a:t>: 10.1109/MCOM.2018.1700333. 11. </a:t>
            </a:r>
            <a:r>
              <a:rPr lang="en-GB" sz="1100" i="1" dirty="0" err="1"/>
              <a:t>A_Survey_on_Access_Control</a:t>
            </a:r>
            <a:r>
              <a:rPr lang="en-GB" sz="1100" i="1" dirty="0"/>
              <a:t>_…</a:t>
            </a:r>
          </a:p>
          <a:p>
            <a:r>
              <a:rPr lang="en-GB" sz="1100" i="1" dirty="0"/>
              <a:t>[12] C. Phillips and L. P. Swiler, “A graph-based system for network-vulnerability analysis,” in Proc. New Security Paradigms Workshop (NSPW ’98), Charlottesville, VA, USA, 1998, pp. 71–79. 14. A scalable approach to atta…</a:t>
            </a:r>
          </a:p>
          <a:p>
            <a:r>
              <a:rPr lang="en-GB" sz="1100" i="1" dirty="0"/>
              <a:t>[13] R. Sandhu, D. Ferraiolo, and R. Kuhn, “The NIST model for role-based access control: Towards a unified standard,” in Proc. 5th ACM Workshop Role-Based Access Control (RBAC 2000), Berlin, Germany, 2000, pp. 47–63. 13. The NIST model for role-bas…</a:t>
            </a:r>
          </a:p>
          <a:p>
            <a:r>
              <a:rPr lang="en-GB" sz="1100" i="1" dirty="0"/>
              <a:t>[14] X. Ou, W. F. Boyer, and M. A. McQueen, “A scalable approach to attack graph generation,” in Proc. 13th ACM Conf. Computer and Communications Security (CCS ’06), Alexandria, VA, USA, 2006, pp. 336–345. </a:t>
            </a:r>
          </a:p>
          <a:p>
            <a:endParaRPr lang="en-GB" sz="1100" i="1" dirty="0"/>
          </a:p>
        </p:txBody>
      </p:sp>
      <p:sp>
        <p:nvSpPr>
          <p:cNvPr id="5" name="Text 3">
            <a:extLst>
              <a:ext uri="{FF2B5EF4-FFF2-40B4-BE49-F238E27FC236}">
                <a16:creationId xmlns:a16="http://schemas.microsoft.com/office/drawing/2014/main" id="{FD9B8AE7-F21A-035C-2E1C-584628470596}"/>
              </a:ext>
            </a:extLst>
          </p:cNvPr>
          <p:cNvSpPr/>
          <p:nvPr/>
        </p:nvSpPr>
        <p:spPr>
          <a:xfrm>
            <a:off x="1143000" y="1664208"/>
            <a:ext cx="1920240" cy="3200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endParaRPr lang="en-US" sz="2000" dirty="0"/>
          </a:p>
        </p:txBody>
      </p:sp>
      <p:sp>
        <p:nvSpPr>
          <p:cNvPr id="6" name="Text 4">
            <a:extLst>
              <a:ext uri="{FF2B5EF4-FFF2-40B4-BE49-F238E27FC236}">
                <a16:creationId xmlns:a16="http://schemas.microsoft.com/office/drawing/2014/main" id="{3A7F0357-222F-D65D-693F-02255491C969}"/>
              </a:ext>
            </a:extLst>
          </p:cNvPr>
          <p:cNvSpPr/>
          <p:nvPr/>
        </p:nvSpPr>
        <p:spPr>
          <a:xfrm>
            <a:off x="1170432" y="2084832"/>
            <a:ext cx="5669280" cy="2057400"/>
          </a:xfrm>
          <a:prstGeom prst="rect">
            <a:avLst/>
          </a:prstGeom>
          <a:noFill/>
          <a:ln/>
        </p:spPr>
        <p:txBody>
          <a:bodyPr wrap="square" lIns="635" tIns="635" rIns="635" bIns="635" rtlCol="0" anchor="t"/>
          <a:lstStyle/>
          <a:p>
            <a:pPr marL="162560" indent="-162560">
              <a:buSzPct val="100000"/>
              <a:buChar char="•"/>
            </a:pPr>
            <a:endParaRPr lang="en-US" sz="1600" dirty="0"/>
          </a:p>
        </p:txBody>
      </p:sp>
      <p:sp>
        <p:nvSpPr>
          <p:cNvPr id="8" name="Text 6">
            <a:extLst>
              <a:ext uri="{FF2B5EF4-FFF2-40B4-BE49-F238E27FC236}">
                <a16:creationId xmlns:a16="http://schemas.microsoft.com/office/drawing/2014/main" id="{6945748F-E04A-F0E2-C5C9-774DDC59DDD4}"/>
              </a:ext>
            </a:extLst>
          </p:cNvPr>
          <p:cNvSpPr/>
          <p:nvPr/>
        </p:nvSpPr>
        <p:spPr>
          <a:xfrm>
            <a:off x="7955280" y="1783080"/>
            <a:ext cx="3017520" cy="38404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2200" b="1" dirty="0">
                <a:solidFill>
                  <a:srgbClr val="FFFFFF"/>
                </a:solidFill>
              </a:rPr>
              <a:t>Next: Dashboard Demo</a:t>
            </a:r>
            <a:endParaRPr lang="en-US" sz="2200" dirty="0"/>
          </a:p>
        </p:txBody>
      </p:sp>
      <p:sp>
        <p:nvSpPr>
          <p:cNvPr id="25" name="Slide Number Placeholder 0">
            <a:extLst>
              <a:ext uri="{FF2B5EF4-FFF2-40B4-BE49-F238E27FC236}">
                <a16:creationId xmlns:a16="http://schemas.microsoft.com/office/drawing/2014/main" id="{72882811-684D-589E-2A2D-807473E43AFF}"/>
              </a:ext>
            </a:extLst>
          </p:cNvPr>
          <p:cNvSpPr>
            <a:spLocks noGrp="1"/>
          </p:cNvSpPr>
          <p:nvPr>
            <p:ph type="sldNum" sz="quarter" idx="4294967295"/>
          </p:nvPr>
        </p:nvSpPr>
        <p:spPr>
          <a:xfrm>
            <a:off x="11722608" y="6547104"/>
            <a:ext cx="228600" cy="164592"/>
          </a:xfrm>
          <a:prstGeom prst="rect">
            <a:avLst/>
          </a:prstGeom>
          <a:extLst>
            <a:ext uri="{C572A759-6A51-4108-AA02-DFA0A04FC94B}">
              <ma14:wrappingTextBoxFlag xmlns="" xmlns:ma14="http://schemas.microsoft.com/office/mac/drawingml/2011/main" val="0"/>
            </a:ext>
          </a:extLst>
        </p:spPr>
        <p:txBody>
          <a:bodyPr lIns="0" tIns="0" rIns="0" bIns="0"/>
          <a:lstStyle>
            <a:lvl1pPr>
              <a:defRPr sz="800">
                <a:solidFill>
                  <a:srgbClr val="667085"/>
                </a:solidFill>
                <a:latin typeface="Arial"/>
                <a:ea typeface="Arial"/>
                <a:cs typeface="Arial"/>
              </a:defRPr>
            </a:lvl1pPr>
          </a:lstStyle>
          <a:p>
            <a:pPr algn="r"/>
            <a:fld id="{F7021451-1387-4CA6-816F-3879F97B5CBC}" type="slidenum">
              <a:rPr lang="en-US" b="0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37576968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Arial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rial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3413</TotalTime>
  <Words>1951</Words>
  <Application>Microsoft Office PowerPoint</Application>
  <PresentationFormat>Widescreen</PresentationFormat>
  <Paragraphs>216</Paragraphs>
  <Slides>11</Slides>
  <Notes>11</Notes>
  <HiddenSlides>0</HiddenSlides>
  <MMClips>0</MMClips>
  <ScaleCrop>false</ScaleCrop>
  <HeadingPairs>
    <vt:vector size="6" baseType="variant">
      <vt:variant>
        <vt:lpstr>Fonts Used</vt:lpstr>
      </vt:variant>
      <vt:variant>
        <vt:i4>1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13" baseType="lpstr">
      <vt:lpstr>Arial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A Theoretical Risk-Scoring Model for Cloud IAM Complexity</dc:title>
  <dc:subject>MSc Project Presentation</dc:subject>
  <dc:creator>Shamsuddin Mahmud</dc:creator>
  <cp:lastModifiedBy>Mahmud Rakib</cp:lastModifiedBy>
  <cp:revision>6</cp:revision>
  <dcterms:created xsi:type="dcterms:W3CDTF">2026-09-29T02:06:56Z</dcterms:created>
  <dcterms:modified xsi:type="dcterms:W3CDTF">2026-10-03T19:35:58Z</dcterms:modified>
</cp:coreProperties>
</file>