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81" r:id="rId2"/>
  </p:sldMasterIdLst>
  <p:notesMasterIdLst>
    <p:notesMasterId r:id="rId32"/>
  </p:notesMasterIdLst>
  <p:sldIdLst>
    <p:sldId id="299" r:id="rId3"/>
    <p:sldId id="272" r:id="rId4"/>
    <p:sldId id="300" r:id="rId5"/>
    <p:sldId id="301" r:id="rId6"/>
    <p:sldId id="335" r:id="rId7"/>
    <p:sldId id="338" r:id="rId8"/>
    <p:sldId id="420" r:id="rId9"/>
    <p:sldId id="421" r:id="rId10"/>
    <p:sldId id="336" r:id="rId11"/>
    <p:sldId id="422" r:id="rId12"/>
    <p:sldId id="424" r:id="rId13"/>
    <p:sldId id="337" r:id="rId14"/>
    <p:sldId id="423" r:id="rId15"/>
    <p:sldId id="332" r:id="rId16"/>
    <p:sldId id="339" r:id="rId17"/>
    <p:sldId id="425" r:id="rId18"/>
    <p:sldId id="341" r:id="rId19"/>
    <p:sldId id="419" r:id="rId20"/>
    <p:sldId id="333" r:id="rId21"/>
    <p:sldId id="427" r:id="rId22"/>
    <p:sldId id="428" r:id="rId23"/>
    <p:sldId id="429" r:id="rId24"/>
    <p:sldId id="431" r:id="rId25"/>
    <p:sldId id="432" r:id="rId26"/>
    <p:sldId id="433" r:id="rId27"/>
    <p:sldId id="340" r:id="rId28"/>
    <p:sldId id="430" r:id="rId29"/>
    <p:sldId id="426" r:id="rId30"/>
    <p:sldId id="33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6D893F2-160B-42BC-9DBE-31967943AC4C}">
          <p14:sldIdLst>
            <p14:sldId id="299"/>
            <p14:sldId id="272"/>
            <p14:sldId id="300"/>
            <p14:sldId id="301"/>
            <p14:sldId id="335"/>
            <p14:sldId id="338"/>
            <p14:sldId id="420"/>
            <p14:sldId id="421"/>
            <p14:sldId id="336"/>
            <p14:sldId id="422"/>
            <p14:sldId id="424"/>
            <p14:sldId id="337"/>
            <p14:sldId id="423"/>
            <p14:sldId id="332"/>
            <p14:sldId id="339"/>
            <p14:sldId id="425"/>
            <p14:sldId id="341"/>
            <p14:sldId id="419"/>
            <p14:sldId id="333"/>
            <p14:sldId id="427"/>
            <p14:sldId id="428"/>
            <p14:sldId id="429"/>
            <p14:sldId id="431"/>
            <p14:sldId id="432"/>
            <p14:sldId id="433"/>
            <p14:sldId id="340"/>
            <p14:sldId id="430"/>
            <p14:sldId id="426"/>
            <p14:sldId id="334"/>
          </p14:sldIdLst>
        </p14:section>
        <p14:section name="Untitled Section" id="{2519D357-BA92-4A34-B4A5-E23287E3AC64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0952" autoAdjust="0"/>
  </p:normalViewPr>
  <p:slideViewPr>
    <p:cSldViewPr snapToGrid="0" snapToObjects="1">
      <p:cViewPr varScale="1">
        <p:scale>
          <a:sx n="102" d="100"/>
          <a:sy n="102" d="100"/>
        </p:scale>
        <p:origin x="918" y="11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napToObjects="1">
      <p:cViewPr varScale="1">
        <p:scale>
          <a:sx n="99" d="100"/>
          <a:sy n="99" d="100"/>
        </p:scale>
        <p:origin x="427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57BE9-F6C6-9A47-A37C-48EE9AFC566D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0C6F8-F0DE-D348-A9B6-87F0241C24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79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4E9C2E4-6E4C-4E48-8053-19D7D4BB77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D559F7EA-D0D2-4883-8F9A-9374B8100F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F971A8E5-7152-41AE-97AE-1E4843859A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C8723D5-058E-4F95-BC1A-76365AE1AC70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0C6F8-F0DE-D348-A9B6-87F0241C24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1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96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048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85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50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34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10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01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37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30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66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57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15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34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68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66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592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039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700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ED6D8-7A62-43EE-94AE-168AA6F1A2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7DE46C-364C-40A7-B2B6-77FBD3D542D2}" type="datetime5">
              <a:rPr lang="en-GB"/>
              <a:pPr>
                <a:defRPr/>
              </a:pPr>
              <a:t>22-Sep-24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F8EB1-579B-4314-8361-8DE9A3CB7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4EA4-FAFB-4A63-A0B0-A77DBD215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723F2-C58A-44F1-9217-590952EDE1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8852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911425" y="1988843"/>
            <a:ext cx="103632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25824" y="3744615"/>
            <a:ext cx="85344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03841543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04575454"/>
      </p:ext>
    </p:extLst>
  </p:cSld>
  <p:clrMapOvr>
    <a:masterClrMapping/>
  </p:clrMapOvr>
  <p:transition spd="med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911425" y="3993086"/>
            <a:ext cx="103632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11425" y="2492899"/>
            <a:ext cx="103632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84254891"/>
      </p:ext>
    </p:extLst>
  </p:cSld>
  <p:clrMapOvr>
    <a:masterClrMapping/>
  </p:clrMapOvr>
  <p:transition spd="med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19999856"/>
      </p:ext>
    </p:extLst>
  </p:cSld>
  <p:clrMapOvr>
    <a:masterClrMapping/>
  </p:clrMapOvr>
  <p:transition spd="med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09600" y="1535112"/>
            <a:ext cx="5386917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6193368" y="1535112"/>
            <a:ext cx="5389035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</a:lstStyle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01628534"/>
      </p:ext>
    </p:extLst>
  </p:cSld>
  <p:clrMapOvr>
    <a:masterClrMapping/>
  </p:clrMapOvr>
  <p:transition spd="med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20998265"/>
      </p:ext>
    </p:extLst>
  </p:cSld>
  <p:clrMapOvr>
    <a:masterClrMapping/>
  </p:clrMapOvr>
  <p:transition spd="med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67103366"/>
      </p:ext>
    </p:extLst>
  </p:cSld>
  <p:clrMapOvr>
    <a:masterClrMapping/>
  </p:clrMapOvr>
  <p:transition spd="med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609602" y="273050"/>
            <a:ext cx="4011087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4766733" y="273054"/>
            <a:ext cx="6815667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609602" y="1435103"/>
            <a:ext cx="4011087" cy="402989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</a:lstStyle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73884680"/>
      </p:ext>
    </p:extLst>
  </p:cSld>
  <p:clrMapOvr>
    <a:masterClrMapping/>
  </p:clrMapOvr>
  <p:transition spd="med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2389718" y="4509121"/>
            <a:ext cx="73152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2389718" y="612779"/>
            <a:ext cx="73152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389718" y="5157193"/>
            <a:ext cx="73152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4698114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image" Target="../media/image14.jpeg"/><Relationship Id="rId5" Type="http://schemas.openxmlformats.org/officeDocument/2006/relationships/slideLayout" Target="../slideLayouts/slideLayout25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22/09/2024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79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09600" y="274639"/>
            <a:ext cx="109728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55419" y="6435812"/>
            <a:ext cx="226983" cy="230832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6099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1.tm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.proquest.com/business/docview/224008558/13BD2C2DA1B200DC3D/1?accountid=14775" TargetMode="External"/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26EDA2BC-495A-4E7E-900A-BB7815D25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439" y="1600199"/>
            <a:ext cx="11699913" cy="4888735"/>
          </a:xfrm>
        </p:spPr>
        <p:txBody>
          <a:bodyPr rtlCol="0">
            <a:normAutofit fontScale="90000"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Strategic Management for SMEs – BMSW6104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Week 2 :</a:t>
            </a:r>
            <a:b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700" b="1" dirty="0">
                <a:latin typeface="Myriad Pro"/>
              </a:rPr>
              <a:t>Levels of Strategy</a:t>
            </a:r>
            <a:br>
              <a:rPr lang="en-GB" sz="3700" b="1" dirty="0">
                <a:latin typeface="Myriad Pro"/>
              </a:rPr>
            </a:br>
            <a:r>
              <a:rPr lang="en-GB" sz="3700" b="1" dirty="0">
                <a:latin typeface="Myriad Pro"/>
              </a:rPr>
              <a:t>Strategic Decisions &amp; Strategic Planning</a:t>
            </a:r>
            <a:br>
              <a:rPr lang="en-GB" sz="3700" b="1" dirty="0">
                <a:latin typeface="Myriad Pro"/>
              </a:rPr>
            </a:br>
            <a:r>
              <a:rPr lang="en-GB" sz="3700" b="1" dirty="0">
                <a:latin typeface="Myriad Pro"/>
              </a:rPr>
              <a:t>Vision, Mission, Business Strategy &amp; Strategic Direction</a:t>
            </a:r>
            <a:br>
              <a:rPr lang="en-GB" sz="3700" b="1" dirty="0">
                <a:latin typeface="Myriad Pro"/>
              </a:rPr>
            </a:br>
            <a:br>
              <a:rPr lang="en-GB" altLang="en-US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r>
              <a:rPr lang="en-GB" altLang="en-US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Prepared by Dr </a:t>
            </a:r>
            <a:r>
              <a:rPr lang="en-GB" altLang="en-US" sz="31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Oluwaseun</a:t>
            </a:r>
            <a:r>
              <a:rPr lang="en-GB" altLang="en-US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 (Olu) Adegbite</a:t>
            </a:r>
            <a:br>
              <a:rPr lang="en-GB" altLang="en-US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br>
              <a:rPr lang="en-GB" altLang="en-US" sz="2400" dirty="0"/>
            </a:br>
            <a:br>
              <a:rPr lang="en-GB" altLang="en-US" sz="1800" dirty="0"/>
            </a:br>
            <a:br>
              <a:rPr lang="en-GB" sz="8800" b="1" dirty="0"/>
            </a:br>
            <a:br>
              <a:rPr lang="en-GB" sz="4000" b="1" u="sng" dirty="0"/>
            </a:b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D5577D3E-A39E-4B9D-962B-11810F7A6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1" y="22860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0238372" cy="912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400" b="1" dirty="0">
                <a:latin typeface="Myriad Pro"/>
              </a:rPr>
              <a:t>Last Week, we …….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41524" y="910112"/>
            <a:ext cx="1156771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latin typeface="Myriad Pro"/>
              </a:rPr>
              <a:t>Got to know each other – introduction.</a:t>
            </a:r>
          </a:p>
          <a:p>
            <a:r>
              <a:rPr lang="en-GB" sz="3000" dirty="0">
                <a:latin typeface="Myriad Pro"/>
              </a:rPr>
              <a:t>Set class expectations.</a:t>
            </a:r>
          </a:p>
          <a:p>
            <a:r>
              <a:rPr lang="en-GB" sz="3000" dirty="0">
                <a:latin typeface="Myriad Pro"/>
              </a:rPr>
              <a:t>Examined the learning aim/objective &amp; learning outcomes.</a:t>
            </a:r>
          </a:p>
          <a:p>
            <a:r>
              <a:rPr lang="en-GB" sz="3000" dirty="0">
                <a:latin typeface="Myriad Pro"/>
              </a:rPr>
              <a:t>Examined Module Assessment type.</a:t>
            </a:r>
          </a:p>
          <a:p>
            <a:r>
              <a:rPr lang="en-GB" sz="3000" dirty="0">
                <a:latin typeface="Myriad Pro"/>
              </a:rPr>
              <a:t>Gone through Learning and Teaching Strategy.</a:t>
            </a:r>
          </a:p>
          <a:p>
            <a:r>
              <a:rPr lang="en-GB" sz="3000" dirty="0">
                <a:latin typeface="Myriad Pro"/>
              </a:rPr>
              <a:t>Introduction to </a:t>
            </a:r>
            <a:r>
              <a:rPr lang="en-GB" sz="3000" b="1" dirty="0">
                <a:latin typeface="Myriad Pro"/>
              </a:rPr>
              <a:t>Strategy.</a:t>
            </a:r>
          </a:p>
          <a:p>
            <a:r>
              <a:rPr lang="en-GB" sz="3000" dirty="0">
                <a:latin typeface="Myriad Pro"/>
              </a:rPr>
              <a:t>We examined </a:t>
            </a:r>
            <a:r>
              <a:rPr lang="en-GB" sz="3000" b="1" dirty="0">
                <a:latin typeface="Myriad Pro"/>
              </a:rPr>
              <a:t>strategic types</a:t>
            </a:r>
          </a:p>
          <a:p>
            <a:r>
              <a:rPr lang="en-GB" sz="3000" dirty="0">
                <a:latin typeface="Myriad Pro"/>
              </a:rPr>
              <a:t>Understanding </a:t>
            </a:r>
            <a:r>
              <a:rPr lang="en-GB" sz="3000" b="1" dirty="0">
                <a:latin typeface="Myriad Pro"/>
              </a:rPr>
              <a:t>Strategic Management for SMEs </a:t>
            </a:r>
          </a:p>
          <a:p>
            <a:r>
              <a:rPr lang="en-GB" sz="3000" dirty="0">
                <a:latin typeface="Myriad Pro"/>
              </a:rPr>
              <a:t>Various </a:t>
            </a:r>
            <a:r>
              <a:rPr lang="en-GB" sz="3000" b="1" dirty="0">
                <a:latin typeface="Myriad Pro"/>
              </a:rPr>
              <a:t>Strategic Management components</a:t>
            </a:r>
            <a:r>
              <a:rPr lang="en-GB" sz="3000" dirty="0">
                <a:latin typeface="Myriad Pro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4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226064" y="-6614"/>
            <a:ext cx="11461244" cy="9867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This Week….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Myriad Pro"/>
              </a:rPr>
              <a:t>We aim to:</a:t>
            </a:r>
            <a:endParaRPr lang="en-GB" sz="4000" b="1" dirty="0">
              <a:latin typeface="Myriad Pro"/>
            </a:endParaRPr>
          </a:p>
          <a:p>
            <a:r>
              <a:rPr lang="en-GB" sz="4000" dirty="0">
                <a:latin typeface="Myriad Pro"/>
              </a:rPr>
              <a:t>Consider various levels of strategies:</a:t>
            </a:r>
            <a:endParaRPr lang="en-GB" sz="3800" dirty="0">
              <a:latin typeface="Myriad Pro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800" dirty="0">
                <a:latin typeface="Myriad Pro"/>
              </a:rPr>
              <a:t>Corporate Strategy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800" dirty="0">
                <a:latin typeface="Myriad Pro"/>
              </a:rPr>
              <a:t>Business Strategy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800" dirty="0">
                <a:latin typeface="Myriad Pro"/>
              </a:rPr>
              <a:t>Functional/Operational Strategy, and,</a:t>
            </a:r>
          </a:p>
          <a:p>
            <a:r>
              <a:rPr lang="en-GB" sz="3600" b="1" dirty="0">
                <a:latin typeface="Myriad Pro"/>
              </a:rPr>
              <a:t>Strategic Decisions &amp; Strategic Planning.</a:t>
            </a:r>
            <a:br>
              <a:rPr lang="en-GB" sz="3600" b="1" dirty="0">
                <a:latin typeface="Myriad Pro"/>
              </a:rPr>
            </a:br>
            <a:r>
              <a:rPr lang="en-GB" sz="3600" b="1" dirty="0">
                <a:latin typeface="Myriad Pro"/>
              </a:rPr>
              <a:t>Vision, Mission &amp; Business Strategy.</a:t>
            </a:r>
            <a:endParaRPr lang="en-GB" sz="3800" dirty="0">
              <a:latin typeface="Myriad Pro"/>
            </a:endParaRP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26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99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Level 1 - Corporate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727237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1066800" algn="l"/>
                <a:tab pos="3309938" algn="l"/>
                <a:tab pos="5834063" algn="l"/>
              </a:tabLst>
            </a:pPr>
            <a:r>
              <a:rPr lang="en-US" sz="2800" b="1" dirty="0">
                <a:latin typeface="Myriad Pro"/>
                <a:cs typeface="Times New Roman" pitchFamily="18" charset="0"/>
              </a:rPr>
              <a:t>Corporate strategy involves the entire organization:</a:t>
            </a: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000" dirty="0">
              <a:latin typeface="Myriad Pro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200" dirty="0">
                <a:latin typeface="Myriad Pro"/>
                <a:cs typeface="Times New Roman" pitchFamily="18" charset="0"/>
              </a:rPr>
              <a:t>Corporate strategy is likely to concern itself with the survival of the business as a minimum objective and the creation of value added as a maximum objectives.</a:t>
            </a: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200" dirty="0">
              <a:latin typeface="Myriad Pro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200" dirty="0">
                <a:latin typeface="Myriad Pro"/>
                <a:cs typeface="Times New Roman" pitchFamily="18" charset="0"/>
              </a:rPr>
              <a:t>Corporate strategy covers the range and depth of the organization's activities.</a:t>
            </a: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200" dirty="0">
              <a:latin typeface="Myriad Pro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200" dirty="0">
                <a:latin typeface="Myriad Pro"/>
                <a:cs typeface="Times New Roman" pitchFamily="18" charset="0"/>
              </a:rPr>
              <a:t>Corporate strategy directs the changing and evolving relationship of the organization with its environment.</a:t>
            </a:r>
          </a:p>
          <a:p>
            <a:pPr>
              <a:tabLst>
                <a:tab pos="1066800" algn="l"/>
                <a:tab pos="3309938" algn="l"/>
                <a:tab pos="5834063" algn="l"/>
              </a:tabLst>
            </a:pPr>
            <a:endParaRPr lang="en-US" sz="2200" dirty="0">
              <a:latin typeface="Myriad Pro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200" dirty="0">
                <a:latin typeface="Myriad Pro"/>
                <a:cs typeface="Times New Roman" pitchFamily="18" charset="0"/>
              </a:rPr>
              <a:t>Corporate strategy is central to the development of sustainable competitive advantage. </a:t>
            </a: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200" dirty="0">
              <a:latin typeface="Myriad Pro"/>
              <a:cs typeface="Times New Roman" pitchFamily="18" charset="0"/>
            </a:endParaRPr>
          </a:p>
          <a:p>
            <a:pPr marL="342900" indent="-342900"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200" dirty="0">
                <a:latin typeface="Myriad Pro"/>
                <a:cs typeface="Times New Roman" pitchFamily="18" charset="0"/>
              </a:rPr>
              <a:t>Corporate strategy is crucial to adding value.</a:t>
            </a:r>
            <a:endParaRPr lang="en-GB" sz="2000" b="1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87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99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Level 1 - Corporate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19489" y="782198"/>
            <a:ext cx="11633812" cy="49428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r>
              <a:rPr lang="en-US" sz="3200" b="1" dirty="0">
                <a:latin typeface="Myriad Pro"/>
                <a:cs typeface="Times New Roman" pitchFamily="18" charset="0"/>
              </a:rPr>
              <a:t>Corporate Level strategic decisions are concerned with: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400" dirty="0">
                <a:latin typeface="Myriad Pro"/>
                <a:cs typeface="Times New Roman" pitchFamily="18" charset="0"/>
              </a:rPr>
              <a:t>Overall purpose and scope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40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400" dirty="0">
                <a:latin typeface="Myriad Pro"/>
                <a:cs typeface="Times New Roman" pitchFamily="18" charset="0"/>
              </a:rPr>
              <a:t>Adding value to shareholder investment portfolio issues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40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400" dirty="0">
                <a:latin typeface="Myriad Pro"/>
                <a:cs typeface="Times New Roman" pitchFamily="18" charset="0"/>
              </a:rPr>
              <a:t>Resource allocation between SBUs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40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400" dirty="0">
                <a:latin typeface="Myriad Pro"/>
                <a:cs typeface="Times New Roman" pitchFamily="18" charset="0"/>
              </a:rPr>
              <a:t>Structure and control of SBUs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40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400" dirty="0">
                <a:latin typeface="Myriad Pro"/>
                <a:cs typeface="Times New Roman" pitchFamily="18" charset="0"/>
              </a:rPr>
              <a:t>Corporate financial strategy.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16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5" y="-6614"/>
            <a:ext cx="12118585" cy="822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000" b="1" dirty="0">
                <a:latin typeface="Myriad Pro"/>
              </a:rPr>
              <a:t>Level 1 - Corporate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73416" y="670495"/>
            <a:ext cx="11990054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>
                <a:latin typeface="Myriad Pro"/>
                <a:cs typeface="Times New Roman" pitchFamily="18" charset="0"/>
              </a:rPr>
              <a:t>Corporate Level involves:</a:t>
            </a:r>
          </a:p>
          <a:p>
            <a:pPr>
              <a:spcBef>
                <a:spcPct val="50000"/>
              </a:spcBef>
            </a:pPr>
            <a:r>
              <a:rPr lang="en-US" sz="2400" dirty="0">
                <a:latin typeface="Myriad Pro"/>
              </a:rPr>
              <a:t>Strategic decisions by corporate board members/ conglomerates/ groups</a:t>
            </a:r>
          </a:p>
          <a:p>
            <a:pPr>
              <a:spcBef>
                <a:spcPct val="50000"/>
              </a:spcBef>
            </a:pPr>
            <a:r>
              <a:rPr lang="en-US" sz="2400" dirty="0">
                <a:latin typeface="Myriad Pro"/>
              </a:rPr>
              <a:t>That centres on strategic issues at the corporate level that may have implications on Business &amp; Operational Levels of Strategy such as: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Mergers/ Acquisitions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Expansion &amp; Diversification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Product Portfolio Mize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Divestiture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Alliances &amp; Partnerships</a:t>
            </a:r>
          </a:p>
          <a:p>
            <a:pPr marL="522287" lvl="1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latin typeface="Myriad Pro"/>
              </a:rPr>
              <a:t>Collaborative Strategies</a:t>
            </a:r>
          </a:p>
          <a:p>
            <a:pPr marL="179387" lvl="1"/>
            <a:endParaRPr lang="en-US" sz="2200" b="1" dirty="0">
              <a:latin typeface="Myriad Pro"/>
              <a:cs typeface="Times New Roman" pitchFamily="18" charset="0"/>
            </a:endParaRPr>
          </a:p>
          <a:p>
            <a:pPr marL="179387" lvl="1"/>
            <a:r>
              <a:rPr lang="en-US" sz="2200" b="1" dirty="0">
                <a:latin typeface="Myriad Pro"/>
                <a:cs typeface="Times New Roman" pitchFamily="18" charset="0"/>
              </a:rPr>
              <a:t>* </a:t>
            </a:r>
            <a:r>
              <a:rPr lang="en-US" sz="2200" b="1" dirty="0">
                <a:solidFill>
                  <a:srgbClr val="FF0000"/>
                </a:solidFill>
                <a:latin typeface="Myriad Pro"/>
                <a:cs typeface="Times New Roman" pitchFamily="18" charset="0"/>
              </a:rPr>
              <a:t>The concept of strategic decisions and its implications will be discussed later in this lecture.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7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5" y="-6614"/>
            <a:ext cx="12118585" cy="7495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3600" b="1" dirty="0">
                <a:latin typeface="Myriad Pro"/>
              </a:rPr>
              <a:t>Level 1 - Corporate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73416" y="670495"/>
            <a:ext cx="11990054" cy="5524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>
                <a:latin typeface="Myriad Pro"/>
                <a:cs typeface="Times New Roman" pitchFamily="18" charset="0"/>
              </a:rPr>
              <a:t>Corporate Level involves asking questions such as:</a:t>
            </a:r>
          </a:p>
          <a:p>
            <a:r>
              <a:rPr lang="en-US" altLang="en-US" sz="3600" dirty="0">
                <a:latin typeface="Myriad Pro"/>
              </a:rPr>
              <a:t>What businesses are we in?  </a:t>
            </a:r>
          </a:p>
          <a:p>
            <a:r>
              <a:rPr lang="en-US" altLang="en-US" sz="3600" dirty="0">
                <a:latin typeface="Myriad Pro"/>
              </a:rPr>
              <a:t>What businesses should we be in?</a:t>
            </a:r>
          </a:p>
          <a:p>
            <a:r>
              <a:rPr lang="en-US" altLang="en-US" sz="3600" dirty="0">
                <a:latin typeface="Myriad Pro"/>
              </a:rPr>
              <a:t>Four areas of focus may be of interest here:</a:t>
            </a: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en-US" altLang="en-US" sz="3600" dirty="0">
                <a:latin typeface="Myriad Pro"/>
              </a:rPr>
              <a:t>Diversification management (acquisitions and divestitures)</a:t>
            </a: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en-US" altLang="en-US" sz="3600" dirty="0">
                <a:latin typeface="Myriad Pro"/>
              </a:rPr>
              <a:t>Synergy between units</a:t>
            </a: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en-US" altLang="en-US" sz="3600" dirty="0">
                <a:latin typeface="Myriad Pro"/>
              </a:rPr>
              <a:t>Investment priorities</a:t>
            </a:r>
          </a:p>
          <a:p>
            <a:pPr marL="1028700" lvl="1" indent="-571500">
              <a:buFont typeface="Wingdings" panose="05000000000000000000" pitchFamily="2" charset="2"/>
              <a:buChar char="Ø"/>
            </a:pPr>
            <a:r>
              <a:rPr lang="en-US" altLang="en-US" sz="3600" dirty="0">
                <a:latin typeface="Myriad Pro"/>
              </a:rPr>
              <a:t>Business level strategy approval (but not crafting)</a:t>
            </a:r>
          </a:p>
          <a:p>
            <a:pPr marL="285750" lvl="1" indent="-106363">
              <a:spcBef>
                <a:spcPct val="50000"/>
              </a:spcBef>
              <a:buFontTx/>
              <a:buChar char="•"/>
            </a:pPr>
            <a:endParaRPr lang="en-US" sz="2200" b="1" dirty="0">
              <a:latin typeface="Myriad Pro"/>
              <a:cs typeface="Times New Roman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8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5" y="-6614"/>
            <a:ext cx="12118585" cy="7495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3600" b="1" dirty="0">
                <a:latin typeface="Myriad Pro"/>
              </a:rPr>
              <a:t>Level 1 - Corporate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73416" y="670495"/>
            <a:ext cx="11990054" cy="10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>
                <a:latin typeface="Myriad Pro"/>
                <a:cs typeface="Times New Roman" pitchFamily="18" charset="0"/>
              </a:rPr>
              <a:t>Corporate Level involves :</a:t>
            </a:r>
          </a:p>
          <a:p>
            <a:pPr marL="179387" lvl="1">
              <a:spcBef>
                <a:spcPct val="50000"/>
              </a:spcBef>
            </a:pPr>
            <a:endParaRPr lang="en-US" sz="2200" b="1" dirty="0">
              <a:latin typeface="Myriad Pro"/>
              <a:cs typeface="Times New Roman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 descr="A diagram of a diagram&#10;&#10;Description automatically generated">
            <a:extLst>
              <a:ext uri="{FF2B5EF4-FFF2-40B4-BE49-F238E27FC236}">
                <a16:creationId xmlns:a16="http://schemas.microsoft.com/office/drawing/2014/main" id="{2F802BC6-A26F-D784-E0F0-D2462F18F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3" y="1288972"/>
            <a:ext cx="11336356" cy="4489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72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99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Level 2 - Business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19489" y="782198"/>
            <a:ext cx="11633812" cy="5190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r>
              <a:rPr lang="en-US" sz="4000" b="1" dirty="0">
                <a:latin typeface="Myriad Pro"/>
                <a:cs typeface="Times New Roman" pitchFamily="18" charset="0"/>
              </a:rPr>
              <a:t>Business Unit strategy is concerned with: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350" dirty="0">
                <a:latin typeface="Myriad Pro"/>
                <a:cs typeface="Times New Roman" pitchFamily="18" charset="0"/>
              </a:rPr>
              <a:t>Competitive strategy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35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350" dirty="0">
                <a:latin typeface="Myriad Pro"/>
                <a:cs typeface="Times New Roman" pitchFamily="18" charset="0"/>
              </a:rPr>
              <a:t>Developing market opportunities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35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350" dirty="0">
                <a:latin typeface="Myriad Pro"/>
                <a:cs typeface="Times New Roman" pitchFamily="18" charset="0"/>
              </a:rPr>
              <a:t>Developing new products/ services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35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350" dirty="0">
                <a:latin typeface="Myriad Pro"/>
                <a:cs typeface="Times New Roman" pitchFamily="18" charset="0"/>
              </a:rPr>
              <a:t>Resource allocation within the SBU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235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2350" dirty="0">
                <a:latin typeface="Myriad Pro"/>
                <a:cs typeface="Times New Roman" pitchFamily="18" charset="0"/>
              </a:rPr>
              <a:t>Structure and control of the SBU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68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99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Level 2 - Business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19489" y="782198"/>
            <a:ext cx="11633812" cy="5190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r>
              <a:rPr lang="en-US" sz="3600" b="1" dirty="0">
                <a:latin typeface="Myriad Pro"/>
                <a:cs typeface="Times New Roman" pitchFamily="18" charset="0"/>
              </a:rPr>
              <a:t>Business Unit strategy is concerned with:</a:t>
            </a:r>
          </a:p>
          <a:p>
            <a:r>
              <a:rPr lang="en-US" altLang="en-US" sz="2800" dirty="0">
                <a:latin typeface="Myriad Pro"/>
              </a:rPr>
              <a:t>How do we support the corporate strategy?</a:t>
            </a:r>
          </a:p>
          <a:p>
            <a:r>
              <a:rPr lang="en-US" altLang="en-US" sz="2800" dirty="0">
                <a:latin typeface="Myriad Pro"/>
              </a:rPr>
              <a:t>How do we compete in a specific business arena?</a:t>
            </a:r>
          </a:p>
          <a:p>
            <a:r>
              <a:rPr lang="en-US" altLang="en-US" sz="2800" dirty="0">
                <a:latin typeface="Myriad Pro"/>
              </a:rPr>
              <a:t>Three types of business level strategies:</a:t>
            </a:r>
          </a:p>
          <a:p>
            <a:pPr lvl="1"/>
            <a:r>
              <a:rPr lang="en-US" altLang="en-US" sz="2400" dirty="0">
                <a:latin typeface="Myriad Pro"/>
              </a:rPr>
              <a:t>Low cost producer</a:t>
            </a:r>
          </a:p>
          <a:p>
            <a:pPr lvl="1"/>
            <a:r>
              <a:rPr lang="en-US" altLang="en-US" sz="2400" dirty="0">
                <a:latin typeface="Myriad Pro"/>
              </a:rPr>
              <a:t>Differentiator</a:t>
            </a:r>
          </a:p>
          <a:p>
            <a:pPr lvl="1"/>
            <a:r>
              <a:rPr lang="en-US" altLang="en-US" sz="2400" dirty="0">
                <a:latin typeface="Myriad Pro"/>
              </a:rPr>
              <a:t>Focus</a:t>
            </a:r>
          </a:p>
          <a:p>
            <a:r>
              <a:rPr lang="en-US" altLang="en-US" sz="2800" dirty="0">
                <a:latin typeface="Myriad Pro"/>
              </a:rPr>
              <a:t>Four areas of focus</a:t>
            </a:r>
          </a:p>
          <a:p>
            <a:pPr lvl="1"/>
            <a:r>
              <a:rPr lang="en-US" altLang="en-US" sz="2400" dirty="0">
                <a:latin typeface="Myriad Pro"/>
              </a:rPr>
              <a:t>Generate sustainable competitive advantages</a:t>
            </a:r>
          </a:p>
          <a:p>
            <a:pPr lvl="1"/>
            <a:r>
              <a:rPr lang="en-US" altLang="en-US" sz="2400" dirty="0">
                <a:latin typeface="Myriad Pro"/>
              </a:rPr>
              <a:t>Develop and nurture (potentially) valuable capabilities</a:t>
            </a:r>
          </a:p>
          <a:p>
            <a:pPr lvl="1"/>
            <a:r>
              <a:rPr lang="en-US" altLang="en-US" sz="2400" dirty="0">
                <a:latin typeface="Myriad Pro"/>
              </a:rPr>
              <a:t>Respond to environmental changes</a:t>
            </a:r>
          </a:p>
          <a:p>
            <a:pPr lvl="1"/>
            <a:r>
              <a:rPr lang="en-US" altLang="en-US" sz="2400" dirty="0">
                <a:latin typeface="Myriad Pro"/>
              </a:rPr>
              <a:t>Approval of functional level strategies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4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99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Myriad Pro"/>
              </a:rPr>
              <a:t>Level 2 - Business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19489" y="782198"/>
            <a:ext cx="11633812" cy="48751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r>
              <a:rPr lang="en-US" sz="3600" b="1" dirty="0">
                <a:latin typeface="Myriad Pro"/>
                <a:cs typeface="Times New Roman" pitchFamily="18" charset="0"/>
              </a:rPr>
              <a:t>Business Unit strategy is concerned with:</a:t>
            </a: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  <a:p>
            <a:endParaRPr lang="en-US" altLang="en-US" sz="24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382D2E-B52D-7FF2-0E6E-C3B1BA1E3D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07" y="1514474"/>
            <a:ext cx="11461244" cy="426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60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877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300" b="1" dirty="0">
                <a:latin typeface="Myriad Pro"/>
              </a:rPr>
              <a:t>Level 3 – Functional/Operational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319489" y="782198"/>
            <a:ext cx="11633812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endParaRPr lang="en-US" sz="4000" b="1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None/>
              <a:tabLst>
                <a:tab pos="1066800" algn="l"/>
                <a:tab pos="3309938" algn="l"/>
                <a:tab pos="5834063" algn="l"/>
              </a:tabLst>
            </a:pPr>
            <a:r>
              <a:rPr lang="en-US" sz="4000" b="1" dirty="0">
                <a:latin typeface="Myriad Pro"/>
                <a:cs typeface="Times New Roman" pitchFamily="18" charset="0"/>
              </a:rPr>
              <a:t>Operational Strategies are concerned with: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4000" dirty="0">
                <a:latin typeface="Myriad Pro"/>
                <a:cs typeface="Times New Roman" pitchFamily="18" charset="0"/>
              </a:rPr>
              <a:t>The integration of resources, processes, people and skills</a:t>
            </a: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endParaRPr lang="en-US" sz="4000" dirty="0">
              <a:latin typeface="Myriad Pro"/>
              <a:cs typeface="Times New Roman" pitchFamily="18" charset="0"/>
            </a:endParaRPr>
          </a:p>
          <a:p>
            <a:pPr marL="342900" indent="-342900">
              <a:spcAft>
                <a:spcPct val="30000"/>
              </a:spcAft>
              <a:buFont typeface="Wingdings" pitchFamily="2" charset="2"/>
              <a:buChar char="§"/>
              <a:tabLst>
                <a:tab pos="1066800" algn="l"/>
                <a:tab pos="3309938" algn="l"/>
                <a:tab pos="5834063" algn="l"/>
              </a:tabLst>
            </a:pPr>
            <a:r>
              <a:rPr lang="en-US" sz="4000" dirty="0">
                <a:latin typeface="Myriad Pro"/>
                <a:cs typeface="Times New Roman" pitchFamily="18" charset="0"/>
              </a:rPr>
              <a:t>Implementation of strategy.</a:t>
            </a:r>
          </a:p>
          <a:p>
            <a:pPr>
              <a:spcAft>
                <a:spcPct val="30000"/>
              </a:spcAft>
              <a:tabLst>
                <a:tab pos="1066800" algn="l"/>
                <a:tab pos="3309938" algn="l"/>
                <a:tab pos="5834063" algn="l"/>
              </a:tabLst>
            </a:pPr>
            <a:endParaRPr lang="en-US" sz="4000" dirty="0">
              <a:cs typeface="Times New Roman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78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28E25-F910-2FB3-794E-340531400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73" y="77118"/>
            <a:ext cx="11688896" cy="1178806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latin typeface="Myriad Pro"/>
              </a:rPr>
              <a:t>Level 3 – Functional/Operational Strategy </a:t>
            </a:r>
            <a:br>
              <a:rPr lang="en-GB" sz="4400" b="1" dirty="0">
                <a:latin typeface="Myriad Pro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C6A9-1A40-1B4C-8357-8853397EC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72" y="1054101"/>
            <a:ext cx="5799720" cy="47498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Myriad Pro"/>
              </a:rPr>
              <a:t>Functional: How do we support the business level strategy?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Myriad Pro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Myriad Pro"/>
              </a:rPr>
              <a:t>Operational: How do we support the functional level strategy?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18740-4029-27D2-F0D9-B06CE14FDB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8192" y="1054099"/>
            <a:ext cx="5632080" cy="474980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Myriad Pro"/>
              </a:rPr>
              <a:t>Example:.</a:t>
            </a:r>
          </a:p>
          <a:p>
            <a:r>
              <a:rPr lang="en-GB" dirty="0">
                <a:latin typeface="Myriad Pro"/>
              </a:rPr>
              <a:t>Business L.S.: Become the low cost producer of widgets.</a:t>
            </a:r>
          </a:p>
          <a:p>
            <a:endParaRPr lang="en-GB" dirty="0">
              <a:latin typeface="Myriad Pro"/>
            </a:endParaRPr>
          </a:p>
          <a:p>
            <a:r>
              <a:rPr lang="en-GB" dirty="0">
                <a:latin typeface="Myriad Pro"/>
              </a:rPr>
              <a:t>Functional L.S. (Mfg.):  Reduce manufacturing costs by 10%.</a:t>
            </a:r>
          </a:p>
          <a:p>
            <a:endParaRPr lang="en-GB" dirty="0">
              <a:latin typeface="Myriad Pro"/>
            </a:endParaRPr>
          </a:p>
          <a:p>
            <a:r>
              <a:rPr lang="en-GB" dirty="0">
                <a:latin typeface="Myriad Pro"/>
              </a:rPr>
              <a:t>Operational (Plant #1):  Increase worker productivity by 15%.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659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Organisational Chart Depicting 3 Levels of Strategies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0" y="982074"/>
            <a:ext cx="11839460" cy="33424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endParaRPr lang="en-GB" sz="3200" dirty="0"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sz="3200" dirty="0"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sz="3200" dirty="0"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 descr="A diagram of a company&#10;&#10;Description automatically generated">
            <a:extLst>
              <a:ext uri="{FF2B5EF4-FFF2-40B4-BE49-F238E27FC236}">
                <a16:creationId xmlns:a16="http://schemas.microsoft.com/office/drawing/2014/main" id="{E5B32E98-E457-2F2F-73F5-2C9DF3154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40" y="1520328"/>
            <a:ext cx="10939749" cy="41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7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5" y="-6614"/>
            <a:ext cx="12118585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800" b="1" dirty="0">
                <a:solidFill>
                  <a:schemeClr val="hlink"/>
                </a:solidFill>
                <a:latin typeface="Myriad Pro"/>
              </a:rPr>
              <a:t>The Various Levels of Strategic Management Process</a:t>
            </a:r>
            <a:endParaRPr lang="en-GB" sz="3800" b="1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 descr="A diagram of a strategy&#10;&#10;Description automatically generated">
            <a:extLst>
              <a:ext uri="{FF2B5EF4-FFF2-40B4-BE49-F238E27FC236}">
                <a16:creationId xmlns:a16="http://schemas.microsoft.com/office/drawing/2014/main" id="{BBBA253E-1AE8-2803-1C4C-8D6B20865A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523" y="670494"/>
            <a:ext cx="11589744" cy="515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59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Class Activity 1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0" y="982074"/>
            <a:ext cx="11839460" cy="4819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sz="3200" dirty="0">
                <a:latin typeface="Myriad Pro"/>
              </a:rPr>
              <a:t>R</a:t>
            </a:r>
            <a:r>
              <a:rPr lang="en-GB" altLang="en-US" sz="3200" dirty="0">
                <a:latin typeface="Myriad Pro"/>
              </a:rPr>
              <a:t>ead the following article from the Economist Magazine on Corporate Strategy. </a:t>
            </a: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  <a:p>
            <a:pPr>
              <a:spcBef>
                <a:spcPct val="40000"/>
              </a:spcBef>
            </a:pPr>
            <a:r>
              <a:rPr lang="en-GB" altLang="en-US" sz="3200" b="1" i="1" dirty="0">
                <a:latin typeface="Myriad Pro"/>
              </a:rPr>
              <a:t>'Time to put ideas into practice – Corporate Strategy</a:t>
            </a:r>
            <a:r>
              <a:rPr lang="en-GB" altLang="en-US" sz="3200" dirty="0">
                <a:latin typeface="Myriad Pro"/>
              </a:rPr>
              <a:t>', The Economist, April 23, 2005, US Edition.</a:t>
            </a: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  <a:p>
            <a:pPr algn="just">
              <a:spcBef>
                <a:spcPct val="40000"/>
              </a:spcBef>
            </a:pPr>
            <a:r>
              <a:rPr lang="en-GB" altLang="en-US" sz="3200" dirty="0">
                <a:latin typeface="Myriad Pro"/>
              </a:rPr>
              <a:t>A copy can be found on Week 2 folder on the LCLM 6001 Moodle page.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82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Class Activity 2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0" y="982074"/>
            <a:ext cx="11839460" cy="4819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sz="3200" dirty="0">
                <a:latin typeface="Myriad Pro"/>
              </a:rPr>
              <a:t>R</a:t>
            </a:r>
            <a:r>
              <a:rPr lang="en-GB" altLang="en-US" sz="3200" dirty="0">
                <a:latin typeface="Myriad Pro"/>
              </a:rPr>
              <a:t>ead the following article from the Economist Magazine on Corporate Strategy. </a:t>
            </a: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  <a:p>
            <a:pPr>
              <a:spcBef>
                <a:spcPct val="40000"/>
              </a:spcBef>
            </a:pPr>
            <a:r>
              <a:rPr lang="en-GB" altLang="en-US" sz="3200" b="1" i="1" dirty="0">
                <a:latin typeface="Myriad Pro"/>
              </a:rPr>
              <a:t>'Time to put ideas into practice – Corporate Strategy</a:t>
            </a:r>
            <a:r>
              <a:rPr lang="en-GB" altLang="en-US" sz="3200" dirty="0">
                <a:latin typeface="Myriad Pro"/>
              </a:rPr>
              <a:t>', The Economist, April 23, 2005, US Edition.</a:t>
            </a:r>
          </a:p>
          <a:p>
            <a:pPr>
              <a:spcBef>
                <a:spcPct val="40000"/>
              </a:spcBef>
            </a:pPr>
            <a:endParaRPr lang="en-GB" altLang="en-US" sz="3200" dirty="0">
              <a:latin typeface="Myriad Pro"/>
            </a:endParaRPr>
          </a:p>
          <a:p>
            <a:pPr algn="just">
              <a:spcBef>
                <a:spcPct val="40000"/>
              </a:spcBef>
            </a:pPr>
            <a:r>
              <a:rPr lang="en-GB" altLang="en-US" sz="3200" dirty="0">
                <a:latin typeface="Myriad Pro"/>
              </a:rPr>
              <a:t>A copy can be found on Week 2 folder on the LCLM 6001 Moodle page.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93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1750032" y="116960"/>
            <a:ext cx="8774131" cy="72301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eaLnBrk="1" hangingPunct="1">
              <a:spcBef>
                <a:spcPct val="40000"/>
              </a:spcBef>
            </a:pPr>
            <a:r>
              <a:rPr lang="en-US" sz="4400" b="1" dirty="0">
                <a:solidFill>
                  <a:srgbClr val="FF0000"/>
                </a:solidFill>
              </a:rPr>
              <a:t>Class Activity 1 - Continued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42371" y="680485"/>
            <a:ext cx="11556694" cy="4976037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spcBef>
                <a:spcPct val="40000"/>
              </a:spcBef>
              <a:buNone/>
            </a:pPr>
            <a:r>
              <a:rPr lang="en-GB" sz="3200" b="1" dirty="0"/>
              <a:t>Task to do (Individually):</a:t>
            </a:r>
            <a:endParaRPr lang="en-GB" altLang="en-US" sz="3200" b="1" dirty="0"/>
          </a:p>
          <a:p>
            <a:pPr algn="just">
              <a:spcBef>
                <a:spcPct val="40000"/>
              </a:spcBef>
            </a:pPr>
            <a:r>
              <a:rPr lang="en-GB" altLang="en-US" sz="3200" dirty="0"/>
              <a:t>Reflect on the key points within the article in terms of selecting a corporate strategy. </a:t>
            </a:r>
          </a:p>
          <a:p>
            <a:pPr algn="just">
              <a:spcBef>
                <a:spcPct val="40000"/>
              </a:spcBef>
            </a:pPr>
            <a:r>
              <a:rPr lang="en-GB" altLang="en-US" sz="3200" dirty="0"/>
              <a:t>What are your views on the advantages &amp; disadvantages of adopting a cost reduction strategy versus a differentiation strategy? </a:t>
            </a:r>
          </a:p>
          <a:p>
            <a:pPr algn="just">
              <a:spcBef>
                <a:spcPct val="40000"/>
              </a:spcBef>
            </a:pPr>
            <a:r>
              <a:rPr lang="en-GB" altLang="en-US" sz="3200" dirty="0"/>
              <a:t>Give examples of how these can impact a particular industry.</a:t>
            </a:r>
          </a:p>
          <a:p>
            <a:pPr algn="just">
              <a:spcBef>
                <a:spcPct val="40000"/>
              </a:spcBef>
            </a:pPr>
            <a:r>
              <a:rPr lang="en-GB" altLang="en-US" sz="3200" dirty="0"/>
              <a:t>Students should take turn to discuss their findings with the rest of the class. </a:t>
            </a:r>
          </a:p>
          <a:p>
            <a:pPr algn="just">
              <a:spcBef>
                <a:spcPct val="40000"/>
              </a:spcBef>
            </a:pPr>
            <a:endParaRPr lang="en-GB" altLang="en-US" sz="3200" dirty="0"/>
          </a:p>
          <a:p>
            <a:pPr eaLnBrk="1" hangingPunct="1">
              <a:spcBef>
                <a:spcPct val="40000"/>
              </a:spcBef>
            </a:pPr>
            <a:endParaRPr lang="en-GB" altLang="en-US" sz="3200" dirty="0">
              <a:hlinkClick r:id="rId2"/>
            </a:endParaRPr>
          </a:p>
          <a:p>
            <a:pPr marL="0" indent="0">
              <a:buNone/>
            </a:pP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399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</a:rPr>
              <a:t>Strategic Decisions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0" y="837282"/>
            <a:ext cx="12015730" cy="6885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Myriad Pro"/>
              </a:rPr>
              <a:t>Strategic management involves making decisions &amp; actions that establishes the long-term performance of the company. </a:t>
            </a:r>
          </a:p>
          <a:p>
            <a:r>
              <a:rPr lang="en-GB" sz="3200" dirty="0">
                <a:latin typeface="Myriad Pro"/>
              </a:rPr>
              <a:t>Strategic decisions are about: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The long-term direction of an organisation.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The scope of an organisation's activities.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Gaining advantage over competitors.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Addressing changes in the business environment.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Building on resources &amp; competences (capability).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Values &amp; expectations of stakeholders.</a:t>
            </a:r>
          </a:p>
          <a:p>
            <a:r>
              <a:rPr lang="en-GB" sz="3200" dirty="0">
                <a:latin typeface="Myriad Pro"/>
              </a:rPr>
              <a:t>(Johnson, Scholes, &amp; Whittington, 2017)</a:t>
            </a:r>
            <a:endParaRPr lang="en-GB" sz="2800" b="1" dirty="0">
              <a:latin typeface="Myriad Pro"/>
            </a:endParaRPr>
          </a:p>
          <a:p>
            <a:pPr algn="ctr"/>
            <a:endParaRPr lang="en-GB" sz="4800" b="1" dirty="0"/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03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</a:rPr>
              <a:t>Strategic Decision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0" y="837282"/>
            <a:ext cx="12015730" cy="5952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altLang="en-US" sz="3200" b="1" dirty="0">
                <a:latin typeface="Myriad Pro"/>
              </a:rPr>
              <a:t>About Strategic Decisions….</a:t>
            </a:r>
          </a:p>
          <a:p>
            <a:pPr>
              <a:spcBef>
                <a:spcPct val="40000"/>
              </a:spcBef>
            </a:pPr>
            <a:r>
              <a:rPr lang="en-GB" altLang="en-US" sz="3200" dirty="0">
                <a:latin typeface="Myriad Pro"/>
              </a:rPr>
              <a:t>They can be difficult, and they are likely to: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dirty="0">
                <a:latin typeface="Myriad Pro"/>
              </a:rPr>
              <a:t>	Be complex in nature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dirty="0">
                <a:latin typeface="Myriad Pro"/>
              </a:rPr>
              <a:t>	Be made in situations of uncertainty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dirty="0">
                <a:latin typeface="Myriad Pro"/>
              </a:rPr>
              <a:t>	Affect operation decisions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dirty="0">
                <a:latin typeface="Myriad Pro"/>
              </a:rPr>
              <a:t>	Require an integrated approach (both inside &amp; outside the</a:t>
            </a:r>
          </a:p>
          <a:p>
            <a:r>
              <a:rPr lang="en-GB" altLang="en-US" sz="3200" dirty="0">
                <a:latin typeface="Myriad Pro"/>
              </a:rPr>
              <a:t>        organisation)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dirty="0">
                <a:latin typeface="Myriad Pro"/>
              </a:rPr>
              <a:t>	Involve considerable change.</a:t>
            </a:r>
          </a:p>
          <a:p>
            <a:pPr algn="ctr"/>
            <a:endParaRPr lang="en-GB" sz="4800" b="1" dirty="0"/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8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4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Myriad Pro"/>
              </a:rPr>
              <a:t>Strategic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0" y="837282"/>
            <a:ext cx="12015730" cy="6814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altLang="en-US" sz="3200" b="1" dirty="0">
                <a:latin typeface="Myriad Pro"/>
              </a:rPr>
              <a:t>Strategic Planning:</a:t>
            </a:r>
          </a:p>
          <a:p>
            <a:pPr>
              <a:spcBef>
                <a:spcPct val="40000"/>
              </a:spcBef>
            </a:pPr>
            <a:r>
              <a:rPr lang="en-GB" altLang="en-US" sz="2400" b="1" dirty="0">
                <a:solidFill>
                  <a:srgbClr val="FF0000"/>
                </a:solidFill>
                <a:latin typeface="Myriad Pro"/>
              </a:rPr>
              <a:t>These are set of activities that links corporate level of strategic planned actions required to be implemented at business and operational levels.</a:t>
            </a:r>
          </a:p>
          <a:p>
            <a:pPr>
              <a:spcBef>
                <a:spcPct val="40000"/>
              </a:spcBef>
            </a:pPr>
            <a:r>
              <a:rPr lang="en-GB" altLang="en-US" sz="2400" b="1" u="sng" dirty="0">
                <a:latin typeface="Myriad Pro"/>
              </a:rPr>
              <a:t>Vision</a:t>
            </a:r>
            <a:r>
              <a:rPr lang="en-GB" altLang="en-US" sz="2400" dirty="0">
                <a:latin typeface="Myriad Pro"/>
              </a:rPr>
              <a:t> - This is a statement of where the business wants to be - its’ aspiration.</a:t>
            </a:r>
          </a:p>
          <a:p>
            <a:pPr>
              <a:spcBef>
                <a:spcPct val="40000"/>
              </a:spcBef>
            </a:pPr>
            <a:r>
              <a:rPr lang="en-GB" altLang="en-US" sz="2400" b="1" u="sng" dirty="0">
                <a:latin typeface="Myriad Pro"/>
              </a:rPr>
              <a:t>Mission</a:t>
            </a:r>
            <a:r>
              <a:rPr lang="en-GB" altLang="en-US" sz="2400" dirty="0">
                <a:latin typeface="Myriad Pro"/>
              </a:rPr>
              <a:t> - This is a statement of how the business operates. </a:t>
            </a:r>
          </a:p>
          <a:p>
            <a:pPr>
              <a:spcBef>
                <a:spcPct val="40000"/>
              </a:spcBef>
            </a:pPr>
            <a:r>
              <a:rPr lang="en-GB" altLang="en-US" sz="2400" b="1" u="sng" dirty="0">
                <a:latin typeface="Myriad Pro"/>
              </a:rPr>
              <a:t>Business Strategy</a:t>
            </a:r>
            <a:endParaRPr lang="en-GB" altLang="en-US" sz="2400" b="1" dirty="0">
              <a:latin typeface="Myriad Pro"/>
            </a:endParaRPr>
          </a:p>
          <a:p>
            <a:pPr>
              <a:spcBef>
                <a:spcPct val="40000"/>
              </a:spcBef>
            </a:pPr>
            <a:r>
              <a:rPr lang="en-GB" altLang="en-US" sz="2400" dirty="0">
                <a:latin typeface="Myriad Pro"/>
              </a:rPr>
              <a:t>This is  how the business will achieve the vision.  This consists of </a:t>
            </a:r>
          </a:p>
          <a:p>
            <a:pPr>
              <a:spcBef>
                <a:spcPct val="40000"/>
              </a:spcBef>
              <a:buFontTx/>
              <a:buChar char="•"/>
            </a:pPr>
            <a:r>
              <a:rPr lang="en-GB" altLang="en-US" sz="2400" dirty="0">
                <a:latin typeface="Myriad Pro"/>
              </a:rPr>
              <a:t>	A definition of how vision will be achieved (critical success factors)</a:t>
            </a:r>
          </a:p>
          <a:p>
            <a:pPr>
              <a:spcBef>
                <a:spcPct val="40000"/>
              </a:spcBef>
              <a:buFontTx/>
              <a:buChar char="•"/>
            </a:pPr>
            <a:r>
              <a:rPr lang="en-GB" altLang="en-US" sz="2400" dirty="0">
                <a:latin typeface="Myriad Pro"/>
              </a:rPr>
              <a:t>	A definition of the key processes that need to be achieved to attain vision </a:t>
            </a:r>
          </a:p>
          <a:p>
            <a:pPr>
              <a:spcBef>
                <a:spcPct val="40000"/>
              </a:spcBef>
              <a:buFontTx/>
              <a:buChar char="•"/>
            </a:pPr>
            <a:r>
              <a:rPr lang="en-GB" altLang="en-US" sz="2400" dirty="0">
                <a:latin typeface="Myriad Pro"/>
              </a:rPr>
              <a:t>	Definition of specific annual targets</a:t>
            </a:r>
          </a:p>
          <a:p>
            <a:pPr algn="ctr"/>
            <a:endParaRPr lang="en-GB" sz="4800" b="1" dirty="0"/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16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4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Myriad Pro"/>
              </a:rPr>
              <a:t>Strategic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17512" y="837282"/>
            <a:ext cx="1189821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altLang="en-US" sz="3200" b="1" dirty="0">
                <a:latin typeface="Myriad Pro"/>
              </a:rPr>
              <a:t>Strategic Planning links …….</a:t>
            </a:r>
          </a:p>
          <a:p>
            <a:pPr>
              <a:spcBef>
                <a:spcPct val="40000"/>
              </a:spcBef>
            </a:pPr>
            <a:r>
              <a:rPr lang="en-GB" altLang="en-US" sz="3200" b="1" dirty="0">
                <a:solidFill>
                  <a:srgbClr val="FF0000"/>
                </a:solidFill>
                <a:latin typeface="Myriad Pro"/>
              </a:rPr>
              <a:t>Vision, Mission, Business Strategy &amp; Strategic direction.</a:t>
            </a:r>
          </a:p>
          <a:p>
            <a:pPr>
              <a:spcBef>
                <a:spcPct val="40000"/>
              </a:spcBef>
            </a:pPr>
            <a:endParaRPr lang="en-GB" altLang="en-US" sz="3200" b="1" u="sng" dirty="0">
              <a:solidFill>
                <a:srgbClr val="FF0000"/>
              </a:solidFill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altLang="en-US" sz="3200" b="1" u="sng" dirty="0">
              <a:solidFill>
                <a:srgbClr val="FF0000"/>
              </a:solidFill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altLang="en-US" sz="3200" u="sng" dirty="0">
              <a:solidFill>
                <a:srgbClr val="FF0000"/>
              </a:solidFill>
              <a:latin typeface="Myriad Pro"/>
            </a:endParaRPr>
          </a:p>
          <a:p>
            <a:pPr>
              <a:spcBef>
                <a:spcPct val="40000"/>
              </a:spcBef>
            </a:pPr>
            <a:endParaRPr lang="en-GB" sz="3200" b="1" dirty="0">
              <a:solidFill>
                <a:srgbClr val="FF0000"/>
              </a:solidFill>
              <a:latin typeface="Myriad Pro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 descr="A diagram of a business strategy&#10;&#10;Description automatically generated">
            <a:extLst>
              <a:ext uri="{FF2B5EF4-FFF2-40B4-BE49-F238E27FC236}">
                <a16:creationId xmlns:a16="http://schemas.microsoft.com/office/drawing/2014/main" id="{A646D65D-8898-C30D-7674-F59B43CCF8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96" y="2225406"/>
            <a:ext cx="10135517" cy="343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04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4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Myriad Pro"/>
              </a:rPr>
              <a:t>Strategic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17512" y="837282"/>
            <a:ext cx="11898217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40000"/>
              </a:spcBef>
            </a:pPr>
            <a:r>
              <a:rPr lang="en-GB" altLang="en-US" sz="3200" b="1" dirty="0">
                <a:latin typeface="Myriad Pro"/>
              </a:rPr>
              <a:t>Vision, Mission, Business Strategy &amp; Strategic Direction:</a:t>
            </a:r>
          </a:p>
          <a:p>
            <a:endParaRPr lang="en-GB" sz="2800" dirty="0">
              <a:latin typeface="Myriad Pro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Myriad Pro"/>
              </a:rPr>
              <a:t>A </a:t>
            </a:r>
            <a:r>
              <a:rPr lang="en-GB" sz="2400" b="1" dirty="0">
                <a:latin typeface="Myriad Pro"/>
              </a:rPr>
              <a:t>mission statement </a:t>
            </a:r>
            <a:r>
              <a:rPr lang="en-GB" sz="2400" dirty="0">
                <a:latin typeface="Myriad Pro"/>
              </a:rPr>
              <a:t>and a </a:t>
            </a:r>
            <a:r>
              <a:rPr lang="en-GB" sz="2400" b="1" dirty="0">
                <a:latin typeface="Myriad Pro"/>
              </a:rPr>
              <a:t>vision statement </a:t>
            </a:r>
            <a:r>
              <a:rPr lang="en-GB" sz="2400" dirty="0">
                <a:latin typeface="Myriad Pro"/>
              </a:rPr>
              <a:t>are typically more clearly concerned with the purpose of an organisation in terms of its </a:t>
            </a:r>
            <a:r>
              <a:rPr lang="en-GB" sz="2400" b="1" dirty="0">
                <a:latin typeface="Myriad Pro"/>
              </a:rPr>
              <a:t>strategic direction</a:t>
            </a:r>
            <a:r>
              <a:rPr lang="en-GB" sz="2400" dirty="0">
                <a:latin typeface="Myriad Pro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altLang="en-US" sz="2400" b="1" dirty="0">
              <a:solidFill>
                <a:srgbClr val="FF0000"/>
              </a:solidFill>
              <a:latin typeface="Myriad Pro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Myriad Pro"/>
              </a:rPr>
              <a:t>Strategic direction is about choices of </a:t>
            </a:r>
            <a:r>
              <a:rPr lang="en-GB" sz="2400" i="1" dirty="0">
                <a:latin typeface="Myriad Pro"/>
              </a:rPr>
              <a:t>products and markets </a:t>
            </a:r>
            <a:r>
              <a:rPr lang="en-GB" sz="2400" dirty="0">
                <a:latin typeface="Myriad Pro"/>
              </a:rPr>
              <a:t>for an organisation to enter or exit.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altLang="en-US" sz="2400" b="1" dirty="0">
              <a:solidFill>
                <a:srgbClr val="FF0000"/>
              </a:solidFill>
              <a:latin typeface="Myriad Pro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Myriad Pro"/>
              </a:rPr>
              <a:t>Strategic direction is concern with what an organisation should be doing. For instance, should the organisation be very focused on just a few products and markets? Or should it be much broader in scope, perhaps very diversified in terms of both products (or services) and markets?</a:t>
            </a: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1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4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Myriad Pro"/>
              </a:rPr>
              <a:t>Strategic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57909" y="884104"/>
            <a:ext cx="11898217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Myriad Pro"/>
              </a:rPr>
              <a:t>Many organisations do choose to enter many new product and market areas. </a:t>
            </a:r>
          </a:p>
          <a:p>
            <a:r>
              <a:rPr lang="en-GB" sz="2800" b="1" dirty="0">
                <a:latin typeface="Myriad Pro"/>
              </a:rPr>
              <a:t>Example 1:</a:t>
            </a:r>
          </a:p>
          <a:p>
            <a:pPr algn="just"/>
            <a:r>
              <a:rPr lang="en-GB" sz="2800" dirty="0">
                <a:latin typeface="Myriad Pro"/>
              </a:rPr>
              <a:t>The Virgin Group started out in the music business, but is now highly diverse, operating in the holiday, cinema, retail, air travel and rail markets. </a:t>
            </a:r>
          </a:p>
          <a:p>
            <a:pPr algn="just"/>
            <a:endParaRPr lang="en-GB" sz="2800" dirty="0">
              <a:latin typeface="Myriad Pro"/>
            </a:endParaRPr>
          </a:p>
          <a:p>
            <a:endParaRPr lang="en-GB" sz="2800" dirty="0">
              <a:latin typeface="Myriad Pro"/>
            </a:endParaRPr>
          </a:p>
          <a:p>
            <a:endParaRPr lang="en-GB" sz="2800" dirty="0">
              <a:latin typeface="Myriad Pro"/>
            </a:endParaRPr>
          </a:p>
          <a:p>
            <a:endParaRPr lang="en-GB" sz="2800" dirty="0">
              <a:latin typeface="Myriad Pro"/>
            </a:endParaRPr>
          </a:p>
          <a:p>
            <a:endParaRPr lang="en-GB" sz="2800" dirty="0">
              <a:latin typeface="Myriad Pro"/>
            </a:endParaRPr>
          </a:p>
          <a:p>
            <a:endParaRPr lang="en-GB" sz="28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1026" name="Picture 2" descr="Virgin Group Archives - Loyalty Magazine">
            <a:extLst>
              <a:ext uri="{FF2B5EF4-FFF2-40B4-BE49-F238E27FC236}">
                <a16:creationId xmlns:a16="http://schemas.microsoft.com/office/drawing/2014/main" id="{70DAD4E2-C32D-BF30-54A0-F0CCE27AB8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196" y="3139807"/>
            <a:ext cx="6925937" cy="257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45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4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Myriad Pro"/>
              </a:rPr>
              <a:t>Strategic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17512" y="837282"/>
            <a:ext cx="11898217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Myriad Pro"/>
              </a:rPr>
              <a:t>Example 2:</a:t>
            </a:r>
          </a:p>
          <a:p>
            <a:pPr algn="just"/>
            <a:r>
              <a:rPr lang="en-GB" sz="2400" dirty="0">
                <a:latin typeface="Myriad Pro"/>
              </a:rPr>
              <a:t>Sony began by making small radios, but now produces games, music and movies, as well as a host of electronic products. </a:t>
            </a: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endParaRPr lang="en-GB" sz="2400" dirty="0">
              <a:latin typeface="Myriad Pro"/>
            </a:endParaRPr>
          </a:p>
          <a:p>
            <a:pPr algn="just"/>
            <a:r>
              <a:rPr lang="en-GB" sz="2400" dirty="0">
                <a:latin typeface="Myriad Pro"/>
              </a:rPr>
              <a:t>As organisations add new units, their strategies are no longer concerned just with the business-level but with the corporate-level choices involved in having many different businesses or markets.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86915A4-7083-50BC-1931-E81A87DA2F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658" y="2345536"/>
            <a:ext cx="2883658" cy="20002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E8C6CC-691A-8C08-E0F7-4F975CE07A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0280" y="2270294"/>
            <a:ext cx="3745733" cy="2169503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F2DD6925-BA9E-9D71-7C74-903280A5F0C8}"/>
              </a:ext>
            </a:extLst>
          </p:cNvPr>
          <p:cNvSpPr/>
          <p:nvPr/>
        </p:nvSpPr>
        <p:spPr>
          <a:xfrm>
            <a:off x="4461831" y="3018622"/>
            <a:ext cx="2555914" cy="89236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67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Summary of Today’s Lecture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0" y="982074"/>
            <a:ext cx="11839460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Myriad Pro"/>
              </a:rPr>
              <a:t>Today we have examined: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Various levels of strategy namely corporate, business, functional/operational strategy.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Different areas each of these levels covered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Knowledge of this levels in proper management of resources and managing  both internal and external business environment.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Strategic Decisions &amp; Strategic Planning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 dirty="0">
                <a:latin typeface="Myriad Pro"/>
              </a:rPr>
              <a:t>Vision, Mission, Business Strategy &amp; Strategic Direction.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30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7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  <a:latin typeface="Myriad Pro"/>
                <a:cs typeface="Myanmar Text" panose="020B0502040204020203" pitchFamily="34" charset="0"/>
              </a:rPr>
              <a:t>Class Activity 2</a:t>
            </a:r>
            <a:endParaRPr lang="en-GB" altLang="en-US" sz="4400" b="1" dirty="0">
              <a:solidFill>
                <a:srgbClr val="FF0000"/>
              </a:solidFill>
              <a:latin typeface="Myriad Pro"/>
              <a:cs typeface="Myanmar Text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0" y="982074"/>
            <a:ext cx="11839460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Myriad Pro"/>
              </a:rPr>
              <a:t>Use the remainder of the session to:</a:t>
            </a:r>
          </a:p>
          <a:p>
            <a:endParaRPr lang="en-GB" sz="3600" dirty="0">
              <a:latin typeface="Myriad Pro"/>
            </a:endParaRP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3600" dirty="0">
                <a:latin typeface="Myriad Pro"/>
              </a:rPr>
              <a:t>Select an organisation you intend to use for your C1 assignment.</a:t>
            </a:r>
          </a:p>
          <a:p>
            <a:pPr algn="just"/>
            <a:endParaRPr lang="en-GB" sz="3600" dirty="0">
              <a:latin typeface="Myriad Pro"/>
            </a:endParaRP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GB" sz="3600" dirty="0">
                <a:latin typeface="Myriad Pro"/>
              </a:rPr>
              <a:t>Investigate, appraise, and write about its current strategic direction, and goals (Vision, Mission and Objectives) of the business.</a:t>
            </a:r>
          </a:p>
          <a:p>
            <a:endParaRPr lang="en-GB" sz="3200" dirty="0">
              <a:latin typeface="Myriad Pro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30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6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solidFill>
                  <a:srgbClr val="FF0000"/>
                </a:solidFill>
                <a:latin typeface="Myriad Pro"/>
              </a:rPr>
              <a:t>Next Week, We will look at…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53388" y="982074"/>
            <a:ext cx="11762342" cy="4302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dirty="0"/>
          </a:p>
          <a:p>
            <a:pPr algn="ctr"/>
            <a:endParaRPr lang="en-GB" sz="4800" b="1" dirty="0"/>
          </a:p>
          <a:p>
            <a:pPr algn="ctr"/>
            <a:r>
              <a:rPr lang="en-GB" altLang="en-US" sz="4000" b="1" dirty="0">
                <a:latin typeface="Myriad Pro"/>
              </a:rPr>
              <a:t>Environmental Scanning:</a:t>
            </a:r>
          </a:p>
          <a:p>
            <a:pPr algn="ctr">
              <a:spcBef>
                <a:spcPct val="40000"/>
              </a:spcBef>
              <a:buFontTx/>
              <a:buChar char="•"/>
            </a:pPr>
            <a:r>
              <a:rPr lang="en-GB" altLang="en-US" sz="3200" b="1" dirty="0">
                <a:latin typeface="Myriad Pro"/>
              </a:rPr>
              <a:t>Analysis of the external environment (PEST or PESTEL).</a:t>
            </a:r>
          </a:p>
          <a:p>
            <a:pPr algn="ctr">
              <a:spcBef>
                <a:spcPct val="40000"/>
              </a:spcBef>
              <a:buFontTx/>
              <a:buChar char="•"/>
            </a:pPr>
            <a:r>
              <a:rPr lang="en-GB" altLang="en-US" sz="3200" b="1" dirty="0">
                <a:latin typeface="Myriad Pro"/>
              </a:rPr>
              <a:t>Analysis of the internal environment (SWOT).</a:t>
            </a:r>
            <a:endParaRPr lang="en-GB" sz="4800" b="1" dirty="0">
              <a:latin typeface="Myriad Pro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32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07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latin typeface="Myriad Pro"/>
              </a:rPr>
              <a:t>References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76271" y="982074"/>
            <a:ext cx="11839459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defTabSz="610361">
              <a:buFont typeface="Wingdings" panose="05000000000000000000" pitchFamily="2" charset="2"/>
              <a:buChar char="§"/>
              <a:defRPr sz="2136"/>
            </a:pPr>
            <a:r>
              <a:rPr lang="en-GB" sz="3200" dirty="0">
                <a:latin typeface="Myriad Pro"/>
              </a:rPr>
              <a:t>Barney, J. B., &amp; </a:t>
            </a:r>
            <a:r>
              <a:rPr lang="en-GB" sz="3200" dirty="0" err="1">
                <a:latin typeface="Myriad Pro"/>
              </a:rPr>
              <a:t>Hesterly</a:t>
            </a:r>
            <a:r>
              <a:rPr lang="en-GB" sz="3200" dirty="0">
                <a:latin typeface="Myriad Pro"/>
              </a:rPr>
              <a:t>, W. S. (2018). Strategic Management and Competitive Advantage Concepts. New Jersey: Prentice Hill. </a:t>
            </a:r>
          </a:p>
          <a:p>
            <a:pPr marL="457200" indent="-457200" defTabSz="610361">
              <a:buFont typeface="Wingdings" panose="05000000000000000000" pitchFamily="2" charset="2"/>
              <a:buChar char="§"/>
              <a:defRPr sz="2136"/>
            </a:pPr>
            <a:r>
              <a:rPr lang="en-US" sz="3200" dirty="0">
                <a:latin typeface="Myriad Pro"/>
                <a:cs typeface="Arial" panose="020B0604020202020204" pitchFamily="34" charset="0"/>
              </a:rPr>
              <a:t>Cole, G. A. (2003). Strategic Management. Andover: Cengage Learning EMEA</a:t>
            </a:r>
          </a:p>
          <a:p>
            <a:pPr marL="457200" indent="-457200" defTabSz="610361">
              <a:buFont typeface="Wingdings" panose="05000000000000000000" pitchFamily="2" charset="2"/>
              <a:buChar char="§"/>
              <a:defRPr sz="2136"/>
            </a:pPr>
            <a:r>
              <a:rPr lang="en-GB" sz="3200" dirty="0">
                <a:latin typeface="Myriad Pro"/>
              </a:rPr>
              <a:t>Johnson, G., Whittington, R., Scholes, K., Angwin, D. and </a:t>
            </a:r>
            <a:r>
              <a:rPr lang="en-GB" sz="3200" dirty="0" err="1">
                <a:latin typeface="Myriad Pro"/>
              </a:rPr>
              <a:t>Regnér</a:t>
            </a:r>
            <a:r>
              <a:rPr lang="en-GB" sz="3200" dirty="0">
                <a:latin typeface="Myriad Pro"/>
              </a:rPr>
              <a:t>, P. (2017), </a:t>
            </a:r>
          </a:p>
          <a:p>
            <a:pPr marL="457200" indent="-457200" defTabSz="610361">
              <a:buFont typeface="Wingdings" panose="05000000000000000000" pitchFamily="2" charset="2"/>
              <a:buChar char="§"/>
              <a:defRPr sz="2136"/>
            </a:pPr>
            <a:r>
              <a:rPr lang="en-GB" sz="3200" dirty="0">
                <a:latin typeface="Myriad Pro"/>
              </a:rPr>
              <a:t>Exploring strategy, Pearson, London.</a:t>
            </a:r>
          </a:p>
          <a:p>
            <a:pPr marL="457200" indent="-457200" defTabSz="610361">
              <a:buFont typeface="Wingdings" panose="05000000000000000000" pitchFamily="2" charset="2"/>
              <a:buChar char="§"/>
              <a:defRPr sz="2136"/>
            </a:pPr>
            <a:r>
              <a:rPr lang="en-GB" sz="3200" dirty="0">
                <a:latin typeface="Myriad Pro"/>
              </a:rPr>
              <a:t>Lynch, R. (2021), Strategic Management, 7th ed., Pearson.</a:t>
            </a:r>
            <a:endParaRPr lang="en-GB" sz="3200" dirty="0">
              <a:latin typeface="Myriad Pro"/>
              <a:cs typeface="Arial" panose="020B0604020202020204" pitchFamily="34" charset="0"/>
            </a:endParaRPr>
          </a:p>
          <a:p>
            <a:pPr algn="ctr"/>
            <a:endParaRPr lang="en-GB" sz="2800" b="1" dirty="0"/>
          </a:p>
          <a:p>
            <a:pPr algn="ctr"/>
            <a:endParaRPr lang="en-GB" sz="2800" b="1" dirty="0"/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>
              <a:latin typeface="+mj-lt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7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8586</TotalTime>
  <Words>1517</Words>
  <Application>Microsoft Office PowerPoint</Application>
  <PresentationFormat>Widescreen</PresentationFormat>
  <Paragraphs>236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Myriad Pro</vt:lpstr>
      <vt:lpstr>Arial</vt:lpstr>
      <vt:lpstr>Calibri</vt:lpstr>
      <vt:lpstr>Calibri Light</vt:lpstr>
      <vt:lpstr>Times New Roman</vt:lpstr>
      <vt:lpstr>Wingdings</vt:lpstr>
      <vt:lpstr>Kogan Page</vt:lpstr>
      <vt:lpstr>20140311PresentationUWTSDTemplate</vt:lpstr>
      <vt:lpstr>        Strategic Management for SMEs – BMSW6104  Week 2 : Levels of Strategy Strategic Decisions &amp; Strategic Planning Vision, Mission, Business Strategy &amp; Strategic Direction  Prepared by Dr Oluwaseun (Olu) Adegbite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Level 3 – Functional/Operational Strategy  </vt:lpstr>
      <vt:lpstr>PowerPoint Presentation</vt:lpstr>
      <vt:lpstr>PowerPoint Presentation</vt:lpstr>
      <vt:lpstr>PowerPoint Presentation</vt:lpstr>
      <vt:lpstr>PowerPoint Presentation</vt:lpstr>
      <vt:lpstr>Class Activity 1 - Continued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  FUNDAMENTALS OF PERFORMANCE MANAGEMENT</dc:title>
  <dc:creator>Michael Armstrong Armstrong</dc:creator>
  <cp:lastModifiedBy>Abdallah Naser</cp:lastModifiedBy>
  <cp:revision>128</cp:revision>
  <dcterms:created xsi:type="dcterms:W3CDTF">2021-05-12T10:15:20Z</dcterms:created>
  <dcterms:modified xsi:type="dcterms:W3CDTF">2024-09-22T09:32:49Z</dcterms:modified>
</cp:coreProperties>
</file>