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6" r:id="rId2"/>
    <p:sldId id="257" r:id="rId3"/>
    <p:sldId id="258" r:id="rId4"/>
  </p:sldIdLst>
  <p:sldSz cx="32918400" cy="21945600"/>
  <p:notesSz cx="6858000" cy="9144000"/>
  <p:embeddedFontLst>
    <p:embeddedFont>
      <p:font typeface="Bree Serif" panose="020B0604020202020204" charset="0"/>
      <p:regular r:id="rId7"/>
    </p:embeddedFont>
    <p:embeddedFont>
      <p:font typeface="Open Sans" panose="020B0606030504020204" pitchFamily="34" charset="0"/>
      <p:regular r:id="rId8"/>
      <p:bold r:id="rId9"/>
      <p:italic r:id="rId10"/>
      <p:boldItalic r:id="rId11"/>
    </p:embeddedFont>
  </p:embeddedFontLst>
  <p:custDataLst>
    <p:tags r:id="rId12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714" kern="1200">
        <a:solidFill>
          <a:schemeClr val="tx1"/>
        </a:solidFill>
        <a:latin typeface="Arial"/>
        <a:ea typeface="+mn-ea"/>
        <a:cs typeface="+mn-cs"/>
      </a:defRPr>
    </a:lvl1pPr>
    <a:lvl2pPr marL="326532" algn="l" rtl="0" fontAlgn="base">
      <a:spcBef>
        <a:spcPct val="0"/>
      </a:spcBef>
      <a:spcAft>
        <a:spcPct val="0"/>
      </a:spcAft>
      <a:defRPr sz="1714" kern="1200">
        <a:solidFill>
          <a:schemeClr val="tx1"/>
        </a:solidFill>
        <a:latin typeface="Arial"/>
        <a:ea typeface="+mn-ea"/>
        <a:cs typeface="+mn-cs"/>
      </a:defRPr>
    </a:lvl2pPr>
    <a:lvl3pPr marL="653064" algn="l" rtl="0" fontAlgn="base">
      <a:spcBef>
        <a:spcPct val="0"/>
      </a:spcBef>
      <a:spcAft>
        <a:spcPct val="0"/>
      </a:spcAft>
      <a:defRPr sz="1714" kern="1200">
        <a:solidFill>
          <a:schemeClr val="tx1"/>
        </a:solidFill>
        <a:latin typeface="Arial"/>
        <a:ea typeface="+mn-ea"/>
        <a:cs typeface="+mn-cs"/>
      </a:defRPr>
    </a:lvl3pPr>
    <a:lvl4pPr marL="979597" algn="l" rtl="0" fontAlgn="base">
      <a:spcBef>
        <a:spcPct val="0"/>
      </a:spcBef>
      <a:spcAft>
        <a:spcPct val="0"/>
      </a:spcAft>
      <a:defRPr sz="1714" kern="1200">
        <a:solidFill>
          <a:schemeClr val="tx1"/>
        </a:solidFill>
        <a:latin typeface="Arial"/>
        <a:ea typeface="+mn-ea"/>
        <a:cs typeface="+mn-cs"/>
      </a:defRPr>
    </a:lvl4pPr>
    <a:lvl5pPr marL="1306129" algn="l" rtl="0" fontAlgn="base">
      <a:spcBef>
        <a:spcPct val="0"/>
      </a:spcBef>
      <a:spcAft>
        <a:spcPct val="0"/>
      </a:spcAft>
      <a:defRPr sz="1714" kern="1200">
        <a:solidFill>
          <a:schemeClr val="tx1"/>
        </a:solidFill>
        <a:latin typeface="Arial"/>
        <a:ea typeface="+mn-ea"/>
        <a:cs typeface="+mn-cs"/>
      </a:defRPr>
    </a:lvl5pPr>
    <a:lvl6pPr marL="1632661" algn="l" defTabSz="653064" rtl="0" eaLnBrk="1" latinLnBrk="0" hangingPunct="1">
      <a:defRPr sz="1714" kern="1200">
        <a:solidFill>
          <a:schemeClr val="tx1"/>
        </a:solidFill>
        <a:latin typeface="Arial"/>
        <a:ea typeface="+mn-ea"/>
        <a:cs typeface="+mn-cs"/>
      </a:defRPr>
    </a:lvl6pPr>
    <a:lvl7pPr marL="1959193" algn="l" defTabSz="653064" rtl="0" eaLnBrk="1" latinLnBrk="0" hangingPunct="1">
      <a:defRPr sz="1714" kern="1200">
        <a:solidFill>
          <a:schemeClr val="tx1"/>
        </a:solidFill>
        <a:latin typeface="Arial"/>
        <a:ea typeface="+mn-ea"/>
        <a:cs typeface="+mn-cs"/>
      </a:defRPr>
    </a:lvl7pPr>
    <a:lvl8pPr marL="2285726" algn="l" defTabSz="653064" rtl="0" eaLnBrk="1" latinLnBrk="0" hangingPunct="1">
      <a:defRPr sz="1714" kern="1200">
        <a:solidFill>
          <a:schemeClr val="tx1"/>
        </a:solidFill>
        <a:latin typeface="Arial"/>
        <a:ea typeface="+mn-ea"/>
        <a:cs typeface="+mn-cs"/>
      </a:defRPr>
    </a:lvl8pPr>
    <a:lvl9pPr marL="2612258" algn="l" defTabSz="653064" rtl="0" eaLnBrk="1" latinLnBrk="0" hangingPunct="1">
      <a:defRPr sz="1714" kern="1200">
        <a:solidFill>
          <a:schemeClr val="tx1"/>
        </a:solidFill>
        <a:latin typeface="Arial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912" userDrawn="1">
          <p15:clr>
            <a:srgbClr val="A4A3A4"/>
          </p15:clr>
        </p15:guide>
        <p15:guide id="2" pos="10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6218D7-0F28-7F09-CBD9-069CE8BD62A9}" v="277" dt="2025-01-19T17:40:43.4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6912"/>
        <p:guide pos="10368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tags" Target="tags/tag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openxmlformats.org/officeDocument/2006/relationships/font" Target="fonts/font5.fntdata"/><Relationship Id="rId5" Type="http://schemas.openxmlformats.org/officeDocument/2006/relationships/notesMaster" Target="notesMasters/notesMaster1.xml"/><Relationship Id="rId15" Type="http://schemas.openxmlformats.org/officeDocument/2006/relationships/theme" Target="theme/theme1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1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EC02ED74-EC1A-43B0-8CE6-8FA3CC97C4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606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3T02:20:13.020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1 1 8125,'28'22'-847,"16"6"0,-16 0 847,23-11 0,-23-34 0,39-11 0,-11-22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3T09:42:29.774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1 1 6043,'0'28'0,"5"-6"0,12-22 0,17 0 0,11 0 0,5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7250" y="685800"/>
            <a:ext cx="51435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C7CF6B38-1910-403D-86DB-5721103B56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9205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326532"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653064"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979597"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306129"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1632661" algn="l" defTabSz="653064" rtl="0" eaLnBrk="1" latinLnBrk="0" hangingPunct="1">
      <a:defRPr sz="857" kern="1200">
        <a:solidFill>
          <a:schemeClr val="tx1"/>
        </a:solidFill>
        <a:latin typeface="+mn-lt"/>
        <a:ea typeface="+mn-ea"/>
        <a:cs typeface="+mn-cs"/>
      </a:defRPr>
    </a:lvl6pPr>
    <a:lvl7pPr marL="1959193" algn="l" defTabSz="653064" rtl="0" eaLnBrk="1" latinLnBrk="0" hangingPunct="1">
      <a:defRPr sz="857" kern="1200">
        <a:solidFill>
          <a:schemeClr val="tx1"/>
        </a:solidFill>
        <a:latin typeface="+mn-lt"/>
        <a:ea typeface="+mn-ea"/>
        <a:cs typeface="+mn-cs"/>
      </a:defRPr>
    </a:lvl7pPr>
    <a:lvl8pPr marL="2285726" algn="l" defTabSz="653064" rtl="0" eaLnBrk="1" latinLnBrk="0" hangingPunct="1">
      <a:defRPr sz="857" kern="1200">
        <a:solidFill>
          <a:schemeClr val="tx1"/>
        </a:solidFill>
        <a:latin typeface="+mn-lt"/>
        <a:ea typeface="+mn-ea"/>
        <a:cs typeface="+mn-cs"/>
      </a:defRPr>
    </a:lvl8pPr>
    <a:lvl9pPr marL="2612258" algn="l" defTabSz="653064" rtl="0" eaLnBrk="1" latinLnBrk="0" hangingPunct="1">
      <a:defRPr sz="857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eaLnBrk="1" hangingPunct="1"/>
            <a:fld id="{49384D87-2BDB-41C8-8296-CE0549779443}" type="slidenum">
              <a:rPr lang="en-US" sz="1200">
                <a:latin typeface="Times New Roman" pitchFamily="18" charset="0"/>
              </a:rPr>
              <a:pPr eaLnBrk="1" hangingPunct="1"/>
              <a:t>1</a:t>
            </a:fld>
            <a:endParaRPr lang="en-US" sz="1200">
              <a:latin typeface="Times New Roman" pitchFamily="18" charset="0"/>
            </a:endParaRPr>
          </a:p>
        </p:txBody>
      </p:sp>
      <p:sp>
        <p:nvSpPr>
          <p:cNvPr id="4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7250" y="685800"/>
            <a:ext cx="5143500" cy="3429000"/>
          </a:xfrm>
        </p:spPr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>
            <a:defPPr>
              <a:defRPr kern="1200"/>
            </a:defPPr>
          </a:lstStyle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69356" y="6817784"/>
            <a:ext cx="27979688" cy="4703233"/>
          </a:xfr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37523" y="12435417"/>
            <a:ext cx="23043356" cy="5609167"/>
          </a:xfrm>
        </p:spPr>
        <p:txBody>
          <a:bodyPr/>
          <a:lstStyle>
            <a:defPPr>
              <a:defRPr kern="1200"/>
            </a:defPPr>
            <a:lvl1pPr marL="0" indent="0" algn="ctr">
              <a:buNone/>
              <a:defRPr/>
            </a:lvl1pPr>
            <a:lvl2pPr marL="304815" indent="0" algn="ctr">
              <a:buNone/>
              <a:defRPr/>
            </a:lvl2pPr>
            <a:lvl3pPr marL="609630" indent="0" algn="ctr">
              <a:buNone/>
              <a:defRPr/>
            </a:lvl3pPr>
            <a:lvl4pPr marL="914446" indent="0" algn="ctr">
              <a:buNone/>
              <a:defRPr/>
            </a:lvl4pPr>
            <a:lvl5pPr marL="1219261" indent="0" algn="ctr">
              <a:buNone/>
              <a:defRPr/>
            </a:lvl5pPr>
            <a:lvl6pPr marL="1524076" indent="0" algn="ctr">
              <a:buNone/>
              <a:defRPr/>
            </a:lvl6pPr>
            <a:lvl7pPr marL="1828891" indent="0" algn="ctr">
              <a:buNone/>
              <a:defRPr/>
            </a:lvl7pPr>
            <a:lvl8pPr marL="2133707" indent="0" algn="ctr">
              <a:buNone/>
              <a:defRPr/>
            </a:lvl8pPr>
            <a:lvl9pPr marL="2438522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7E62EF42-2CF9-4575-BA1C-DFC7980ED1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03006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D3ED0E3C-683C-4FA3-998D-F690B18557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60155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0325" y="14102293"/>
            <a:ext cx="27980878" cy="4358217"/>
          </a:xfrm>
        </p:spPr>
        <p:txBody>
          <a:bodyPr anchor="t"/>
          <a:lstStyle>
            <a:defPPr>
              <a:defRPr kern="1200"/>
            </a:defPPr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0325" y="9301692"/>
            <a:ext cx="27980878" cy="4800600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333"/>
            </a:lvl1pPr>
            <a:lvl2pPr marL="304815" indent="0">
              <a:buNone/>
              <a:defRPr sz="1200"/>
            </a:lvl2pPr>
            <a:lvl3pPr marL="609630" indent="0">
              <a:buNone/>
              <a:defRPr sz="1067"/>
            </a:lvl3pPr>
            <a:lvl4pPr marL="914446" indent="0">
              <a:buNone/>
              <a:defRPr sz="933"/>
            </a:lvl4pPr>
            <a:lvl5pPr marL="1219261" indent="0">
              <a:buNone/>
              <a:defRPr sz="933"/>
            </a:lvl5pPr>
            <a:lvl6pPr marL="1524076" indent="0">
              <a:buNone/>
              <a:defRPr sz="933"/>
            </a:lvl6pPr>
            <a:lvl7pPr marL="1828891" indent="0">
              <a:buNone/>
              <a:defRPr sz="933"/>
            </a:lvl7pPr>
            <a:lvl8pPr marL="2133707" indent="0">
              <a:buNone/>
              <a:defRPr sz="933"/>
            </a:lvl8pPr>
            <a:lvl9pPr marL="2438522" indent="0">
              <a:buNone/>
              <a:defRPr sz="9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A2092565-B014-4E33-A739-B813DC86F1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9727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9357" y="6339417"/>
            <a:ext cx="13932694" cy="13167782"/>
          </a:xfrm>
        </p:spPr>
        <p:txBody>
          <a:bodyPr/>
          <a:lstStyle>
            <a:defPPr>
              <a:defRPr kern="1200"/>
            </a:defPPr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516350" y="6339417"/>
            <a:ext cx="13932694" cy="13167782"/>
          </a:xfrm>
        </p:spPr>
        <p:txBody>
          <a:bodyPr/>
          <a:lstStyle>
            <a:defPPr>
              <a:defRPr kern="1200"/>
            </a:defPPr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4C0B1219-AD6E-43CA-B663-D639B74857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57102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444" y="878417"/>
            <a:ext cx="29627512" cy="3657600"/>
          </a:xfrm>
        </p:spPr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45444" y="4912784"/>
            <a:ext cx="14544675" cy="2046817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45444" y="6959600"/>
            <a:ext cx="14544675" cy="12643908"/>
          </a:xfrm>
        </p:spPr>
        <p:txBody>
          <a:bodyPr/>
          <a:lstStyle>
            <a:defPPr>
              <a:defRPr kern="1200"/>
            </a:defPPr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722328" y="4912784"/>
            <a:ext cx="14550630" cy="2046817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722328" y="6959600"/>
            <a:ext cx="14550630" cy="12643908"/>
          </a:xfrm>
        </p:spPr>
        <p:txBody>
          <a:bodyPr/>
          <a:lstStyle>
            <a:defPPr>
              <a:defRPr kern="1200"/>
            </a:defPPr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D71365AA-99D2-4352-9654-1636577040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11402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75F4F237-E49B-40A5-908B-98ADDCB23D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50079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CB4C763C-8793-4BFE-9269-C64A94D07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42162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444" y="874184"/>
            <a:ext cx="10829925" cy="3717925"/>
          </a:xfrm>
        </p:spPr>
        <p:txBody>
          <a:bodyPr anchor="b"/>
          <a:lstStyle>
            <a:defPPr>
              <a:defRPr kern="1200"/>
            </a:defPPr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656" y="874184"/>
            <a:ext cx="18402300" cy="18729325"/>
          </a:xfrm>
        </p:spPr>
        <p:txBody>
          <a:bodyPr/>
          <a:lstStyle>
            <a:defPPr>
              <a:defRPr kern="1200"/>
            </a:defPPr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444" y="4592109"/>
            <a:ext cx="10829925" cy="15011400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D62FA9AC-EC82-41AC-A195-0604F34703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54067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997" y="15361709"/>
            <a:ext cx="19751280" cy="1813983"/>
          </a:xfrm>
        </p:spPr>
        <p:txBody>
          <a:bodyPr anchor="b"/>
          <a:lstStyle>
            <a:defPPr>
              <a:defRPr kern="1200"/>
            </a:defPPr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451997" y="1961092"/>
            <a:ext cx="19751280" cy="13166725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1997" y="17175693"/>
            <a:ext cx="19751280" cy="2574925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339E7367-F861-4469-8F1E-2B22E33313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67743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55928CD3-AC38-479F-8EE5-F2AB6EC282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18560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454120" y="1950509"/>
            <a:ext cx="6994922" cy="17556693"/>
          </a:xfrm>
        </p:spPr>
        <p:txBody>
          <a:bodyPr vert="eaVert"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469356" y="1950509"/>
            <a:ext cx="20870466" cy="17556693"/>
          </a:xfr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ECDE6F18-E9BE-4904-904A-DD4AD0DF57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58697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FFFF"/>
            </a:gs>
            <a:gs pos="100000">
              <a:srgbClr val="FF66FF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469356" y="1950509"/>
            <a:ext cx="27979688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ctr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469356" y="6339417"/>
            <a:ext cx="27979688" cy="13167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69356" y="19995093"/>
            <a:ext cx="6858000" cy="1462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2926438">
              <a:defRPr sz="4467" smtClean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1246644" y="19995093"/>
            <a:ext cx="10425113" cy="1462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ctr" defTabSz="2926438">
              <a:defRPr sz="4467" smtClean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3591044" y="19995093"/>
            <a:ext cx="6858000" cy="1462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2926438">
              <a:defRPr sz="4467" smtClean="0">
                <a:latin typeface="+mn-lt"/>
              </a:defRPr>
            </a:lvl1pPr>
          </a:lstStyle>
          <a:p>
            <a:pPr>
              <a:defRPr/>
            </a:pPr>
            <a:fld id="{54CF7B4A-E791-47B4-A6B7-FBBEB347B7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074400" y="10972800"/>
            <a:ext cx="14274800" cy="3937000"/>
          </a:xfrm>
          <a:prstGeom prst="rect">
            <a:avLst/>
          </a:prstGeom>
        </p:spPr>
      </p:pic>
      <p:pic>
        <p:nvPicPr>
          <p:cNvPr id="1032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29718000" y="10972800"/>
            <a:ext cx="14274800" cy="3937000"/>
          </a:xfrm>
          <a:prstGeom prst="rect">
            <a:avLst/>
          </a:prstGeom>
        </p:spPr>
      </p:pic>
      <p:pic>
        <p:nvPicPr>
          <p:cNvPr id="1033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1460500" y="22453600"/>
            <a:ext cx="29997400" cy="1447800"/>
          </a:xfrm>
          <a:prstGeom prst="rect">
            <a:avLst/>
          </a:prstGeom>
        </p:spPr>
      </p:pic>
      <p:sp>
        <p:nvSpPr>
          <p:cNvPr id="1034" name="New shape"/>
          <p:cNvSpPr/>
          <p:nvPr/>
        </p:nvSpPr>
        <p:spPr>
          <a:xfrm>
            <a:off x="1460500" y="23025100"/>
            <a:ext cx="164592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560">
                <a:solidFill>
                  <a:srgbClr val="808080"/>
                </a:solidFill>
              </a:rPr>
              <a:t>Template ID: rationalrouge  Size: 36x24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/>
      </a:defPPr>
      <a:lvl1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+mj-lt"/>
          <a:ea typeface="+mj-ea"/>
          <a:cs typeface="+mj-cs"/>
        </a:defRPr>
      </a:lvl1pPr>
      <a:lvl2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2pPr>
      <a:lvl3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3pPr>
      <a:lvl4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4pPr>
      <a:lvl5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5pPr>
      <a:lvl6pPr marL="304815" algn="ctr" defTabSz="2926438" rtl="0" fontAlgn="base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6pPr>
      <a:lvl7pPr marL="609630" algn="ctr" defTabSz="2926438" rtl="0" fontAlgn="base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7pPr>
      <a:lvl8pPr marL="914446" algn="ctr" defTabSz="2926438" rtl="0" fontAlgn="base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8pPr>
      <a:lvl9pPr marL="1219261" algn="ctr" defTabSz="2926438" rtl="0" fontAlgn="base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9pPr>
    </p:titleStyle>
    <p:bodyStyle>
      <a:defPPr>
        <a:defRPr kern="1200"/>
      </a:defPPr>
      <a:lvl1pPr marL="1097547" indent="-1097547" algn="l" defTabSz="2926438" rtl="0" eaLnBrk="0" fontAlgn="base" hangingPunct="0">
        <a:spcBef>
          <a:spcPct val="20000"/>
        </a:spcBef>
        <a:spcAft>
          <a:spcPct val="0"/>
        </a:spcAft>
        <a:buChar char="•"/>
        <a:defRPr sz="10267">
          <a:solidFill>
            <a:schemeClr val="tx1"/>
          </a:solidFill>
          <a:latin typeface="+mn-lt"/>
          <a:ea typeface="+mn-ea"/>
          <a:cs typeface="+mn-cs"/>
        </a:defRPr>
      </a:lvl1pPr>
      <a:lvl2pPr marL="2377136" indent="-914446" algn="l" defTabSz="2926438" rtl="0" eaLnBrk="0" fontAlgn="base" hangingPunct="0">
        <a:spcBef>
          <a:spcPct val="20000"/>
        </a:spcBef>
        <a:spcAft>
          <a:spcPct val="0"/>
        </a:spcAft>
        <a:buChar char="–"/>
        <a:defRPr sz="8934">
          <a:solidFill>
            <a:schemeClr val="tx1"/>
          </a:solidFill>
          <a:latin typeface="+mn-lt"/>
        </a:defRPr>
      </a:lvl2pPr>
      <a:lvl3pPr marL="3657783" indent="-731345" algn="l" defTabSz="2926438" rtl="0" eaLnBrk="0" fontAlgn="base" hangingPunct="0">
        <a:spcBef>
          <a:spcPct val="20000"/>
        </a:spcBef>
        <a:spcAft>
          <a:spcPct val="0"/>
        </a:spcAft>
        <a:buChar char="•"/>
        <a:defRPr sz="7667">
          <a:solidFill>
            <a:schemeClr val="tx1"/>
          </a:solidFill>
          <a:latin typeface="+mn-lt"/>
        </a:defRPr>
      </a:lvl3pPr>
      <a:lvl4pPr marL="5120473" indent="-731345" algn="l" defTabSz="2926438" rtl="0" eaLnBrk="0" fontAlgn="base" hangingPunct="0">
        <a:spcBef>
          <a:spcPct val="20000"/>
        </a:spcBef>
        <a:spcAft>
          <a:spcPct val="0"/>
        </a:spcAft>
        <a:buChar char="–"/>
        <a:defRPr sz="6400">
          <a:solidFill>
            <a:schemeClr val="tx1"/>
          </a:solidFill>
          <a:latin typeface="+mn-lt"/>
        </a:defRPr>
      </a:lvl4pPr>
      <a:lvl5pPr marL="6584221" indent="-731345" algn="l" defTabSz="2926438" rtl="0" eaLnBrk="0" fontAlgn="base" hangingPunct="0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5pPr>
      <a:lvl6pPr marL="6889036" indent="-731345" algn="l" defTabSz="2926438" rtl="0" fontAlgn="base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6pPr>
      <a:lvl7pPr marL="7193852" indent="-731345" algn="l" defTabSz="2926438" rtl="0" fontAlgn="base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7pPr>
      <a:lvl8pPr marL="7498667" indent="-731345" algn="l" defTabSz="2926438" rtl="0" fontAlgn="base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8pPr>
      <a:lvl9pPr marL="7803482" indent="-731345" algn="l" defTabSz="2926438" rtl="0" fontAlgn="base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dpi.com/2072-6643/12/3/724" TargetMode="External"/><Relationship Id="rId13" Type="http://schemas.openxmlformats.org/officeDocument/2006/relationships/hyperlink" Target="https://onlinelibrary.wiley.com/doi/abs/10.1111/jocn.15622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s://www.frontiersin.org/journals/nutrition/articles/10.3389/fnut.2024.1516940/full" TargetMode="External"/><Relationship Id="rId12" Type="http://schemas.openxmlformats.org/officeDocument/2006/relationships/hyperlink" Target="https://onlinelibrary.wiley.com/doi/abs/10.1111/ijpo.12861" TargetMode="External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apps.who.int/iris/bitstream/handle/10665/350239/9789240037793-eng.pdf" TargetMode="External"/><Relationship Id="rId11" Type="http://schemas.openxmlformats.org/officeDocument/2006/relationships/hyperlink" Target="https://link.springer.com/article/10.1007/s11113-020-09615-6" TargetMode="External"/><Relationship Id="rId5" Type="http://schemas.openxmlformats.org/officeDocument/2006/relationships/hyperlink" Target="https://psycnet.apa.org/record/2025-41860-004" TargetMode="External"/><Relationship Id="rId10" Type="http://schemas.openxmlformats.org/officeDocument/2006/relationships/hyperlink" Target="https://psycnet.apa.org/journals/psp/80/5/804.html?uid=2001-17232-009" TargetMode="External"/><Relationship Id="rId4" Type="http://schemas.openxmlformats.org/officeDocument/2006/relationships/hyperlink" Target="https://doi.org/10.1111/ijsw.12585" TargetMode="External"/><Relationship Id="rId9" Type="http://schemas.openxmlformats.org/officeDocument/2006/relationships/hyperlink" Target="https://www.mdpi.com/2072-6643/13/11/3803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munin.uit.no/handle/10037/27462" TargetMode="External"/><Relationship Id="rId13" Type="http://schemas.openxmlformats.org/officeDocument/2006/relationships/hyperlink" Target="https://link.springer.com/article/10.1007/s11121-022-01385-1" TargetMode="External"/><Relationship Id="rId3" Type="http://schemas.openxmlformats.org/officeDocument/2006/relationships/hyperlink" Target="https://journals.sagepub.com/doi/abs/10.1177/00144029231171092" TargetMode="External"/><Relationship Id="rId7" Type="http://schemas.openxmlformats.org/officeDocument/2006/relationships/hyperlink" Target="https://www.sciencedirect.com/science/article/pii/S0890856709617597" TargetMode="External"/><Relationship Id="rId12" Type="http://schemas.openxmlformats.org/officeDocument/2006/relationships/hyperlink" Target="https://psycnet.apa.org/record/2024-69870-001" TargetMode="External"/><Relationship Id="rId2" Type="http://schemas.openxmlformats.org/officeDocument/2006/relationships/hyperlink" Target="https://link.springer.com/article/10.1007/S00406-005-0624-4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apps.who.int/iris/bitstream/handle/10665/255237/EMHJ_2015_21_7_461_463.pdf" TargetMode="External"/><Relationship Id="rId11" Type="http://schemas.openxmlformats.org/officeDocument/2006/relationships/hyperlink" Target="https://www.tandfonline.com/doi/abs/10.1080/10826084.2022.2120358" TargetMode="External"/><Relationship Id="rId5" Type="http://schemas.openxmlformats.org/officeDocument/2006/relationships/hyperlink" Target="https://www.taylorfrancis.com/books/mono/10.4324/9781315656939/nurturing-natures-graham-music" TargetMode="External"/><Relationship Id="rId10" Type="http://schemas.openxmlformats.org/officeDocument/2006/relationships/hyperlink" Target="https://publications.aap.org/pediatrics/article-abstract/147/2/e20193845/77047" TargetMode="External"/><Relationship Id="rId4" Type="http://schemas.openxmlformats.org/officeDocument/2006/relationships/hyperlink" Target="https://www.ncbi.nlm.nih.gov/books/NBK225548/" TargetMode="External"/><Relationship Id="rId9" Type="http://schemas.openxmlformats.org/officeDocument/2006/relationships/hyperlink" Target="https://www.tandfonline.com/doi/full/10.1080/02739615.2022.2132949" TargetMode="External"/><Relationship Id="rId14" Type="http://schemas.openxmlformats.org/officeDocument/2006/relationships/hyperlink" Target="https://journals.sagepub.com/doi/abs/10.1177/216770262096593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80000">
              <a:srgbClr val="FFE7F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4369D350-A6E8-4013-9E68-41D409BBBE5D}"/>
              </a:ext>
            </a:extLst>
          </p:cNvPr>
          <p:cNvSpPr txBox="1"/>
          <p:nvPr/>
        </p:nvSpPr>
        <p:spPr>
          <a:xfrm>
            <a:off x="4167352" y="14348"/>
            <a:ext cx="24384000" cy="1958293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507516">
              <a:spcBef>
                <a:spcPct val="20000"/>
              </a:spcBef>
              <a:defRPr/>
            </a:pPr>
            <a:r>
              <a:rPr lang="en-US" sz="3600" err="1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Diffinio</a:t>
            </a:r>
            <a:r>
              <a:rPr lang="en-US" sz="3600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 </a:t>
            </a:r>
            <a:r>
              <a:rPr lang="en-US" sz="3600" err="1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cysyniadau</a:t>
            </a:r>
            <a:r>
              <a:rPr lang="en-US" sz="3600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 </a:t>
            </a:r>
            <a:r>
              <a:rPr lang="en-US" sz="3600" err="1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iechyd</a:t>
            </a:r>
            <a:r>
              <a:rPr lang="en-US" sz="3600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, </a:t>
            </a:r>
            <a:r>
              <a:rPr lang="en-US" sz="3600" err="1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lles</a:t>
            </a:r>
            <a:r>
              <a:rPr lang="en-US" sz="3600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 a </a:t>
            </a:r>
            <a:r>
              <a:rPr lang="en-US" sz="3600" err="1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ffordd</a:t>
            </a:r>
            <a:r>
              <a:rPr lang="en-US" sz="3600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 o </a:t>
            </a:r>
            <a:r>
              <a:rPr lang="en-US" sz="3600" err="1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fyw</a:t>
            </a:r>
            <a:r>
              <a:rPr lang="en-US" sz="3600">
                <a:solidFill>
                  <a:srgbClr val="4B4B4B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056" name="Text Box 59"/>
          <p:cNvSpPr txBox="1">
            <a:spLocks noChangeArrowheads="1"/>
          </p:cNvSpPr>
          <p:nvPr/>
        </p:nvSpPr>
        <p:spPr bwMode="auto">
          <a:xfrm>
            <a:off x="509751" y="993495"/>
            <a:ext cx="7514897" cy="4616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25" name="Text Box 59">
            <a:extLst>
              <a:ext uri="{FF2B5EF4-FFF2-40B4-BE49-F238E27FC236}">
                <a16:creationId xmlns:a16="http://schemas.microsoft.com/office/drawing/2014/main" id="{DB4E06F8-B538-4BF0-A004-8EB41E3C77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54478" y="993494"/>
            <a:ext cx="7514897" cy="4616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err="1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Lles</a:t>
            </a:r>
            <a:r>
              <a:rPr lang="en-GB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 </a:t>
            </a:r>
            <a:endParaRPr lang="en-US">
              <a:solidFill>
                <a:schemeClr val="bg1"/>
              </a:solidFill>
              <a:latin typeface="Bree Serif" panose="02000503040000020004" pitchFamily="2" charset="0"/>
              <a:cs typeface="Calibri" panose="020F0502020204030204" pitchFamily="34" charset="0"/>
            </a:endParaRPr>
          </a:p>
        </p:txBody>
      </p:sp>
      <p:sp>
        <p:nvSpPr>
          <p:cNvPr id="27" name="Text Box 59">
            <a:extLst>
              <a:ext uri="{FF2B5EF4-FFF2-40B4-BE49-F238E27FC236}">
                <a16:creationId xmlns:a16="http://schemas.microsoft.com/office/drawing/2014/main" id="{7ABC953D-A891-4F1F-BD24-179EA2553B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903" y="7208448"/>
            <a:ext cx="7514897" cy="4616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err="1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Iechyd</a:t>
            </a:r>
            <a:endParaRPr lang="en-US">
              <a:solidFill>
                <a:schemeClr val="bg1"/>
              </a:solidFill>
              <a:latin typeface="Bree Serif" panose="02000503040000020004" pitchFamily="2" charset="0"/>
              <a:cs typeface="Calibri" panose="020F0502020204030204" pitchFamily="34" charset="0"/>
            </a:endParaRPr>
          </a:p>
        </p:txBody>
      </p:sp>
      <p:sp>
        <p:nvSpPr>
          <p:cNvPr id="29" name="Text Box 59">
            <a:extLst>
              <a:ext uri="{FF2B5EF4-FFF2-40B4-BE49-F238E27FC236}">
                <a16:creationId xmlns:a16="http://schemas.microsoft.com/office/drawing/2014/main" id="{2774E8FF-31AA-4912-BCA4-5CAAC8AFD3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14104" y="969468"/>
            <a:ext cx="7514897" cy="4616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C</a:t>
            </a:r>
            <a:r>
              <a:rPr lang="en-GB" err="1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asgliad</a:t>
            </a:r>
            <a:r>
              <a:rPr lang="en-GB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 </a:t>
            </a:r>
            <a:endParaRPr lang="en-US">
              <a:solidFill>
                <a:schemeClr val="bg1"/>
              </a:solidFill>
              <a:latin typeface="Bree Serif" panose="02000503040000020004" pitchFamily="2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79B840-1651-4076-B50F-94BA0C125400}"/>
              </a:ext>
            </a:extLst>
          </p:cNvPr>
          <p:cNvSpPr txBox="1"/>
          <p:nvPr/>
        </p:nvSpPr>
        <p:spPr>
          <a:xfrm>
            <a:off x="409903" y="1616565"/>
            <a:ext cx="7514897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algn="just"/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deall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berthynas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gymhleth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rhwng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ffordd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hanfodol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gefnogi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Nod y poster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darparu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archwiliad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cynhwysfawr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o'r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cysyniadau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rhyng-gysylltiedig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archwilio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diffiniadau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sylfeini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damcaniaethol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a'u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goblygiadau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dwys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twf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cyfannol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Edrych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rôl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ymarferwr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blynyddoedd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cyfrannu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ffordd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Trwy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archwilio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modelau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damcaniaethol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amrywiol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safbwyntiau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arbenigol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poster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archwilio’r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perthnasoedd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cymhleth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rhwng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ffordd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ddangos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elfennau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rhyng-gysylltiedig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creu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sylfaen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optimaidd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darparu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cymorth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hanfodol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twf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photensial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cyfannol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plant. </a:t>
            </a:r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Diffinio'r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cysyniadau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</a:t>
            </a:r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poster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dadansoddi’n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feirniadol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cysyniadau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amlochrog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ffordd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ddangos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elfennau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cydblethu’n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sylfaenol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nhaith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Trwy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archwilio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gwahanol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fodelau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damcaniaethol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arbenigwyr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dadbacio’r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mecanweithiau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cymhleth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agweddau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defnyddio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gyfrannu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cyffredinol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B4E3021-83FD-4CCD-BFC5-623708AC1DEC}"/>
              </a:ext>
            </a:extLst>
          </p:cNvPr>
          <p:cNvSpPr txBox="1"/>
          <p:nvPr/>
        </p:nvSpPr>
        <p:spPr>
          <a:xfrm>
            <a:off x="8944303" y="1616565"/>
            <a:ext cx="7514897" cy="13142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algn="just"/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luniad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aml-ddimensiwn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sy'n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cwmpasu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dimensiynau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corfforol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seicolegol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sy'n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ymestyn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ymhell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hwnt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safbwyntiau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traddodiadol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ymchwil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dod i’r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amlwg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Ryff a Singer (</a:t>
            </a:r>
            <a:r>
              <a:rPr lang="en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1998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pwysleisio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bod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ffurfio’n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sylfaenol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berthnasoedd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cefnogol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gofal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ymatebol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cyfleoedd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archwilio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amgylcheddau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hyrwyddo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diogelwch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gwybyddol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Halfon et al. (2023)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dadlau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cyflwr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sefydlog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blynyddoedd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ond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proses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ddatblygiadol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dylanwadu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ryngweithiadau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cymhleth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rhwng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nodweddion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unigol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dynameg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teulu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chyd-destunau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ehangach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gyda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goblygiadau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sylweddol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addasu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seicolegol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hirdymor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galluoedd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dysgu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cymhwysedd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cymdeithasol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(Murray. J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2023). Yn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ôl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ymchwil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diweddar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Mainstone Cotton 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(2023),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nodweddir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cadarnhaol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sefydlogrwydd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ymlyniadau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sicr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hunan-barch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iach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ymgysylltiad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effeithiol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tra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bod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aml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amlygu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dadreoleiddio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ymlyniadau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ansicr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anawsterau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rhyngweithio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Sefydliad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pwysleisio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bod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da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blynyddoedd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hanfodol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gwytnwch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galluoedd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gwybyddol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phatrymau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meddwl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cadarnhaol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parhau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Yn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ôl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astudiaethau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hydredol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Liming, K.W. 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18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profi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llesiant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blynyddoedd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dangos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mwy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fregusrwydd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heriau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meddwl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gynnwys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gorbryder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iselder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llai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wytnwch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ystod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llencyndod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oedolaeth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Sefydliad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(2022)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adrodd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peryglu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arwain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anawsterau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ffurfio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perthnasoedd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diogel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rheoli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straen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chynnal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hunan-barch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cadarnhaol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allai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effeithio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gyflawniad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addysgol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rhagolygon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gyrfa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ymchwil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diweddar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b="0" i="0" u="none" strike="noStrike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Sales, W.B</a:t>
            </a:r>
            <a:r>
              <a:rPr lang="cy-GB" sz="1600" b="0" i="0" u="none" strike="noStrike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4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datgelu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bod plant â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aml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mecanweithiau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ymdopi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camaddasol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barhau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oedolion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ddylanwadu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gallu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ffurfio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perthnasoedd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iach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rheoli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heriau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bywyd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effeithiol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ymyrraeth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ymarferwyr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liniaru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effaith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sylweddol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trwy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strategaethau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cyd-fynd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â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Hierarchaeth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Anghenion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Maslow,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fframwaith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damcaniaethol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pwysleisio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diwallu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anghenion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sylfaenol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sylfaen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seicolegol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Yn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ôl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b="0" i="0" u="none" strike="noStrike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McFarlane, J.M., </a:t>
            </a:r>
            <a:r>
              <a:rPr lang="cy-GB" sz="1600" b="0" i="0" u="none" strike="noStrike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US" sz="1600" b="0" i="0" u="none" strike="noStrike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2024.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), 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ymarferwyr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sy'n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gweithredu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seiliedig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fodel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Maslow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fynd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i'r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afael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effeithiol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anghenion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sylfaenol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tra'n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cefnogi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gynyddol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Anthony B.F 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et al. (202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4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awgrymu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ymhellach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dylai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strategaethau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ymyrraeth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gynnwys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cymorth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deuluoedd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rhaglenni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wedi’u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targedu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asesiadau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rheolaidd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wedi’u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strwythuro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fewn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fframwaith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hierarchaidd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Maslow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sicrhau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cymorth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cynhwysfawr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anghenion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seicolegol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plant. Mae gan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cysyniad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les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hedonig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oblygiadau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sylweddol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deall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twf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boddhad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bywyd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plant. Mae 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Zerna., J 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(202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4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nodi bod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hedonig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wedi’i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gysylltu’n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agos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â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dysgu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seiliedig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chwarae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perthnasoedd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cadarnhaol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amgylcheddau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hybu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llawenydd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darganfyddiad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ben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hynny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astudiaethau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</a:t>
            </a:r>
            <a:r>
              <a:rPr lang="en-US" sz="1600" b="0" i="0" u="none" strike="noStrike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Cho, K.,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4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datgelu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bod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profiadau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hedonig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ystod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blynyddoedd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cyfrannu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systemau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gwobrwyo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ymennydd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ddylanwadu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prosesu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ymateb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brofiadau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cadarnhaol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trwy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bywyd</a:t>
            </a:r>
            <a:r>
              <a:rPr lang="cy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US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CEEF555C-8AFE-4E63-8D3C-F7DCE2BAF914}"/>
              </a:ext>
            </a:extLst>
          </p:cNvPr>
          <p:cNvSpPr txBox="1"/>
          <p:nvPr/>
        </p:nvSpPr>
        <p:spPr>
          <a:xfrm>
            <a:off x="409903" y="7959848"/>
            <a:ext cx="7514897" cy="101874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algn="just"/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blynyddoedd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gysyniad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aml-ddimensiwn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sy'n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ymestyn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ymhell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hwnt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i'r model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meddygol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traddodiadol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afiechyd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ymchwilwyr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cyfoes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Halfon </a:t>
            </a:r>
            <a:r>
              <a:rPr lang="en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et al.,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</a:t>
            </a:r>
            <a:r>
              <a:rPr lang="en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2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model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sy'n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pwysleisio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pwysigrwydd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ffactorau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biolegol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seicolegol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lunio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llwybr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ymchwil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dod i’r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amlwg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epidemioleg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bediatrig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awgrymu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bod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blynyddoedd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ddeinamig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ymatebol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gyda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ffactorau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amgylcheddol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chwarae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rhan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arwyddocaol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sefydlu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patrymau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(Räikkönen et al., 2023). 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ystod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canlyniadau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dwys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hirhoedlog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ymestyn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ymhell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hwnt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i’r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cyfnod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uniongyrchol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gydag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ymchwil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cyfoes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amlygu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goblygiadau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sylweddol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gwaith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arloesol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Ortiz et.,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</a:t>
            </a:r>
            <a:r>
              <a:rPr lang="en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2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Brofiadau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Niweidiol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ystod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(ACEs)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dangos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heriau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greu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“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straen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gwenwynig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”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biolegol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newid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niwrolegol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ffisiolegol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sylfaenol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gynyddu’r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risgiau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glefydau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cronig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anhwylderau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meddwl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lleihau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bosibl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disgwyliad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oedolyn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ymchwil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gan Halfon et al. (20</a:t>
            </a:r>
            <a:r>
              <a:rPr lang="en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03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datgelu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diffygion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arwain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anfanteision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cronnol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effeithio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weithrediad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gwybyddol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cyrhaeddiad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addysgol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cyfleoedd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economaidd-gymdeithasol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thaflwybr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bywyd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cyffredinol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Mae'r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canfyddiadau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tanlinellu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pwysigrwydd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hanfodol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gofal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pediatrig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cynhwysfawr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chymorth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cyfannol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liniaru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risgiau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hirdymor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posibl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hyrwyddo'r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posibl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am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ymarferwyr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gefnogi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plentyndod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effeithiol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trwy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strategaethau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ymyrraeth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cynhwysfawr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sy'n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seiliedig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Ddamcaniaeth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Systemau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Ecolegol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Bronfenbrenner,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sy'n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darparu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fframwaith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cyfannol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deall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plant. Yn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ôl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Halfon et al., (2022)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model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pwysleisio’r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systemau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rhyng-gysylltiedig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dylanwadu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amrywio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amgylcheddau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teuluol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agos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gyd-destunau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diwylliannol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ehangach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Sefydliad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(2022)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cefnogi’r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dull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argymell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ystyried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cyd-destun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ecolegol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cyfan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gynnwys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dynameg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teulu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adnoddau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cymunedol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strwythurau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cymorth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GB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Wakeel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</a:t>
            </a:r>
            <a:r>
              <a:rPr lang="en-GB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4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)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dilysu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ymhellach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ymarferwyr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defnyddio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fframwaith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Bronfenbrenner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greu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strategaethau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cymorth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mwy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cynhwysfawr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phersonol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mynd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i’r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afael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anghenion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unigol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ond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hefyd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cydadwaith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cymhleth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rhwng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ffactorau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amgylcheddol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dylanwadu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lwybr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cyffredinol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</p:txBody>
      </p:sp>
      <p:sp>
        <p:nvSpPr>
          <p:cNvPr id="227" name="TextBox 19">
            <a:extLst>
              <a:ext uri="{FF2B5EF4-FFF2-40B4-BE49-F238E27FC236}">
                <a16:creationId xmlns:a16="http://schemas.microsoft.com/office/drawing/2014/main" id="{B7F92784-4B1C-4E40-9A60-A39A6FB4E0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06449" y="1616565"/>
            <a:ext cx="7514897" cy="4001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0945" tIns="30473" rIns="60945" bIns="30473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algn="just"/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archwilio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ffordd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hollbwysig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mwyn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meithrin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gorau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posibl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blant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Mae’r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rhyng-gysylltedd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tanlinellu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pwysigrwydd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dulliau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integredig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ymgysylltu’n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weithredol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ymarferwyr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addysgwyr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darparwyr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gofal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seicolegwyr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gweithwyr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cymunedol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gallu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cydweithio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ddarparu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systemau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cymorth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cyfannol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blant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a’u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teuluoedd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Mae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ymchwil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dangos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amserol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phriodol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newid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trywydd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sylweddol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P'un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yw'r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digwydd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ffurf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addysg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faethol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adnoddau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meddwl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hyfforddiant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sgiliau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chwarae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rhan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hanfodol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wrth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wella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corfforol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emosiynol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plant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ond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hefyd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datblygiad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gwybyddol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chymdeithasol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Gall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ymyriadau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cynnar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helpu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nodi plant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mewn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perygl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rhoi’r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offer a’r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adnoddau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hangen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arnynt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ffynnu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gan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hybu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gwydnwch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sgiliau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ymaddasol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gwasanaethu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gydol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eu hoes.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ymarfer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academaidd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unig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deall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gwella’r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rhyngddibyniaethau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rhwng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iechyd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lles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ffordd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fyw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;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mae’n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ymrwymiad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hollbwysig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sicrhau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bod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pob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plentyn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cael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cyfle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i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ffynnu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nawr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ac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y </a:t>
            </a:r>
            <a:r>
              <a:rPr lang="en-US" sz="160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dyfodol</a:t>
            </a:r>
            <a:r>
              <a:rPr lang="en-US" sz="160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</p:txBody>
      </p:sp>
      <p:sp>
        <p:nvSpPr>
          <p:cNvPr id="228" name="TextBox 227">
            <a:extLst>
              <a:ext uri="{FF2B5EF4-FFF2-40B4-BE49-F238E27FC236}">
                <a16:creationId xmlns:a16="http://schemas.microsoft.com/office/drawing/2014/main" id="{288EEE0B-C3AA-4E4B-8CC9-EB3C8BC17652}"/>
              </a:ext>
            </a:extLst>
          </p:cNvPr>
          <p:cNvSpPr txBox="1"/>
          <p:nvPr/>
        </p:nvSpPr>
        <p:spPr>
          <a:xfrm>
            <a:off x="17281603" y="1484958"/>
            <a:ext cx="7317584" cy="171123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kern="1200"/>
            </a:defPPr>
          </a:lstStyle>
          <a:p>
            <a:pPr algn="just"/>
            <a:r>
              <a:rPr lang="en-US" sz="1600">
                <a:latin typeface="Open Sans"/>
                <a:ea typeface="Open Sans"/>
                <a:cs typeface="Open Sans"/>
              </a:rPr>
              <a:t>Mae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plentyndod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cwmpasu'r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dyddiol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ymddygiadau</a:t>
            </a:r>
            <a:r>
              <a:rPr lang="en-US" sz="1600">
                <a:latin typeface="Open Sans"/>
                <a:ea typeface="Open Sans"/>
                <a:cs typeface="Open Sans"/>
              </a:rPr>
              <a:t>,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dylanwadau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amgylcheddol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sy'n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llywio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datblygiad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chanlyniadau</a:t>
            </a:r>
            <a:r>
              <a:rPr lang="en-US" sz="1600">
                <a:latin typeface="Open Sans"/>
                <a:ea typeface="Open Sans"/>
                <a:cs typeface="Open Sans"/>
              </a:rPr>
              <a:t> iechyd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y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dyfodol</a:t>
            </a:r>
            <a:r>
              <a:rPr lang="en-US" sz="1600">
                <a:latin typeface="Open Sans"/>
                <a:ea typeface="Open Sans"/>
                <a:cs typeface="Open Sans"/>
              </a:rPr>
              <a:t>. Yn </a:t>
            </a:r>
            <a:r>
              <a:rPr lang="en-US" sz="1600" err="1">
                <a:latin typeface="Open Sans"/>
                <a:ea typeface="Open Sans"/>
                <a:cs typeface="Open Sans"/>
              </a:rPr>
              <a:t>ôl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ymchwil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diwedd</a:t>
            </a:r>
            <a:r>
              <a:rPr lang="cy-GB" sz="1600">
                <a:latin typeface="Open Sans"/>
                <a:ea typeface="Open Sans"/>
                <a:cs typeface="Open Sans"/>
              </a:rPr>
              <a:t>ar gan 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Konstantinidou, V. and Jamshed, H., </a:t>
            </a:r>
            <a:r>
              <a:rPr lang="cy-GB" sz="1600" b="0" i="0" u="none" strike="noStrike">
                <a:solidFill>
                  <a:srgbClr val="222222"/>
                </a:solidFill>
                <a:effectLst/>
              </a:rPr>
              <a:t>(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2024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mae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ffactorau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ystod</a:t>
            </a:r>
            <a:r>
              <a:rPr lang="en-US" sz="1600">
                <a:latin typeface="Open Sans"/>
                <a:ea typeface="Open Sans"/>
                <a:cs typeface="Open Sans"/>
              </a:rPr>
              <a:t> y </a:t>
            </a:r>
            <a:r>
              <a:rPr lang="en-US" sz="1600" err="1">
                <a:latin typeface="Open Sans"/>
                <a:ea typeface="Open Sans"/>
                <a:cs typeface="Open Sans"/>
              </a:rPr>
              <a:t>blynyddoedd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, gan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gynnwys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gweithgaredd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corfforol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maeth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cysgu</a:t>
            </a:r>
            <a:r>
              <a:rPr lang="en-US" sz="1600">
                <a:latin typeface="Open Sans"/>
                <a:ea typeface="Open Sans"/>
                <a:cs typeface="Open Sans"/>
              </a:rPr>
              <a:t>,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rhyngweithio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creu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glasbrintiau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sylfaenol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gyfer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ymddygiad</a:t>
            </a:r>
            <a:r>
              <a:rPr lang="en-US" sz="1600">
                <a:latin typeface="Open Sans"/>
                <a:ea typeface="Open Sans"/>
                <a:cs typeface="Open Sans"/>
              </a:rPr>
              <a:t> ac iechyd </a:t>
            </a:r>
            <a:r>
              <a:rPr lang="en-US" sz="1600" err="1">
                <a:latin typeface="Open Sans"/>
                <a:ea typeface="Open Sans"/>
                <a:cs typeface="Open Sans"/>
              </a:rPr>
              <a:t>hirdymor</a:t>
            </a:r>
            <a:r>
              <a:rPr lang="en-US" sz="1600">
                <a:latin typeface="Open Sans"/>
                <a:ea typeface="Open Sans"/>
                <a:cs typeface="Open Sans"/>
              </a:rPr>
              <a:t>. Mae </a:t>
            </a:r>
            <a:r>
              <a:rPr lang="en-US" sz="1600" err="1">
                <a:latin typeface="Open Sans"/>
                <a:ea typeface="Open Sans"/>
                <a:cs typeface="Open Sans"/>
              </a:rPr>
              <a:t>astudiaethau</a:t>
            </a:r>
            <a:r>
              <a:rPr lang="en-US" sz="1600">
                <a:latin typeface="Open Sans"/>
                <a:ea typeface="Open Sans"/>
                <a:cs typeface="Open Sans"/>
              </a:rPr>
              <a:t> gan </a:t>
            </a:r>
            <a:r>
              <a:rPr lang="cy-GB" sz="1600">
                <a:latin typeface="Open Sans"/>
                <a:ea typeface="Open Sans"/>
                <a:cs typeface="Open Sans"/>
              </a:rPr>
              <a:t>Verba., EK</a:t>
            </a:r>
            <a:r>
              <a:rPr lang="en-US" sz="1600">
                <a:latin typeface="Open Sans"/>
                <a:ea typeface="Open Sans"/>
                <a:cs typeface="Open Sans"/>
              </a:rPr>
              <a:t> (202</a:t>
            </a:r>
            <a:r>
              <a:rPr lang="cy-GB" sz="1600">
                <a:latin typeface="Open Sans"/>
                <a:ea typeface="Open Sans"/>
                <a:cs typeface="Open Sans"/>
              </a:rPr>
              <a:t>5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dangos</a:t>
            </a:r>
            <a:r>
              <a:rPr lang="en-US" sz="1600">
                <a:latin typeface="Open Sans"/>
                <a:ea typeface="Open Sans"/>
                <a:cs typeface="Open Sans"/>
              </a:rPr>
              <a:t> bod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sefydlwyd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ystod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pum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mlynedd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gyntaf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bywyd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dylanwadu'n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sylweddol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ymddygiadau</a:t>
            </a:r>
            <a:r>
              <a:rPr lang="en-US" sz="1600">
                <a:latin typeface="Open Sans"/>
                <a:ea typeface="Open Sans"/>
                <a:cs typeface="Open Sans"/>
              </a:rPr>
              <a:t> iechyd,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datblygiad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gwybyddol</a:t>
            </a:r>
            <a:r>
              <a:rPr lang="en-US" sz="1600">
                <a:latin typeface="Open Sans"/>
                <a:ea typeface="Open Sans"/>
                <a:cs typeface="Open Sans"/>
              </a:rPr>
              <a:t>,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chymwyseddau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y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dyfodol</a:t>
            </a:r>
            <a:r>
              <a:rPr lang="en-US" sz="1600">
                <a:latin typeface="Open Sans"/>
                <a:ea typeface="Open Sans"/>
                <a:cs typeface="Open Sans"/>
              </a:rPr>
              <a:t>. Mae'r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gwahaniaeth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rhwng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da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gwael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ystod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plentyndod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dylanwadu'n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sylweddol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lwybrau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datblygiadol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chanlyniadau</a:t>
            </a:r>
            <a:r>
              <a:rPr lang="en-US" sz="1600">
                <a:latin typeface="Open Sans"/>
                <a:ea typeface="Open Sans"/>
                <a:cs typeface="Open Sans"/>
              </a:rPr>
              <a:t> iechyd </a:t>
            </a:r>
            <a:r>
              <a:rPr lang="en-US" sz="1600" err="1">
                <a:latin typeface="Open Sans"/>
                <a:ea typeface="Open Sans"/>
                <a:cs typeface="Open Sans"/>
              </a:rPr>
              <a:t>hirdymor</a:t>
            </a:r>
            <a:r>
              <a:rPr lang="en-US" sz="1600">
                <a:latin typeface="Open Sans"/>
                <a:ea typeface="Open Sans"/>
                <a:cs typeface="Open Sans"/>
              </a:rPr>
              <a:t>. Yn </a:t>
            </a:r>
            <a:r>
              <a:rPr lang="en-US" sz="1600" err="1">
                <a:latin typeface="Open Sans"/>
                <a:ea typeface="Open Sans"/>
                <a:cs typeface="Open Sans"/>
              </a:rPr>
              <a:t>ôl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b="0" i="0" u="none" strike="noStrike" err="1">
                <a:solidFill>
                  <a:srgbClr val="222222"/>
                </a:solidFill>
                <a:effectLst/>
              </a:rPr>
              <a:t>Lioret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, S</a:t>
            </a:r>
            <a:r>
              <a:rPr lang="cy-GB" sz="1600" b="0" i="0" u="none" strike="noStrike">
                <a:solidFill>
                  <a:srgbClr val="222222"/>
                </a:solidFill>
                <a:effectLst/>
              </a:rPr>
              <a:t> et al</a:t>
            </a:r>
            <a:r>
              <a:rPr lang="en-US" sz="1600">
                <a:latin typeface="Open Sans"/>
                <a:ea typeface="Open Sans"/>
                <a:cs typeface="Open Sans"/>
              </a:rPr>
              <a:t> (202</a:t>
            </a:r>
            <a:r>
              <a:rPr lang="cy-GB" sz="1600">
                <a:latin typeface="Open Sans"/>
                <a:ea typeface="Open Sans"/>
                <a:cs typeface="Open Sans"/>
              </a:rPr>
              <a:t>0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nodweddir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cadarnhaol</a:t>
            </a:r>
            <a:r>
              <a:rPr lang="en-US" sz="1600">
                <a:latin typeface="Open Sans"/>
                <a:ea typeface="Open Sans"/>
                <a:cs typeface="Open Sans"/>
              </a:rPr>
              <a:t> gan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faeth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cytbwys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gweithgaredd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corfforol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digonol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cysgu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cyson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amser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sgrin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cyfyngedig</a:t>
            </a:r>
            <a:r>
              <a:rPr lang="en-US" sz="1600">
                <a:latin typeface="Open Sans"/>
                <a:ea typeface="Open Sans"/>
                <a:cs typeface="Open Sans"/>
              </a:rPr>
              <a:t>,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rhyngweithio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cyfoethog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tra</a:t>
            </a:r>
            <a:r>
              <a:rPr lang="en-US" sz="1600">
                <a:latin typeface="Open Sans"/>
                <a:ea typeface="Open Sans"/>
                <a:cs typeface="Open Sans"/>
              </a:rPr>
              <a:t> bod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gwael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aml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cynnwys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afreolaidd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maeth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annigonol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ymddygiad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eisteddog</a:t>
            </a:r>
            <a:r>
              <a:rPr lang="en-US" sz="1600">
                <a:latin typeface="Open Sans"/>
                <a:ea typeface="Open Sans"/>
                <a:cs typeface="Open Sans"/>
              </a:rPr>
              <a:t>. ,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amlygiad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sgrin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gormodol</a:t>
            </a:r>
            <a:r>
              <a:rPr lang="en-US" sz="1600">
                <a:latin typeface="Open Sans"/>
                <a:ea typeface="Open Sans"/>
                <a:cs typeface="Open Sans"/>
              </a:rPr>
              <a:t>, ac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ymgysylltiad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cyfyngedig</a:t>
            </a:r>
            <a:r>
              <a:rPr lang="en-US" sz="1600">
                <a:latin typeface="Open Sans"/>
                <a:ea typeface="Open Sans"/>
                <a:cs typeface="Open Sans"/>
              </a:rPr>
              <a:t>.</a:t>
            </a:r>
            <a:endParaRPr lang="en-GB" sz="1600">
              <a:latin typeface="Open Sans"/>
              <a:ea typeface="Open Sans"/>
              <a:cs typeface="Open Sans"/>
            </a:endParaRPr>
          </a:p>
          <a:p>
            <a:pPr algn="just"/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r>
              <a:rPr lang="en-US" sz="1600">
                <a:latin typeface="Open Sans"/>
                <a:ea typeface="Open Sans"/>
                <a:cs typeface="Open Sans"/>
              </a:rPr>
              <a:t>Mae  </a:t>
            </a:r>
            <a:r>
              <a:rPr lang="en-US" sz="1600" b="0" i="0" u="none" strike="noStrike" err="1">
                <a:solidFill>
                  <a:srgbClr val="222222"/>
                </a:solidFill>
                <a:effectLst/>
              </a:rPr>
              <a:t>Descarpentrie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, A., </a:t>
            </a:r>
            <a:r>
              <a:rPr lang="cy-GB" sz="1600" b="0" i="0" u="none" strike="noStrike">
                <a:solidFill>
                  <a:srgbClr val="222222"/>
                </a:solidFill>
                <a:effectLst/>
              </a:rPr>
              <a:t>et al </a:t>
            </a:r>
            <a:r>
              <a:rPr lang="en-US" sz="1600">
                <a:latin typeface="Open Sans"/>
                <a:ea typeface="Open Sans"/>
                <a:cs typeface="Open Sans"/>
              </a:rPr>
              <a:t>(202</a:t>
            </a:r>
            <a:r>
              <a:rPr lang="cy-GB" sz="1600">
                <a:latin typeface="Open Sans"/>
                <a:ea typeface="Open Sans"/>
                <a:cs typeface="Open Sans"/>
              </a:rPr>
              <a:t>1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pwysleisio</a:t>
            </a:r>
            <a:r>
              <a:rPr lang="en-US" sz="1600">
                <a:latin typeface="Open Sans"/>
                <a:ea typeface="Open Sans"/>
                <a:cs typeface="Open Sans"/>
              </a:rPr>
              <a:t> bod </a:t>
            </a:r>
            <a:r>
              <a:rPr lang="en-US" sz="1600" err="1">
                <a:latin typeface="Open Sans"/>
                <a:ea typeface="Open Sans"/>
                <a:cs typeface="Open Sans"/>
              </a:rPr>
              <a:t>sefydlu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da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ystod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plentyndod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hanfodol</a:t>
            </a:r>
            <a:r>
              <a:rPr lang="en-US" sz="1600">
                <a:latin typeface="Open Sans"/>
                <a:ea typeface="Open Sans"/>
                <a:cs typeface="Open Sans"/>
              </a:rPr>
              <a:t> gan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fod</a:t>
            </a:r>
            <a:r>
              <a:rPr lang="en-US" sz="1600">
                <a:latin typeface="Open Sans"/>
                <a:ea typeface="Open Sans"/>
                <a:cs typeface="Open Sans"/>
              </a:rPr>
              <a:t> y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tueddu</a:t>
            </a:r>
            <a:r>
              <a:rPr lang="en-US" sz="1600">
                <a:latin typeface="Open Sans"/>
                <a:ea typeface="Open Sans"/>
                <a:cs typeface="Open Sans"/>
              </a:rPr>
              <a:t> i </a:t>
            </a:r>
            <a:r>
              <a:rPr lang="en-US" sz="1600" err="1">
                <a:latin typeface="Open Sans"/>
                <a:ea typeface="Open Sans"/>
                <a:cs typeface="Open Sans"/>
              </a:rPr>
              <a:t>barhau</a:t>
            </a:r>
            <a:r>
              <a:rPr lang="en-US" sz="1600">
                <a:latin typeface="Open Sans"/>
                <a:ea typeface="Open Sans"/>
                <a:cs typeface="Open Sans"/>
              </a:rPr>
              <a:t> i </a:t>
            </a:r>
            <a:r>
              <a:rPr lang="en-US" sz="1600" err="1">
                <a:latin typeface="Open Sans"/>
                <a:ea typeface="Open Sans"/>
                <a:cs typeface="Open Sans"/>
              </a:rPr>
              <a:t>fod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oedolion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llywio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canlyniadau</a:t>
            </a:r>
            <a:r>
              <a:rPr lang="en-US" sz="1600">
                <a:latin typeface="Open Sans"/>
                <a:ea typeface="Open Sans"/>
                <a:cs typeface="Open Sans"/>
              </a:rPr>
              <a:t> iechyd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cyffredinol</a:t>
            </a:r>
            <a:r>
              <a:rPr lang="en-US" sz="1600">
                <a:latin typeface="Open Sans"/>
                <a:ea typeface="Open Sans"/>
                <a:cs typeface="Open Sans"/>
              </a:rPr>
              <a:t>. </a:t>
            </a:r>
            <a:r>
              <a:rPr lang="en-US" sz="1600" err="1">
                <a:latin typeface="Open Sans"/>
                <a:ea typeface="Open Sans"/>
                <a:cs typeface="Open Sans"/>
              </a:rPr>
              <a:t>Astudiaethau</a:t>
            </a:r>
            <a:r>
              <a:rPr lang="en-US" sz="1600">
                <a:latin typeface="Open Sans"/>
                <a:ea typeface="Open Sans"/>
                <a:cs typeface="Open Sans"/>
              </a:rPr>
              <a:t> gan</a:t>
            </a:r>
            <a:r>
              <a:rPr lang="cy-GB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Danner, D.D.,</a:t>
            </a:r>
            <a:r>
              <a:rPr lang="cy-GB" sz="1600" b="0" i="0" u="none" strike="noStrike">
                <a:solidFill>
                  <a:srgbClr val="222222"/>
                </a:solidFill>
                <a:effectLst/>
              </a:rPr>
              <a:t> </a:t>
            </a:r>
            <a:r>
              <a:rPr lang="en-US" sz="1600">
                <a:latin typeface="Open Sans"/>
                <a:ea typeface="Open Sans"/>
                <a:cs typeface="Open Sans"/>
              </a:rPr>
              <a:t>et al. (20</a:t>
            </a:r>
            <a:r>
              <a:rPr lang="cy-GB" sz="1600">
                <a:latin typeface="Open Sans"/>
                <a:ea typeface="Open Sans"/>
                <a:cs typeface="Open Sans"/>
              </a:rPr>
              <a:t>01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amlygu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ymhellach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da </a:t>
            </a:r>
            <a:r>
              <a:rPr lang="en-US" sz="1600" err="1">
                <a:latin typeface="Open Sans"/>
                <a:ea typeface="Open Sans"/>
                <a:cs typeface="Open Sans"/>
              </a:rPr>
              <a:t>mewn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plentyndod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ffactorau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amddiffynnol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erbyn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cymhlethdodau</a:t>
            </a:r>
            <a:r>
              <a:rPr lang="en-US" sz="1600">
                <a:latin typeface="Open Sans"/>
                <a:ea typeface="Open Sans"/>
                <a:cs typeface="Open Sans"/>
              </a:rPr>
              <a:t> iechyd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y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dyfodol</a:t>
            </a:r>
            <a:r>
              <a:rPr lang="en-US" sz="1600">
                <a:latin typeface="Open Sans"/>
                <a:ea typeface="Open Sans"/>
                <a:cs typeface="Open Sans"/>
              </a:rPr>
              <a:t> ac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cefnogi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datblygiad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corfforol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meddyliol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chymdeithasol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optimaidd</a:t>
            </a:r>
            <a:r>
              <a:rPr lang="en-US" sz="1600">
                <a:latin typeface="Open Sans"/>
                <a:ea typeface="Open Sans"/>
                <a:cs typeface="Open Sans"/>
              </a:rPr>
              <a:t>, gan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danlinellu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pwysigrwydd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hanfodol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sefydlu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cadarnhaol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ystod</a:t>
            </a:r>
            <a:r>
              <a:rPr lang="en-US" sz="1600">
                <a:latin typeface="Open Sans"/>
                <a:ea typeface="Open Sans"/>
                <a:cs typeface="Open Sans"/>
              </a:rPr>
              <a:t> y </a:t>
            </a:r>
            <a:r>
              <a:rPr lang="en-US" sz="1600" err="1">
                <a:latin typeface="Open Sans"/>
                <a:ea typeface="Open Sans"/>
                <a:cs typeface="Open Sans"/>
              </a:rPr>
              <a:t>blynyddoedd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ffurfiannol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hyn</a:t>
            </a:r>
            <a:r>
              <a:rPr lang="en-US" sz="1600">
                <a:latin typeface="Open Sans"/>
                <a:ea typeface="Open Sans"/>
                <a:cs typeface="Open Sans"/>
              </a:rPr>
              <a:t>. Yn </a:t>
            </a:r>
            <a:r>
              <a:rPr lang="en-US" sz="1600" err="1">
                <a:latin typeface="Open Sans"/>
                <a:ea typeface="Open Sans"/>
                <a:cs typeface="Open Sans"/>
              </a:rPr>
              <a:t>ôl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astudiaethau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hydredol</a:t>
            </a:r>
            <a:r>
              <a:rPr lang="en-US" sz="1600">
                <a:latin typeface="Open Sans"/>
                <a:ea typeface="Open Sans"/>
                <a:cs typeface="Open Sans"/>
              </a:rPr>
              <a:t> gan</a:t>
            </a:r>
            <a:r>
              <a:rPr lang="cy-GB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b="0" i="0" u="none" strike="noStrike" err="1">
                <a:solidFill>
                  <a:srgbClr val="222222"/>
                </a:solidFill>
                <a:effectLst/>
              </a:rPr>
              <a:t>Mollborn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, S., </a:t>
            </a:r>
            <a:r>
              <a:rPr lang="en-US" sz="1600">
                <a:latin typeface="Open Sans"/>
                <a:ea typeface="Open Sans"/>
                <a:cs typeface="Open Sans"/>
              </a:rPr>
              <a:t>  et al., (202</a:t>
            </a:r>
            <a:r>
              <a:rPr lang="cy-GB" sz="1600">
                <a:latin typeface="Open Sans"/>
                <a:ea typeface="Open Sans"/>
                <a:cs typeface="Open Sans"/>
              </a:rPr>
              <a:t>1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mae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profiadau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plentyndod</a:t>
            </a:r>
            <a:r>
              <a:rPr lang="en-US" sz="1600">
                <a:latin typeface="Open Sans"/>
                <a:ea typeface="Open Sans"/>
                <a:cs typeface="Open Sans"/>
              </a:rPr>
              <a:t>, gan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gynnwys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arddulliau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magu</a:t>
            </a:r>
            <a:r>
              <a:rPr lang="en-US" sz="1600">
                <a:latin typeface="Open Sans"/>
                <a:ea typeface="Open Sans"/>
                <a:cs typeface="Open Sans"/>
              </a:rPr>
              <a:t> plant,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dynameg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teulu</a:t>
            </a:r>
            <a:r>
              <a:rPr lang="en-US" sz="1600">
                <a:latin typeface="Open Sans"/>
                <a:ea typeface="Open Sans"/>
                <a:cs typeface="Open Sans"/>
              </a:rPr>
              <a:t>,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ffactorau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amgylcheddol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dylanwadu'n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sylweddol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ddatblygiad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personoliaeth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perthnasoedd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, ac iechyd </a:t>
            </a:r>
            <a:r>
              <a:rPr lang="en-US" sz="1600" err="1">
                <a:latin typeface="Open Sans"/>
                <a:ea typeface="Open Sans"/>
                <a:cs typeface="Open Sans"/>
              </a:rPr>
              <a:t>meddwl</a:t>
            </a:r>
            <a:r>
              <a:rPr lang="en-US" sz="1600">
                <a:latin typeface="Open Sans"/>
                <a:ea typeface="Open Sans"/>
                <a:cs typeface="Open Sans"/>
              </a:rPr>
              <a:t> pan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fyddant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oedolion</a:t>
            </a:r>
            <a:r>
              <a:rPr lang="en-US" sz="1600">
                <a:latin typeface="Open Sans"/>
                <a:ea typeface="Open Sans"/>
                <a:cs typeface="Open Sans"/>
              </a:rPr>
              <a:t>. Mae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ymchwil</a:t>
            </a:r>
            <a:r>
              <a:rPr lang="en-US" sz="1600">
                <a:latin typeface="Open Sans"/>
                <a:ea typeface="Open Sans"/>
                <a:cs typeface="Open Sans"/>
              </a:rPr>
              <a:t> gan</a:t>
            </a:r>
            <a:r>
              <a:rPr lang="cy-GB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Zheng, M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cy-GB" sz="1600">
                <a:latin typeface="Open Sans"/>
                <a:ea typeface="Open Sans"/>
                <a:cs typeface="Open Sans"/>
              </a:rPr>
              <a:t>et al</a:t>
            </a:r>
            <a:r>
              <a:rPr lang="en-US" sz="1600">
                <a:latin typeface="Open Sans"/>
                <a:ea typeface="Open Sans"/>
                <a:cs typeface="Open Sans"/>
              </a:rPr>
              <a:t> (202</a:t>
            </a:r>
            <a:r>
              <a:rPr lang="cy-GB" sz="1600">
                <a:latin typeface="Open Sans"/>
                <a:ea typeface="Open Sans"/>
                <a:cs typeface="Open Sans"/>
              </a:rPr>
              <a:t>2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dangos</a:t>
            </a:r>
            <a:r>
              <a:rPr lang="en-US" sz="1600">
                <a:latin typeface="Open Sans"/>
                <a:ea typeface="Open Sans"/>
                <a:cs typeface="Open Sans"/>
              </a:rPr>
              <a:t> y gall </a:t>
            </a:r>
            <a:r>
              <a:rPr lang="en-US" sz="1600" err="1">
                <a:latin typeface="Open Sans"/>
                <a:ea typeface="Open Sans"/>
                <a:cs typeface="Open Sans"/>
              </a:rPr>
              <a:t>profiadau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plentyndod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, gan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gynnwys</a:t>
            </a:r>
            <a:r>
              <a:rPr lang="en-US" sz="1600">
                <a:latin typeface="Open Sans"/>
                <a:ea typeface="Open Sans"/>
                <a:cs typeface="Open Sans"/>
              </a:rPr>
              <a:t> dod i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gysylltiad</a:t>
            </a:r>
            <a:r>
              <a:rPr lang="en-US" sz="1600">
                <a:latin typeface="Open Sans"/>
                <a:ea typeface="Open Sans"/>
                <a:cs typeface="Open Sans"/>
              </a:rPr>
              <a:t> ag </a:t>
            </a:r>
            <a:r>
              <a:rPr lang="en-US" sz="1600" err="1">
                <a:latin typeface="Open Sans"/>
                <a:ea typeface="Open Sans"/>
                <a:cs typeface="Open Sans"/>
              </a:rPr>
              <a:t>adfyd</a:t>
            </a:r>
            <a:r>
              <a:rPr lang="en-US" sz="1600">
                <a:latin typeface="Open Sans"/>
                <a:ea typeface="Open Sans"/>
                <a:cs typeface="Open Sans"/>
              </a:rPr>
              <a:t> neu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amgylcheddau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anogol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sbarduno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newidiadau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epigenetig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sy’n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dylanwadu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ganlyniadau</a:t>
            </a:r>
            <a:r>
              <a:rPr lang="en-US" sz="1600">
                <a:latin typeface="Open Sans"/>
                <a:ea typeface="Open Sans"/>
                <a:cs typeface="Open Sans"/>
              </a:rPr>
              <a:t> iechyd </a:t>
            </a:r>
            <a:r>
              <a:rPr lang="en-US" sz="1600" err="1">
                <a:latin typeface="Open Sans"/>
                <a:ea typeface="Open Sans"/>
                <a:cs typeface="Open Sans"/>
              </a:rPr>
              <a:t>corfforol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meddyliol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y </a:t>
            </a:r>
            <a:r>
              <a:rPr lang="en-US" sz="1600" err="1">
                <a:latin typeface="Open Sans"/>
                <a:ea typeface="Open Sans"/>
                <a:cs typeface="Open Sans"/>
              </a:rPr>
              <a:t>blynyddoedd</a:t>
            </a:r>
            <a:r>
              <a:rPr lang="en-US" sz="1600">
                <a:latin typeface="Open Sans"/>
                <a:ea typeface="Open Sans"/>
                <a:cs typeface="Open Sans"/>
              </a:rPr>
              <a:t> i </a:t>
            </a:r>
            <a:r>
              <a:rPr lang="en-US" sz="1600" err="1">
                <a:latin typeface="Open Sans"/>
                <a:ea typeface="Open Sans"/>
                <a:cs typeface="Open Sans"/>
              </a:rPr>
              <a:t>ddod</a:t>
            </a:r>
            <a:r>
              <a:rPr lang="en-US" sz="1600">
                <a:latin typeface="Open Sans"/>
                <a:ea typeface="Open Sans"/>
                <a:cs typeface="Open Sans"/>
              </a:rPr>
              <a:t>.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ben </a:t>
            </a:r>
            <a:r>
              <a:rPr lang="en-US" sz="1600" err="1">
                <a:latin typeface="Open Sans"/>
                <a:ea typeface="Open Sans"/>
                <a:cs typeface="Open Sans"/>
              </a:rPr>
              <a:t>hynny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mae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astudiaethau</a:t>
            </a:r>
            <a:r>
              <a:rPr lang="en-US" sz="1600">
                <a:latin typeface="Open Sans"/>
                <a:ea typeface="Open Sans"/>
                <a:cs typeface="Open Sans"/>
              </a:rPr>
              <a:t> gan 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Qiao, Y.</a:t>
            </a:r>
            <a:r>
              <a:rPr lang="en-US" sz="1600">
                <a:latin typeface="Open Sans"/>
                <a:ea typeface="Open Sans"/>
                <a:cs typeface="Open Sans"/>
              </a:rPr>
              <a:t> et al. (202</a:t>
            </a:r>
            <a:r>
              <a:rPr lang="cy-GB" sz="1600">
                <a:latin typeface="Open Sans"/>
                <a:ea typeface="Open Sans"/>
                <a:cs typeface="Open Sans"/>
              </a:rPr>
              <a:t>4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Brofiadau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Niweidiol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ystod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Plentyndod</a:t>
            </a:r>
            <a:r>
              <a:rPr lang="en-US" sz="1600">
                <a:latin typeface="Open Sans"/>
                <a:ea typeface="Open Sans"/>
                <a:cs typeface="Open Sans"/>
              </a:rPr>
              <a:t> (ACEs)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datgelu</a:t>
            </a:r>
            <a:r>
              <a:rPr lang="en-US" sz="1600">
                <a:latin typeface="Open Sans"/>
                <a:ea typeface="Open Sans"/>
                <a:cs typeface="Open Sans"/>
              </a:rPr>
              <a:t> y gall </a:t>
            </a:r>
            <a:r>
              <a:rPr lang="en-US" sz="1600" err="1">
                <a:latin typeface="Open Sans"/>
                <a:ea typeface="Open Sans"/>
                <a:cs typeface="Open Sans"/>
              </a:rPr>
              <a:t>heriau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bywyd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effeithio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gyflawniad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addysgol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llwyddiant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gyrfa</a:t>
            </a:r>
            <a:r>
              <a:rPr lang="en-US" sz="1600">
                <a:latin typeface="Open Sans"/>
                <a:ea typeface="Open Sans"/>
                <a:cs typeface="Open Sans"/>
              </a:rPr>
              <a:t>,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boddhad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cyffredinol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mewn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bywyd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tra</a:t>
            </a:r>
            <a:r>
              <a:rPr lang="en-US" sz="1600">
                <a:latin typeface="Open Sans"/>
                <a:ea typeface="Open Sans"/>
                <a:cs typeface="Open Sans"/>
              </a:rPr>
              <a:t> bod </a:t>
            </a:r>
            <a:r>
              <a:rPr lang="en-US" sz="1600" err="1">
                <a:latin typeface="Open Sans"/>
                <a:ea typeface="Open Sans"/>
                <a:cs typeface="Open Sans"/>
              </a:rPr>
              <a:t>profiadau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cadarnhaol</a:t>
            </a:r>
            <a:r>
              <a:rPr lang="en-US" sz="1600">
                <a:latin typeface="Open Sans"/>
                <a:ea typeface="Open Sans"/>
                <a:cs typeface="Open Sans"/>
              </a:rPr>
              <a:t> ac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ymlyniadau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diogel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ffactorau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amddiffynnol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sy’n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hyrwyddo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gwydnwch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chanlyniadau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bywyd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cadarnhaol</a:t>
            </a:r>
            <a:r>
              <a:rPr lang="en-US" sz="1600">
                <a:latin typeface="Open Sans"/>
                <a:ea typeface="Open Sans"/>
                <a:cs typeface="Open Sans"/>
              </a:rPr>
              <a:t>. Mae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ymchwil</a:t>
            </a:r>
            <a:r>
              <a:rPr lang="en-US" sz="1600">
                <a:latin typeface="Open Sans"/>
                <a:ea typeface="Open Sans"/>
                <a:cs typeface="Open Sans"/>
              </a:rPr>
              <a:t> gan  </a:t>
            </a:r>
            <a:r>
              <a:rPr lang="en-US" sz="1600" b="0" i="0" u="none" strike="noStrike" err="1">
                <a:solidFill>
                  <a:srgbClr val="222222"/>
                </a:solidFill>
                <a:effectLst/>
              </a:rPr>
              <a:t>Lioret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, S </a:t>
            </a:r>
            <a:r>
              <a:rPr lang="cy-GB" sz="1600">
                <a:solidFill>
                  <a:srgbClr val="222222"/>
                </a:solidFill>
              </a:rPr>
              <a:t>et al </a:t>
            </a:r>
            <a:r>
              <a:rPr lang="en-US" sz="1600">
                <a:latin typeface="Open Sans"/>
                <a:ea typeface="Open Sans"/>
                <a:cs typeface="Open Sans"/>
              </a:rPr>
              <a:t>(202</a:t>
            </a:r>
            <a:r>
              <a:rPr lang="cy-GB" sz="1600">
                <a:latin typeface="Open Sans"/>
                <a:ea typeface="Open Sans"/>
                <a:cs typeface="Open Sans"/>
              </a:rPr>
              <a:t>0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dangos</a:t>
            </a:r>
            <a:r>
              <a:rPr lang="en-US" sz="1600">
                <a:latin typeface="Open Sans"/>
                <a:ea typeface="Open Sans"/>
                <a:cs typeface="Open Sans"/>
              </a:rPr>
              <a:t> y gall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afiach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newid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gweithrediad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metabolaidd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sefydlu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ymddygiad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negyddol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sy’n</a:t>
            </a:r>
            <a:r>
              <a:rPr lang="en-US" sz="1600">
                <a:latin typeface="Open Sans"/>
                <a:ea typeface="Open Sans"/>
                <a:cs typeface="Open Sans"/>
              </a:rPr>
              <a:t> dod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fwyfwy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anodd</a:t>
            </a:r>
            <a:r>
              <a:rPr lang="en-US" sz="1600">
                <a:latin typeface="Open Sans"/>
                <a:ea typeface="Open Sans"/>
                <a:cs typeface="Open Sans"/>
              </a:rPr>
              <a:t> eu </a:t>
            </a:r>
            <a:r>
              <a:rPr lang="en-US" sz="1600" err="1">
                <a:latin typeface="Open Sans"/>
                <a:ea typeface="Open Sans"/>
                <a:cs typeface="Open Sans"/>
              </a:rPr>
              <a:t>haddasu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gydag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oedran</a:t>
            </a:r>
            <a:r>
              <a:rPr lang="en-US" sz="1600">
                <a:latin typeface="Open Sans"/>
                <a:ea typeface="Open Sans"/>
                <a:cs typeface="Open Sans"/>
              </a:rPr>
              <a:t>. </a:t>
            </a:r>
            <a:r>
              <a:rPr lang="en-US" sz="1600" err="1">
                <a:latin typeface="Open Sans"/>
                <a:ea typeface="Open Sans"/>
                <a:cs typeface="Open Sans"/>
              </a:rPr>
              <a:t>Astudiaethau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hydredol</a:t>
            </a:r>
            <a:r>
              <a:rPr lang="en-US" sz="1600">
                <a:latin typeface="Open Sans"/>
                <a:ea typeface="Open Sans"/>
                <a:cs typeface="Open Sans"/>
              </a:rPr>
              <a:t> gan 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Valenzuela, P.L.</a:t>
            </a:r>
            <a:r>
              <a:rPr lang="en-US" sz="1600">
                <a:latin typeface="Open Sans"/>
                <a:ea typeface="Open Sans"/>
                <a:cs typeface="Open Sans"/>
              </a:rPr>
              <a:t> et al. (202</a:t>
            </a:r>
            <a:r>
              <a:rPr lang="cy-GB" sz="1600">
                <a:latin typeface="Open Sans"/>
                <a:ea typeface="Open Sans"/>
                <a:cs typeface="Open Sans"/>
              </a:rPr>
              <a:t>1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datgelu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ymhellach</a:t>
            </a:r>
            <a:r>
              <a:rPr lang="en-US" sz="1600">
                <a:latin typeface="Open Sans"/>
                <a:ea typeface="Open Sans"/>
                <a:cs typeface="Open Sans"/>
              </a:rPr>
              <a:t> bod plant ag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gwael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aml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profi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gweithrediad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imiwnedd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gwan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lefelau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straen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uwch</a:t>
            </a:r>
            <a:r>
              <a:rPr lang="en-US" sz="1600">
                <a:latin typeface="Open Sans"/>
                <a:ea typeface="Open Sans"/>
                <a:cs typeface="Open Sans"/>
              </a:rPr>
              <a:t>,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llai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gymwyseddau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, gan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arwain</a:t>
            </a:r>
            <a:r>
              <a:rPr lang="en-US" sz="1600">
                <a:latin typeface="Open Sans"/>
                <a:ea typeface="Open Sans"/>
                <a:cs typeface="Open Sans"/>
              </a:rPr>
              <a:t> at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gyfraddau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uwch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faterion</a:t>
            </a:r>
            <a:r>
              <a:rPr lang="en-US" sz="1600">
                <a:latin typeface="Open Sans"/>
                <a:ea typeface="Open Sans"/>
                <a:cs typeface="Open Sans"/>
              </a:rPr>
              <a:t> iechyd </a:t>
            </a:r>
            <a:r>
              <a:rPr lang="en-US" sz="1600" err="1">
                <a:latin typeface="Open Sans"/>
                <a:ea typeface="Open Sans"/>
                <a:cs typeface="Open Sans"/>
              </a:rPr>
              <a:t>corfforol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meddyliol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ystod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llencyndod</a:t>
            </a:r>
            <a:r>
              <a:rPr lang="en-US" sz="1600">
                <a:latin typeface="Open Sans"/>
                <a:ea typeface="Open Sans"/>
                <a:cs typeface="Open Sans"/>
              </a:rPr>
              <a:t> ac </a:t>
            </a:r>
            <a:r>
              <a:rPr lang="en-US" sz="1600" err="1">
                <a:latin typeface="Open Sans"/>
                <a:ea typeface="Open Sans"/>
                <a:cs typeface="Open Sans"/>
              </a:rPr>
              <a:t>oedolion</a:t>
            </a:r>
            <a:r>
              <a:rPr lang="en-US" sz="1600">
                <a:latin typeface="Open Sans"/>
                <a:ea typeface="Open Sans"/>
                <a:cs typeface="Open Sans"/>
              </a:rPr>
              <a:t>.</a:t>
            </a:r>
            <a:endParaRPr lang="en-GB" sz="1600">
              <a:latin typeface="Open Sans"/>
              <a:ea typeface="Open Sans"/>
              <a:cs typeface="Open Sans"/>
            </a:endParaRPr>
          </a:p>
          <a:p>
            <a:pPr algn="just"/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r>
              <a:rPr lang="en-US" sz="1600">
                <a:latin typeface="Open Sans"/>
                <a:ea typeface="Open Sans"/>
                <a:cs typeface="Open Sans"/>
              </a:rPr>
              <a:t>Yn </a:t>
            </a:r>
            <a:r>
              <a:rPr lang="en-US" sz="1600" err="1">
                <a:latin typeface="Open Sans"/>
                <a:ea typeface="Open Sans"/>
                <a:cs typeface="Open Sans"/>
              </a:rPr>
              <a:t>ôl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Siregar, A.O.A. and </a:t>
            </a:r>
            <a:r>
              <a:rPr lang="en-US" sz="1600" b="0" i="0" u="none" strike="noStrike" err="1">
                <a:solidFill>
                  <a:srgbClr val="222222"/>
                </a:solidFill>
                <a:effectLst/>
              </a:rPr>
              <a:t>Karmiyati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, D</a:t>
            </a:r>
            <a:r>
              <a:rPr lang="en-US" sz="1600">
                <a:latin typeface="Open Sans"/>
                <a:ea typeface="Open Sans"/>
                <a:cs typeface="Open Sans"/>
              </a:rPr>
              <a:t> (202</a:t>
            </a:r>
            <a:r>
              <a:rPr lang="cy-GB" sz="1600">
                <a:latin typeface="Open Sans"/>
                <a:ea typeface="Open Sans"/>
                <a:cs typeface="Open Sans"/>
              </a:rPr>
              <a:t>4</a:t>
            </a:r>
            <a:r>
              <a:rPr lang="en-US" sz="1600">
                <a:latin typeface="Open Sans"/>
                <a:ea typeface="Open Sans"/>
                <a:cs typeface="Open Sans"/>
              </a:rPr>
              <a:t>), </a:t>
            </a:r>
            <a:r>
              <a:rPr lang="en-US" sz="1600" err="1">
                <a:latin typeface="Open Sans"/>
                <a:ea typeface="Open Sans"/>
                <a:cs typeface="Open Sans"/>
              </a:rPr>
              <a:t>mae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gwahanol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diwylliannol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dylanwadu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bopeth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cysgu</a:t>
            </a:r>
            <a:r>
              <a:rPr lang="en-US" sz="1600">
                <a:latin typeface="Open Sans"/>
                <a:ea typeface="Open Sans"/>
                <a:cs typeface="Open Sans"/>
              </a:rPr>
              <a:t> ac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dietegol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ddisgwyliadau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dulliau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dysgu</a:t>
            </a:r>
            <a:r>
              <a:rPr lang="en-US" sz="1600">
                <a:latin typeface="Open Sans"/>
                <a:ea typeface="Open Sans"/>
                <a:cs typeface="Open Sans"/>
              </a:rPr>
              <a:t>. Gall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ymyrraeth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gan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ymarferwyr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effeithio'n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sylweddol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batrymau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plant,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enwedig</a:t>
            </a:r>
            <a:r>
              <a:rPr lang="en-US" sz="1600">
                <a:latin typeface="Open Sans"/>
                <a:ea typeface="Open Sans"/>
                <a:cs typeface="Open Sans"/>
              </a:rPr>
              <a:t> o dan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arweiniad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Theori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Dysgu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 Bandura,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sy'n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pwysleisio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pwysigrwydd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dysgu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modelu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dysgu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arsylwi</a:t>
            </a:r>
            <a:r>
              <a:rPr lang="en-US" sz="1600">
                <a:latin typeface="Open Sans"/>
                <a:ea typeface="Open Sans"/>
                <a:cs typeface="Open Sans"/>
              </a:rPr>
              <a:t> (González et al. 2023). Mae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ymchwil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diweddar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gan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b="0" i="0" u="none" strike="noStrike" err="1">
                <a:solidFill>
                  <a:srgbClr val="222222"/>
                </a:solidFill>
                <a:effectLst/>
              </a:rPr>
              <a:t>Indraswari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, R</a:t>
            </a:r>
            <a:r>
              <a:rPr lang="cy-GB" sz="1600" b="0" i="0" u="none" strike="noStrike">
                <a:solidFill>
                  <a:srgbClr val="222222"/>
                </a:solidFill>
                <a:effectLst/>
              </a:rPr>
              <a:t> </a:t>
            </a:r>
            <a:r>
              <a:rPr lang="cy-GB" sz="1600" b="0" i="0" u="none" strike="noStrike" err="1">
                <a:solidFill>
                  <a:srgbClr val="222222"/>
                </a:solidFill>
                <a:effectLst/>
              </a:rPr>
              <a:t>et</a:t>
            </a:r>
            <a:r>
              <a:rPr lang="cy-GB" sz="1600" b="0" i="0" u="none" strike="noStrike">
                <a:solidFill>
                  <a:srgbClr val="222222"/>
                </a:solidFill>
                <a:effectLst/>
              </a:rPr>
              <a:t> </a:t>
            </a:r>
            <a:r>
              <a:rPr lang="cy-GB" sz="1600" b="0" i="0" u="none" strike="noStrike" err="1">
                <a:solidFill>
                  <a:srgbClr val="222222"/>
                </a:solidFill>
                <a:effectLst/>
              </a:rPr>
              <a:t>al</a:t>
            </a:r>
            <a:r>
              <a:rPr lang="en-US" sz="1600">
                <a:latin typeface="Open Sans"/>
                <a:ea typeface="Open Sans"/>
                <a:cs typeface="Open Sans"/>
              </a:rPr>
              <a:t> (202</a:t>
            </a:r>
            <a:r>
              <a:rPr lang="cy-GB" sz="1600">
                <a:latin typeface="Open Sans"/>
                <a:ea typeface="Open Sans"/>
                <a:cs typeface="Open Sans"/>
              </a:rPr>
              <a:t>2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dangos</a:t>
            </a:r>
            <a:r>
              <a:rPr lang="en-US" sz="1600">
                <a:latin typeface="Open Sans"/>
                <a:ea typeface="Open Sans"/>
                <a:cs typeface="Open Sans"/>
              </a:rPr>
              <a:t>, pan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ymarferwyr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modelu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dewisiadau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iach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ac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creu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amgylcheddau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cefnogol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sy’n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cyd-fynd</a:t>
            </a:r>
            <a:r>
              <a:rPr lang="en-US" sz="1600">
                <a:latin typeface="Open Sans"/>
                <a:ea typeface="Open Sans"/>
                <a:cs typeface="Open Sans"/>
              </a:rPr>
              <a:t> â </a:t>
            </a:r>
            <a:r>
              <a:rPr lang="en-US" sz="1600" err="1">
                <a:latin typeface="Open Sans"/>
                <a:ea typeface="Open Sans"/>
                <a:cs typeface="Open Sans"/>
              </a:rPr>
              <a:t>Theori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Dysgu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Cymdeithasol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mae</a:t>
            </a:r>
            <a:r>
              <a:rPr lang="en-US" sz="1600">
                <a:latin typeface="Open Sans"/>
                <a:ea typeface="Open Sans"/>
                <a:cs typeface="Open Sans"/>
              </a:rPr>
              <a:t> plant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fwy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tebygol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fabwysiadu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chynnal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patrymau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ymddygiad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cadarnhaol</a:t>
            </a:r>
            <a:r>
              <a:rPr lang="en-US" sz="1600">
                <a:latin typeface="Open Sans"/>
                <a:ea typeface="Open Sans"/>
                <a:cs typeface="Open Sans"/>
              </a:rPr>
              <a:t>. </a:t>
            </a:r>
            <a:r>
              <a:rPr lang="en-US" sz="1600" err="1">
                <a:latin typeface="Open Sans"/>
                <a:ea typeface="Open Sans"/>
                <a:cs typeface="Open Sans"/>
              </a:rPr>
              <a:t>Astudiaethau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gan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b="0" i="0" u="none" strike="noStrike">
                <a:solidFill>
                  <a:srgbClr val="222222"/>
                </a:solidFill>
                <a:effectLst/>
              </a:rPr>
              <a:t>Hamedi, </a:t>
            </a:r>
            <a:r>
              <a:rPr lang="en-US" sz="1800" b="0" i="0" u="none" strike="noStrike">
                <a:solidFill>
                  <a:srgbClr val="222222"/>
                </a:solidFill>
                <a:effectLst/>
              </a:rPr>
              <a:t>F</a:t>
            </a:r>
            <a:r>
              <a:rPr lang="en-US" sz="1600">
                <a:latin typeface="Open Sans"/>
                <a:ea typeface="Open Sans"/>
                <a:cs typeface="Open Sans"/>
              </a:rPr>
              <a:t> et al. (202</a:t>
            </a:r>
            <a:r>
              <a:rPr lang="cy-GB" sz="1600">
                <a:latin typeface="Open Sans"/>
                <a:ea typeface="Open Sans"/>
                <a:cs typeface="Open Sans"/>
              </a:rPr>
              <a:t>1</a:t>
            </a:r>
            <a:r>
              <a:rPr lang="en-US" sz="1600">
                <a:latin typeface="Open Sans"/>
                <a:ea typeface="Open Sans"/>
                <a:cs typeface="Open Sans"/>
              </a:rPr>
              <a:t>)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cefnogi’r</a:t>
            </a:r>
            <a:r>
              <a:rPr lang="en-US" sz="1600">
                <a:latin typeface="Open Sans"/>
                <a:ea typeface="Open Sans"/>
                <a:cs typeface="Open Sans"/>
              </a:rPr>
              <a:t> dull </a:t>
            </a:r>
            <a:r>
              <a:rPr lang="en-US" sz="1600" err="1">
                <a:latin typeface="Open Sans"/>
                <a:ea typeface="Open Sans"/>
                <a:cs typeface="Open Sans"/>
              </a:rPr>
              <a:t>hwn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ymhellach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gan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ddangos</a:t>
            </a:r>
            <a:r>
              <a:rPr lang="en-US" sz="1600">
                <a:latin typeface="Open Sans"/>
                <a:ea typeface="Open Sans"/>
                <a:cs typeface="Open Sans"/>
              </a:rPr>
              <a:t> y gall </a:t>
            </a:r>
            <a:r>
              <a:rPr lang="en-US" sz="1600" err="1">
                <a:latin typeface="Open Sans"/>
                <a:ea typeface="Open Sans"/>
                <a:cs typeface="Open Sans"/>
              </a:rPr>
              <a:t>strategaethau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ymyrraeth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gynnar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sy’n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ymgorffori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cyfarwyddyd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uniongyrchol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dysgu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arsylwi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helpu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sefydlu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arferion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ffordd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iach</a:t>
            </a:r>
            <a:r>
              <a:rPr lang="en-US" sz="1600">
                <a:latin typeface="Open Sans"/>
                <a:ea typeface="Open Sans"/>
                <a:cs typeface="Open Sans"/>
              </a:rPr>
              <a:t> o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fyw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sy’n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parhau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drwy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gydol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plentyndod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thu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hwnt</a:t>
            </a:r>
            <a:r>
              <a:rPr lang="en-US" sz="1600">
                <a:latin typeface="Open Sans"/>
                <a:ea typeface="Open Sans"/>
                <a:cs typeface="Open Sans"/>
              </a:rPr>
              <a:t>,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enwedig</a:t>
            </a:r>
            <a:r>
              <a:rPr lang="en-US" sz="1600">
                <a:latin typeface="Open Sans"/>
                <a:ea typeface="Open Sans"/>
                <a:cs typeface="Open Sans"/>
              </a:rPr>
              <a:t> pan </a:t>
            </a:r>
            <a:r>
              <a:rPr lang="en-US" sz="1600" err="1">
                <a:latin typeface="Open Sans"/>
                <a:ea typeface="Open Sans"/>
                <a:cs typeface="Open Sans"/>
              </a:rPr>
              <a:t>fydd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ymarferwyr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yn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cydweithio</a:t>
            </a:r>
            <a:r>
              <a:rPr lang="en-US" sz="1600">
                <a:latin typeface="Open Sans"/>
                <a:ea typeface="Open Sans"/>
                <a:cs typeface="Open Sans"/>
              </a:rPr>
              <a:t> â </a:t>
            </a:r>
            <a:r>
              <a:rPr lang="en-US" sz="1600" err="1">
                <a:latin typeface="Open Sans"/>
                <a:ea typeface="Open Sans"/>
                <a:cs typeface="Open Sans"/>
              </a:rPr>
              <a:t>theuluoedd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i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sicrhau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cysondeb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rhwng</a:t>
            </a:r>
            <a:r>
              <a:rPr lang="en-US" sz="1600">
                <a:latin typeface="Open Sans"/>
                <a:ea typeface="Open Sans"/>
                <a:cs typeface="Open Sans"/>
              </a:rPr>
              <a:t> y </a:t>
            </a:r>
            <a:r>
              <a:rPr lang="en-US" sz="1600" err="1">
                <a:latin typeface="Open Sans"/>
                <a:ea typeface="Open Sans"/>
                <a:cs typeface="Open Sans"/>
              </a:rPr>
              <a:t>cartref</a:t>
            </a:r>
            <a:r>
              <a:rPr lang="en-US" sz="1600">
                <a:latin typeface="Open Sans"/>
                <a:ea typeface="Open Sans"/>
                <a:cs typeface="Open Sans"/>
              </a:rPr>
              <a:t> a </a:t>
            </a:r>
            <a:r>
              <a:rPr lang="en-US" sz="1600" err="1">
                <a:latin typeface="Open Sans"/>
                <a:ea typeface="Open Sans"/>
                <a:cs typeface="Open Sans"/>
              </a:rPr>
              <a:t>lleoliadau</a:t>
            </a:r>
            <a:r>
              <a:rPr lang="en-US" sz="1600">
                <a:latin typeface="Open Sans"/>
                <a:ea typeface="Open Sans"/>
                <a:cs typeface="Open Sans"/>
              </a:rPr>
              <a:t> </a:t>
            </a:r>
            <a:r>
              <a:rPr lang="en-US" sz="1600" err="1">
                <a:latin typeface="Open Sans"/>
                <a:ea typeface="Open Sans"/>
                <a:cs typeface="Open Sans"/>
              </a:rPr>
              <a:t>addysgol</a:t>
            </a:r>
            <a:r>
              <a:rPr lang="en-US" sz="1600">
                <a:latin typeface="Open Sans"/>
                <a:ea typeface="Open Sans"/>
                <a:cs typeface="Open Sans"/>
              </a:rPr>
              <a:t>.</a:t>
            </a:r>
            <a:endParaRPr lang="en-GB" sz="1600">
              <a:latin typeface="Open Sans"/>
              <a:ea typeface="Open Sans"/>
              <a:cs typeface="Open Sans"/>
            </a:endParaRPr>
          </a:p>
          <a:p>
            <a:pPr algn="just"/>
            <a:endParaRPr lang="en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/>
            <a:endParaRPr lang="cy-GB" sz="160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2B37640-7C46-6E10-17BB-7DBB8766DC96}"/>
                  </a:ext>
                </a:extLst>
              </p14:cNvPr>
              <p14:cNvContentPartPr/>
              <p14:nvPr/>
            </p14:nvContentPartPr>
            <p14:xfrm>
              <a:off x="17997520" y="17144760"/>
              <a:ext cx="109080" cy="345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2B37640-7C46-6E10-17BB-7DBB8766DC9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986720" y="17133960"/>
                <a:ext cx="130320" cy="558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 Box 59">
            <a:extLst>
              <a:ext uri="{FF2B5EF4-FFF2-40B4-BE49-F238E27FC236}">
                <a16:creationId xmlns:a16="http://schemas.microsoft.com/office/drawing/2014/main" id="{5CBDA745-C552-8769-404C-6241A8F3E6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84291" y="993494"/>
            <a:ext cx="7514897" cy="4616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>
            <a:spAutoFit/>
          </a:bodyPr>
          <a:lstStyle>
            <a:defPPr>
              <a:defRPr lang="en-US" kern="1200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65306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65306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65306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653064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err="1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Ffordd</a:t>
            </a:r>
            <a:r>
              <a:rPr lang="en-GB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 o </a:t>
            </a:r>
            <a:r>
              <a:rPr lang="en-GB" err="1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fyw</a:t>
            </a:r>
            <a:endParaRPr lang="en-US">
              <a:solidFill>
                <a:schemeClr val="bg1"/>
              </a:solidFill>
              <a:latin typeface="Bree Serif" panose="02000503040000020004" pitchFamily="2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B05971-B2A4-3330-3B39-6C375505A4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9582276" y="15934712"/>
            <a:ext cx="6386265" cy="60084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875970-A3D0-585C-D56E-5789E49F29F9}"/>
              </a:ext>
            </a:extLst>
          </p:cNvPr>
          <p:cNvSpPr txBox="1"/>
          <p:nvPr/>
        </p:nvSpPr>
        <p:spPr>
          <a:xfrm flipH="1">
            <a:off x="6408522" y="21054670"/>
            <a:ext cx="3103621" cy="61991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err="1"/>
              <a:t>Ffynhonnell:Simply</a:t>
            </a:r>
            <a:r>
              <a:rPr lang="en-GB"/>
              <a:t> Psychology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1EC370-8C6B-7461-2AF8-2C5164974F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46048" y="6187053"/>
            <a:ext cx="7813834" cy="43358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EEE12F-67DF-F7C1-0C63-DAE06C1D9664}"/>
              </a:ext>
            </a:extLst>
          </p:cNvPr>
          <p:cNvSpPr txBox="1"/>
          <p:nvPr/>
        </p:nvSpPr>
        <p:spPr>
          <a:xfrm>
            <a:off x="15541171" y="1120502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E52053-8B00-24A8-5559-A1660FD1592B}"/>
              </a:ext>
            </a:extLst>
          </p:cNvPr>
          <p:cNvSpPr txBox="1"/>
          <p:nvPr/>
        </p:nvSpPr>
        <p:spPr>
          <a:xfrm>
            <a:off x="24946048" y="10848905"/>
            <a:ext cx="4379686" cy="35612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err="1"/>
              <a:t>Ffynhonnell</a:t>
            </a:r>
            <a:r>
              <a:rPr lang="en-GB"/>
              <a:t>: Bitesize Learning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D472B9-707C-C3E5-F752-6B153237637A}"/>
              </a:ext>
            </a:extLst>
          </p:cNvPr>
          <p:cNvSpPr txBox="1"/>
          <p:nvPr/>
        </p:nvSpPr>
        <p:spPr>
          <a:xfrm>
            <a:off x="25117682" y="12126082"/>
            <a:ext cx="741294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cy-GB" sz="1600">
                <a:latin typeface="Open Sans"/>
              </a:rPr>
              <a:t>Gan adeiladu ar Theori Dysgu Cymdeithasol </a:t>
            </a:r>
            <a:r>
              <a:rPr lang="cy-GB" sz="1600" err="1">
                <a:latin typeface="Open Sans"/>
              </a:rPr>
              <a:t>Bandura</a:t>
            </a:r>
            <a:r>
              <a:rPr lang="cy-GB" sz="1600">
                <a:latin typeface="Open Sans"/>
              </a:rPr>
              <a:t>, gall ymarferwyr weithredu strategaethau ymyrryd penodol sy'n hyrwyddo arferion ffordd iach o fyw trwy arsylwi, dynwared ac atgyfnerthu. Yn ôl </a:t>
            </a:r>
            <a:r>
              <a:rPr lang="en-US" sz="1600">
                <a:solidFill>
                  <a:srgbClr val="222222"/>
                </a:solidFill>
              </a:rPr>
              <a:t>Bandura, A</a:t>
            </a:r>
            <a:r>
              <a:rPr lang="cy-GB" sz="1600">
                <a:latin typeface="Open Sans"/>
              </a:rPr>
              <a:t> (2023) mae ymyriadau llwyddiannus yn cynnwys modelu bwyta’n iach yn ystod amser bwyd a rennir, lle mae ymarferwyr yn dangos dewisiadau bwyd cadarnhaol ac ymddygiad bwyta cymdeithasol. Yn ogystal, mae astudiaethau gan </a:t>
            </a:r>
            <a:r>
              <a:rPr lang="en-US" sz="1600">
                <a:solidFill>
                  <a:srgbClr val="222222"/>
                </a:solidFill>
              </a:rPr>
              <a:t>Recker, M.L</a:t>
            </a:r>
            <a:r>
              <a:rPr lang="cy-GB" sz="1600">
                <a:latin typeface="Open Sans"/>
              </a:rPr>
              <a:t> (2023) yn dangos y gall ymarferwyr wella effeithiolrwydd ymyrraeth trwy: greu amserlenni gweledol sy’n helpu plant i ddeall a rhagweld arferion dyddiol, defnyddio atgyfnerthiad cadarnhaol pan fydd plant yn dangos dewisiadau ffordd iach o fyw, gweithredu rhaglenni modelu cyfoedion lle mae plant hŷn yn dangos ymddygiad cadarnhaol tuag at rai iau, ymgysylltu â theuluoedd mewn cynlluniau gosod nodau ar y cyd a chynlluniau addasu ffordd o fyw. Mae gwaith diweddar gan </a:t>
            </a:r>
            <a:r>
              <a:rPr lang="en-US" sz="1600">
                <a:solidFill>
                  <a:srgbClr val="222222"/>
                </a:solidFill>
              </a:rPr>
              <a:t>Castor, C</a:t>
            </a:r>
            <a:r>
              <a:rPr lang="cy-GB" sz="1600">
                <a:solidFill>
                  <a:srgbClr val="222222"/>
                </a:solidFill>
              </a:rPr>
              <a:t> </a:t>
            </a:r>
            <a:r>
              <a:rPr lang="cy-GB" sz="1600" err="1">
                <a:solidFill>
                  <a:srgbClr val="222222"/>
                </a:solidFill>
              </a:rPr>
              <a:t>et</a:t>
            </a:r>
            <a:r>
              <a:rPr lang="cy-GB" sz="1600">
                <a:solidFill>
                  <a:srgbClr val="222222"/>
                </a:solidFill>
              </a:rPr>
              <a:t> </a:t>
            </a:r>
            <a:r>
              <a:rPr lang="cy-GB" sz="1600" err="1">
                <a:solidFill>
                  <a:srgbClr val="222222"/>
                </a:solidFill>
              </a:rPr>
              <a:t>al</a:t>
            </a:r>
            <a:r>
              <a:rPr lang="cy-GB" sz="1600">
                <a:latin typeface="Open Sans"/>
              </a:rPr>
              <a:t> (2021) yn pwysleisio ymhellach, pan fydd ymarferwyr yn modelu rheoleiddio emosiynol, rhyngweithio cymdeithasol cadarnhaol, a dewisiadau ffordd iach o fyw yn gyson, mae plant yn datblygu credoau hunan-effeithiolrwydd cryfach am eu gallu i gynnal yr ymddygiadau hyn, sy’n elfen allweddol o ddamcaniaeth </a:t>
            </a:r>
            <a:r>
              <a:rPr lang="cy-GB" sz="1600" err="1">
                <a:latin typeface="Open Sans"/>
              </a:rPr>
              <a:t>Bandura</a:t>
            </a:r>
            <a:r>
              <a:rPr lang="cy-GB" sz="1600">
                <a:latin typeface="Open Sans"/>
              </a:rPr>
              <a:t>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0110FD-1744-352A-436D-E510438FDF01}"/>
              </a:ext>
            </a:extLst>
          </p:cNvPr>
          <p:cNvSpPr txBox="1"/>
          <p:nvPr/>
        </p:nvSpPr>
        <p:spPr>
          <a:xfrm>
            <a:off x="30167005" y="232218"/>
            <a:ext cx="47611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800"/>
              <a:t>2203713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30B1986-D41C-2C71-0B95-77142A24BC17}"/>
              </a:ext>
            </a:extLst>
          </p:cNvPr>
          <p:cNvSpPr txBox="1"/>
          <p:nvPr/>
        </p:nvSpPr>
        <p:spPr>
          <a:xfrm>
            <a:off x="15541171" y="11277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0A45AA-F343-AC69-98C7-E44B843C33D8}"/>
              </a:ext>
            </a:extLst>
          </p:cNvPr>
          <p:cNvSpPr txBox="1"/>
          <p:nvPr/>
        </p:nvSpPr>
        <p:spPr>
          <a:xfrm>
            <a:off x="482598" y="290286"/>
            <a:ext cx="3291115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800" err="1"/>
              <a:t>Cyfeirnodi</a:t>
            </a:r>
            <a:r>
              <a:rPr lang="en-GB" sz="2800"/>
              <a:t>: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DADB8433-5CCA-1858-BEE0-D26A70D97187}"/>
                  </a:ext>
                </a:extLst>
              </p14:cNvPr>
              <p14:cNvContentPartPr/>
              <p14:nvPr/>
            </p14:nvContentPartPr>
            <p14:xfrm>
              <a:off x="16183120" y="11393400"/>
              <a:ext cx="54720" cy="18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DADB8433-5CCA-1858-BEE0-D26A70D9718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172320" y="11382600"/>
                <a:ext cx="75960" cy="3960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CBE613DD-10FB-023F-FA43-A83DA6A18E5E}"/>
              </a:ext>
            </a:extLst>
          </p:cNvPr>
          <p:cNvSpPr txBox="1"/>
          <p:nvPr/>
        </p:nvSpPr>
        <p:spPr>
          <a:xfrm>
            <a:off x="482598" y="1040912"/>
            <a:ext cx="22383750" cy="6199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err="1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Koivula</a:t>
            </a:r>
            <a:r>
              <a:rPr lang="en-US" b="0" i="0" u="none" strike="noStrike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, M.,  Räikkönen, E.,  </a:t>
            </a:r>
            <a:r>
              <a:rPr lang="en-US" b="0" i="0" u="none" strike="noStrike" err="1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Turja</a:t>
            </a:r>
            <a:r>
              <a:rPr lang="en-US" b="0" i="0" u="none" strike="noStrike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, L.,  </a:t>
            </a:r>
            <a:r>
              <a:rPr lang="en-US" b="0" i="0" u="none" strike="noStrike" err="1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Poikonen</a:t>
            </a:r>
            <a:r>
              <a:rPr lang="en-US" b="0" i="0" u="none" strike="noStrike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, P.-L., &amp;  Laakso, M.-L. (2023).  Family and work-related risk factors in children's social–emotional well-being and parent–educator cooperation in flexibly scheduled early childhood education and care. </a:t>
            </a:r>
            <a:r>
              <a:rPr lang="en-US" b="0" i="1" u="none" strike="noStrike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International Journal of Social Welfare</a:t>
            </a:r>
            <a:r>
              <a:rPr lang="en-US" b="0" i="0" u="none" strike="noStrike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,  32(3),  334–351. </a:t>
            </a:r>
            <a:r>
              <a:rPr lang="en-US" i="0" u="none" strike="noStrike">
                <a:effectLst/>
                <a:latin typeface="Open Sans" panose="020B0606030504020204" pitchFamily="34" charset="0"/>
                <a:hlinkClick r:id="rId4"/>
              </a:rPr>
              <a:t>https://</a:t>
            </a:r>
            <a:r>
              <a:rPr lang="en-US" i="0" u="none" strike="noStrike" err="1">
                <a:effectLst/>
                <a:latin typeface="Open Sans" panose="020B0606030504020204" pitchFamily="34" charset="0"/>
                <a:hlinkClick r:id="rId4"/>
              </a:rPr>
              <a:t>doi.org</a:t>
            </a:r>
            <a:r>
              <a:rPr lang="en-US" i="0" u="none" strike="noStrike">
                <a:effectLst/>
                <a:latin typeface="Open Sans" panose="020B0606030504020204" pitchFamily="34" charset="0"/>
                <a:hlinkClick r:id="rId4"/>
              </a:rPr>
              <a:t>/10.1111/</a:t>
            </a:r>
            <a:r>
              <a:rPr lang="en-US" i="0" u="none" strike="noStrike" err="1">
                <a:effectLst/>
                <a:latin typeface="Open Sans" panose="020B0606030504020204" pitchFamily="34" charset="0"/>
                <a:hlinkClick r:id="rId4"/>
              </a:rPr>
              <a:t>ijsw.12585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FADAF1-3FEA-82F4-4461-506C8BDC1507}"/>
              </a:ext>
            </a:extLst>
          </p:cNvPr>
          <p:cNvSpPr txBox="1"/>
          <p:nvPr/>
        </p:nvSpPr>
        <p:spPr>
          <a:xfrm>
            <a:off x="482598" y="1615775"/>
            <a:ext cx="22383750" cy="2466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0" i="0" u="none" strike="noStrike">
                <a:solidFill>
                  <a:srgbClr val="000000"/>
                </a:solidFill>
                <a:effectLst/>
              </a:rPr>
              <a:t>Guy-Evans, O. (2024) </a:t>
            </a:r>
            <a:r>
              <a:rPr lang="en-US" b="0" i="1" u="none" strike="noStrike">
                <a:solidFill>
                  <a:srgbClr val="000000"/>
                </a:solidFill>
                <a:effectLst/>
              </a:rPr>
              <a:t>Bronfenbrenner’s ecological systems theory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, </a:t>
            </a:r>
            <a:r>
              <a:rPr lang="en-US" b="0" i="1" u="none" strike="noStrike">
                <a:solidFill>
                  <a:srgbClr val="000000"/>
                </a:solidFill>
                <a:effectLst/>
              </a:rPr>
              <a:t>Simply Psychology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. Available at: https://</a:t>
            </a:r>
            <a:r>
              <a:rPr lang="en-US" b="0" i="0" u="none" strike="noStrike" err="1">
                <a:solidFill>
                  <a:srgbClr val="000000"/>
                </a:solidFill>
                <a:effectLst/>
              </a:rPr>
              <a:t>www.simplypsychology.org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/bronfenbrenner.html (Accessed: 09 January 2025). 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algn="l"/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effectLst/>
              </a:rPr>
              <a:t>Halfon, N., Russ, S.A. and Schor, E.L. (2022) </a:t>
            </a:r>
            <a:r>
              <a:rPr lang="en-US" b="0" i="1" u="none" strike="noStrike">
                <a:solidFill>
                  <a:srgbClr val="000000"/>
                </a:solidFill>
                <a:effectLst/>
              </a:rPr>
              <a:t>The emergence of Life Course Intervention Research: Optimizing Health Development and child well-being | pediatrics | American Academy of Pediatrics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. Available at: https://publications.aap.org/pediatrics/article/149/Supplement%205/e2021053509C/186912/The-Emergence-of-Life-Course-Intervention-Research (Accessed: 13 January 2025). 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algn="l"/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effectLst/>
              </a:rPr>
              <a:t>Ortiz, R., </a:t>
            </a:r>
            <a:r>
              <a:rPr lang="en-US" b="0" i="0" u="none" strike="noStrike" err="1">
                <a:solidFill>
                  <a:srgbClr val="000000"/>
                </a:solidFill>
                <a:effectLst/>
              </a:rPr>
              <a:t>Gilgoff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, R. and Harris, N. (2022) </a:t>
            </a:r>
            <a:r>
              <a:rPr lang="en-US" b="0" i="1" u="none" strike="noStrike">
                <a:solidFill>
                  <a:srgbClr val="000000"/>
                </a:solidFill>
                <a:effectLst/>
              </a:rPr>
              <a:t>Adverse childhood experiences, toxic stress, and trauma-informed neurology | trauma and injury | </a:t>
            </a:r>
            <a:r>
              <a:rPr lang="en-US" b="0" i="1" u="none" strike="noStrike" err="1">
                <a:solidFill>
                  <a:srgbClr val="000000"/>
                </a:solidFill>
                <a:effectLst/>
              </a:rPr>
              <a:t>jama</a:t>
            </a:r>
            <a:r>
              <a:rPr lang="en-US" b="0" i="1" u="none" strike="noStrike">
                <a:solidFill>
                  <a:srgbClr val="000000"/>
                </a:solidFill>
                <a:effectLst/>
              </a:rPr>
              <a:t> neurology | </a:t>
            </a:r>
            <a:r>
              <a:rPr lang="en-US" b="0" i="1" u="none" strike="noStrike" err="1">
                <a:solidFill>
                  <a:srgbClr val="000000"/>
                </a:solidFill>
                <a:effectLst/>
              </a:rPr>
              <a:t>jama</a:t>
            </a:r>
            <a:r>
              <a:rPr lang="en-US" b="0" i="1" u="none" strike="noStrike">
                <a:solidFill>
                  <a:srgbClr val="000000"/>
                </a:solidFill>
                <a:effectLst/>
              </a:rPr>
              <a:t> network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. Available at: https://</a:t>
            </a:r>
            <a:r>
              <a:rPr lang="en-US" b="0" i="0" u="none" strike="noStrike" err="1">
                <a:solidFill>
                  <a:srgbClr val="000000"/>
                </a:solidFill>
                <a:effectLst/>
              </a:rPr>
              <a:t>jamanetwork.com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/journals/</a:t>
            </a:r>
            <a:r>
              <a:rPr lang="en-US" b="0" i="0" u="none" strike="noStrike" err="1">
                <a:solidFill>
                  <a:srgbClr val="000000"/>
                </a:solidFill>
                <a:effectLst/>
              </a:rPr>
              <a:t>jamaneurology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/article-abstract/2791264 (Accessed: 13 January 2025). 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algn="l"/>
            <a:endParaRPr lang="en-US" b="0" i="0" u="none" strike="noStrike">
              <a:solidFill>
                <a:srgbClr val="000000"/>
              </a:solidFill>
              <a:effectLst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effectLst/>
              </a:rPr>
              <a:t>Parsons, G. (2024) </a:t>
            </a:r>
            <a:r>
              <a:rPr lang="en-US" b="0" i="1" u="none" strike="noStrike">
                <a:solidFill>
                  <a:srgbClr val="000000"/>
                </a:solidFill>
                <a:effectLst/>
              </a:rPr>
              <a:t>Maslow’s hierarchy of needs, explained [inc. pyramid diagram]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, </a:t>
            </a:r>
            <a:r>
              <a:rPr lang="en-US" b="0" i="1" u="none" strike="noStrike">
                <a:solidFill>
                  <a:srgbClr val="000000"/>
                </a:solidFill>
                <a:effectLst/>
              </a:rPr>
              <a:t>BiteSize Learning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. Available at: https://www.bitesizelearning.co.uk/resources/</a:t>
            </a:r>
            <a:r>
              <a:rPr lang="en-US" b="0" i="0" u="none" strike="noStrike" err="1">
                <a:solidFill>
                  <a:srgbClr val="000000"/>
                </a:solidFill>
                <a:effectLst/>
              </a:rPr>
              <a:t>maslows-hierarchy-of</a:t>
            </a:r>
            <a:r>
              <a:rPr lang="en-US" b="0" i="0" u="none" strike="noStrike">
                <a:solidFill>
                  <a:srgbClr val="000000"/>
                </a:solidFill>
                <a:effectLst/>
              </a:rPr>
              <a:t>-needs-theory (Accessed: 08 January 2025).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856F655-26D9-0276-42AA-88D2CE2F1291}"/>
              </a:ext>
            </a:extLst>
          </p:cNvPr>
          <p:cNvSpPr txBox="1"/>
          <p:nvPr/>
        </p:nvSpPr>
        <p:spPr>
          <a:xfrm>
            <a:off x="482598" y="4282410"/>
            <a:ext cx="22383750" cy="3561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Halfon, N. and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Inkelas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M.,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2003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Optimizing the health and development of children.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JAMA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290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(23), pp.3136-3138.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 Available </a:t>
            </a:r>
            <a:r>
              <a:rPr lang="en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://jamanetwork.com/journals/</a:t>
            </a:r>
            <a:r>
              <a:rPr lang="en-GB" sz="1700" b="0" i="0" u="none" strike="noStrike" dirty="0" err="1">
                <a:solidFill>
                  <a:srgbClr val="222222"/>
                </a:solidFill>
                <a:effectLst/>
              </a:rPr>
              <a:t>jama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/article-abstract/197824. (Accessed:05 January 2025).</a:t>
            </a:r>
            <a:endParaRPr lang="en-US" sz="17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08A994-7E37-1B49-C9D3-241F4750E8A8}"/>
              </a:ext>
            </a:extLst>
          </p:cNvPr>
          <p:cNvSpPr txBox="1"/>
          <p:nvPr/>
        </p:nvSpPr>
        <p:spPr>
          <a:xfrm>
            <a:off x="482598" y="4754381"/>
            <a:ext cx="22383750" cy="6199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Halfon, N., Russ, S.A. and Kahn, R.S.,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2022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Inequality and child health: dynamic population health interventions.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Current opinion in pediatrics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34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(1), pp.33-38.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 Available </a:t>
            </a:r>
            <a:r>
              <a:rPr lang="en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://journals.lww.com/co-</a:t>
            </a:r>
            <a:r>
              <a:rPr lang="en-GB" sz="1700" b="0" i="0" u="none" strike="noStrike" dirty="0" err="1">
                <a:solidFill>
                  <a:srgbClr val="222222"/>
                </a:solidFill>
                <a:effectLst/>
              </a:rPr>
              <a:t>pediatrics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/</a:t>
            </a:r>
            <a:r>
              <a:rPr lang="en-GB" sz="1700" b="0" i="0" u="none" strike="noStrike" dirty="0" err="1">
                <a:solidFill>
                  <a:srgbClr val="222222"/>
                </a:solidFill>
                <a:effectLst/>
              </a:rPr>
              <a:t>fulltext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/2022/02000/inequality_and_child_health__dynamic_population.8.aspx. (Accessed:09 January 2025).</a:t>
            </a:r>
            <a:endParaRPr lang="en-US" sz="17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24F83B-F6FD-A417-0B35-65E76CE857A3}"/>
              </a:ext>
            </a:extLst>
          </p:cNvPr>
          <p:cNvSpPr txBox="1"/>
          <p:nvPr/>
        </p:nvSpPr>
        <p:spPr>
          <a:xfrm>
            <a:off x="494984" y="5525932"/>
            <a:ext cx="22372362" cy="6199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World Health Organization,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2022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Pocket book of primary health care for children and adolescents: guidelines for health promotion, disease prevention and management from the newborn period to adolescence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. World Health Organization. Regional Office for Europe.</a:t>
            </a:r>
            <a:endParaRPr lang="en-US" sz="17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B42E5D8-5A08-7552-EBC9-19635F6A3799}"/>
              </a:ext>
            </a:extLst>
          </p:cNvPr>
          <p:cNvSpPr txBox="1"/>
          <p:nvPr/>
        </p:nvSpPr>
        <p:spPr>
          <a:xfrm>
            <a:off x="495483" y="6297483"/>
            <a:ext cx="22371364" cy="6199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Wakeel, F</a:t>
            </a:r>
            <a:r>
              <a:rPr lang="en-US" sz="1700" dirty="0">
                <a:solidFill>
                  <a:srgbClr val="222222"/>
                </a:solidFill>
              </a:rPr>
              <a:t>.,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2024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Reimagining maternal resilience: Incorporating the socioecological framework,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lifecourse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theory, and weathering hypothesis.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American Psychologist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79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(8), p.1025.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 Available at: 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  <a:hlinkClick r:id="rId5"/>
              </a:rPr>
              <a:t>https://psycnet.apa.org/record/2025-41860-004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. (Accessed:12 January 2025)</a:t>
            </a:r>
            <a:endParaRPr lang="en-US" sz="17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95543B5-A37C-3C0B-BDB4-44951AB8F18B}"/>
              </a:ext>
            </a:extLst>
          </p:cNvPr>
          <p:cNvSpPr txBox="1"/>
          <p:nvPr/>
        </p:nvSpPr>
        <p:spPr>
          <a:xfrm>
            <a:off x="494984" y="7057630"/>
            <a:ext cx="22383750" cy="3561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Ryff, C.D. and Singer, B.,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1998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The role of purpose in life and personal growth in positive human health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. Lawrence Erlbaum Associates Publishers.</a:t>
            </a:r>
            <a:endParaRPr lang="en-US" sz="17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8BC503E-0326-5085-FC4C-00E0442A4046}"/>
              </a:ext>
            </a:extLst>
          </p:cNvPr>
          <p:cNvSpPr txBox="1"/>
          <p:nvPr/>
        </p:nvSpPr>
        <p:spPr>
          <a:xfrm>
            <a:off x="494984" y="7529553"/>
            <a:ext cx="22383750" cy="6199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Kim, L., Duh-Leong, C., Nagpal, N., Ortiz, R.,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Katzow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M.W., Russ, S. and Halfon, N.,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2023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Supporting early childhood routines to promote cardiovascular health across the life course.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Current Problems in Pediatric and Adolescent Health Care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p.101434.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 Available </a:t>
            </a:r>
            <a:r>
              <a:rPr lang="en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en-GB" sz="1700" b="0" i="0" u="none" strike="noStrike" dirty="0">
                <a:solidFill>
                  <a:srgbClr val="222222"/>
                </a:solidFill>
                <a:effectLst/>
              </a:rPr>
              <a:t>://www.sciencedirect.com/science/article/pii/S1538544223000834  </a:t>
            </a:r>
            <a:r>
              <a:rPr lang="cy-GB" sz="1700" dirty="0">
                <a:solidFill>
                  <a:srgbClr val="222222"/>
                </a:solidFill>
              </a:rPr>
              <a:t>(Accwssed:12 </a:t>
            </a:r>
            <a:r>
              <a:rPr lang="cy-GB" sz="1700" dirty="0" err="1">
                <a:solidFill>
                  <a:srgbClr val="222222"/>
                </a:solidFill>
              </a:rPr>
              <a:t>Janyary</a:t>
            </a:r>
            <a:r>
              <a:rPr lang="cy-GB" sz="1700" dirty="0">
                <a:solidFill>
                  <a:srgbClr val="222222"/>
                </a:solidFill>
              </a:rPr>
              <a:t> 2025)</a:t>
            </a:r>
            <a:endParaRPr lang="en-US" sz="17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EA4FE29-F8E4-8212-A2F8-9D72F995DAA6}"/>
              </a:ext>
            </a:extLst>
          </p:cNvPr>
          <p:cNvSpPr txBox="1"/>
          <p:nvPr/>
        </p:nvSpPr>
        <p:spPr>
          <a:xfrm>
            <a:off x="497279" y="8256357"/>
            <a:ext cx="22367772" cy="48405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Murray, J.,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2023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What is the purpose of education? A context for early childhood education.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International Journal of Early Years Education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31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(3), pp.571-578.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://www.tandfonline.com/doi/full/10.1080/09669760.2023.2238399. (Accessed:12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2025).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Mainstone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-Cotton, S.,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2023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Creativity and Wellbeing in the Early Years: Practical Ideas and Activities for Young Children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. Routledge.</a:t>
            </a:r>
            <a:endParaRPr lang="cy-GB" sz="1700" b="0" i="0" u="none" strike="noStrike" dirty="0">
              <a:solidFill>
                <a:srgbClr val="222222"/>
              </a:solidFill>
              <a:effectLst/>
            </a:endParaRP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World Health Organization,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2021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Investing in our future: A comprehensive agenda for the health and well-being of children and adolescents.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at: 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  <a:hlinkClick r:id="rId6"/>
              </a:rPr>
              <a:t>https://apps.who.int/iris/bitstream/handle/10665/350239/9789240037793-eng.pdf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 (Accessed:06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Liming, K.W. and Grube, W.A</a:t>
            </a:r>
            <a:r>
              <a:rPr lang="en-US" sz="1700" dirty="0">
                <a:solidFill>
                  <a:srgbClr val="222222"/>
                </a:solidFill>
              </a:rPr>
              <a:t>., 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2018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Wellbeing outcomes for children exposed to multiple adverse experiences in early childhood: A systematic review.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Child and Adolescent Social Work Journal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35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(4), pp.317-335.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://link.springer.com/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article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/10.1007/s10560-018-0532-x  (Accessed:04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2025). 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Sales, W.B., Maranhão, E.F., Ramalho, C.S.T., Macêdo, S.G.G.F., Souza, G.F. and Maciel, Á.C.C.,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2024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Early life circumstances and their impact on health in adulthood and later life: a systematic review.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BMC geriatrics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24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(1), p.978.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://link.springer.com/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article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/10.1186/s12877-024-05571-4. (Accessed:08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2025). 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McFarlane, J.M.,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2024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Blackstock’s and Maslow’s Theories of Needs and Motivations.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Introduction to Psychology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://opentextbc.ca/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psychologymtdi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/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chapter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/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blackstocks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-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and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-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maslows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-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theories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-of-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needs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-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and-motivations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/ (Accessed:03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2025). 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Anthony, B.F., Spencer, L.H., Bryning, L. and Lloyd-Williams, H.,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2024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Well-being of the Workforce.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Health Economics of Well-being and Well-becoming across the Life-course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p.231.</a:t>
            </a:r>
            <a:endParaRPr lang="en-US" sz="17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D413E40-F4E0-EF6B-5355-46057FAF999F}"/>
              </a:ext>
            </a:extLst>
          </p:cNvPr>
          <p:cNvSpPr txBox="1"/>
          <p:nvPr/>
        </p:nvSpPr>
        <p:spPr>
          <a:xfrm>
            <a:off x="482598" y="13222200"/>
            <a:ext cx="22370360" cy="3561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Zerna, J.,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2024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Need for Cognition and Well-Being.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Availsble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://tud.qucosa.de/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id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/qucosa:91058. (Accessed:06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2025). </a:t>
            </a:r>
            <a:endParaRPr lang="en-US" sz="17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63B93F2-89AC-52DE-F1ED-3776B4C393E5}"/>
              </a:ext>
            </a:extLst>
          </p:cNvPr>
          <p:cNvSpPr txBox="1"/>
          <p:nvPr/>
        </p:nvSpPr>
        <p:spPr>
          <a:xfrm>
            <a:off x="482598" y="13718557"/>
            <a:ext cx="22368098" cy="6199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Cho, K., Almeida, D. and Lee, S.,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2024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TIME SPENT FOR OTHERS: VARIED ASSOCIATIONS WITH WELL-BEING ACROSS TWO TIME SCALES AND SOCIODEMOGRAPHIC GROUPS.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Innovation in Aging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8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(Suppl 1), p.1172.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://pmc.ncbi.nlm.nih.gov/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articles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/PMC11692609/. (Accessed:04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2025). </a:t>
            </a:r>
            <a:endParaRPr lang="en-US" sz="17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E9A1CA2-753D-4C0B-9205-74F5A9CDA4AF}"/>
              </a:ext>
            </a:extLst>
          </p:cNvPr>
          <p:cNvSpPr txBox="1"/>
          <p:nvPr/>
        </p:nvSpPr>
        <p:spPr>
          <a:xfrm>
            <a:off x="477126" y="14454270"/>
            <a:ext cx="22373570" cy="6199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Konstantinidou, V. and Jamshed, H.,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2024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Chrononutrition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and health.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Frontiers in Nutrition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11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p.1516940.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at: 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  <a:hlinkClick r:id="rId7"/>
              </a:rPr>
              <a:t>https://www.frontiersin.org/journals/nutrition/articles/10.3389/fnut.2024.1516940/full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. (Accessed:04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</a:t>
            </a:r>
            <a:endParaRPr lang="en-US" sz="17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45A3100-9711-5F38-303B-F74203E678D5}"/>
              </a:ext>
            </a:extLst>
          </p:cNvPr>
          <p:cNvSpPr txBox="1"/>
          <p:nvPr/>
        </p:nvSpPr>
        <p:spPr>
          <a:xfrm>
            <a:off x="477126" y="15214417"/>
            <a:ext cx="22368386" cy="3561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Verba, E.K.,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2025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Thanks to Life: A Biography of Violeta Parra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. UNC Press Books.</a:t>
            </a:r>
            <a:endParaRPr lang="en-US" sz="170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2460A61-C046-91E2-010E-95FC92D4359D}"/>
              </a:ext>
            </a:extLst>
          </p:cNvPr>
          <p:cNvSpPr txBox="1"/>
          <p:nvPr/>
        </p:nvSpPr>
        <p:spPr>
          <a:xfrm>
            <a:off x="475370" y="15710774"/>
            <a:ext cx="22370142" cy="6199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Lioret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S., Campbell, K.J., McNaughton, S.A., Cameron, A.J., Salmon, J., Abbott, G. and Hesketh, K.D.,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2020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Lifestyle patterns begin in early childhood, persist and are socioeconomically patterned, confirming the importance of early life interventions.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Nutrients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12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(3), p.724.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at: 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  <a:hlinkClick r:id="rId8"/>
              </a:rPr>
              <a:t>https://www.mdpi.com/2072-6643/12/3/724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. (Accessed:12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 </a:t>
            </a:r>
            <a:endParaRPr lang="en-US" sz="17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0063590-ECBC-1B15-0A9D-653C98AA02D3}"/>
              </a:ext>
            </a:extLst>
          </p:cNvPr>
          <p:cNvSpPr txBox="1"/>
          <p:nvPr/>
        </p:nvSpPr>
        <p:spPr>
          <a:xfrm>
            <a:off x="461762" y="16446487"/>
            <a:ext cx="22383750" cy="589571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Descarpentrie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A., Saldanha-Gomes, C.,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Guivarch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C.,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Dargent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-Molina, P., de Lauzon-Guillain, B.,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Plancoulaine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S., Charles, M.A., Chia, A., Chong, M.F.F.,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Vandentorren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S. and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Heude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B.,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2021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Family socioecological correlates of lifestyle patterns in early childhood: a cross-sectional study from the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eden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mother–child cohort.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Nutrients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13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(11), p.3803.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at: 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  <a:hlinkClick r:id="rId9"/>
              </a:rPr>
              <a:t>https://www.mdpi.com/2072-6643/13/11/3803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. (Accessed:09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 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Danner, D.D., Snowdon, D.A. and Friesen, W.V.,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2001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Positive emotions in early life and longevity: findings from the nun study.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Journal of personality and social psychology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80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(5), p.804.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at: 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  <a:hlinkClick r:id="rId10"/>
              </a:rPr>
              <a:t>https://psycnet.apa.org/journals/psp/80/5/804.html?uid=2001-17232-009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. (Accessed:13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Mollborn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S., Lawrence, E. and Krueger, P.M.,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2021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Developing health lifestyle pathways and social inequalities across early childhood.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Population research and policy review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40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(5), pp.1085-1117.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at: 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  <a:hlinkClick r:id="rId11"/>
              </a:rPr>
              <a:t>https://link.springer.com/article/10.1007/s11113-020-09615-6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. (Accessed:04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 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Zheng, M., Hesketh, K.D., McNaughton, S.A., Salmon, J., Crawford, D., Cameron, A.J.,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Lioret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S. and Campbell, K.J.,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2022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Quantifying the overall impact of an early childhood multi‐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behavioural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lifestyle intervention.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Pediatric Obesity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17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(3), p.e12861.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at: 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  <a:hlinkClick r:id="rId12"/>
              </a:rPr>
              <a:t>https://onlinelibrary.wiley.com/doi/abs/10.1111/ijpo.12861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. (Accessed:09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Qiao, Y., Zhu, D., Zhao, M., Magnussen, C.G. and Xi, B.,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2024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Adverse childhood experience, adopting a healthy lifestyle in adulthood, and risk of cardiovascular diseases.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Journal of Affective Disorders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362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pp.450-458.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://www.sciencedirect.com/science/article/pii/S0165032724010802. (Accessed:06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 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Lioret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S., Campbell, K.J., McNaughton, S.A., Cameron, A.J., Salmon, J., Abbott, G. and Hesketh, K.D., </a:t>
            </a:r>
            <a:r>
              <a:rPr lang="en-US" sz="1700" dirty="0">
                <a:solidFill>
                  <a:srgbClr val="222222"/>
                </a:solidFill>
              </a:rPr>
              <a:t>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2020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Lifestyle patterns begin in early childhood, persist and are socioeconomically patterned, confirming the importance of early life interventions.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Nutrients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12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(3), p.724.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at: 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  <a:hlinkClick r:id="rId8"/>
              </a:rPr>
              <a:t>https://www.mdpi.com/2072-6643/12/3/724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(Accessed:12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Valenzuela, P.L., Carrera-Bastos, P., Gálvez, B.G., Ruiz-Hurtado, G.,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Ordovas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J.M., </a:t>
            </a:r>
            <a:r>
              <a:rPr lang="en-US" sz="1700" b="0" i="0" u="none" strike="noStrike" dirty="0" err="1">
                <a:solidFill>
                  <a:srgbClr val="222222"/>
                </a:solidFill>
                <a:effectLst/>
              </a:rPr>
              <a:t>Ruilope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 L.M. and Lucia, A</a:t>
            </a:r>
            <a:r>
              <a:rPr lang="en-US" sz="1700" dirty="0">
                <a:solidFill>
                  <a:srgbClr val="222222"/>
                </a:solidFill>
              </a:rPr>
              <a:t>., (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2021</a:t>
            </a:r>
            <a:r>
              <a:rPr lang="en-US" sz="1700" dirty="0">
                <a:solidFill>
                  <a:srgbClr val="222222"/>
                </a:solidFill>
              </a:rPr>
              <a:t>).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 Lifestyle interventions for the prevention and treatment of hypertension.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Nature Reviews Cardiology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US" sz="1700" b="0" i="1" u="none" strike="noStrike" dirty="0">
                <a:solidFill>
                  <a:srgbClr val="222222"/>
                </a:solidFill>
                <a:effectLst/>
              </a:rPr>
              <a:t>18</a:t>
            </a:r>
            <a:r>
              <a:rPr lang="en-US" sz="1700" b="0" i="0" u="none" strike="noStrike" dirty="0">
                <a:solidFill>
                  <a:srgbClr val="222222"/>
                </a:solidFill>
                <a:effectLst/>
              </a:rPr>
              <a:t>(4), pp.251-275.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Available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at:https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://www.nature.com/articles/s41569-020-00437-9. (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Accessed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: 09 </a:t>
            </a:r>
            <a:r>
              <a:rPr lang="cy-GB" sz="1700" b="0" i="0" u="none" strike="noStrike" dirty="0" err="1">
                <a:solidFill>
                  <a:srgbClr val="222222"/>
                </a:solidFill>
                <a:effectLst/>
              </a:rPr>
              <a:t>January</a:t>
            </a:r>
            <a:r>
              <a:rPr lang="cy-GB" sz="1700" b="0" i="0" u="none" strike="noStrike" dirty="0">
                <a:solidFill>
                  <a:srgbClr val="222222"/>
                </a:solidFill>
                <a:effectLst/>
              </a:rPr>
              <a:t> 2025)</a:t>
            </a:r>
          </a:p>
          <a:p>
            <a:endParaRPr lang="cy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6EDB703-E9BF-4E95-E28A-0FE1C59F7984}"/>
              </a:ext>
            </a:extLst>
          </p:cNvPr>
          <p:cNvSpPr txBox="1"/>
          <p:nvPr/>
        </p:nvSpPr>
        <p:spPr>
          <a:xfrm>
            <a:off x="24094722" y="15557500"/>
            <a:ext cx="914400" cy="9144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DD3D59-5255-62B1-539D-9645968DF67C}"/>
              </a:ext>
            </a:extLst>
          </p:cNvPr>
          <p:cNvSpPr txBox="1"/>
          <p:nvPr/>
        </p:nvSpPr>
        <p:spPr>
          <a:xfrm>
            <a:off x="22864498" y="597724"/>
            <a:ext cx="9532858" cy="80637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just">
              <a:buFont typeface=""/>
              <a:buChar char="•"/>
            </a:pPr>
            <a:r>
              <a:rPr lang="en-US" sz="1850" dirty="0">
                <a:solidFill>
                  <a:srgbClr val="222222"/>
                </a:solidFill>
              </a:rPr>
              <a:t>Siregar, A.O.A. and </a:t>
            </a:r>
            <a:r>
              <a:rPr lang="en-US" sz="1850" dirty="0" err="1">
                <a:solidFill>
                  <a:srgbClr val="222222"/>
                </a:solidFill>
              </a:rPr>
              <a:t>Karmiyati</a:t>
            </a:r>
            <a:r>
              <a:rPr lang="en-US" sz="1850" dirty="0">
                <a:solidFill>
                  <a:srgbClr val="222222"/>
                </a:solidFill>
              </a:rPr>
              <a:t>, D., (2024), October. Delinquent Behavior: An Analysis of Albert Bandura’s Social Learning Theory. In </a:t>
            </a:r>
            <a:r>
              <a:rPr lang="en-US" sz="1850" i="1" dirty="0">
                <a:solidFill>
                  <a:srgbClr val="222222"/>
                </a:solidFill>
              </a:rPr>
              <a:t>International Conference on Psychology and Education (ICPE)</a:t>
            </a:r>
            <a:r>
              <a:rPr lang="en-US" sz="1850" dirty="0">
                <a:solidFill>
                  <a:srgbClr val="222222"/>
                </a:solidFill>
              </a:rPr>
              <a:t> (Vol. 3, No. 1).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Available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at:https</a:t>
            </a:r>
            <a:r>
              <a:rPr lang="cy-GB" sz="1850" dirty="0">
                <a:solidFill>
                  <a:srgbClr val="222222"/>
                </a:solidFill>
              </a:rPr>
              <a:t>://proceeding.unesa.ac.id/</a:t>
            </a:r>
            <a:r>
              <a:rPr lang="cy-GB" sz="1850" dirty="0" err="1">
                <a:solidFill>
                  <a:srgbClr val="222222"/>
                </a:solidFill>
              </a:rPr>
              <a:t>index.php</a:t>
            </a:r>
            <a:r>
              <a:rPr lang="cy-GB" sz="1850" dirty="0">
                <a:solidFill>
                  <a:srgbClr val="222222"/>
                </a:solidFill>
              </a:rPr>
              <a:t>/</a:t>
            </a:r>
            <a:r>
              <a:rPr lang="cy-GB" sz="1850" dirty="0" err="1">
                <a:solidFill>
                  <a:srgbClr val="222222"/>
                </a:solidFill>
              </a:rPr>
              <a:t>icpe</a:t>
            </a:r>
            <a:r>
              <a:rPr lang="cy-GB" sz="1850" dirty="0">
                <a:solidFill>
                  <a:srgbClr val="222222"/>
                </a:solidFill>
              </a:rPr>
              <a:t>/</a:t>
            </a:r>
            <a:r>
              <a:rPr lang="cy-GB" sz="1850" dirty="0" err="1">
                <a:solidFill>
                  <a:srgbClr val="222222"/>
                </a:solidFill>
              </a:rPr>
              <a:t>article</a:t>
            </a:r>
            <a:r>
              <a:rPr lang="cy-GB" sz="1850" dirty="0">
                <a:solidFill>
                  <a:srgbClr val="222222"/>
                </a:solidFill>
              </a:rPr>
              <a:t>/</a:t>
            </a:r>
            <a:r>
              <a:rPr lang="cy-GB" sz="1850" dirty="0" err="1">
                <a:solidFill>
                  <a:srgbClr val="222222"/>
                </a:solidFill>
              </a:rPr>
              <a:t>view</a:t>
            </a:r>
            <a:r>
              <a:rPr lang="cy-GB" sz="1850" dirty="0">
                <a:solidFill>
                  <a:srgbClr val="222222"/>
                </a:solidFill>
              </a:rPr>
              <a:t>/3655. (Accessed:07 </a:t>
            </a:r>
            <a:r>
              <a:rPr lang="cy-GB" sz="1850" dirty="0" err="1">
                <a:solidFill>
                  <a:srgbClr val="222222"/>
                </a:solidFill>
              </a:rPr>
              <a:t>January</a:t>
            </a:r>
            <a:r>
              <a:rPr lang="cy-GB" sz="1850" dirty="0">
                <a:solidFill>
                  <a:srgbClr val="222222"/>
                </a:solidFill>
              </a:rPr>
              <a:t> 2025)</a:t>
            </a:r>
            <a:r>
              <a:rPr lang="en-US" sz="1850" dirty="0"/>
              <a:t>​</a:t>
            </a:r>
          </a:p>
          <a:p>
            <a:pPr marL="228600" indent="-228600" algn="just">
              <a:buFont typeface=""/>
              <a:buChar char="•"/>
            </a:pPr>
            <a:r>
              <a:rPr lang="en-US" sz="1850" dirty="0" err="1">
                <a:solidFill>
                  <a:srgbClr val="222222"/>
                </a:solidFill>
              </a:rPr>
              <a:t>Indraswari</a:t>
            </a:r>
            <a:r>
              <a:rPr lang="en-US" sz="1850" dirty="0">
                <a:solidFill>
                  <a:srgbClr val="222222"/>
                </a:solidFill>
              </a:rPr>
              <a:t>, R., </a:t>
            </a:r>
            <a:r>
              <a:rPr lang="en-US" sz="1850" dirty="0" err="1">
                <a:solidFill>
                  <a:srgbClr val="222222"/>
                </a:solidFill>
              </a:rPr>
              <a:t>Shaluhiyah</a:t>
            </a:r>
            <a:r>
              <a:rPr lang="en-US" sz="1850" dirty="0">
                <a:solidFill>
                  <a:srgbClr val="222222"/>
                </a:solidFill>
              </a:rPr>
              <a:t>, Z., </a:t>
            </a:r>
            <a:r>
              <a:rPr lang="en-US" sz="1850" dirty="0" err="1">
                <a:solidFill>
                  <a:srgbClr val="222222"/>
                </a:solidFill>
              </a:rPr>
              <a:t>Widjanarko</a:t>
            </a:r>
            <a:r>
              <a:rPr lang="en-US" sz="1850" dirty="0">
                <a:solidFill>
                  <a:srgbClr val="222222"/>
                </a:solidFill>
              </a:rPr>
              <a:t>, B.W.B. and </a:t>
            </a:r>
            <a:r>
              <a:rPr lang="en-US" sz="1850" dirty="0" err="1">
                <a:solidFill>
                  <a:srgbClr val="222222"/>
                </a:solidFill>
              </a:rPr>
              <a:t>Suryoputro</a:t>
            </a:r>
            <a:r>
              <a:rPr lang="en-US" sz="1850" dirty="0">
                <a:solidFill>
                  <a:srgbClr val="222222"/>
                </a:solidFill>
              </a:rPr>
              <a:t>, A., (2022). Health Risk Behaviors and Life Skills of Indonesian Children: A Qualitative Analysis Using Social Cognitive Theory. </a:t>
            </a:r>
            <a:r>
              <a:rPr lang="en-US" sz="1850" i="1" dirty="0">
                <a:solidFill>
                  <a:srgbClr val="222222"/>
                </a:solidFill>
              </a:rPr>
              <a:t>The Southeast Asian Journal of Tropical Medicine and Public Health</a:t>
            </a:r>
            <a:r>
              <a:rPr lang="en-US" sz="1850" dirty="0">
                <a:solidFill>
                  <a:srgbClr val="222222"/>
                </a:solidFill>
              </a:rPr>
              <a:t>, </a:t>
            </a:r>
            <a:r>
              <a:rPr lang="en-US" sz="1850" i="1" dirty="0">
                <a:solidFill>
                  <a:srgbClr val="222222"/>
                </a:solidFill>
              </a:rPr>
              <a:t>53</a:t>
            </a:r>
            <a:r>
              <a:rPr lang="en-US" sz="1850" dirty="0">
                <a:solidFill>
                  <a:srgbClr val="222222"/>
                </a:solidFill>
              </a:rPr>
              <a:t>(Suppl 2), pp.29-51.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Available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at:https</a:t>
            </a:r>
            <a:r>
              <a:rPr lang="cy-GB" sz="1850" dirty="0">
                <a:solidFill>
                  <a:srgbClr val="222222"/>
                </a:solidFill>
              </a:rPr>
              <a:t>://journal.seameotropmednetwork.org/</a:t>
            </a:r>
            <a:r>
              <a:rPr lang="cy-GB" sz="1850" dirty="0" err="1">
                <a:solidFill>
                  <a:srgbClr val="222222"/>
                </a:solidFill>
              </a:rPr>
              <a:t>index.php</a:t>
            </a:r>
            <a:r>
              <a:rPr lang="cy-GB" sz="1850" dirty="0">
                <a:solidFill>
                  <a:srgbClr val="222222"/>
                </a:solidFill>
              </a:rPr>
              <a:t>/</a:t>
            </a:r>
            <a:r>
              <a:rPr lang="cy-GB" sz="1850" dirty="0" err="1">
                <a:solidFill>
                  <a:srgbClr val="222222"/>
                </a:solidFill>
              </a:rPr>
              <a:t>jtropmed</a:t>
            </a:r>
            <a:r>
              <a:rPr lang="cy-GB" sz="1850" dirty="0">
                <a:solidFill>
                  <a:srgbClr val="222222"/>
                </a:solidFill>
              </a:rPr>
              <a:t>/</a:t>
            </a:r>
            <a:r>
              <a:rPr lang="cy-GB" sz="1850" dirty="0" err="1">
                <a:solidFill>
                  <a:srgbClr val="222222"/>
                </a:solidFill>
              </a:rPr>
              <a:t>article</a:t>
            </a:r>
            <a:r>
              <a:rPr lang="cy-GB" sz="1850" dirty="0">
                <a:solidFill>
                  <a:srgbClr val="222222"/>
                </a:solidFill>
              </a:rPr>
              <a:t>/</a:t>
            </a:r>
            <a:r>
              <a:rPr lang="cy-GB" sz="1850" dirty="0" err="1">
                <a:solidFill>
                  <a:srgbClr val="222222"/>
                </a:solidFill>
              </a:rPr>
              <a:t>view</a:t>
            </a:r>
            <a:r>
              <a:rPr lang="cy-GB" sz="1850" dirty="0">
                <a:solidFill>
                  <a:srgbClr val="222222"/>
                </a:solidFill>
              </a:rPr>
              <a:t>/743. (Accessed:14 </a:t>
            </a:r>
            <a:r>
              <a:rPr lang="cy-GB" sz="1850" dirty="0" err="1">
                <a:solidFill>
                  <a:srgbClr val="222222"/>
                </a:solidFill>
              </a:rPr>
              <a:t>January</a:t>
            </a:r>
            <a:r>
              <a:rPr lang="cy-GB" sz="1850" dirty="0">
                <a:solidFill>
                  <a:srgbClr val="222222"/>
                </a:solidFill>
              </a:rPr>
              <a:t> 2025)</a:t>
            </a:r>
            <a:r>
              <a:rPr lang="en-US" sz="1850" dirty="0"/>
              <a:t>​</a:t>
            </a:r>
          </a:p>
          <a:p>
            <a:pPr marL="228600" indent="-228600" algn="just">
              <a:buFont typeface=""/>
              <a:buChar char="•"/>
            </a:pPr>
            <a:r>
              <a:rPr lang="en-US" sz="1850" dirty="0">
                <a:solidFill>
                  <a:srgbClr val="222222"/>
                </a:solidFill>
              </a:rPr>
              <a:t>Hamedi, F., Pashaei Fakhri, K. and </a:t>
            </a:r>
            <a:r>
              <a:rPr lang="en-US" sz="1850" dirty="0" err="1">
                <a:solidFill>
                  <a:srgbClr val="222222"/>
                </a:solidFill>
              </a:rPr>
              <a:t>Adelzadeh</a:t>
            </a:r>
            <a:r>
              <a:rPr lang="en-US" sz="1850" dirty="0">
                <a:solidFill>
                  <a:srgbClr val="222222"/>
                </a:solidFill>
              </a:rPr>
              <a:t>, P., (2021). A Psychoanalytic Study of Two Iranian Novels Based on Albert Bandura's Theory of Cognitive-social Learning. </a:t>
            </a:r>
            <a:r>
              <a:rPr lang="en-US" sz="1850" i="1" dirty="0">
                <a:solidFill>
                  <a:srgbClr val="222222"/>
                </a:solidFill>
              </a:rPr>
              <a:t>Iranian Journal of Comparative Education</a:t>
            </a:r>
            <a:r>
              <a:rPr lang="en-US" sz="1850" dirty="0">
                <a:solidFill>
                  <a:srgbClr val="222222"/>
                </a:solidFill>
              </a:rPr>
              <a:t>, </a:t>
            </a:r>
            <a:r>
              <a:rPr lang="en-US" sz="1850" i="1" dirty="0">
                <a:solidFill>
                  <a:srgbClr val="222222"/>
                </a:solidFill>
              </a:rPr>
              <a:t>4</a:t>
            </a:r>
            <a:r>
              <a:rPr lang="en-US" sz="1850" dirty="0">
                <a:solidFill>
                  <a:srgbClr val="222222"/>
                </a:solidFill>
              </a:rPr>
              <a:t>(4), pp.1479-1496.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Availsble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at:https</a:t>
            </a:r>
            <a:r>
              <a:rPr lang="cy-GB" sz="1850" dirty="0">
                <a:solidFill>
                  <a:srgbClr val="222222"/>
                </a:solidFill>
              </a:rPr>
              <a:t>://journal.cesir.ir/article_140781.html?lang=</a:t>
            </a:r>
            <a:r>
              <a:rPr lang="cy-GB" sz="1850" dirty="0" err="1">
                <a:solidFill>
                  <a:srgbClr val="222222"/>
                </a:solidFill>
              </a:rPr>
              <a:t>en</a:t>
            </a:r>
            <a:r>
              <a:rPr lang="cy-GB" sz="1850" dirty="0">
                <a:solidFill>
                  <a:srgbClr val="222222"/>
                </a:solidFill>
              </a:rPr>
              <a:t>. (Accessed:11 </a:t>
            </a:r>
            <a:r>
              <a:rPr lang="cy-GB" sz="1850" dirty="0" err="1">
                <a:solidFill>
                  <a:srgbClr val="222222"/>
                </a:solidFill>
              </a:rPr>
              <a:t>January</a:t>
            </a:r>
            <a:r>
              <a:rPr lang="cy-GB" sz="1850" dirty="0">
                <a:solidFill>
                  <a:srgbClr val="222222"/>
                </a:solidFill>
              </a:rPr>
              <a:t> 2025)</a:t>
            </a:r>
            <a:r>
              <a:rPr lang="en-US" sz="1850" dirty="0"/>
              <a:t>​</a:t>
            </a:r>
          </a:p>
          <a:p>
            <a:pPr marL="228600" indent="-228600" algn="just">
              <a:buFont typeface=""/>
              <a:buChar char="•"/>
            </a:pPr>
            <a:r>
              <a:rPr lang="en-US" sz="1850" dirty="0">
                <a:solidFill>
                  <a:srgbClr val="222222"/>
                </a:solidFill>
              </a:rPr>
              <a:t>Bandura, A., 2023. </a:t>
            </a:r>
            <a:r>
              <a:rPr lang="en-US" sz="1850" i="1" dirty="0">
                <a:solidFill>
                  <a:srgbClr val="222222"/>
                </a:solidFill>
              </a:rPr>
              <a:t>Social cognitive theory: An agentic perspective on human nature</a:t>
            </a:r>
            <a:r>
              <a:rPr lang="en-US" sz="1850" dirty="0">
                <a:solidFill>
                  <a:srgbClr val="222222"/>
                </a:solidFill>
              </a:rPr>
              <a:t>. John Wiley &amp; Sons.</a:t>
            </a:r>
            <a:r>
              <a:rPr lang="cy-GB" sz="1850" dirty="0"/>
              <a:t>​</a:t>
            </a:r>
          </a:p>
          <a:p>
            <a:pPr marL="228600" indent="-228600" algn="just">
              <a:buFont typeface=""/>
              <a:buChar char="•"/>
            </a:pPr>
            <a:r>
              <a:rPr lang="en-US" sz="1850" dirty="0">
                <a:solidFill>
                  <a:srgbClr val="222222"/>
                </a:solidFill>
              </a:rPr>
              <a:t>Recker, M.L., (2023). </a:t>
            </a:r>
            <a:r>
              <a:rPr lang="en-US" sz="1850" i="1" dirty="0">
                <a:solidFill>
                  <a:srgbClr val="222222"/>
                </a:solidFill>
              </a:rPr>
              <a:t>Social and Emotional Learning Defined Through Exploration of Albert Bandura’s Social Cognitive Theory and Abraham Maslow’s Hierarchy of Needs: A Document Analysis of Ohio’s K-12 Social and Emotional Learning Standards and Theory Alignment</a:t>
            </a:r>
            <a:r>
              <a:rPr lang="en-US" sz="1850" dirty="0">
                <a:solidFill>
                  <a:srgbClr val="222222"/>
                </a:solidFill>
              </a:rPr>
              <a:t> (Doctoral dissertation, University of Findlay).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Available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at:https</a:t>
            </a:r>
            <a:r>
              <a:rPr lang="cy-GB" sz="1850" dirty="0">
                <a:solidFill>
                  <a:srgbClr val="222222"/>
                </a:solidFill>
              </a:rPr>
              <a:t>://rave.ohiolink.edu/</a:t>
            </a:r>
            <a:r>
              <a:rPr lang="cy-GB" sz="1850" dirty="0" err="1">
                <a:solidFill>
                  <a:srgbClr val="222222"/>
                </a:solidFill>
              </a:rPr>
              <a:t>etdc</a:t>
            </a:r>
            <a:r>
              <a:rPr lang="cy-GB" sz="1850" dirty="0">
                <a:solidFill>
                  <a:srgbClr val="222222"/>
                </a:solidFill>
              </a:rPr>
              <a:t>/</a:t>
            </a:r>
            <a:r>
              <a:rPr lang="cy-GB" sz="1850" dirty="0" err="1">
                <a:solidFill>
                  <a:srgbClr val="222222"/>
                </a:solidFill>
              </a:rPr>
              <a:t>view?acc_num</a:t>
            </a:r>
            <a:r>
              <a:rPr lang="cy-GB" sz="1850" dirty="0">
                <a:solidFill>
                  <a:srgbClr val="222222"/>
                </a:solidFill>
              </a:rPr>
              <a:t>=findlay1689679604677395. (Accessed:13 </a:t>
            </a:r>
            <a:r>
              <a:rPr lang="cy-GB" sz="1850" dirty="0" err="1">
                <a:solidFill>
                  <a:srgbClr val="222222"/>
                </a:solidFill>
              </a:rPr>
              <a:t>January</a:t>
            </a:r>
            <a:r>
              <a:rPr lang="cy-GB" sz="1850" dirty="0">
                <a:solidFill>
                  <a:srgbClr val="222222"/>
                </a:solidFill>
              </a:rPr>
              <a:t> 2025)</a:t>
            </a:r>
            <a:r>
              <a:rPr lang="en-US" sz="1850" dirty="0"/>
              <a:t>​</a:t>
            </a:r>
          </a:p>
          <a:p>
            <a:pPr marL="228600" indent="-228600" algn="just">
              <a:buFont typeface=""/>
              <a:buChar char="•"/>
            </a:pPr>
            <a:r>
              <a:rPr lang="en-US" sz="1850" dirty="0">
                <a:solidFill>
                  <a:srgbClr val="222222"/>
                </a:solidFill>
              </a:rPr>
              <a:t>Castor, C., Derwig, M., Borg, S.J., </a:t>
            </a:r>
            <a:r>
              <a:rPr lang="en-US" sz="1850" dirty="0" err="1">
                <a:solidFill>
                  <a:srgbClr val="222222"/>
                </a:solidFill>
              </a:rPr>
              <a:t>Ollhage</a:t>
            </a:r>
            <a:r>
              <a:rPr lang="en-US" sz="1850" dirty="0">
                <a:solidFill>
                  <a:srgbClr val="222222"/>
                </a:solidFill>
              </a:rPr>
              <a:t>, M.E. and </a:t>
            </a:r>
            <a:r>
              <a:rPr lang="en-US" sz="1850" dirty="0" err="1">
                <a:solidFill>
                  <a:srgbClr val="222222"/>
                </a:solidFill>
              </a:rPr>
              <a:t>Tiberg</a:t>
            </a:r>
            <a:r>
              <a:rPr lang="en-US" sz="1850" dirty="0">
                <a:solidFill>
                  <a:srgbClr val="222222"/>
                </a:solidFill>
              </a:rPr>
              <a:t>, I., (2021). A challenging balancing act to engage children and their families in a healthy lifestyle–nurses' experiences of child‐</a:t>
            </a:r>
            <a:r>
              <a:rPr lang="en-US" sz="1850" dirty="0" err="1">
                <a:solidFill>
                  <a:srgbClr val="222222"/>
                </a:solidFill>
              </a:rPr>
              <a:t>centred</a:t>
            </a:r>
            <a:r>
              <a:rPr lang="en-US" sz="1850" dirty="0">
                <a:solidFill>
                  <a:srgbClr val="222222"/>
                </a:solidFill>
              </a:rPr>
              <a:t> health dialogue in child health services in Sweden. </a:t>
            </a:r>
            <a:r>
              <a:rPr lang="en-US" sz="1850" i="1" dirty="0">
                <a:solidFill>
                  <a:srgbClr val="222222"/>
                </a:solidFill>
              </a:rPr>
              <a:t>Journal of clinical nursing</a:t>
            </a:r>
            <a:r>
              <a:rPr lang="en-US" sz="1850" dirty="0">
                <a:solidFill>
                  <a:srgbClr val="222222"/>
                </a:solidFill>
              </a:rPr>
              <a:t>, </a:t>
            </a:r>
            <a:r>
              <a:rPr lang="en-US" sz="1850" i="1" dirty="0">
                <a:solidFill>
                  <a:srgbClr val="222222"/>
                </a:solidFill>
              </a:rPr>
              <a:t>30</a:t>
            </a:r>
            <a:r>
              <a:rPr lang="en-US" sz="1850" dirty="0">
                <a:solidFill>
                  <a:srgbClr val="222222"/>
                </a:solidFill>
              </a:rPr>
              <a:t>(5-6), pp.819-829.</a:t>
            </a:r>
            <a:r>
              <a:rPr lang="cy-GB" sz="1850" dirty="0">
                <a:solidFill>
                  <a:srgbClr val="222222"/>
                </a:solidFill>
              </a:rPr>
              <a:t> </a:t>
            </a:r>
            <a:r>
              <a:rPr lang="cy-GB" sz="1850" dirty="0" err="1">
                <a:solidFill>
                  <a:srgbClr val="222222"/>
                </a:solidFill>
              </a:rPr>
              <a:t>Available</a:t>
            </a:r>
            <a:r>
              <a:rPr lang="cy-GB" sz="1850" dirty="0">
                <a:solidFill>
                  <a:srgbClr val="222222"/>
                </a:solidFill>
              </a:rPr>
              <a:t> at: </a:t>
            </a:r>
            <a:r>
              <a:rPr lang="cy-GB" sz="1850" u="sng" dirty="0">
                <a:solidFill>
                  <a:srgbClr val="17BBFD"/>
                </a:solidFill>
                <a:hlinkClick r:id="rId13"/>
              </a:rPr>
              <a:t>https://onlinelibrary.wiley.com/doi/abs/10.1111/jocn.15622</a:t>
            </a:r>
            <a:r>
              <a:rPr lang="cy-GB" sz="1850" dirty="0">
                <a:solidFill>
                  <a:srgbClr val="222222"/>
                </a:solidFill>
              </a:rPr>
              <a:t> (Accessed:16 </a:t>
            </a:r>
            <a:r>
              <a:rPr lang="cy-GB" sz="1850" dirty="0" err="1">
                <a:solidFill>
                  <a:srgbClr val="222222"/>
                </a:solidFill>
              </a:rPr>
              <a:t>January</a:t>
            </a:r>
            <a:r>
              <a:rPr lang="cy-GB" sz="1850" dirty="0">
                <a:solidFill>
                  <a:srgbClr val="222222"/>
                </a:solidFill>
              </a:rPr>
              <a:t> 2025)</a:t>
            </a:r>
          </a:p>
        </p:txBody>
      </p:sp>
    </p:spTree>
    <p:extLst>
      <p:ext uri="{BB962C8B-B14F-4D97-AF65-F5344CB8AC3E}">
        <p14:creationId xmlns:p14="http://schemas.microsoft.com/office/powerpoint/2010/main" val="2675804402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A359-D080-FCF9-ADF6-3165692B35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1997" y="581576"/>
            <a:ext cx="31296245" cy="9877587"/>
          </a:xfrm>
        </p:spPr>
        <p:txBody>
          <a:bodyPr/>
          <a:lstStyle/>
          <a:p>
            <a:pPr marL="1097280" indent="-1097280" algn="just"/>
            <a:r>
              <a:rPr lang="cy-GB" sz="1100" dirty="0">
                <a:latin typeface="Aptos"/>
              </a:rPr>
              <a:t>Cyfeirnodau: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 err="1">
                <a:latin typeface="Aptos"/>
              </a:rPr>
              <a:t>Anda</a:t>
            </a:r>
            <a:r>
              <a:rPr lang="cy-GB" sz="1100" dirty="0">
                <a:latin typeface="Aptos"/>
              </a:rPr>
              <a:t>, R. F., </a:t>
            </a:r>
            <a:r>
              <a:rPr lang="cy-GB" sz="1100" dirty="0" err="1">
                <a:latin typeface="Aptos"/>
              </a:rPr>
              <a:t>Felitti</a:t>
            </a:r>
            <a:r>
              <a:rPr lang="cy-GB" sz="1100" dirty="0">
                <a:latin typeface="Aptos"/>
              </a:rPr>
              <a:t>, V. J., </a:t>
            </a:r>
            <a:r>
              <a:rPr lang="cy-GB" sz="1100" dirty="0" err="1">
                <a:latin typeface="Aptos"/>
              </a:rPr>
              <a:t>Bremner</a:t>
            </a:r>
            <a:r>
              <a:rPr lang="cy-GB" sz="1100" dirty="0">
                <a:latin typeface="Aptos"/>
              </a:rPr>
              <a:t>, JD, Walker, JD, </a:t>
            </a:r>
            <a:r>
              <a:rPr lang="cy-GB" sz="1100" dirty="0" err="1">
                <a:latin typeface="Aptos"/>
              </a:rPr>
              <a:t>Whitfield</a:t>
            </a:r>
            <a:r>
              <a:rPr lang="cy-GB" sz="1100" dirty="0">
                <a:latin typeface="Aptos"/>
              </a:rPr>
              <a:t>, C. L., Perry, B. D., </a:t>
            </a:r>
            <a:r>
              <a:rPr lang="cy-GB" sz="1100" dirty="0" err="1">
                <a:latin typeface="Aptos"/>
              </a:rPr>
              <a:t>Dube</a:t>
            </a:r>
            <a:r>
              <a:rPr lang="cy-GB" sz="1100" dirty="0">
                <a:latin typeface="Aptos"/>
              </a:rPr>
              <a:t>, S. R., &amp; Giles, W. H. (2006). Effeithiau parhaus cam-drin a phrofiadau niweidiol cysylltiedig yn ystod plentyndod. Archifau Ewropeaidd Seiciatreg a Niwrowyddoniaeth Glinigol, 256(3), 174-186. Ar gael yn:</a:t>
            </a:r>
            <a:r>
              <a:rPr lang="cy-GB" sz="1100" u="sng" dirty="0">
                <a:latin typeface="Aptos"/>
                <a:hlinkClick r:id="rId2"/>
              </a:rPr>
              <a:t>Effeithiau parhaus cam-drin a phrofiadau niweidiol cysylltiedig yn ystod plentyndod | Archifau Ewropeaidd Seiciatreg a Niwrowyddoniaeth Glinigol.</a:t>
            </a:r>
            <a:r>
              <a:rPr lang="cy-GB" sz="1100" dirty="0">
                <a:latin typeface="Aptos"/>
              </a:rPr>
              <a:t> (Accssed:12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 err="1">
                <a:solidFill>
                  <a:srgbClr val="222222"/>
                </a:solidFill>
                <a:latin typeface="Arial"/>
              </a:rPr>
              <a:t>Scattolin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M.A.D.A., RESEGUE, R.M. &amp; </a:t>
            </a:r>
            <a:r>
              <a:rPr lang="cy-GB" sz="1100" dirty="0" err="1">
                <a:solidFill>
                  <a:srgbClr val="222222"/>
                </a:solidFill>
                <a:latin typeface="Arial"/>
              </a:rPr>
              <a:t>Rosário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M.C.D., (2022). Effaith yr amgylchedd ar anhwylderau </a:t>
            </a:r>
            <a:r>
              <a:rPr lang="cy-GB" sz="1100" dirty="0" err="1">
                <a:solidFill>
                  <a:srgbClr val="222222"/>
                </a:solidFill>
                <a:latin typeface="Arial"/>
              </a:rPr>
              <a:t>niwroddatblygiadol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 yn ystod plentyndod cynnar. </a:t>
            </a:r>
            <a:r>
              <a:rPr lang="cy-GB" sz="1100" i="1" dirty="0" err="1">
                <a:solidFill>
                  <a:srgbClr val="222222"/>
                </a:solidFill>
                <a:latin typeface="Arial"/>
              </a:rPr>
              <a:t>Jornal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 de </a:t>
            </a:r>
            <a:r>
              <a:rPr lang="cy-GB" sz="1100" i="1" dirty="0" err="1">
                <a:solidFill>
                  <a:srgbClr val="222222"/>
                </a:solidFill>
                <a:latin typeface="Arial"/>
              </a:rPr>
              <a:t>Pediatria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98 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(</a:t>
            </a:r>
            <a:r>
              <a:rPr lang="cy-GB" sz="1100" dirty="0" err="1">
                <a:solidFill>
                  <a:srgbClr val="222222"/>
                </a:solidFill>
                <a:latin typeface="Arial"/>
              </a:rPr>
              <a:t>suppl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 1), tt.66-72.Available yn: </a:t>
            </a:r>
            <a:r>
              <a:rPr lang="cy-GB" sz="1100" dirty="0">
                <a:latin typeface="Arial"/>
              </a:rPr>
              <a:t>Effaith amgylcheddol ar anhwylderau </a:t>
            </a:r>
            <a:r>
              <a:rPr lang="cy-GB" sz="1100" dirty="0" err="1">
                <a:latin typeface="Arial"/>
              </a:rPr>
              <a:t>niwroddatblygiadol</a:t>
            </a:r>
            <a:r>
              <a:rPr lang="cy-GB" sz="1100" dirty="0">
                <a:latin typeface="Arial"/>
              </a:rPr>
              <a:t> yn ystod plentyndod cynnar. (Mynediad: 13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dirty="0" err="1">
                <a:solidFill>
                  <a:srgbClr val="222222"/>
                </a:solidFill>
                <a:latin typeface="Arial"/>
              </a:rPr>
              <a:t>Talbott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E., De Los </a:t>
            </a:r>
            <a:r>
              <a:rPr lang="cy-GB" sz="1100" dirty="0" err="1">
                <a:solidFill>
                  <a:srgbClr val="222222"/>
                </a:solidFill>
                <a:latin typeface="Arial"/>
              </a:rPr>
              <a:t>Reyes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A., </a:t>
            </a:r>
            <a:r>
              <a:rPr lang="cy-GB" sz="1100" dirty="0" err="1">
                <a:solidFill>
                  <a:srgbClr val="222222"/>
                </a:solidFill>
                <a:latin typeface="Arial"/>
              </a:rPr>
              <a:t>Kearns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D.M., </a:t>
            </a:r>
            <a:r>
              <a:rPr lang="cy-GB" sz="1100" dirty="0" err="1">
                <a:solidFill>
                  <a:srgbClr val="222222"/>
                </a:solidFill>
                <a:latin typeface="Arial"/>
              </a:rPr>
              <a:t>Mancilla-Martinez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J. </a:t>
            </a:r>
            <a:r>
              <a:rPr lang="cy-GB" sz="1100" dirty="0" err="1">
                <a:solidFill>
                  <a:srgbClr val="222222"/>
                </a:solidFill>
                <a:latin typeface="Arial"/>
              </a:rPr>
              <a:t>and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 </a:t>
            </a:r>
            <a:r>
              <a:rPr lang="cy-GB" sz="1100" dirty="0" err="1">
                <a:solidFill>
                  <a:srgbClr val="222222"/>
                </a:solidFill>
                <a:latin typeface="Arial"/>
              </a:rPr>
              <a:t>Wang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M., (2023). Asesiad ar sail tystiolaeth mewn ymchwil addysg arbennig: hyrwyddo'r defnydd o dystiolaeth mewn offer asesu a phrosesau empirig.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Plant Eithriadol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89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(4), tt.467-487. Ar gael yn:</a:t>
            </a:r>
            <a:r>
              <a:rPr lang="cy-GB" sz="1100" u="sng" dirty="0">
                <a:latin typeface="Arial"/>
                <a:hlinkClick r:id="rId3"/>
              </a:rPr>
              <a:t>Asesiad ar sail Tystiolaeth mewn Ymchwil Addysg Arbennig: Hyrwyddo'r defnydd o dystiolaeth mewn offer asesu a phrosesau empirig - Elizabeth Talbott, Andres de Los Reyes, Devin M. Kearns, Jeannette Mancilla-Martinez, Mo Wang, 2023.</a:t>
            </a:r>
            <a:r>
              <a:rPr lang="cy-GB" sz="1100" dirty="0">
                <a:latin typeface="Arial"/>
              </a:rPr>
              <a:t> (Mynediad: 10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dirty="0" err="1">
                <a:latin typeface="Aptos"/>
              </a:rPr>
              <a:t>Shonkoff</a:t>
            </a:r>
            <a:r>
              <a:rPr lang="cy-GB" sz="1100" dirty="0">
                <a:latin typeface="Aptos"/>
              </a:rPr>
              <a:t>, J. P., &amp; Phillips, D. A. (2000). O niwronau i gymdogaethau: Gwyddoniaeth datblygiad plentyndod cynnar. National </a:t>
            </a:r>
            <a:r>
              <a:rPr lang="cy-GB" sz="1100" dirty="0" err="1">
                <a:latin typeface="Aptos"/>
              </a:rPr>
              <a:t>Academy</a:t>
            </a:r>
            <a:r>
              <a:rPr lang="cy-GB" sz="1100" dirty="0">
                <a:latin typeface="Aptos"/>
              </a:rPr>
              <a:t> </a:t>
            </a:r>
            <a:r>
              <a:rPr lang="cy-GB" sz="1100" dirty="0" err="1">
                <a:latin typeface="Aptos"/>
              </a:rPr>
              <a:t>Press</a:t>
            </a:r>
            <a:r>
              <a:rPr lang="cy-GB" sz="1100" dirty="0">
                <a:latin typeface="Aptos"/>
              </a:rPr>
              <a:t>. Ar gael yn: </a:t>
            </a:r>
            <a:r>
              <a:rPr lang="cy-GB" sz="1100" u="sng" dirty="0">
                <a:latin typeface="Aptos"/>
                <a:hlinkClick r:id="rId4"/>
              </a:rPr>
              <a:t>meithrin perthnasoedd - o niwronau i gymdogaethau - NCBI Bookshelf.</a:t>
            </a:r>
            <a:r>
              <a:rPr lang="cy-GB" sz="1100" dirty="0">
                <a:latin typeface="Aptos"/>
              </a:rPr>
              <a:t> (Mynediad:09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>
                <a:solidFill>
                  <a:srgbClr val="222222"/>
                </a:solidFill>
                <a:latin typeface="Arial"/>
              </a:rPr>
              <a:t>Cerddoriaeth G (2016).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Meithrin natur: Ymlyniad a datblygiad emosiynol, cymdeithasol-ddiwylliannol ac ymennydd plant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. Routledge. Ar gael yn: </a:t>
            </a:r>
            <a:r>
              <a:rPr lang="cy-GB" sz="1100" u="sng" dirty="0">
                <a:latin typeface="Arial"/>
                <a:hlinkClick r:id="rId5"/>
              </a:rPr>
              <a:t>Meithrin natur: Ymlyniad a datblygiad emosiynol, cymdeithasolddiwylliannol ac ymennydd plant.</a:t>
            </a:r>
            <a:r>
              <a:rPr lang="cy-GB" sz="1100" dirty="0">
                <a:latin typeface="Arial"/>
              </a:rPr>
              <a:t> (Mynediad:08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dirty="0">
                <a:latin typeface="Aptos"/>
              </a:rPr>
              <a:t>Sefydliad Iechyd y Byd. (2013). Cynllun gweithredu iechyd meddwl 2013–2020. Sefydliad Iechyd y Byd. Ar gael yn:</a:t>
            </a:r>
            <a:r>
              <a:rPr lang="cy-GB" sz="1100" u="sng" dirty="0">
                <a:latin typeface="Aptos"/>
                <a:hlinkClick r:id="rId6"/>
              </a:rPr>
              <a:t>Cynllun gweithredu iechyd meddwl cynhwysfawr 2013–2020.</a:t>
            </a:r>
            <a:r>
              <a:rPr lang="cy-GB" sz="1100" dirty="0">
                <a:latin typeface="Aptos"/>
              </a:rPr>
              <a:t> (Mynediad:07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Costello</a:t>
            </a:r>
            <a:r>
              <a:rPr lang="cy-GB" sz="1100" dirty="0">
                <a:latin typeface="Aptos"/>
              </a:rPr>
              <a:t>, E. J., </a:t>
            </a:r>
            <a:r>
              <a:rPr lang="cy-GB" sz="1100" err="1">
                <a:latin typeface="Aptos"/>
              </a:rPr>
              <a:t>Egger</a:t>
            </a:r>
            <a:r>
              <a:rPr lang="cy-GB" sz="1100" dirty="0">
                <a:latin typeface="Aptos"/>
              </a:rPr>
              <a:t>, HL, &amp; </a:t>
            </a:r>
            <a:r>
              <a:rPr lang="cy-GB" sz="1100" err="1">
                <a:latin typeface="Aptos"/>
              </a:rPr>
              <a:t>Angold</a:t>
            </a:r>
            <a:r>
              <a:rPr lang="cy-GB" sz="1100" dirty="0">
                <a:latin typeface="Aptos"/>
              </a:rPr>
              <a:t>, A. (2003). Adolygiad diweddariad ymchwil 10 mlynedd: epidemioleg anhwylderau seiciatrig plant a phobl ifanc: Dulliau a chanfyddiadau. </a:t>
            </a:r>
            <a:r>
              <a:rPr lang="cy-GB" sz="1100" err="1">
                <a:latin typeface="Aptos"/>
              </a:rPr>
              <a:t>Journal</a:t>
            </a:r>
            <a:r>
              <a:rPr lang="cy-GB" sz="1100" dirty="0">
                <a:latin typeface="Aptos"/>
              </a:rPr>
              <a:t> of the American </a:t>
            </a:r>
            <a:r>
              <a:rPr lang="cy-GB" sz="1100" err="1">
                <a:latin typeface="Aptos"/>
              </a:rPr>
              <a:t>Academy</a:t>
            </a:r>
            <a:r>
              <a:rPr lang="cy-GB" sz="1100" dirty="0">
                <a:latin typeface="Aptos"/>
              </a:rPr>
              <a:t> of </a:t>
            </a:r>
            <a:r>
              <a:rPr lang="cy-GB" sz="1100" err="1">
                <a:latin typeface="Aptos"/>
              </a:rPr>
              <a:t>Child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and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Adolescent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Psychiatry</a:t>
            </a:r>
            <a:r>
              <a:rPr lang="cy-GB" sz="1100" dirty="0">
                <a:latin typeface="Aptos"/>
              </a:rPr>
              <a:t>, 42(10), 1085-1096. Ar gael yn:</a:t>
            </a:r>
            <a:r>
              <a:rPr lang="cy-GB" sz="1100" u="sng" dirty="0">
                <a:latin typeface="Aptos"/>
                <a:hlinkClick r:id="rId7"/>
              </a:rPr>
              <a:t> Adolygiad  Diweddariad Ymchwil 10 Mlynedd: Epidemioleg Anhwylderau Seiciatrig Plant a'r Glasoed: I. Dulliau a Baich Iechyd y Cyhoedd - ScienceDirect.</a:t>
            </a:r>
            <a:r>
              <a:rPr lang="cy-GB" sz="1100" dirty="0">
                <a:latin typeface="Aptos"/>
              </a:rPr>
              <a:t> (Mynediad: 13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solidFill>
                  <a:srgbClr val="222222"/>
                </a:solidFill>
                <a:latin typeface="Arial"/>
              </a:rPr>
              <a:t>Lorentzen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V., (2022). Darparu ymyrraeth triniaeth draws-ddiagnostig fer ac effeithiol a mesur canlyniadau dilys i bobl ifanc sydd â phryder ac iselder. Treial rheoledig ar hap o ymyrraeth SMART a dilysu'r CORE-OM mewn pobl ifanc 14 i 17 oed. Ar gael yn: </a:t>
            </a:r>
            <a:r>
              <a:rPr lang="cy-GB" sz="1100" u="sng" dirty="0">
                <a:latin typeface="Arial"/>
                <a:hlinkClick r:id="rId8"/>
              </a:rPr>
              <a:t>Darparu ymyrraeth triniaeth draws-ddiagnostig fer ac effeithiol a mesur canlyniadau dilys i bobl ifanc â phryder ac iselder. Ar hap...</a:t>
            </a:r>
            <a:r>
              <a:rPr lang="cy-GB" sz="1100" dirty="0">
                <a:latin typeface="Arial"/>
              </a:rPr>
              <a:t> (Mynediad: 10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err="1">
                <a:solidFill>
                  <a:srgbClr val="222222"/>
                </a:solidFill>
                <a:latin typeface="Arial"/>
              </a:rPr>
              <a:t>Gitterman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PD, Y Gelli, W.W. a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Langford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W.S., (2022): Sefydliad Cenedlaethol Iechyd ac Ymateb i Fathau Newydd o Trallod Plentyndod.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Gofal Iechyd Plant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52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(2), tt.117-122. Ar gael yn:</a:t>
            </a:r>
            <a:r>
              <a:rPr lang="cy-GB" sz="1100" u="sng" dirty="0">
                <a:latin typeface="Arial"/>
                <a:hlinkClick r:id="rId9"/>
              </a:rPr>
              <a:t> Erthygl lawn: 2022: Y Sefydliad Cenedlaethol Iechyd ac Ymateb i fathau newydd o adfyd plentyndod.</a:t>
            </a:r>
            <a:r>
              <a:rPr lang="cy-GB" sz="1100" dirty="0">
                <a:latin typeface="Arial"/>
              </a:rPr>
              <a:t> (Mynediad: 12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err="1">
                <a:solidFill>
                  <a:srgbClr val="222222"/>
                </a:solidFill>
                <a:latin typeface="Arial"/>
              </a:rPr>
              <a:t>Shonkoff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JP, Boyce, WT,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Levitt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P.,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Martinez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FD &amp;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McEwen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B., (2021). Trosoledd bioleg adfyd a gwytnwch i drawsnewid ymarfer pediatrig.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Pediatreg, 147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(2). Ar gael yn:</a:t>
            </a:r>
            <a:r>
              <a:rPr lang="cy-GB" sz="1100" u="sng" dirty="0">
                <a:latin typeface="Arial"/>
                <a:hlinkClick r:id="rId10"/>
              </a:rPr>
              <a:t> Leveraging adversity biology and resilience to transform pediatric practice.</a:t>
            </a:r>
            <a:r>
              <a:rPr lang="cy-GB" sz="1100" dirty="0">
                <a:latin typeface="Arial"/>
              </a:rPr>
              <a:t> (Mynediad: 12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err="1">
                <a:solidFill>
                  <a:srgbClr val="222222"/>
                </a:solidFill>
                <a:latin typeface="Arial"/>
              </a:rPr>
              <a:t>Cavicchioli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M.,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Ogliari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A.,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Movalli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M.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and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Maffei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C., (2022). Diffygion parhaus mewn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hunanreoleiddio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 fel cyfryngwr rhwng symptomau anhwylder diffyg sylw/gorfywiogrwydd plentyndod ac anhwylderau defnyddio sylweddau.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Defnydd a Cham-drin Sylweddau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57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(12), tt.1837-1853. Ar gael yn: </a:t>
            </a:r>
            <a:r>
              <a:rPr lang="cy-GB" sz="1100" u="sng" dirty="0">
                <a:latin typeface="Arial"/>
                <a:hlinkClick r:id="rId11"/>
              </a:rPr>
              <a:t>diffygion parhaus mewn Hunan-reoleiddio fel cyfryngwr rhwng symptomau Anhwylder Diffyg Canolbwyntio / Gorfywiogrwydd Plentyndod ac Anhwylderau Defnydd Sylweddau: Defnydd a Cham-drin Sylweddau: Cyf 57, Rhif 12.</a:t>
            </a:r>
            <a:r>
              <a:rPr lang="cy-GB" sz="1100" dirty="0">
                <a:latin typeface="Arial"/>
              </a:rPr>
              <a:t> (Mynediad: 12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err="1">
                <a:solidFill>
                  <a:srgbClr val="222222"/>
                </a:solidFill>
                <a:latin typeface="Arial"/>
              </a:rPr>
              <a:t>Kendall-Tackett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K., 2(024). Trallod plentyndod a thrawma: cynnydd, triniaeth a goblygiadau i ymarfer plant ac oedolion. Ar gael yn: </a:t>
            </a:r>
            <a:r>
              <a:rPr lang="cy-GB" sz="1100" u="sng" dirty="0">
                <a:latin typeface="Arial"/>
                <a:hlinkClick r:id="rId12"/>
              </a:rPr>
              <a:t>APA PsycNet FullTextHTML dudalen.</a:t>
            </a:r>
            <a:r>
              <a:rPr lang="cy-GB" sz="1100" dirty="0">
                <a:latin typeface="Arial"/>
              </a:rPr>
              <a:t> (Mynediad: 12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err="1">
                <a:latin typeface="Arial"/>
              </a:rPr>
              <a:t>Zhao</a:t>
            </a:r>
            <a:r>
              <a:rPr lang="cy-GB" sz="1100" dirty="0">
                <a:latin typeface="Arial"/>
              </a:rPr>
              <a:t>, Y., </a:t>
            </a:r>
            <a:r>
              <a:rPr lang="cy-GB" sz="1100" err="1">
                <a:latin typeface="Arial"/>
              </a:rPr>
              <a:t>Han</a:t>
            </a:r>
            <a:r>
              <a:rPr lang="cy-GB" sz="1100" dirty="0">
                <a:latin typeface="Arial"/>
              </a:rPr>
              <a:t>, L., </a:t>
            </a:r>
            <a:r>
              <a:rPr lang="cy-GB" sz="1100" err="1">
                <a:latin typeface="Arial"/>
              </a:rPr>
              <a:t>Teopiz</a:t>
            </a:r>
            <a:r>
              <a:rPr lang="cy-GB" sz="1100" dirty="0">
                <a:latin typeface="Arial"/>
              </a:rPr>
              <a:t>, KM, </a:t>
            </a:r>
            <a:r>
              <a:rPr lang="cy-GB" sz="1100" err="1">
                <a:latin typeface="Arial"/>
              </a:rPr>
              <a:t>McIntyre</a:t>
            </a:r>
            <a:r>
              <a:rPr lang="cy-GB" sz="1100" dirty="0">
                <a:latin typeface="Arial"/>
              </a:rPr>
              <a:t>, R.S., Ma, R. a </a:t>
            </a:r>
            <a:r>
              <a:rPr lang="cy-GB" sz="1100" err="1">
                <a:latin typeface="Arial"/>
              </a:rPr>
              <a:t>Cao</a:t>
            </a:r>
            <a:r>
              <a:rPr lang="cy-GB" sz="1100" dirty="0">
                <a:latin typeface="Arial"/>
              </a:rPr>
              <a:t>, B., (2022). Y ffactorau seicolegol cyfryngu/cymedroli'r cysylltiad rhwng adfyd plentyndod ac iselder: Adolygiad systematig. Adolygiadau Niwrowyddoniaeth a </a:t>
            </a:r>
            <a:r>
              <a:rPr lang="cy-GB" sz="1100" err="1">
                <a:latin typeface="Arial"/>
              </a:rPr>
              <a:t>Bioymddygiadol</a:t>
            </a:r>
            <a:r>
              <a:rPr lang="cy-GB" sz="1100" dirty="0">
                <a:latin typeface="Arial"/>
              </a:rPr>
              <a:t>, 137, t.104663. Ar gael yn: </a:t>
            </a:r>
            <a:r>
              <a:rPr lang="cy-GB" sz="1100" u="sng" dirty="0">
                <a:latin typeface="Arial"/>
                <a:hlinkClick r:id="rId13"/>
              </a:rPr>
              <a:t>A yw straen yn ffactor risg sy'n cael ei anwybyddu ar gyfer dementia? Adolygiad systematig o Safbwynt Datblygiadol Bywyd | Gwyddoniaeth Atal.</a:t>
            </a:r>
            <a:r>
              <a:rPr lang="cy-GB" sz="1100" dirty="0">
                <a:latin typeface="Arial"/>
              </a:rPr>
              <a:t> (Mynediad:07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err="1">
                <a:solidFill>
                  <a:srgbClr val="222222"/>
                </a:solidFill>
                <a:latin typeface="Arial"/>
              </a:rPr>
              <a:t>Rappaport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B.I., Jackson, J.J.,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Whalen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D.J.,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Pagliaccio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D.,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Luby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J.L. a Barch, D.M., (2021). Dadansoddiad gradd newid cudd dwys o gysylltiadau cymheiriaid o blentyndod cynnar i lencyndod: Dangosyddion arwain neu lusgo </a:t>
            </a:r>
            <a:r>
              <a:rPr lang="cy-GB" sz="1100" err="1">
                <a:solidFill>
                  <a:srgbClr val="222222"/>
                </a:solidFill>
                <a:latin typeface="Arial"/>
              </a:rPr>
              <a:t>seicopatholeg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.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Gwyddoniaeth seicolegol glinigol 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, </a:t>
            </a:r>
            <a:r>
              <a:rPr lang="cy-GB" sz="1100" i="1" dirty="0">
                <a:solidFill>
                  <a:srgbClr val="222222"/>
                </a:solidFill>
                <a:latin typeface="Arial"/>
              </a:rPr>
              <a:t>9</a:t>
            </a:r>
            <a:r>
              <a:rPr lang="cy-GB" sz="1100" dirty="0">
                <a:solidFill>
                  <a:srgbClr val="222222"/>
                </a:solidFill>
                <a:latin typeface="Arial"/>
              </a:rPr>
              <a:t>(3), tt.350-372. Ar gael yn: </a:t>
            </a:r>
            <a:r>
              <a:rPr lang="cy-GB" sz="1100" u="sng" dirty="0">
                <a:latin typeface="Arial"/>
                <a:hlinkClick r:id="rId14"/>
              </a:rPr>
              <a:t>dadansoddiad rhagfarn newid sgôr o gysylltiadau cyfoedion o blentyndod cynnar i lencyndod: Dangosyddion arwain neu lagging o seicopatholeg.</a:t>
            </a:r>
            <a:r>
              <a:rPr lang="cy-GB" sz="1100" dirty="0">
                <a:latin typeface="Arial"/>
              </a:rPr>
              <a:t> (Mynediad: 12 Ionawr 2025)</a:t>
            </a:r>
            <a:endParaRPr lang="en-US" sz="1100">
              <a:latin typeface="Arial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Barlow</a:t>
            </a:r>
            <a:r>
              <a:rPr lang="cy-GB" sz="1100" dirty="0">
                <a:latin typeface="Aptos"/>
              </a:rPr>
              <a:t>, D. H. (2002). Pryder a'i anhwylderau: natur a thriniaeth pryder a phanig. (Mynediad: 12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Guilford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Press.Costello</a:t>
            </a:r>
            <a:r>
              <a:rPr lang="cy-GB" sz="1100" dirty="0">
                <a:latin typeface="Aptos"/>
              </a:rPr>
              <a:t>, E. J., </a:t>
            </a:r>
            <a:r>
              <a:rPr lang="cy-GB" sz="1100" err="1">
                <a:latin typeface="Aptos"/>
              </a:rPr>
              <a:t>Egger</a:t>
            </a:r>
            <a:r>
              <a:rPr lang="cy-GB" sz="1100" dirty="0">
                <a:latin typeface="Aptos"/>
              </a:rPr>
              <a:t>, HL, &amp; </a:t>
            </a:r>
            <a:r>
              <a:rPr lang="cy-GB" sz="1100" err="1">
                <a:latin typeface="Aptos"/>
              </a:rPr>
              <a:t>Angold</a:t>
            </a:r>
            <a:r>
              <a:rPr lang="cy-GB" sz="1100" dirty="0">
                <a:latin typeface="Aptos"/>
              </a:rPr>
              <a:t>, A. (2003). Adolygiad diweddariad ymchwil 10 mlynedd: epidemioleg anhwylderau seiciatrig plant a'r glasoed: Dulliau a chanfyddiadau. </a:t>
            </a:r>
            <a:r>
              <a:rPr lang="cy-GB" sz="1100" err="1">
                <a:latin typeface="Aptos"/>
              </a:rPr>
              <a:t>Journal</a:t>
            </a:r>
            <a:r>
              <a:rPr lang="cy-GB" sz="1100" dirty="0">
                <a:latin typeface="Aptos"/>
              </a:rPr>
              <a:t> of the American </a:t>
            </a:r>
            <a:r>
              <a:rPr lang="cy-GB" sz="1100" err="1">
                <a:latin typeface="Aptos"/>
              </a:rPr>
              <a:t>Academy</a:t>
            </a:r>
            <a:r>
              <a:rPr lang="cy-GB" sz="1100" dirty="0">
                <a:latin typeface="Aptos"/>
              </a:rPr>
              <a:t> of </a:t>
            </a:r>
            <a:r>
              <a:rPr lang="cy-GB" sz="1100" err="1">
                <a:latin typeface="Aptos"/>
              </a:rPr>
              <a:t>Child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and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Adolescent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Psychiatry</a:t>
            </a:r>
            <a:r>
              <a:rPr lang="cy-GB" sz="1100" dirty="0">
                <a:latin typeface="Aptos"/>
              </a:rPr>
              <a:t>, 42(10), 1085-1096. (Mynediad:08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Ryff</a:t>
            </a:r>
            <a:r>
              <a:rPr lang="cy-GB" sz="1100" dirty="0">
                <a:latin typeface="Aptos"/>
              </a:rPr>
              <a:t>, C. D. (2014). Ailymweld â Lles Seicolegol: Datblygiadau yng ngwyddoniaeth ac ymarfer </a:t>
            </a:r>
            <a:r>
              <a:rPr lang="cy-GB" sz="1100" err="1">
                <a:latin typeface="Aptos"/>
              </a:rPr>
              <a:t>eudaimonia</a:t>
            </a:r>
            <a:r>
              <a:rPr lang="cy-GB" sz="1100" dirty="0">
                <a:latin typeface="Aptos"/>
              </a:rPr>
              <a:t> Seicotherapi a seicosomatig, 83(1), 10-28. (Mynediad:08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Suldo</a:t>
            </a:r>
            <a:r>
              <a:rPr lang="cy-GB" sz="1100" dirty="0">
                <a:latin typeface="Aptos"/>
              </a:rPr>
              <a:t>, S. M., </a:t>
            </a:r>
            <a:r>
              <a:rPr lang="cy-GB" sz="1100" err="1">
                <a:latin typeface="Aptos"/>
              </a:rPr>
              <a:t>Shaunessy</a:t>
            </a:r>
            <a:r>
              <a:rPr lang="cy-GB" sz="1100" dirty="0">
                <a:latin typeface="Aptos"/>
              </a:rPr>
              <a:t>, E. A., &amp; </a:t>
            </a:r>
            <a:r>
              <a:rPr lang="cy-GB" sz="1100" err="1">
                <a:latin typeface="Aptos"/>
              </a:rPr>
              <a:t>Thalji</a:t>
            </a:r>
            <a:r>
              <a:rPr lang="cy-GB" sz="1100" dirty="0">
                <a:latin typeface="Aptos"/>
              </a:rPr>
              <a:t>, L. (2008). Cydberthynas academaidd o les goddrychol plant. Seicoleg Ysgolion Ryngwladol, 29(2), 170-182. (Mynediad: 12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Ainsworth</a:t>
            </a:r>
            <a:r>
              <a:rPr lang="cy-GB" sz="1100" dirty="0">
                <a:latin typeface="Aptos"/>
              </a:rPr>
              <a:t>, M. D. S., </a:t>
            </a:r>
            <a:r>
              <a:rPr lang="cy-GB" sz="1100" err="1">
                <a:latin typeface="Aptos"/>
              </a:rPr>
              <a:t>Blehar</a:t>
            </a:r>
            <a:r>
              <a:rPr lang="cy-GB" sz="1100" dirty="0">
                <a:latin typeface="Aptos"/>
              </a:rPr>
              <a:t>, M. C., </a:t>
            </a:r>
            <a:r>
              <a:rPr lang="cy-GB" sz="1100" err="1">
                <a:latin typeface="Aptos"/>
              </a:rPr>
              <a:t>Waters</a:t>
            </a:r>
            <a:r>
              <a:rPr lang="cy-GB" sz="1100" dirty="0">
                <a:latin typeface="Aptos"/>
              </a:rPr>
              <a:t>, E., &amp; Wall, S. (1978). Patrymau ymlyniad: Astudiaeth seicolegol o'r Sefyllfa Ryfedd.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>
                <a:latin typeface="Aptos"/>
              </a:rPr>
              <a:t>Lawrence </a:t>
            </a:r>
            <a:r>
              <a:rPr lang="cy-GB" sz="1100" err="1">
                <a:latin typeface="Aptos"/>
              </a:rPr>
              <a:t>Erlbaum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AssociatesCohen</a:t>
            </a:r>
            <a:r>
              <a:rPr lang="cy-GB" sz="1100" dirty="0">
                <a:latin typeface="Aptos"/>
              </a:rPr>
              <a:t>, S., &amp; </a:t>
            </a:r>
            <a:r>
              <a:rPr lang="cy-GB" sz="1100" err="1">
                <a:latin typeface="Aptos"/>
              </a:rPr>
              <a:t>Wills</a:t>
            </a:r>
            <a:r>
              <a:rPr lang="cy-GB" sz="1100" dirty="0">
                <a:latin typeface="Aptos"/>
              </a:rPr>
              <a:t>, T. A. (1985). Straen, cefnogaeth gymdeithasol, a'r rhagdybiaeth byffer. Bwletin Seicolegol, 98(2), 310-357.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Fulkerson</a:t>
            </a:r>
            <a:r>
              <a:rPr lang="cy-GB" sz="1100" dirty="0">
                <a:latin typeface="Aptos"/>
              </a:rPr>
              <a:t>, JA, </a:t>
            </a:r>
            <a:r>
              <a:rPr lang="cy-GB" sz="1100" err="1">
                <a:latin typeface="Aptos"/>
              </a:rPr>
              <a:t>Neumark-Sztainer</a:t>
            </a:r>
            <a:r>
              <a:rPr lang="cy-GB" sz="1100" dirty="0">
                <a:latin typeface="Aptos"/>
              </a:rPr>
              <a:t>, D., &amp; </a:t>
            </a:r>
            <a:r>
              <a:rPr lang="cy-GB" sz="1100" err="1">
                <a:latin typeface="Aptos"/>
              </a:rPr>
              <a:t>Hannan</a:t>
            </a:r>
            <a:r>
              <a:rPr lang="cy-GB" sz="1100" dirty="0">
                <a:latin typeface="Aptos"/>
              </a:rPr>
              <a:t>, P. J. (2006). Patrymau prydau bwyd teuluol a chymdeithasau â lles </a:t>
            </a:r>
            <a:r>
              <a:rPr lang="cy-GB" sz="1100" err="1">
                <a:latin typeface="Aptos"/>
              </a:rPr>
              <a:t>seicogymdeithasol</a:t>
            </a:r>
            <a:r>
              <a:rPr lang="cy-GB" sz="1100" dirty="0">
                <a:latin typeface="Aptos"/>
              </a:rPr>
              <a:t> mewn pobl ifanc. Archifau Meddygaeth Pediatrig a Phobl Ifanc, 160(3), 207-213.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Radesky</a:t>
            </a:r>
            <a:r>
              <a:rPr lang="cy-GB" sz="1100" dirty="0">
                <a:latin typeface="Aptos"/>
              </a:rPr>
              <a:t>, JS, Schumacher, J., &amp; </a:t>
            </a:r>
            <a:r>
              <a:rPr lang="cy-GB" sz="1100" err="1">
                <a:latin typeface="Aptos"/>
              </a:rPr>
              <a:t>Zuckerman</a:t>
            </a:r>
            <a:r>
              <a:rPr lang="cy-GB" sz="1100" dirty="0">
                <a:latin typeface="Aptos"/>
              </a:rPr>
              <a:t>, B. (2016). Cyfryngau symudol a datblygiad plant. Pediatreg, 138(5), e20162591.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Durlak</a:t>
            </a:r>
            <a:r>
              <a:rPr lang="cy-GB" sz="1100" dirty="0">
                <a:latin typeface="Aptos"/>
              </a:rPr>
              <a:t>, JA, </a:t>
            </a:r>
            <a:r>
              <a:rPr lang="cy-GB" sz="1100" err="1">
                <a:latin typeface="Aptos"/>
              </a:rPr>
              <a:t>Weissberg</a:t>
            </a:r>
            <a:r>
              <a:rPr lang="cy-GB" sz="1100" dirty="0">
                <a:latin typeface="Aptos"/>
              </a:rPr>
              <a:t>, R. P., </a:t>
            </a:r>
            <a:r>
              <a:rPr lang="cy-GB" sz="1100" err="1">
                <a:latin typeface="Aptos"/>
              </a:rPr>
              <a:t>Dymnicki</a:t>
            </a:r>
            <a:r>
              <a:rPr lang="cy-GB" sz="1100" dirty="0">
                <a:latin typeface="Aptos"/>
              </a:rPr>
              <a:t>, A. B., Taylor, R. D., &amp; </a:t>
            </a:r>
            <a:r>
              <a:rPr lang="cy-GB" sz="1100" err="1">
                <a:latin typeface="Aptos"/>
              </a:rPr>
              <a:t>Schellinger</a:t>
            </a:r>
            <a:r>
              <a:rPr lang="cy-GB" sz="1100" dirty="0">
                <a:latin typeface="Aptos"/>
              </a:rPr>
              <a:t>, K. B. (2011). Effaith gwella dysgu cymdeithasol ac emosiynol myfyrwyr: meta-ddadansoddiad o ymyriadau cyffredinol yn yr ysgol. Datblygiad Plant, 82(1), 405-432. (Mynediad:07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Kendall</a:t>
            </a:r>
            <a:r>
              <a:rPr lang="cy-GB" sz="1100" dirty="0">
                <a:latin typeface="Aptos"/>
              </a:rPr>
              <a:t>, P. C. (2017). Therapi gwybyddol ymddygiadol ar gyfer plant pryderus: llawlyfr therapydd. Llyfr Gwaith </a:t>
            </a:r>
            <a:r>
              <a:rPr lang="cy-GB" sz="1100" err="1">
                <a:latin typeface="Aptos"/>
              </a:rPr>
              <a:t>Publishing.Kendall</a:t>
            </a:r>
            <a:r>
              <a:rPr lang="cy-GB" sz="1100" dirty="0">
                <a:latin typeface="Aptos"/>
              </a:rPr>
              <a:t>, P. C., &amp; </a:t>
            </a:r>
            <a:r>
              <a:rPr lang="cy-GB" sz="1100" err="1">
                <a:latin typeface="Aptos"/>
              </a:rPr>
              <a:t>Pimentel</a:t>
            </a:r>
            <a:r>
              <a:rPr lang="cy-GB" sz="1100" dirty="0">
                <a:latin typeface="Aptos"/>
              </a:rPr>
              <a:t>, S. S. (2003). Ymyriadau ymddygiad gwybyddol ar gyfer pryder mewn plant a phobl ifanc. Llawlyfr Anhwylderau Pryder Plant a'r Glasoed, 71-98.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Merrell</a:t>
            </a:r>
            <a:r>
              <a:rPr lang="cy-GB" sz="1100" dirty="0">
                <a:latin typeface="Aptos"/>
              </a:rPr>
              <a:t>, K. W., &amp; </a:t>
            </a:r>
            <a:r>
              <a:rPr lang="cy-GB" sz="1100" err="1">
                <a:latin typeface="Aptos"/>
              </a:rPr>
              <a:t>Gueldner</a:t>
            </a:r>
            <a:r>
              <a:rPr lang="cy-GB" sz="1100" dirty="0">
                <a:latin typeface="Aptos"/>
              </a:rPr>
              <a:t>, B. A. (2010). Dysgu cymdeithasol ac emosiynol yn yr ystafell ddosbarth: Hyrwyddo iechyd meddwl a llwyddiant academaidd. Gwasg </a:t>
            </a:r>
            <a:r>
              <a:rPr lang="cy-GB" sz="1100" err="1">
                <a:latin typeface="Aptos"/>
              </a:rPr>
              <a:t>Guilford.Seligman</a:t>
            </a:r>
            <a:r>
              <a:rPr lang="cy-GB" sz="1100" dirty="0">
                <a:latin typeface="Aptos"/>
              </a:rPr>
              <a:t>, M. E. P., &amp; </a:t>
            </a:r>
            <a:r>
              <a:rPr lang="cy-GB" sz="1100" err="1">
                <a:latin typeface="Aptos"/>
              </a:rPr>
              <a:t>Darling</a:t>
            </a:r>
            <a:r>
              <a:rPr lang="cy-GB" sz="1100" dirty="0">
                <a:latin typeface="Aptos"/>
              </a:rPr>
              <a:t>, R. B. (2007). Seicoleg Gadarnhaol: Cyflwyniad. Cyhoeddiadau'r </a:t>
            </a:r>
            <a:r>
              <a:rPr lang="cy-GB" sz="1100" err="1">
                <a:latin typeface="Aptos"/>
              </a:rPr>
              <a:t>Sage</a:t>
            </a:r>
            <a:r>
              <a:rPr lang="cy-GB" sz="1100" dirty="0">
                <a:latin typeface="Aptos"/>
              </a:rPr>
              <a:t>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Bronfenbrenner</a:t>
            </a:r>
            <a:r>
              <a:rPr lang="cy-GB" sz="1100" dirty="0">
                <a:latin typeface="Aptos"/>
              </a:rPr>
              <a:t>, U. (1979). Ecoleg datblygiad dynol: Arbrofion yn ôl natur a dylunio. Gwasg Prifysgol </a:t>
            </a:r>
            <a:r>
              <a:rPr lang="cy-GB" sz="1100" err="1">
                <a:latin typeface="Aptos"/>
              </a:rPr>
              <a:t>Harvard.Dahlgren</a:t>
            </a:r>
            <a:r>
              <a:rPr lang="cy-GB" sz="1100" dirty="0">
                <a:latin typeface="Aptos"/>
              </a:rPr>
              <a:t>, G., &amp; Whitehead, M. (1991). Polisïau a strategaethau i hyrwyddo tegwch cymdeithasol mewn iechyd. (Mynediad:02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>
                <a:latin typeface="Aptos"/>
              </a:rPr>
              <a:t>Sefydliad Astudiaethau yn y </a:t>
            </a:r>
            <a:r>
              <a:rPr lang="cy-GB" sz="1100" err="1">
                <a:latin typeface="Aptos"/>
              </a:rPr>
              <a:t>DyfodolMaslow</a:t>
            </a:r>
            <a:r>
              <a:rPr lang="cy-GB" sz="1100" dirty="0">
                <a:latin typeface="Aptos"/>
              </a:rPr>
              <a:t>, A. H. (1943). Damcaniaeth o gymhelliant dynol. Adolygiad Seicolegol, 50(4), 370-396.Rowntree, J. (1901). Tlodi: Astudiaeth o fywyd y dref. </a:t>
            </a:r>
            <a:r>
              <a:rPr lang="cy-GB" sz="1100" err="1">
                <a:latin typeface="Aptos"/>
              </a:rPr>
              <a:t>Macmillan</a:t>
            </a:r>
            <a:r>
              <a:rPr lang="cy-GB" sz="1100" dirty="0">
                <a:latin typeface="Aptos"/>
              </a:rPr>
              <a:t> a'r Co. (Mynediad: 06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>
                <a:latin typeface="Aptos"/>
              </a:rPr>
              <a:t>Canolfan y Plentyn sy'n Datblygu (2010) Mae sylfeini iechyd gydol oes wedi'u hadeiladu yn ystod plentyndod cynnar. Prifysgol </a:t>
            </a:r>
            <a:r>
              <a:rPr lang="cy-GB" sz="1100" err="1">
                <a:latin typeface="Aptos"/>
              </a:rPr>
              <a:t>Harvard</a:t>
            </a:r>
            <a:r>
              <a:rPr lang="cy-GB" sz="1100" dirty="0">
                <a:latin typeface="Aptos"/>
              </a:rPr>
              <a:t>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>
                <a:latin typeface="Aptos"/>
              </a:rPr>
              <a:t>La </a:t>
            </a:r>
            <a:r>
              <a:rPr lang="cy-GB" sz="1100" dirty="0" err="1">
                <a:latin typeface="Aptos"/>
              </a:rPr>
              <a:t>Greca</a:t>
            </a:r>
            <a:r>
              <a:rPr lang="cy-GB" sz="1100" dirty="0">
                <a:latin typeface="Aptos"/>
              </a:rPr>
              <a:t>, A. M., &amp; </a:t>
            </a:r>
            <a:r>
              <a:rPr lang="cy-GB" sz="1100" dirty="0" err="1">
                <a:latin typeface="Aptos"/>
              </a:rPr>
              <a:t>Prinstein</a:t>
            </a:r>
            <a:r>
              <a:rPr lang="cy-GB" sz="1100" dirty="0">
                <a:latin typeface="Aptos"/>
              </a:rPr>
              <a:t>, M. J. (2013). Addasiad cymdeithasol ac emosiynol a pherthnasoedd cyfoedion plant â salwch cronig: Meta-ddadansoddiad. </a:t>
            </a:r>
            <a:r>
              <a:rPr lang="cy-GB" sz="1100" dirty="0" err="1">
                <a:latin typeface="Aptos"/>
              </a:rPr>
              <a:t>Journal</a:t>
            </a:r>
            <a:r>
              <a:rPr lang="cy-GB" sz="1100" dirty="0">
                <a:latin typeface="Aptos"/>
              </a:rPr>
              <a:t> of </a:t>
            </a:r>
            <a:r>
              <a:rPr lang="cy-GB" sz="1100" dirty="0" err="1">
                <a:latin typeface="Aptos"/>
              </a:rPr>
              <a:t>Clinical</a:t>
            </a:r>
            <a:r>
              <a:rPr lang="cy-GB" sz="1100" dirty="0">
                <a:latin typeface="Aptos"/>
              </a:rPr>
              <a:t> </a:t>
            </a:r>
            <a:r>
              <a:rPr lang="cy-GB" sz="1100" dirty="0" err="1">
                <a:latin typeface="Aptos"/>
              </a:rPr>
              <a:t>Child</a:t>
            </a:r>
            <a:r>
              <a:rPr lang="cy-GB" sz="1100" dirty="0">
                <a:latin typeface="Aptos"/>
              </a:rPr>
              <a:t> </a:t>
            </a:r>
            <a:r>
              <a:rPr lang="cy-GB" sz="1100" dirty="0" err="1">
                <a:latin typeface="Aptos"/>
              </a:rPr>
              <a:t>and</a:t>
            </a:r>
            <a:r>
              <a:rPr lang="cy-GB" sz="1100" dirty="0">
                <a:latin typeface="Aptos"/>
              </a:rPr>
              <a:t> </a:t>
            </a:r>
            <a:r>
              <a:rPr lang="cy-GB" sz="1100" dirty="0" err="1">
                <a:latin typeface="Aptos"/>
              </a:rPr>
              <a:t>Adolescent</a:t>
            </a:r>
            <a:r>
              <a:rPr lang="cy-GB" sz="1100" dirty="0">
                <a:latin typeface="Aptos"/>
              </a:rPr>
              <a:t> </a:t>
            </a:r>
            <a:r>
              <a:rPr lang="cy-GB" sz="1100" dirty="0" err="1">
                <a:latin typeface="Aptos"/>
              </a:rPr>
              <a:t>Psychology</a:t>
            </a:r>
            <a:r>
              <a:rPr lang="cy-GB" sz="1100" dirty="0">
                <a:latin typeface="Aptos"/>
              </a:rPr>
              <a:t>, 42(3), 373-388.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Kessler</a:t>
            </a:r>
            <a:r>
              <a:rPr lang="cy-GB" sz="1100" dirty="0">
                <a:latin typeface="Aptos"/>
              </a:rPr>
              <a:t>, R. C., </a:t>
            </a:r>
            <a:r>
              <a:rPr lang="cy-GB" sz="1100" err="1">
                <a:latin typeface="Aptos"/>
              </a:rPr>
              <a:t>McLeod</a:t>
            </a:r>
            <a:r>
              <a:rPr lang="cy-GB" sz="1100" dirty="0">
                <a:latin typeface="Aptos"/>
              </a:rPr>
              <a:t>, JD, &amp; </a:t>
            </a:r>
            <a:r>
              <a:rPr lang="cy-GB" sz="1100" err="1">
                <a:latin typeface="Aptos"/>
              </a:rPr>
              <a:t>Wainwright</a:t>
            </a:r>
            <a:r>
              <a:rPr lang="cy-GB" sz="1100" dirty="0">
                <a:latin typeface="Aptos"/>
              </a:rPr>
              <a:t>, N. W. (2010). Effeithiau digwyddiadau bywyd llawn straen ar iselder. Adolygiad Blynyddol o Seicoleg, 61, 671-690. (Mynediad:03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>
                <a:latin typeface="Aptos"/>
              </a:rPr>
              <a:t>Cook, C. R., Williams, K. R., </a:t>
            </a:r>
            <a:r>
              <a:rPr lang="cy-GB" sz="1100" err="1">
                <a:latin typeface="Aptos"/>
              </a:rPr>
              <a:t>Lleras</a:t>
            </a:r>
            <a:r>
              <a:rPr lang="cy-GB" sz="1100" dirty="0">
                <a:latin typeface="Aptos"/>
              </a:rPr>
              <a:t>, C., &amp; </a:t>
            </a:r>
            <a:r>
              <a:rPr lang="cy-GB" sz="1100" err="1">
                <a:latin typeface="Aptos"/>
              </a:rPr>
              <a:t>Pollack</a:t>
            </a:r>
            <a:r>
              <a:rPr lang="cy-GB" sz="1100" dirty="0">
                <a:latin typeface="Aptos"/>
              </a:rPr>
              <a:t>, W. S. (2017). Meta-ddadansoddiad o raglenni iechyd meddwl yn yr ysgol ar gyfer plant oedran elfennol. </a:t>
            </a:r>
            <a:r>
              <a:rPr lang="cy-GB" sz="1100" err="1">
                <a:latin typeface="Aptos"/>
              </a:rPr>
              <a:t>Journal</a:t>
            </a:r>
            <a:r>
              <a:rPr lang="cy-GB" sz="1100" dirty="0">
                <a:latin typeface="Aptos"/>
              </a:rPr>
              <a:t> of </a:t>
            </a:r>
            <a:r>
              <a:rPr lang="cy-GB" sz="1100" err="1">
                <a:latin typeface="Aptos"/>
              </a:rPr>
              <a:t>School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Psychology</a:t>
            </a:r>
            <a:r>
              <a:rPr lang="cy-GB" sz="1100" dirty="0">
                <a:latin typeface="Aptos"/>
              </a:rPr>
              <a:t>, 64, 138-149. (Mynediad:05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>
                <a:latin typeface="Aptos"/>
              </a:rPr>
              <a:t>Cyngor Gwyddonol Cenedlaethol ar y Plentyn sy'n Datblygu (2004) Mae datblygiad emosiynol plant wedi'i wreiddio ym mhensaernïaeth eu hymennydd. Prifysgol </a:t>
            </a:r>
            <a:r>
              <a:rPr lang="cy-GB" sz="1100" err="1">
                <a:latin typeface="Aptos"/>
              </a:rPr>
              <a:t>Harvard</a:t>
            </a:r>
            <a:r>
              <a:rPr lang="cy-GB" sz="1100" dirty="0">
                <a:latin typeface="Aptos"/>
              </a:rPr>
              <a:t>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dirty="0">
                <a:latin typeface="Aptos"/>
              </a:rPr>
              <a:t>Sefydliad Cenedlaethol Iechyd Meddwl (NIMH) (2020). Iechyd meddwl plant a phobl ifanc. Sefydliadau Iechyd Cenedlaethol. (Mynediad:07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Ginsburg</a:t>
            </a:r>
            <a:r>
              <a:rPr lang="cy-GB" sz="1100" dirty="0">
                <a:latin typeface="Aptos"/>
              </a:rPr>
              <a:t>, G. S. (2007) Rôl yr ysgol wrth atal a thrin anhwylderau pryder mewn plant. Datblygiad a </a:t>
            </a:r>
            <a:r>
              <a:rPr lang="cy-GB" sz="1100" err="1">
                <a:latin typeface="Aptos"/>
              </a:rPr>
              <a:t>Seicopatholeg</a:t>
            </a:r>
            <a:r>
              <a:rPr lang="cy-GB" sz="1100" dirty="0">
                <a:latin typeface="Aptos"/>
              </a:rPr>
              <a:t>, 19(3), 1193-1211.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Shonkoff</a:t>
            </a:r>
            <a:r>
              <a:rPr lang="cy-GB" sz="1100" dirty="0">
                <a:latin typeface="Aptos"/>
              </a:rPr>
              <a:t>, J. P., Boyce, W. T., &amp; </a:t>
            </a:r>
            <a:r>
              <a:rPr lang="cy-GB" sz="1100" err="1">
                <a:latin typeface="Aptos"/>
              </a:rPr>
              <a:t>McEwen</a:t>
            </a:r>
            <a:r>
              <a:rPr lang="cy-GB" sz="1100" dirty="0">
                <a:latin typeface="Aptos"/>
              </a:rPr>
              <a:t>, B. S. (2012). Niwrowyddoniaeth, bioleg foleciwlaidd, a gwreiddiau plentyndod gwahaniaethau iechyd: Adeiladu fframwaith newydd ar gyfer hybu iechyd ac atal afiechydon. JAMA, 301(21), 2252-2259. (Mynediad:05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Biederman</a:t>
            </a:r>
            <a:r>
              <a:rPr lang="cy-GB" sz="1100" dirty="0">
                <a:latin typeface="Aptos"/>
              </a:rPr>
              <a:t>, J., </a:t>
            </a:r>
            <a:r>
              <a:rPr lang="cy-GB" sz="1100" err="1">
                <a:latin typeface="Aptos"/>
              </a:rPr>
              <a:t>Faraone</a:t>
            </a:r>
            <a:r>
              <a:rPr lang="cy-GB" sz="1100" dirty="0">
                <a:latin typeface="Aptos"/>
              </a:rPr>
              <a:t>, S. V., &amp; Mick, E. (2005). Dirywiad sy'n ddibynnol ar oedran o anhwylder diffyg sylw/gorfywiogrwydd: meta-ddadansoddiad o astudiaethau dilynol. Meddygaeth Seicolegol, 35(3), 293-306. (Mynediad:04 Ionawr 2025)</a:t>
            </a:r>
            <a:endParaRPr lang="en-US" sz="1100" dirty="0">
              <a:latin typeface="Aptos"/>
            </a:endParaRPr>
          </a:p>
          <a:p>
            <a:pPr marL="1097280" indent="-1097280" algn="just"/>
            <a:r>
              <a:rPr lang="cy-GB" sz="1100" err="1">
                <a:latin typeface="Aptos"/>
              </a:rPr>
              <a:t>Felitti</a:t>
            </a:r>
            <a:r>
              <a:rPr lang="cy-GB" sz="1100" dirty="0">
                <a:latin typeface="Aptos"/>
              </a:rPr>
              <a:t>, V. J., </a:t>
            </a:r>
            <a:r>
              <a:rPr lang="cy-GB" sz="1100" err="1">
                <a:latin typeface="Aptos"/>
              </a:rPr>
              <a:t>Anda</a:t>
            </a:r>
            <a:r>
              <a:rPr lang="cy-GB" sz="1100" dirty="0">
                <a:latin typeface="Aptos"/>
              </a:rPr>
              <a:t>, R. F., </a:t>
            </a:r>
            <a:r>
              <a:rPr lang="cy-GB" sz="1100" err="1">
                <a:latin typeface="Aptos"/>
              </a:rPr>
              <a:t>Nordenberg</a:t>
            </a:r>
            <a:r>
              <a:rPr lang="cy-GB" sz="1100" dirty="0">
                <a:latin typeface="Aptos"/>
              </a:rPr>
              <a:t>, D., Williamson, D. F., </a:t>
            </a:r>
            <a:r>
              <a:rPr lang="cy-GB" sz="1100" err="1">
                <a:latin typeface="Aptos"/>
              </a:rPr>
              <a:t>Spitz</a:t>
            </a:r>
            <a:r>
              <a:rPr lang="cy-GB" sz="1100" dirty="0">
                <a:latin typeface="Aptos"/>
              </a:rPr>
              <a:t>, A. M., Edwards, V., &amp; </a:t>
            </a:r>
            <a:r>
              <a:rPr lang="cy-GB" sz="1100" err="1">
                <a:latin typeface="Aptos"/>
              </a:rPr>
              <a:t>Koss</a:t>
            </a:r>
            <a:r>
              <a:rPr lang="cy-GB" sz="1100" dirty="0">
                <a:latin typeface="Aptos"/>
              </a:rPr>
              <a:t>, M. P. (1998). Perthynas o gam-drin plentyndod a chamweithrediad y cartref i lawer o brif achosion marwolaeth mewn oedolion. American </a:t>
            </a:r>
            <a:r>
              <a:rPr lang="cy-GB" sz="1100" err="1">
                <a:latin typeface="Aptos"/>
              </a:rPr>
              <a:t>Journal</a:t>
            </a:r>
            <a:r>
              <a:rPr lang="cy-GB" sz="1100" dirty="0">
                <a:latin typeface="Aptos"/>
              </a:rPr>
              <a:t> of </a:t>
            </a:r>
            <a:r>
              <a:rPr lang="cy-GB" sz="1100" err="1">
                <a:latin typeface="Aptos"/>
              </a:rPr>
              <a:t>Preventive</a:t>
            </a:r>
            <a:r>
              <a:rPr lang="cy-GB" sz="1100" dirty="0">
                <a:latin typeface="Aptos"/>
              </a:rPr>
              <a:t> </a:t>
            </a:r>
            <a:r>
              <a:rPr lang="cy-GB" sz="1100" err="1">
                <a:latin typeface="Aptos"/>
              </a:rPr>
              <a:t>Medicine</a:t>
            </a:r>
            <a:r>
              <a:rPr lang="cy-GB" sz="1100" dirty="0">
                <a:latin typeface="Aptos"/>
              </a:rPr>
              <a:t>, 14 (4), 245-258. (Mynediad:03 Ionawr 2025)</a:t>
            </a:r>
            <a:endParaRPr lang="en-US" sz="1100" dirty="0">
              <a:latin typeface="Aptos"/>
            </a:endParaRPr>
          </a:p>
          <a:p>
            <a:pPr marL="1097280" indent="-1097280"/>
            <a:endParaRPr lang="en-US" sz="1850" dirty="0"/>
          </a:p>
        </p:txBody>
      </p:sp>
    </p:spTree>
    <p:extLst>
      <p:ext uri="{BB962C8B-B14F-4D97-AF65-F5344CB8AC3E}">
        <p14:creationId xmlns:p14="http://schemas.microsoft.com/office/powerpoint/2010/main" val="1198158033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rationalrouge|08-2022"/>
</p:tagLst>
</file>

<file path=ppt/theme/theme1.xml><?xml version="1.0" encoding="utf-8"?>
<a:theme xmlns:a="http://schemas.openxmlformats.org/drawingml/2006/main" name="Default Design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Default Design">
      <a:majorFont>
        <a:latin typeface="Times New Roman"/>
        <a:ea typeface="Arial"/>
        <a:cs typeface="Arial"/>
      </a:majorFont>
      <a:minorFont>
        <a:latin typeface="Times New Roman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Default Design</vt:lpstr>
      <vt:lpstr>PowerPoint Presentation</vt:lpstr>
      <vt:lpstr>PowerPoint Presentation</vt:lpstr>
      <vt:lpstr>PowerPoint Presentation</vt:lpstr>
    </vt:vector>
  </TitlesOfParts>
  <Company>Graphicsland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to make a scientific poster</dc:title>
  <dc:subject>How To Make A Scientific Poster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revision>51</cp:revision>
  <dcterms:modified xsi:type="dcterms:W3CDTF">2025-01-19T17:49:17Z</dcterms:modified>
  <cp:category>templates for scientific poster</cp:category>
</cp:coreProperties>
</file>