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0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1" d="100"/>
          <a:sy n="61" d="100"/>
        </p:scale>
        <p:origin x="88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20.sv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12" Type="http://schemas.openxmlformats.org/officeDocument/2006/relationships/image" Target="../media/image32.sv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11" Type="http://schemas.openxmlformats.org/officeDocument/2006/relationships/image" Target="../media/image31.pn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20.sv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12" Type="http://schemas.openxmlformats.org/officeDocument/2006/relationships/image" Target="../media/image32.sv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11" Type="http://schemas.openxmlformats.org/officeDocument/2006/relationships/image" Target="../media/image31.pn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A39F935-42ED-4144-8B58-EF9BD881ECD7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9506CC0-F4C7-4097-AC0B-E67CF437B09D}">
      <dgm:prSet/>
      <dgm:spPr/>
      <dgm:t>
        <a:bodyPr/>
        <a:lstStyle/>
        <a:p>
          <a:r>
            <a: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Quote: "New data for UK Hospitality shows that 60% of business leaders are no longer confident about recruitment "</a:t>
          </a:r>
        </a:p>
      </dgm:t>
    </dgm:pt>
    <dgm:pt modelId="{9C17B7EA-80D2-4D4F-BA4B-5ED4A64E73C1}" type="parTrans" cxnId="{9F9CFD26-5BFF-4808-9D67-93D84181B4A9}">
      <dgm:prSet/>
      <dgm:spPr/>
      <dgm:t>
        <a:bodyPr/>
        <a:lstStyle/>
        <a:p>
          <a:endParaRPr lang="en-US"/>
        </a:p>
      </dgm:t>
    </dgm:pt>
    <dgm:pt modelId="{5A110BA0-F71B-4818-94C3-A655F12E83AB}" type="sibTrans" cxnId="{9F9CFD26-5BFF-4808-9D67-93D84181B4A9}">
      <dgm:prSet/>
      <dgm:spPr/>
      <dgm:t>
        <a:bodyPr/>
        <a:lstStyle/>
        <a:p>
          <a:endParaRPr lang="en-US"/>
        </a:p>
      </dgm:t>
    </dgm:pt>
    <dgm:pt modelId="{D172CB1F-6561-4BB0-97C2-98D057E0B61A}">
      <dgm:prSet/>
      <dgm:spPr/>
      <dgm:t>
        <a:bodyPr/>
        <a:lstStyle/>
        <a:p>
          <a:r>
            <a:rPr lang="en-US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(Smith, 2022)</a:t>
          </a:r>
        </a:p>
      </dgm:t>
    </dgm:pt>
    <dgm:pt modelId="{78D1081C-533C-4AF6-856E-0ABA0D96705A}" type="parTrans" cxnId="{9E45B2DC-907E-40C2-8875-E72B78795F78}">
      <dgm:prSet/>
      <dgm:spPr/>
      <dgm:t>
        <a:bodyPr/>
        <a:lstStyle/>
        <a:p>
          <a:endParaRPr lang="en-US"/>
        </a:p>
      </dgm:t>
    </dgm:pt>
    <dgm:pt modelId="{F4A5992D-EA89-4F54-9071-D2F9DC143CA9}" type="sibTrans" cxnId="{9E45B2DC-907E-40C2-8875-E72B78795F78}">
      <dgm:prSet/>
      <dgm:spPr/>
      <dgm:t>
        <a:bodyPr/>
        <a:lstStyle/>
        <a:p>
          <a:endParaRPr lang="en-US"/>
        </a:p>
      </dgm:t>
    </dgm:pt>
    <dgm:pt modelId="{B24DFDA0-3DE5-41D1-8B82-D6E9C711F661}" type="pres">
      <dgm:prSet presAssocID="{7A39F935-42ED-4144-8B58-EF9BD881ECD7}" presName="vert0" presStyleCnt="0">
        <dgm:presLayoutVars>
          <dgm:dir/>
          <dgm:animOne val="branch"/>
          <dgm:animLvl val="lvl"/>
        </dgm:presLayoutVars>
      </dgm:prSet>
      <dgm:spPr/>
    </dgm:pt>
    <dgm:pt modelId="{90E13383-272C-4588-B120-693E27AF14C4}" type="pres">
      <dgm:prSet presAssocID="{69506CC0-F4C7-4097-AC0B-E67CF437B09D}" presName="thickLine" presStyleLbl="alignNode1" presStyleIdx="0" presStyleCnt="2"/>
      <dgm:spPr/>
    </dgm:pt>
    <dgm:pt modelId="{E09C3E2B-ADBC-4201-BB5D-4BD9A505163F}" type="pres">
      <dgm:prSet presAssocID="{69506CC0-F4C7-4097-AC0B-E67CF437B09D}" presName="horz1" presStyleCnt="0"/>
      <dgm:spPr/>
    </dgm:pt>
    <dgm:pt modelId="{E3E97FC4-4EA3-4EA9-956A-26C92BF3161C}" type="pres">
      <dgm:prSet presAssocID="{69506CC0-F4C7-4097-AC0B-E67CF437B09D}" presName="tx1" presStyleLbl="revTx" presStyleIdx="0" presStyleCnt="2"/>
      <dgm:spPr/>
    </dgm:pt>
    <dgm:pt modelId="{6821E801-D503-47A3-8F87-106EFD73DED4}" type="pres">
      <dgm:prSet presAssocID="{69506CC0-F4C7-4097-AC0B-E67CF437B09D}" presName="vert1" presStyleCnt="0"/>
      <dgm:spPr/>
    </dgm:pt>
    <dgm:pt modelId="{141531C9-7A66-4302-9E42-B43C480E0AA1}" type="pres">
      <dgm:prSet presAssocID="{D172CB1F-6561-4BB0-97C2-98D057E0B61A}" presName="thickLine" presStyleLbl="alignNode1" presStyleIdx="1" presStyleCnt="2"/>
      <dgm:spPr/>
    </dgm:pt>
    <dgm:pt modelId="{824C7D43-C4E8-4093-8951-68C7CA4CFBB4}" type="pres">
      <dgm:prSet presAssocID="{D172CB1F-6561-4BB0-97C2-98D057E0B61A}" presName="horz1" presStyleCnt="0"/>
      <dgm:spPr/>
    </dgm:pt>
    <dgm:pt modelId="{862463C9-A52B-4551-B108-2F699C6FB7D4}" type="pres">
      <dgm:prSet presAssocID="{D172CB1F-6561-4BB0-97C2-98D057E0B61A}" presName="tx1" presStyleLbl="revTx" presStyleIdx="1" presStyleCnt="2"/>
      <dgm:spPr/>
    </dgm:pt>
    <dgm:pt modelId="{57317A56-C998-487C-BBE6-B54B4BD69661}" type="pres">
      <dgm:prSet presAssocID="{D172CB1F-6561-4BB0-97C2-98D057E0B61A}" presName="vert1" presStyleCnt="0"/>
      <dgm:spPr/>
    </dgm:pt>
  </dgm:ptLst>
  <dgm:cxnLst>
    <dgm:cxn modelId="{9F9CFD26-5BFF-4808-9D67-93D84181B4A9}" srcId="{7A39F935-42ED-4144-8B58-EF9BD881ECD7}" destId="{69506CC0-F4C7-4097-AC0B-E67CF437B09D}" srcOrd="0" destOrd="0" parTransId="{9C17B7EA-80D2-4D4F-BA4B-5ED4A64E73C1}" sibTransId="{5A110BA0-F71B-4818-94C3-A655F12E83AB}"/>
    <dgm:cxn modelId="{0B76486C-6B89-4128-BDDE-2938244E3708}" type="presOf" srcId="{D172CB1F-6561-4BB0-97C2-98D057E0B61A}" destId="{862463C9-A52B-4551-B108-2F699C6FB7D4}" srcOrd="0" destOrd="0" presId="urn:microsoft.com/office/officeart/2008/layout/LinedList"/>
    <dgm:cxn modelId="{0C251084-7BBD-4719-8F4C-A10C13B96240}" type="presOf" srcId="{7A39F935-42ED-4144-8B58-EF9BD881ECD7}" destId="{B24DFDA0-3DE5-41D1-8B82-D6E9C711F661}" srcOrd="0" destOrd="0" presId="urn:microsoft.com/office/officeart/2008/layout/LinedList"/>
    <dgm:cxn modelId="{9E45B2DC-907E-40C2-8875-E72B78795F78}" srcId="{7A39F935-42ED-4144-8B58-EF9BD881ECD7}" destId="{D172CB1F-6561-4BB0-97C2-98D057E0B61A}" srcOrd="1" destOrd="0" parTransId="{78D1081C-533C-4AF6-856E-0ABA0D96705A}" sibTransId="{F4A5992D-EA89-4F54-9071-D2F9DC143CA9}"/>
    <dgm:cxn modelId="{DB532DE1-EB94-4066-9A2C-559C02C57E42}" type="presOf" srcId="{69506CC0-F4C7-4097-AC0B-E67CF437B09D}" destId="{E3E97FC4-4EA3-4EA9-956A-26C92BF3161C}" srcOrd="0" destOrd="0" presId="urn:microsoft.com/office/officeart/2008/layout/LinedList"/>
    <dgm:cxn modelId="{0BA3A677-CE81-4525-9DCF-3CF45F1E5DA1}" type="presParOf" srcId="{B24DFDA0-3DE5-41D1-8B82-D6E9C711F661}" destId="{90E13383-272C-4588-B120-693E27AF14C4}" srcOrd="0" destOrd="0" presId="urn:microsoft.com/office/officeart/2008/layout/LinedList"/>
    <dgm:cxn modelId="{ACCC7B53-5EB5-4996-8F3A-87E412B607A2}" type="presParOf" srcId="{B24DFDA0-3DE5-41D1-8B82-D6E9C711F661}" destId="{E09C3E2B-ADBC-4201-BB5D-4BD9A505163F}" srcOrd="1" destOrd="0" presId="urn:microsoft.com/office/officeart/2008/layout/LinedList"/>
    <dgm:cxn modelId="{AE9EADA7-68DC-420F-A217-26D67FD24C01}" type="presParOf" srcId="{E09C3E2B-ADBC-4201-BB5D-4BD9A505163F}" destId="{E3E97FC4-4EA3-4EA9-956A-26C92BF3161C}" srcOrd="0" destOrd="0" presId="urn:microsoft.com/office/officeart/2008/layout/LinedList"/>
    <dgm:cxn modelId="{380941D5-87A1-4151-96F5-4282129684D6}" type="presParOf" srcId="{E09C3E2B-ADBC-4201-BB5D-4BD9A505163F}" destId="{6821E801-D503-47A3-8F87-106EFD73DED4}" srcOrd="1" destOrd="0" presId="urn:microsoft.com/office/officeart/2008/layout/LinedList"/>
    <dgm:cxn modelId="{D32B2054-0041-4587-BEB3-70F166300665}" type="presParOf" srcId="{B24DFDA0-3DE5-41D1-8B82-D6E9C711F661}" destId="{141531C9-7A66-4302-9E42-B43C480E0AA1}" srcOrd="2" destOrd="0" presId="urn:microsoft.com/office/officeart/2008/layout/LinedList"/>
    <dgm:cxn modelId="{8EEAA99E-CDC6-4879-980D-B49605D6F6D9}" type="presParOf" srcId="{B24DFDA0-3DE5-41D1-8B82-D6E9C711F661}" destId="{824C7D43-C4E8-4093-8951-68C7CA4CFBB4}" srcOrd="3" destOrd="0" presId="urn:microsoft.com/office/officeart/2008/layout/LinedList"/>
    <dgm:cxn modelId="{756072D8-FEF2-434A-B593-B1C01E87311A}" type="presParOf" srcId="{824C7D43-C4E8-4093-8951-68C7CA4CFBB4}" destId="{862463C9-A52B-4551-B108-2F699C6FB7D4}" srcOrd="0" destOrd="0" presId="urn:microsoft.com/office/officeart/2008/layout/LinedList"/>
    <dgm:cxn modelId="{3A1E2B6A-AB8E-4294-B5DB-C3E599270579}" type="presParOf" srcId="{824C7D43-C4E8-4093-8951-68C7CA4CFBB4}" destId="{57317A56-C998-487C-BBE6-B54B4BD6966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C1714DF-E358-473C-85DC-1761D8E5D4D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9648C60-4C6B-4BF0-A9DD-07E6731D1231}">
      <dgm:prSet/>
      <dgm:spPr/>
      <dgm:t>
        <a:bodyPr/>
        <a:lstStyle/>
        <a:p>
          <a:r>
            <a: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Strategy 1: </a:t>
          </a:r>
          <a:r>
            <a:rPr lang="en-US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Referral Programs</a:t>
          </a:r>
          <a:endParaRPr lang="en-US" i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7A845DD-DA17-459F-B474-2E492F804FFC}" type="parTrans" cxnId="{666055CA-4B39-4A64-8CC5-1B7C17872435}">
      <dgm:prSet/>
      <dgm:spPr/>
      <dgm:t>
        <a:bodyPr/>
        <a:lstStyle/>
        <a:p>
          <a:endParaRPr lang="en-US"/>
        </a:p>
      </dgm:t>
    </dgm:pt>
    <dgm:pt modelId="{15AAE436-738A-4DC0-A8BC-1295340B75D4}" type="sibTrans" cxnId="{666055CA-4B39-4A64-8CC5-1B7C17872435}">
      <dgm:prSet/>
      <dgm:spPr/>
      <dgm:t>
        <a:bodyPr/>
        <a:lstStyle/>
        <a:p>
          <a:endParaRPr lang="en-US"/>
        </a:p>
      </dgm:t>
    </dgm:pt>
    <dgm:pt modelId="{97755700-4CA9-4D83-8446-C577B2610A2D}">
      <dgm:prSet/>
      <dgm:spPr/>
      <dgm:t>
        <a:bodyPr/>
        <a:lstStyle/>
        <a:p>
          <a:r>
            <a: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Explanation: </a:t>
          </a:r>
          <a:r>
            <a:rPr lang="en-US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Implement a referral program encouraging current employees to refer potential candidates (</a:t>
          </a:r>
          <a:r>
            <a:rPr lang="en-US" b="1" i="1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TalentLyft</a:t>
          </a:r>
          <a:r>
            <a:rPr lang="en-US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, 2023).</a:t>
          </a:r>
          <a:endParaRPr lang="en-US" i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EA60BDE-C8CD-4B02-A856-E6A08EADD962}" type="parTrans" cxnId="{1FF96840-0E09-49E2-8C15-A07C0A6D6D0A}">
      <dgm:prSet/>
      <dgm:spPr/>
      <dgm:t>
        <a:bodyPr/>
        <a:lstStyle/>
        <a:p>
          <a:endParaRPr lang="en-US"/>
        </a:p>
      </dgm:t>
    </dgm:pt>
    <dgm:pt modelId="{612A58C2-7AAC-4257-A926-6EB038732914}" type="sibTrans" cxnId="{1FF96840-0E09-49E2-8C15-A07C0A6D6D0A}">
      <dgm:prSet/>
      <dgm:spPr/>
      <dgm:t>
        <a:bodyPr/>
        <a:lstStyle/>
        <a:p>
          <a:endParaRPr lang="en-US"/>
        </a:p>
      </dgm:t>
    </dgm:pt>
    <dgm:pt modelId="{92F175A2-0EE6-47E0-A11A-E525931A09B2}">
      <dgm:prSet/>
      <dgm:spPr/>
      <dgm:t>
        <a:bodyPr/>
        <a:lstStyle/>
        <a:p>
          <a:r>
            <a: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Benefits: </a:t>
          </a:r>
          <a:r>
            <a:rPr lang="en-US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Leverages existing networks, increases employee engagement, and enhances candidate quality.</a:t>
          </a:r>
          <a:endParaRPr lang="en-US" i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B3C41AA-437A-4CA9-AF62-F71BB5661E44}" type="parTrans" cxnId="{623738DD-915A-4EFB-819B-4B31702E2694}">
      <dgm:prSet/>
      <dgm:spPr/>
      <dgm:t>
        <a:bodyPr/>
        <a:lstStyle/>
        <a:p>
          <a:endParaRPr lang="en-US"/>
        </a:p>
      </dgm:t>
    </dgm:pt>
    <dgm:pt modelId="{9F6762FF-DF3D-4F14-8A6E-8225B1E733F9}" type="sibTrans" cxnId="{623738DD-915A-4EFB-819B-4B31702E2694}">
      <dgm:prSet/>
      <dgm:spPr/>
      <dgm:t>
        <a:bodyPr/>
        <a:lstStyle/>
        <a:p>
          <a:endParaRPr lang="en-US"/>
        </a:p>
      </dgm:t>
    </dgm:pt>
    <dgm:pt modelId="{DFDF2B86-7241-4463-8D54-47432C5AC849}" type="pres">
      <dgm:prSet presAssocID="{EC1714DF-E358-473C-85DC-1761D8E5D4DA}" presName="linear" presStyleCnt="0">
        <dgm:presLayoutVars>
          <dgm:animLvl val="lvl"/>
          <dgm:resizeHandles val="exact"/>
        </dgm:presLayoutVars>
      </dgm:prSet>
      <dgm:spPr/>
    </dgm:pt>
    <dgm:pt modelId="{23460B67-D998-43E6-9A54-4A9620C9EC11}" type="pres">
      <dgm:prSet presAssocID="{79648C60-4C6B-4BF0-A9DD-07E6731D1231}" presName="parentText" presStyleLbl="node1" presStyleIdx="0" presStyleCnt="3" custLinFactNeighborX="-5534" custLinFactNeighborY="-27852">
        <dgm:presLayoutVars>
          <dgm:chMax val="0"/>
          <dgm:bulletEnabled val="1"/>
        </dgm:presLayoutVars>
      </dgm:prSet>
      <dgm:spPr/>
    </dgm:pt>
    <dgm:pt modelId="{32C79FCA-1C93-48BA-AE01-5FD81746E027}" type="pres">
      <dgm:prSet presAssocID="{15AAE436-738A-4DC0-A8BC-1295340B75D4}" presName="spacer" presStyleCnt="0"/>
      <dgm:spPr/>
    </dgm:pt>
    <dgm:pt modelId="{4D07C99D-6582-465D-B8E9-3F814EDE9629}" type="pres">
      <dgm:prSet presAssocID="{97755700-4CA9-4D83-8446-C577B2610A2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DB8B524-7770-41E0-B980-DEA5C714AF82}" type="pres">
      <dgm:prSet presAssocID="{612A58C2-7AAC-4257-A926-6EB038732914}" presName="spacer" presStyleCnt="0"/>
      <dgm:spPr/>
    </dgm:pt>
    <dgm:pt modelId="{673D411C-990E-4839-9C76-33091E546667}" type="pres">
      <dgm:prSet presAssocID="{92F175A2-0EE6-47E0-A11A-E525931A09B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078200A-6400-410F-8244-29F510F41FC3}" type="presOf" srcId="{92F175A2-0EE6-47E0-A11A-E525931A09B2}" destId="{673D411C-990E-4839-9C76-33091E546667}" srcOrd="0" destOrd="0" presId="urn:microsoft.com/office/officeart/2005/8/layout/vList2"/>
    <dgm:cxn modelId="{34768323-AF7B-47F4-BFAA-31051431D893}" type="presOf" srcId="{79648C60-4C6B-4BF0-A9DD-07E6731D1231}" destId="{23460B67-D998-43E6-9A54-4A9620C9EC11}" srcOrd="0" destOrd="0" presId="urn:microsoft.com/office/officeart/2005/8/layout/vList2"/>
    <dgm:cxn modelId="{1FF96840-0E09-49E2-8C15-A07C0A6D6D0A}" srcId="{EC1714DF-E358-473C-85DC-1761D8E5D4DA}" destId="{97755700-4CA9-4D83-8446-C577B2610A2D}" srcOrd="1" destOrd="0" parTransId="{4EA60BDE-C8CD-4B02-A856-E6A08EADD962}" sibTransId="{612A58C2-7AAC-4257-A926-6EB038732914}"/>
    <dgm:cxn modelId="{1700225F-3717-4AF1-9269-A9B6AFCCA578}" type="presOf" srcId="{97755700-4CA9-4D83-8446-C577B2610A2D}" destId="{4D07C99D-6582-465D-B8E9-3F814EDE9629}" srcOrd="0" destOrd="0" presId="urn:microsoft.com/office/officeart/2005/8/layout/vList2"/>
    <dgm:cxn modelId="{0CC20B67-F144-42B5-A14A-D7AD9CE88DBE}" type="presOf" srcId="{EC1714DF-E358-473C-85DC-1761D8E5D4DA}" destId="{DFDF2B86-7241-4463-8D54-47432C5AC849}" srcOrd="0" destOrd="0" presId="urn:microsoft.com/office/officeart/2005/8/layout/vList2"/>
    <dgm:cxn modelId="{666055CA-4B39-4A64-8CC5-1B7C17872435}" srcId="{EC1714DF-E358-473C-85DC-1761D8E5D4DA}" destId="{79648C60-4C6B-4BF0-A9DD-07E6731D1231}" srcOrd="0" destOrd="0" parTransId="{E7A845DD-DA17-459F-B474-2E492F804FFC}" sibTransId="{15AAE436-738A-4DC0-A8BC-1295340B75D4}"/>
    <dgm:cxn modelId="{623738DD-915A-4EFB-819B-4B31702E2694}" srcId="{EC1714DF-E358-473C-85DC-1761D8E5D4DA}" destId="{92F175A2-0EE6-47E0-A11A-E525931A09B2}" srcOrd="2" destOrd="0" parTransId="{1B3C41AA-437A-4CA9-AF62-F71BB5661E44}" sibTransId="{9F6762FF-DF3D-4F14-8A6E-8225B1E733F9}"/>
    <dgm:cxn modelId="{90874FAF-1CA6-42A8-AFEF-6CB1CA3AB36E}" type="presParOf" srcId="{DFDF2B86-7241-4463-8D54-47432C5AC849}" destId="{23460B67-D998-43E6-9A54-4A9620C9EC11}" srcOrd="0" destOrd="0" presId="urn:microsoft.com/office/officeart/2005/8/layout/vList2"/>
    <dgm:cxn modelId="{B8CC948F-0411-45AA-91B2-411C0945E569}" type="presParOf" srcId="{DFDF2B86-7241-4463-8D54-47432C5AC849}" destId="{32C79FCA-1C93-48BA-AE01-5FD81746E027}" srcOrd="1" destOrd="0" presId="urn:microsoft.com/office/officeart/2005/8/layout/vList2"/>
    <dgm:cxn modelId="{CB5D42C8-17AB-4282-9A3E-0D494277330E}" type="presParOf" srcId="{DFDF2B86-7241-4463-8D54-47432C5AC849}" destId="{4D07C99D-6582-465D-B8E9-3F814EDE9629}" srcOrd="2" destOrd="0" presId="urn:microsoft.com/office/officeart/2005/8/layout/vList2"/>
    <dgm:cxn modelId="{68A32E68-70A0-40C6-80FB-12DDC2A1C310}" type="presParOf" srcId="{DFDF2B86-7241-4463-8D54-47432C5AC849}" destId="{2DB8B524-7770-41E0-B980-DEA5C714AF82}" srcOrd="3" destOrd="0" presId="urn:microsoft.com/office/officeart/2005/8/layout/vList2"/>
    <dgm:cxn modelId="{0518434F-269D-4F73-BC71-7CE0E2AC1FD3}" type="presParOf" srcId="{DFDF2B86-7241-4463-8D54-47432C5AC849}" destId="{673D411C-990E-4839-9C76-33091E54666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4E8989C-CE54-4177-BB5E-98E7967DD809}" type="doc">
      <dgm:prSet loTypeId="urn:microsoft.com/office/officeart/2016/7/layout/VerticalHollowAction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3B0A8D2-0296-40C1-8519-4DEA7C6E3D91}">
      <dgm:prSet/>
      <dgm:spPr/>
      <dgm:t>
        <a:bodyPr/>
        <a:lstStyle/>
        <a:p>
          <a:r>
            <a:rPr lang="en-US"/>
            <a:t>Collaborate</a:t>
          </a:r>
        </a:p>
      </dgm:t>
    </dgm:pt>
    <dgm:pt modelId="{63C5FCAD-C039-46CA-81BA-35A85272578B}" type="parTrans" cxnId="{35AC7FFF-5B9E-4A8E-B6AD-26393BB43FB0}">
      <dgm:prSet/>
      <dgm:spPr/>
      <dgm:t>
        <a:bodyPr/>
        <a:lstStyle/>
        <a:p>
          <a:endParaRPr lang="en-US"/>
        </a:p>
      </dgm:t>
    </dgm:pt>
    <dgm:pt modelId="{83A0A70E-CF2D-4AA3-9535-1BDCB1753CC3}" type="sibTrans" cxnId="{35AC7FFF-5B9E-4A8E-B6AD-26393BB43FB0}">
      <dgm:prSet/>
      <dgm:spPr/>
      <dgm:t>
        <a:bodyPr/>
        <a:lstStyle/>
        <a:p>
          <a:endParaRPr lang="en-US"/>
        </a:p>
      </dgm:t>
    </dgm:pt>
    <dgm:pt modelId="{5844AAE8-901F-4C85-B3AB-6C1E65FD69EC}">
      <dgm:prSet/>
      <dgm:spPr/>
      <dgm:t>
        <a:bodyPr/>
        <a:lstStyle/>
        <a:p>
          <a:r>
            <a: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Strategy 2: Collaborate with Local Schools and Colleges (</a:t>
          </a:r>
          <a:r>
            <a:rPr lang="en-US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Fenitra</a:t>
          </a:r>
          <a:r>
            <a: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et al., 2022, pp. 23-44</a:t>
          </a:r>
          <a:r>
            <a:rPr lang="en-US" dirty="0"/>
            <a:t>)</a:t>
          </a:r>
        </a:p>
      </dgm:t>
    </dgm:pt>
    <dgm:pt modelId="{B3CDBAFE-9A46-4EDF-9BDB-41D0212C486F}" type="parTrans" cxnId="{E7D22551-0302-4CB8-A460-0C4F098E1AA4}">
      <dgm:prSet/>
      <dgm:spPr/>
      <dgm:t>
        <a:bodyPr/>
        <a:lstStyle/>
        <a:p>
          <a:endParaRPr lang="en-US"/>
        </a:p>
      </dgm:t>
    </dgm:pt>
    <dgm:pt modelId="{B16BF20F-685A-4ACA-9198-11BF11A61469}" type="sibTrans" cxnId="{E7D22551-0302-4CB8-A460-0C4F098E1AA4}">
      <dgm:prSet/>
      <dgm:spPr/>
      <dgm:t>
        <a:bodyPr/>
        <a:lstStyle/>
        <a:p>
          <a:endParaRPr lang="en-US"/>
        </a:p>
      </dgm:t>
    </dgm:pt>
    <dgm:pt modelId="{A6B7F1F2-B4C8-4F5B-9341-9C4CDDB4E053}">
      <dgm:prSet/>
      <dgm:spPr/>
      <dgm:t>
        <a:bodyPr/>
        <a:lstStyle/>
        <a:p>
          <a:r>
            <a:rPr lang="en-US"/>
            <a:t>Establish</a:t>
          </a:r>
        </a:p>
      </dgm:t>
    </dgm:pt>
    <dgm:pt modelId="{D4A451D6-A24E-4E4F-83FE-CCDE829FADC2}" type="parTrans" cxnId="{B1F6F07C-7CF5-475E-BD22-EB437C2CD82B}">
      <dgm:prSet/>
      <dgm:spPr/>
      <dgm:t>
        <a:bodyPr/>
        <a:lstStyle/>
        <a:p>
          <a:endParaRPr lang="en-US"/>
        </a:p>
      </dgm:t>
    </dgm:pt>
    <dgm:pt modelId="{EAB0B448-B864-42C7-9425-D7A13EBF0069}" type="sibTrans" cxnId="{B1F6F07C-7CF5-475E-BD22-EB437C2CD82B}">
      <dgm:prSet/>
      <dgm:spPr/>
      <dgm:t>
        <a:bodyPr/>
        <a:lstStyle/>
        <a:p>
          <a:endParaRPr lang="en-US"/>
        </a:p>
      </dgm:t>
    </dgm:pt>
    <dgm:pt modelId="{DD91FA2E-A151-4A5F-9667-3DE4BC531E6C}">
      <dgm:prSet/>
      <dgm:spPr/>
      <dgm:t>
        <a:bodyPr/>
        <a:lstStyle/>
        <a:p>
          <a:r>
            <a: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Explanation: Establish partnerships with educational institutions to recruit students and graduates.</a:t>
          </a:r>
        </a:p>
      </dgm:t>
    </dgm:pt>
    <dgm:pt modelId="{D5E2B666-3E22-4A46-B9E6-F50A31A13313}" type="parTrans" cxnId="{93A86406-3398-48E9-9D0E-FFFE809AD7C0}">
      <dgm:prSet/>
      <dgm:spPr/>
      <dgm:t>
        <a:bodyPr/>
        <a:lstStyle/>
        <a:p>
          <a:endParaRPr lang="en-US"/>
        </a:p>
      </dgm:t>
    </dgm:pt>
    <dgm:pt modelId="{A78D2FF1-BA7C-4BC8-806C-4B5C112AA450}" type="sibTrans" cxnId="{93A86406-3398-48E9-9D0E-FFFE809AD7C0}">
      <dgm:prSet/>
      <dgm:spPr/>
      <dgm:t>
        <a:bodyPr/>
        <a:lstStyle/>
        <a:p>
          <a:endParaRPr lang="en-US"/>
        </a:p>
      </dgm:t>
    </dgm:pt>
    <dgm:pt modelId="{B6B0BBE9-8848-4ED2-9EB7-F39915E0A23C}">
      <dgm:prSet/>
      <dgm:spPr/>
      <dgm:t>
        <a:bodyPr/>
        <a:lstStyle/>
        <a:p>
          <a:r>
            <a:rPr lang="en-US"/>
            <a:t>Access</a:t>
          </a:r>
        </a:p>
      </dgm:t>
    </dgm:pt>
    <dgm:pt modelId="{138AA669-BD6D-4E1C-8460-B9AD9BBF95D5}" type="parTrans" cxnId="{0BC8FF0C-E838-485E-9239-20B71B31793E}">
      <dgm:prSet/>
      <dgm:spPr/>
      <dgm:t>
        <a:bodyPr/>
        <a:lstStyle/>
        <a:p>
          <a:endParaRPr lang="en-US"/>
        </a:p>
      </dgm:t>
    </dgm:pt>
    <dgm:pt modelId="{CE3A5725-D409-49F1-BD2C-666CA1D7CBE9}" type="sibTrans" cxnId="{0BC8FF0C-E838-485E-9239-20B71B31793E}">
      <dgm:prSet/>
      <dgm:spPr/>
      <dgm:t>
        <a:bodyPr/>
        <a:lstStyle/>
        <a:p>
          <a:endParaRPr lang="en-US"/>
        </a:p>
      </dgm:t>
    </dgm:pt>
    <dgm:pt modelId="{3C2616EB-DBB2-47C9-9AAB-147A3DCC3664}">
      <dgm:prSet/>
      <dgm:spPr/>
      <dgm:t>
        <a:bodyPr/>
        <a:lstStyle/>
        <a:p>
          <a:r>
            <a: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Benefits: Access to a fresh talent pool, opportunities for internships or apprenticeships, and long-term talent pipeline.</a:t>
          </a:r>
        </a:p>
      </dgm:t>
    </dgm:pt>
    <dgm:pt modelId="{2143FA5B-1B8A-4FFE-8D69-22ECCBFF2792}" type="parTrans" cxnId="{A25EA330-263D-4858-94AD-842195C27DDA}">
      <dgm:prSet/>
      <dgm:spPr/>
      <dgm:t>
        <a:bodyPr/>
        <a:lstStyle/>
        <a:p>
          <a:endParaRPr lang="en-US"/>
        </a:p>
      </dgm:t>
    </dgm:pt>
    <dgm:pt modelId="{E09E27A0-1AC2-4F6A-9688-D6003A1C7021}" type="sibTrans" cxnId="{A25EA330-263D-4858-94AD-842195C27DDA}">
      <dgm:prSet/>
      <dgm:spPr/>
      <dgm:t>
        <a:bodyPr/>
        <a:lstStyle/>
        <a:p>
          <a:endParaRPr lang="en-US"/>
        </a:p>
      </dgm:t>
    </dgm:pt>
    <dgm:pt modelId="{7AFD370E-6768-4D69-9D06-F29E43D86392}" type="pres">
      <dgm:prSet presAssocID="{F4E8989C-CE54-4177-BB5E-98E7967DD809}" presName="Name0" presStyleCnt="0">
        <dgm:presLayoutVars>
          <dgm:dir/>
          <dgm:animLvl val="lvl"/>
          <dgm:resizeHandles val="exact"/>
        </dgm:presLayoutVars>
      </dgm:prSet>
      <dgm:spPr/>
    </dgm:pt>
    <dgm:pt modelId="{B79DCC1D-720C-4063-B922-DCC235F01F2A}" type="pres">
      <dgm:prSet presAssocID="{E3B0A8D2-0296-40C1-8519-4DEA7C6E3D91}" presName="linNode" presStyleCnt="0"/>
      <dgm:spPr/>
    </dgm:pt>
    <dgm:pt modelId="{447A6E99-5A0A-419F-8AE8-04B929638891}" type="pres">
      <dgm:prSet presAssocID="{E3B0A8D2-0296-40C1-8519-4DEA7C6E3D91}" presName="parentText" presStyleLbl="solidFgAcc1" presStyleIdx="0" presStyleCnt="3">
        <dgm:presLayoutVars>
          <dgm:chMax val="1"/>
          <dgm:bulletEnabled/>
        </dgm:presLayoutVars>
      </dgm:prSet>
      <dgm:spPr/>
    </dgm:pt>
    <dgm:pt modelId="{1FAFB8B9-2BA2-4ABF-BE84-807CD63CC6C1}" type="pres">
      <dgm:prSet presAssocID="{E3B0A8D2-0296-40C1-8519-4DEA7C6E3D91}" presName="descendantText" presStyleLbl="alignNode1" presStyleIdx="0" presStyleCnt="3">
        <dgm:presLayoutVars>
          <dgm:bulletEnabled/>
        </dgm:presLayoutVars>
      </dgm:prSet>
      <dgm:spPr/>
    </dgm:pt>
    <dgm:pt modelId="{5C995D55-4AD4-4D2B-AB89-A4092634540D}" type="pres">
      <dgm:prSet presAssocID="{83A0A70E-CF2D-4AA3-9535-1BDCB1753CC3}" presName="sp" presStyleCnt="0"/>
      <dgm:spPr/>
    </dgm:pt>
    <dgm:pt modelId="{38DAEFF8-B090-42EC-9F40-B956F513B091}" type="pres">
      <dgm:prSet presAssocID="{A6B7F1F2-B4C8-4F5B-9341-9C4CDDB4E053}" presName="linNode" presStyleCnt="0"/>
      <dgm:spPr/>
    </dgm:pt>
    <dgm:pt modelId="{A74EFF2A-8A09-4A36-8E98-77AEFBA7BA10}" type="pres">
      <dgm:prSet presAssocID="{A6B7F1F2-B4C8-4F5B-9341-9C4CDDB4E053}" presName="parentText" presStyleLbl="solidFgAcc1" presStyleIdx="1" presStyleCnt="3">
        <dgm:presLayoutVars>
          <dgm:chMax val="1"/>
          <dgm:bulletEnabled/>
        </dgm:presLayoutVars>
      </dgm:prSet>
      <dgm:spPr/>
    </dgm:pt>
    <dgm:pt modelId="{DE3A58CD-B323-424F-8DC5-81AD93DF3774}" type="pres">
      <dgm:prSet presAssocID="{A6B7F1F2-B4C8-4F5B-9341-9C4CDDB4E053}" presName="descendantText" presStyleLbl="alignNode1" presStyleIdx="1" presStyleCnt="3">
        <dgm:presLayoutVars>
          <dgm:bulletEnabled/>
        </dgm:presLayoutVars>
      </dgm:prSet>
      <dgm:spPr/>
    </dgm:pt>
    <dgm:pt modelId="{A381E611-5823-4406-BF7E-B314F066EB6D}" type="pres">
      <dgm:prSet presAssocID="{EAB0B448-B864-42C7-9425-D7A13EBF0069}" presName="sp" presStyleCnt="0"/>
      <dgm:spPr/>
    </dgm:pt>
    <dgm:pt modelId="{FB90C4F6-85EA-4951-AE72-2475B48925D4}" type="pres">
      <dgm:prSet presAssocID="{B6B0BBE9-8848-4ED2-9EB7-F39915E0A23C}" presName="linNode" presStyleCnt="0"/>
      <dgm:spPr/>
    </dgm:pt>
    <dgm:pt modelId="{83E158FF-91E3-4AB8-8EA1-9A040145A9A4}" type="pres">
      <dgm:prSet presAssocID="{B6B0BBE9-8848-4ED2-9EB7-F39915E0A23C}" presName="parentText" presStyleLbl="solidFgAcc1" presStyleIdx="2" presStyleCnt="3">
        <dgm:presLayoutVars>
          <dgm:chMax val="1"/>
          <dgm:bulletEnabled/>
        </dgm:presLayoutVars>
      </dgm:prSet>
      <dgm:spPr/>
    </dgm:pt>
    <dgm:pt modelId="{1DCEAF6B-BBDB-4FA6-BF48-7AB709256734}" type="pres">
      <dgm:prSet presAssocID="{B6B0BBE9-8848-4ED2-9EB7-F39915E0A23C}" presName="descendantText" presStyleLbl="alignNode1" presStyleIdx="2" presStyleCnt="3">
        <dgm:presLayoutVars>
          <dgm:bulletEnabled/>
        </dgm:presLayoutVars>
      </dgm:prSet>
      <dgm:spPr/>
    </dgm:pt>
  </dgm:ptLst>
  <dgm:cxnLst>
    <dgm:cxn modelId="{93A86406-3398-48E9-9D0E-FFFE809AD7C0}" srcId="{A6B7F1F2-B4C8-4F5B-9341-9C4CDDB4E053}" destId="{DD91FA2E-A151-4A5F-9667-3DE4BC531E6C}" srcOrd="0" destOrd="0" parTransId="{D5E2B666-3E22-4A46-B9E6-F50A31A13313}" sibTransId="{A78D2FF1-BA7C-4BC8-806C-4B5C112AA450}"/>
    <dgm:cxn modelId="{0BC8FF0C-E838-485E-9239-20B71B31793E}" srcId="{F4E8989C-CE54-4177-BB5E-98E7967DD809}" destId="{B6B0BBE9-8848-4ED2-9EB7-F39915E0A23C}" srcOrd="2" destOrd="0" parTransId="{138AA669-BD6D-4E1C-8460-B9AD9BBF95D5}" sibTransId="{CE3A5725-D409-49F1-BD2C-666CA1D7CBE9}"/>
    <dgm:cxn modelId="{EA379715-74E2-4978-827F-C7F47EC0AA94}" type="presOf" srcId="{A6B7F1F2-B4C8-4F5B-9341-9C4CDDB4E053}" destId="{A74EFF2A-8A09-4A36-8E98-77AEFBA7BA10}" srcOrd="0" destOrd="0" presId="urn:microsoft.com/office/officeart/2016/7/layout/VerticalHollowActionList"/>
    <dgm:cxn modelId="{BFF4A017-5CE9-4FD4-9C63-C70EF7CF8A11}" type="presOf" srcId="{B6B0BBE9-8848-4ED2-9EB7-F39915E0A23C}" destId="{83E158FF-91E3-4AB8-8EA1-9A040145A9A4}" srcOrd="0" destOrd="0" presId="urn:microsoft.com/office/officeart/2016/7/layout/VerticalHollowActionList"/>
    <dgm:cxn modelId="{46D43430-51C5-4272-AA6F-5BD7EF8410BB}" type="presOf" srcId="{E3B0A8D2-0296-40C1-8519-4DEA7C6E3D91}" destId="{447A6E99-5A0A-419F-8AE8-04B929638891}" srcOrd="0" destOrd="0" presId="urn:microsoft.com/office/officeart/2016/7/layout/VerticalHollowActionList"/>
    <dgm:cxn modelId="{A25EA330-263D-4858-94AD-842195C27DDA}" srcId="{B6B0BBE9-8848-4ED2-9EB7-F39915E0A23C}" destId="{3C2616EB-DBB2-47C9-9AAB-147A3DCC3664}" srcOrd="0" destOrd="0" parTransId="{2143FA5B-1B8A-4FFE-8D69-22ECCBFF2792}" sibTransId="{E09E27A0-1AC2-4F6A-9688-D6003A1C7021}"/>
    <dgm:cxn modelId="{A8CF263A-D99B-4B50-A6D2-49006476C0F3}" type="presOf" srcId="{F4E8989C-CE54-4177-BB5E-98E7967DD809}" destId="{7AFD370E-6768-4D69-9D06-F29E43D86392}" srcOrd="0" destOrd="0" presId="urn:microsoft.com/office/officeart/2016/7/layout/VerticalHollowActionList"/>
    <dgm:cxn modelId="{E7D22551-0302-4CB8-A460-0C4F098E1AA4}" srcId="{E3B0A8D2-0296-40C1-8519-4DEA7C6E3D91}" destId="{5844AAE8-901F-4C85-B3AB-6C1E65FD69EC}" srcOrd="0" destOrd="0" parTransId="{B3CDBAFE-9A46-4EDF-9BDB-41D0212C486F}" sibTransId="{B16BF20F-685A-4ACA-9198-11BF11A61469}"/>
    <dgm:cxn modelId="{B1F6F07C-7CF5-475E-BD22-EB437C2CD82B}" srcId="{F4E8989C-CE54-4177-BB5E-98E7967DD809}" destId="{A6B7F1F2-B4C8-4F5B-9341-9C4CDDB4E053}" srcOrd="1" destOrd="0" parTransId="{D4A451D6-A24E-4E4F-83FE-CCDE829FADC2}" sibTransId="{EAB0B448-B864-42C7-9425-D7A13EBF0069}"/>
    <dgm:cxn modelId="{3F3030C4-D267-4901-8073-2BDE486E4A98}" type="presOf" srcId="{5844AAE8-901F-4C85-B3AB-6C1E65FD69EC}" destId="{1FAFB8B9-2BA2-4ABF-BE84-807CD63CC6C1}" srcOrd="0" destOrd="0" presId="urn:microsoft.com/office/officeart/2016/7/layout/VerticalHollowActionList"/>
    <dgm:cxn modelId="{B0B2AED2-6FD3-40B8-9956-B1D6A0EC2FBE}" type="presOf" srcId="{DD91FA2E-A151-4A5F-9667-3DE4BC531E6C}" destId="{DE3A58CD-B323-424F-8DC5-81AD93DF3774}" srcOrd="0" destOrd="0" presId="urn:microsoft.com/office/officeart/2016/7/layout/VerticalHollowActionList"/>
    <dgm:cxn modelId="{29E344F2-5814-467C-B9F5-7C19E972701A}" type="presOf" srcId="{3C2616EB-DBB2-47C9-9AAB-147A3DCC3664}" destId="{1DCEAF6B-BBDB-4FA6-BF48-7AB709256734}" srcOrd="0" destOrd="0" presId="urn:microsoft.com/office/officeart/2016/7/layout/VerticalHollowActionList"/>
    <dgm:cxn modelId="{35AC7FFF-5B9E-4A8E-B6AD-26393BB43FB0}" srcId="{F4E8989C-CE54-4177-BB5E-98E7967DD809}" destId="{E3B0A8D2-0296-40C1-8519-4DEA7C6E3D91}" srcOrd="0" destOrd="0" parTransId="{63C5FCAD-C039-46CA-81BA-35A85272578B}" sibTransId="{83A0A70E-CF2D-4AA3-9535-1BDCB1753CC3}"/>
    <dgm:cxn modelId="{0637A247-F8F0-483C-BB5B-BA9BF7DAC75D}" type="presParOf" srcId="{7AFD370E-6768-4D69-9D06-F29E43D86392}" destId="{B79DCC1D-720C-4063-B922-DCC235F01F2A}" srcOrd="0" destOrd="0" presId="urn:microsoft.com/office/officeart/2016/7/layout/VerticalHollowActionList"/>
    <dgm:cxn modelId="{B2DCA71A-A2B5-4A69-87E2-47E201475DB5}" type="presParOf" srcId="{B79DCC1D-720C-4063-B922-DCC235F01F2A}" destId="{447A6E99-5A0A-419F-8AE8-04B929638891}" srcOrd="0" destOrd="0" presId="urn:microsoft.com/office/officeart/2016/7/layout/VerticalHollowActionList"/>
    <dgm:cxn modelId="{C3EDC0ED-9240-4D62-B7FA-D1CD9B5DCE44}" type="presParOf" srcId="{B79DCC1D-720C-4063-B922-DCC235F01F2A}" destId="{1FAFB8B9-2BA2-4ABF-BE84-807CD63CC6C1}" srcOrd="1" destOrd="0" presId="urn:microsoft.com/office/officeart/2016/7/layout/VerticalHollowActionList"/>
    <dgm:cxn modelId="{C330D491-90FB-4AFB-B696-5A8F307FED6B}" type="presParOf" srcId="{7AFD370E-6768-4D69-9D06-F29E43D86392}" destId="{5C995D55-4AD4-4D2B-AB89-A4092634540D}" srcOrd="1" destOrd="0" presId="urn:microsoft.com/office/officeart/2016/7/layout/VerticalHollowActionList"/>
    <dgm:cxn modelId="{C174662B-E953-4035-907A-07E57FC0FEC7}" type="presParOf" srcId="{7AFD370E-6768-4D69-9D06-F29E43D86392}" destId="{38DAEFF8-B090-42EC-9F40-B956F513B091}" srcOrd="2" destOrd="0" presId="urn:microsoft.com/office/officeart/2016/7/layout/VerticalHollowActionList"/>
    <dgm:cxn modelId="{9E624E29-973A-4688-8059-68F390E5AC92}" type="presParOf" srcId="{38DAEFF8-B090-42EC-9F40-B956F513B091}" destId="{A74EFF2A-8A09-4A36-8E98-77AEFBA7BA10}" srcOrd="0" destOrd="0" presId="urn:microsoft.com/office/officeart/2016/7/layout/VerticalHollowActionList"/>
    <dgm:cxn modelId="{8E227981-F4B7-48C7-A515-C995B7DDA0C7}" type="presParOf" srcId="{38DAEFF8-B090-42EC-9F40-B956F513B091}" destId="{DE3A58CD-B323-424F-8DC5-81AD93DF3774}" srcOrd="1" destOrd="0" presId="urn:microsoft.com/office/officeart/2016/7/layout/VerticalHollowActionList"/>
    <dgm:cxn modelId="{34E0AF4B-8981-4C90-82ED-60B14F1AA876}" type="presParOf" srcId="{7AFD370E-6768-4D69-9D06-F29E43D86392}" destId="{A381E611-5823-4406-BF7E-B314F066EB6D}" srcOrd="3" destOrd="0" presId="urn:microsoft.com/office/officeart/2016/7/layout/VerticalHollowActionList"/>
    <dgm:cxn modelId="{AE1697A7-C6AE-401C-8856-48AC419BB5F1}" type="presParOf" srcId="{7AFD370E-6768-4D69-9D06-F29E43D86392}" destId="{FB90C4F6-85EA-4951-AE72-2475B48925D4}" srcOrd="4" destOrd="0" presId="urn:microsoft.com/office/officeart/2016/7/layout/VerticalHollowActionList"/>
    <dgm:cxn modelId="{4E65158D-2F52-4933-8386-42AFBE02D821}" type="presParOf" srcId="{FB90C4F6-85EA-4951-AE72-2475B48925D4}" destId="{83E158FF-91E3-4AB8-8EA1-9A040145A9A4}" srcOrd="0" destOrd="0" presId="urn:microsoft.com/office/officeart/2016/7/layout/VerticalHollowActionList"/>
    <dgm:cxn modelId="{C522F201-EDC3-4726-B92B-82176F01553C}" type="presParOf" srcId="{FB90C4F6-85EA-4951-AE72-2475B48925D4}" destId="{1DCEAF6B-BBDB-4FA6-BF48-7AB709256734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10099BA-5523-49AE-91B8-2278A463DB0E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21A8F94-9EEF-44E6-87F9-99B681017A56}">
      <dgm:prSet/>
      <dgm:spPr/>
      <dgm:t>
        <a:bodyPr/>
        <a:lstStyle/>
        <a:p>
          <a:r>
            <a:rPr lang="en-US" dirty="0"/>
            <a:t>Strategy 3: </a:t>
          </a:r>
          <a:r>
            <a:rPr lang="en-US" i="1" dirty="0"/>
            <a:t>Streamline Hiring Process (</a:t>
          </a:r>
          <a:r>
            <a:rPr lang="en-US" i="1" dirty="0" err="1"/>
            <a:t>Tarki</a:t>
          </a:r>
          <a:r>
            <a:rPr lang="en-US" i="1" dirty="0"/>
            <a:t>, Cowen and Ham, 2022) </a:t>
          </a:r>
        </a:p>
      </dgm:t>
    </dgm:pt>
    <dgm:pt modelId="{4F4755EE-4FE6-4165-8914-7B4195E903F8}" type="parTrans" cxnId="{26C093BF-AAF0-48A6-8861-CA8391CF5691}">
      <dgm:prSet/>
      <dgm:spPr/>
      <dgm:t>
        <a:bodyPr/>
        <a:lstStyle/>
        <a:p>
          <a:endParaRPr lang="en-US"/>
        </a:p>
      </dgm:t>
    </dgm:pt>
    <dgm:pt modelId="{AA83953A-4103-45F4-9711-EEB720FC01B2}" type="sibTrans" cxnId="{26C093BF-AAF0-48A6-8861-CA8391CF5691}">
      <dgm:prSet/>
      <dgm:spPr/>
      <dgm:t>
        <a:bodyPr/>
        <a:lstStyle/>
        <a:p>
          <a:endParaRPr lang="en-US"/>
        </a:p>
      </dgm:t>
    </dgm:pt>
    <dgm:pt modelId="{C43B324E-0E61-434A-890E-E8B7EE69007D}">
      <dgm:prSet/>
      <dgm:spPr/>
      <dgm:t>
        <a:bodyPr/>
        <a:lstStyle/>
        <a:p>
          <a:r>
            <a:rPr lang="en-US" dirty="0"/>
            <a:t>Explanation: </a:t>
          </a:r>
          <a:r>
            <a:rPr lang="en-US" i="1" dirty="0"/>
            <a:t>Optimize the recruitment process to reduce time-to-hire and improve candidate experience.</a:t>
          </a:r>
        </a:p>
      </dgm:t>
    </dgm:pt>
    <dgm:pt modelId="{CBD6BF6A-DA4A-4F57-B27C-0167B3E00AED}" type="parTrans" cxnId="{C02EB09A-9E31-401B-B5D7-38B23F6D0ED3}">
      <dgm:prSet/>
      <dgm:spPr/>
      <dgm:t>
        <a:bodyPr/>
        <a:lstStyle/>
        <a:p>
          <a:endParaRPr lang="en-US"/>
        </a:p>
      </dgm:t>
    </dgm:pt>
    <dgm:pt modelId="{2F05420C-1CA2-4048-9F76-DADC64EC965A}" type="sibTrans" cxnId="{C02EB09A-9E31-401B-B5D7-38B23F6D0ED3}">
      <dgm:prSet/>
      <dgm:spPr/>
      <dgm:t>
        <a:bodyPr/>
        <a:lstStyle/>
        <a:p>
          <a:endParaRPr lang="en-US"/>
        </a:p>
      </dgm:t>
    </dgm:pt>
    <dgm:pt modelId="{E4940555-BDB4-46FF-8BF9-6FF7C78D189D}">
      <dgm:prSet/>
      <dgm:spPr/>
      <dgm:t>
        <a:bodyPr/>
        <a:lstStyle/>
        <a:p>
          <a:r>
            <a:rPr lang="en-US" dirty="0"/>
            <a:t>Benefits: </a:t>
          </a:r>
          <a:r>
            <a:rPr lang="en-US" i="1" dirty="0"/>
            <a:t>Attracts candidates by demonstrating efficiency, minimizes loss of potential talent, and improves employer brand.</a:t>
          </a:r>
        </a:p>
      </dgm:t>
    </dgm:pt>
    <dgm:pt modelId="{1C8A64E3-DA7D-4F5B-AE70-3DD5FCA12F80}" type="parTrans" cxnId="{0435DC56-1E98-43D9-84D7-9957FDB8D02B}">
      <dgm:prSet/>
      <dgm:spPr/>
      <dgm:t>
        <a:bodyPr/>
        <a:lstStyle/>
        <a:p>
          <a:endParaRPr lang="en-US"/>
        </a:p>
      </dgm:t>
    </dgm:pt>
    <dgm:pt modelId="{6E78C187-DA2D-465E-8D69-0F845B85E95D}" type="sibTrans" cxnId="{0435DC56-1E98-43D9-84D7-9957FDB8D02B}">
      <dgm:prSet/>
      <dgm:spPr/>
      <dgm:t>
        <a:bodyPr/>
        <a:lstStyle/>
        <a:p>
          <a:endParaRPr lang="en-US"/>
        </a:p>
      </dgm:t>
    </dgm:pt>
    <dgm:pt modelId="{9278A6FC-5745-4397-B697-0B83EBD424D5}" type="pres">
      <dgm:prSet presAssocID="{610099BA-5523-49AE-91B8-2278A463DB0E}" presName="outerComposite" presStyleCnt="0">
        <dgm:presLayoutVars>
          <dgm:chMax val="5"/>
          <dgm:dir/>
          <dgm:resizeHandles val="exact"/>
        </dgm:presLayoutVars>
      </dgm:prSet>
      <dgm:spPr/>
    </dgm:pt>
    <dgm:pt modelId="{0E079607-38F6-4C26-BD37-842317FB8DA3}" type="pres">
      <dgm:prSet presAssocID="{610099BA-5523-49AE-91B8-2278A463DB0E}" presName="dummyMaxCanvas" presStyleCnt="0">
        <dgm:presLayoutVars/>
      </dgm:prSet>
      <dgm:spPr/>
    </dgm:pt>
    <dgm:pt modelId="{FBF018EA-2E1E-4748-8935-5C7E32375AB2}" type="pres">
      <dgm:prSet presAssocID="{610099BA-5523-49AE-91B8-2278A463DB0E}" presName="ThreeNodes_1" presStyleLbl="node1" presStyleIdx="0" presStyleCnt="3">
        <dgm:presLayoutVars>
          <dgm:bulletEnabled val="1"/>
        </dgm:presLayoutVars>
      </dgm:prSet>
      <dgm:spPr/>
    </dgm:pt>
    <dgm:pt modelId="{F6F6C123-9DEE-40E3-96DD-1E929DD6D272}" type="pres">
      <dgm:prSet presAssocID="{610099BA-5523-49AE-91B8-2278A463DB0E}" presName="ThreeNodes_2" presStyleLbl="node1" presStyleIdx="1" presStyleCnt="3">
        <dgm:presLayoutVars>
          <dgm:bulletEnabled val="1"/>
        </dgm:presLayoutVars>
      </dgm:prSet>
      <dgm:spPr/>
    </dgm:pt>
    <dgm:pt modelId="{24D3F2AE-A994-437F-8022-2B8072F81DF8}" type="pres">
      <dgm:prSet presAssocID="{610099BA-5523-49AE-91B8-2278A463DB0E}" presName="ThreeNodes_3" presStyleLbl="node1" presStyleIdx="2" presStyleCnt="3">
        <dgm:presLayoutVars>
          <dgm:bulletEnabled val="1"/>
        </dgm:presLayoutVars>
      </dgm:prSet>
      <dgm:spPr/>
    </dgm:pt>
    <dgm:pt modelId="{D74AFF45-C5A7-4E63-8B92-135C424BD377}" type="pres">
      <dgm:prSet presAssocID="{610099BA-5523-49AE-91B8-2278A463DB0E}" presName="ThreeConn_1-2" presStyleLbl="fgAccFollowNode1" presStyleIdx="0" presStyleCnt="2">
        <dgm:presLayoutVars>
          <dgm:bulletEnabled val="1"/>
        </dgm:presLayoutVars>
      </dgm:prSet>
      <dgm:spPr/>
    </dgm:pt>
    <dgm:pt modelId="{10F3A159-F030-4DE8-96BD-21FACD50AA1A}" type="pres">
      <dgm:prSet presAssocID="{610099BA-5523-49AE-91B8-2278A463DB0E}" presName="ThreeConn_2-3" presStyleLbl="fgAccFollowNode1" presStyleIdx="1" presStyleCnt="2">
        <dgm:presLayoutVars>
          <dgm:bulletEnabled val="1"/>
        </dgm:presLayoutVars>
      </dgm:prSet>
      <dgm:spPr/>
    </dgm:pt>
    <dgm:pt modelId="{69FF899F-66BF-4FEA-93D6-EA18397E83C5}" type="pres">
      <dgm:prSet presAssocID="{610099BA-5523-49AE-91B8-2278A463DB0E}" presName="ThreeNodes_1_text" presStyleLbl="node1" presStyleIdx="2" presStyleCnt="3">
        <dgm:presLayoutVars>
          <dgm:bulletEnabled val="1"/>
        </dgm:presLayoutVars>
      </dgm:prSet>
      <dgm:spPr/>
    </dgm:pt>
    <dgm:pt modelId="{1054BC80-A568-4B87-BDDE-8FB54035CCA1}" type="pres">
      <dgm:prSet presAssocID="{610099BA-5523-49AE-91B8-2278A463DB0E}" presName="ThreeNodes_2_text" presStyleLbl="node1" presStyleIdx="2" presStyleCnt="3">
        <dgm:presLayoutVars>
          <dgm:bulletEnabled val="1"/>
        </dgm:presLayoutVars>
      </dgm:prSet>
      <dgm:spPr/>
    </dgm:pt>
    <dgm:pt modelId="{C5DC2E99-1D14-4E55-B300-4860A0DCAD0E}" type="pres">
      <dgm:prSet presAssocID="{610099BA-5523-49AE-91B8-2278A463DB0E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6662591C-036A-418B-AC87-68B73309E20A}" type="presOf" srcId="{221A8F94-9EEF-44E6-87F9-99B681017A56}" destId="{FBF018EA-2E1E-4748-8935-5C7E32375AB2}" srcOrd="0" destOrd="0" presId="urn:microsoft.com/office/officeart/2005/8/layout/vProcess5"/>
    <dgm:cxn modelId="{F33C656D-4A67-4653-8DE9-C9ADC4C219BB}" type="presOf" srcId="{221A8F94-9EEF-44E6-87F9-99B681017A56}" destId="{69FF899F-66BF-4FEA-93D6-EA18397E83C5}" srcOrd="1" destOrd="0" presId="urn:microsoft.com/office/officeart/2005/8/layout/vProcess5"/>
    <dgm:cxn modelId="{C809AA51-EA58-4AB0-8153-4EB6A04F13F2}" type="presOf" srcId="{E4940555-BDB4-46FF-8BF9-6FF7C78D189D}" destId="{C5DC2E99-1D14-4E55-B300-4860A0DCAD0E}" srcOrd="1" destOrd="0" presId="urn:microsoft.com/office/officeart/2005/8/layout/vProcess5"/>
    <dgm:cxn modelId="{0435DC56-1E98-43D9-84D7-9957FDB8D02B}" srcId="{610099BA-5523-49AE-91B8-2278A463DB0E}" destId="{E4940555-BDB4-46FF-8BF9-6FF7C78D189D}" srcOrd="2" destOrd="0" parTransId="{1C8A64E3-DA7D-4F5B-AE70-3DD5FCA12F80}" sibTransId="{6E78C187-DA2D-465E-8D69-0F845B85E95D}"/>
    <dgm:cxn modelId="{8CC3ED8E-0590-410F-938E-C78C963B6B9C}" type="presOf" srcId="{C43B324E-0E61-434A-890E-E8B7EE69007D}" destId="{1054BC80-A568-4B87-BDDE-8FB54035CCA1}" srcOrd="1" destOrd="0" presId="urn:microsoft.com/office/officeart/2005/8/layout/vProcess5"/>
    <dgm:cxn modelId="{C02EB09A-9E31-401B-B5D7-38B23F6D0ED3}" srcId="{610099BA-5523-49AE-91B8-2278A463DB0E}" destId="{C43B324E-0E61-434A-890E-E8B7EE69007D}" srcOrd="1" destOrd="0" parTransId="{CBD6BF6A-DA4A-4F57-B27C-0167B3E00AED}" sibTransId="{2F05420C-1CA2-4048-9F76-DADC64EC965A}"/>
    <dgm:cxn modelId="{26C093BF-AAF0-48A6-8861-CA8391CF5691}" srcId="{610099BA-5523-49AE-91B8-2278A463DB0E}" destId="{221A8F94-9EEF-44E6-87F9-99B681017A56}" srcOrd="0" destOrd="0" parTransId="{4F4755EE-4FE6-4165-8914-7B4195E903F8}" sibTransId="{AA83953A-4103-45F4-9711-EEB720FC01B2}"/>
    <dgm:cxn modelId="{C09659CF-31E0-4CA5-ADB5-CD159FDD301D}" type="presOf" srcId="{AA83953A-4103-45F4-9711-EEB720FC01B2}" destId="{D74AFF45-C5A7-4E63-8B92-135C424BD377}" srcOrd="0" destOrd="0" presId="urn:microsoft.com/office/officeart/2005/8/layout/vProcess5"/>
    <dgm:cxn modelId="{EF6010DD-DB06-425A-B3C6-DDAC82CDFFEA}" type="presOf" srcId="{C43B324E-0E61-434A-890E-E8B7EE69007D}" destId="{F6F6C123-9DEE-40E3-96DD-1E929DD6D272}" srcOrd="0" destOrd="0" presId="urn:microsoft.com/office/officeart/2005/8/layout/vProcess5"/>
    <dgm:cxn modelId="{3BC54BDF-4C67-40BC-99CD-1B0615436113}" type="presOf" srcId="{E4940555-BDB4-46FF-8BF9-6FF7C78D189D}" destId="{24D3F2AE-A994-437F-8022-2B8072F81DF8}" srcOrd="0" destOrd="0" presId="urn:microsoft.com/office/officeart/2005/8/layout/vProcess5"/>
    <dgm:cxn modelId="{E4B25DE2-13BE-4208-B85A-E159708F4CD9}" type="presOf" srcId="{610099BA-5523-49AE-91B8-2278A463DB0E}" destId="{9278A6FC-5745-4397-B697-0B83EBD424D5}" srcOrd="0" destOrd="0" presId="urn:microsoft.com/office/officeart/2005/8/layout/vProcess5"/>
    <dgm:cxn modelId="{B008FBF6-7E5C-4782-96EA-3241B0C46FC9}" type="presOf" srcId="{2F05420C-1CA2-4048-9F76-DADC64EC965A}" destId="{10F3A159-F030-4DE8-96BD-21FACD50AA1A}" srcOrd="0" destOrd="0" presId="urn:microsoft.com/office/officeart/2005/8/layout/vProcess5"/>
    <dgm:cxn modelId="{C7B8079A-E891-449D-9940-2E3A70C1C24A}" type="presParOf" srcId="{9278A6FC-5745-4397-B697-0B83EBD424D5}" destId="{0E079607-38F6-4C26-BD37-842317FB8DA3}" srcOrd="0" destOrd="0" presId="urn:microsoft.com/office/officeart/2005/8/layout/vProcess5"/>
    <dgm:cxn modelId="{718A27AA-8DE9-4E59-B256-8DC99C3B8538}" type="presParOf" srcId="{9278A6FC-5745-4397-B697-0B83EBD424D5}" destId="{FBF018EA-2E1E-4748-8935-5C7E32375AB2}" srcOrd="1" destOrd="0" presId="urn:microsoft.com/office/officeart/2005/8/layout/vProcess5"/>
    <dgm:cxn modelId="{97AB8D36-AF6A-453B-AABD-A56E2948C11B}" type="presParOf" srcId="{9278A6FC-5745-4397-B697-0B83EBD424D5}" destId="{F6F6C123-9DEE-40E3-96DD-1E929DD6D272}" srcOrd="2" destOrd="0" presId="urn:microsoft.com/office/officeart/2005/8/layout/vProcess5"/>
    <dgm:cxn modelId="{FC11175C-845A-4AB2-B04B-C3A3E40F9CAF}" type="presParOf" srcId="{9278A6FC-5745-4397-B697-0B83EBD424D5}" destId="{24D3F2AE-A994-437F-8022-2B8072F81DF8}" srcOrd="3" destOrd="0" presId="urn:microsoft.com/office/officeart/2005/8/layout/vProcess5"/>
    <dgm:cxn modelId="{03EAF421-DB16-4306-8A10-06B655A627D8}" type="presParOf" srcId="{9278A6FC-5745-4397-B697-0B83EBD424D5}" destId="{D74AFF45-C5A7-4E63-8B92-135C424BD377}" srcOrd="4" destOrd="0" presId="urn:microsoft.com/office/officeart/2005/8/layout/vProcess5"/>
    <dgm:cxn modelId="{867073BC-C6D5-4AF3-BBEE-C3537161ED0C}" type="presParOf" srcId="{9278A6FC-5745-4397-B697-0B83EBD424D5}" destId="{10F3A159-F030-4DE8-96BD-21FACD50AA1A}" srcOrd="5" destOrd="0" presId="urn:microsoft.com/office/officeart/2005/8/layout/vProcess5"/>
    <dgm:cxn modelId="{56C6C399-4B66-465E-984E-E1A819ABED03}" type="presParOf" srcId="{9278A6FC-5745-4397-B697-0B83EBD424D5}" destId="{69FF899F-66BF-4FEA-93D6-EA18397E83C5}" srcOrd="6" destOrd="0" presId="urn:microsoft.com/office/officeart/2005/8/layout/vProcess5"/>
    <dgm:cxn modelId="{CF9C9DF6-475C-4F5A-8821-FE8B8C9DB26E}" type="presParOf" srcId="{9278A6FC-5745-4397-B697-0B83EBD424D5}" destId="{1054BC80-A568-4B87-BDDE-8FB54035CCA1}" srcOrd="7" destOrd="0" presId="urn:microsoft.com/office/officeart/2005/8/layout/vProcess5"/>
    <dgm:cxn modelId="{1C82A5EA-D1C3-4477-A399-B0E625A98F48}" type="presParOf" srcId="{9278A6FC-5745-4397-B697-0B83EBD424D5}" destId="{C5DC2E99-1D14-4E55-B300-4860A0DCAD0E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4B62023-365A-4909-9E2A-E4B601CB79F1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DEBF68A-9063-46C1-98E3-44AA573F9FC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Strategy 2: Graduate Recruitment Programs</a:t>
          </a:r>
        </a:p>
      </dgm:t>
    </dgm:pt>
    <dgm:pt modelId="{B0361F1C-25A9-4782-A1A0-0B9AC76C9261}" type="parTrans" cxnId="{B9A140C5-9D63-4C03-A5BF-F8D465604138}">
      <dgm:prSet/>
      <dgm:spPr/>
      <dgm:t>
        <a:bodyPr/>
        <a:lstStyle/>
        <a:p>
          <a:endParaRPr lang="en-US"/>
        </a:p>
      </dgm:t>
    </dgm:pt>
    <dgm:pt modelId="{33E9C92D-7AAD-440E-A864-B8A4A599032F}" type="sibTrans" cxnId="{B9A140C5-9D63-4C03-A5BF-F8D465604138}">
      <dgm:prSet/>
      <dgm:spPr/>
      <dgm:t>
        <a:bodyPr/>
        <a:lstStyle/>
        <a:p>
          <a:endParaRPr lang="en-US"/>
        </a:p>
      </dgm:t>
    </dgm:pt>
    <dgm:pt modelId="{DF2B4859-4E4C-465A-A4CF-0FDD9E7BF6C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Explanation: Design specialized programs targeting recent graduates to groom them for leadership positions (Ghani et al., 2022, pp. 1-26).</a:t>
          </a:r>
        </a:p>
      </dgm:t>
    </dgm:pt>
    <dgm:pt modelId="{5930F2B1-133A-475D-B47D-A108FA35C16F}" type="parTrans" cxnId="{46576FA8-6ED7-4B9E-842A-8F140600A0E9}">
      <dgm:prSet/>
      <dgm:spPr/>
      <dgm:t>
        <a:bodyPr/>
        <a:lstStyle/>
        <a:p>
          <a:endParaRPr lang="en-US"/>
        </a:p>
      </dgm:t>
    </dgm:pt>
    <dgm:pt modelId="{57E9395E-3710-4468-9EB8-38A0C4358610}" type="sibTrans" cxnId="{46576FA8-6ED7-4B9E-842A-8F140600A0E9}">
      <dgm:prSet/>
      <dgm:spPr/>
      <dgm:t>
        <a:bodyPr/>
        <a:lstStyle/>
        <a:p>
          <a:endParaRPr lang="en-US"/>
        </a:p>
      </dgm:t>
    </dgm:pt>
    <dgm:pt modelId="{92AF1551-222D-4CAA-A110-47748326230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Benefits: Nurtures future leaders, builds loyalty, and aligns with long-term growth strategies.</a:t>
          </a:r>
        </a:p>
      </dgm:t>
    </dgm:pt>
    <dgm:pt modelId="{CC78138C-5048-427A-A5C7-67DA21DE7845}" type="parTrans" cxnId="{9328B911-3BAD-4E7D-AFF7-B5DE65D43368}">
      <dgm:prSet/>
      <dgm:spPr/>
      <dgm:t>
        <a:bodyPr/>
        <a:lstStyle/>
        <a:p>
          <a:endParaRPr lang="en-US"/>
        </a:p>
      </dgm:t>
    </dgm:pt>
    <dgm:pt modelId="{947D7B2D-95A2-487A-8FD6-1F931B0B4B06}" type="sibTrans" cxnId="{9328B911-3BAD-4E7D-AFF7-B5DE65D43368}">
      <dgm:prSet/>
      <dgm:spPr/>
      <dgm:t>
        <a:bodyPr/>
        <a:lstStyle/>
        <a:p>
          <a:endParaRPr lang="en-US"/>
        </a:p>
      </dgm:t>
    </dgm:pt>
    <dgm:pt modelId="{F0873BED-3736-425F-B7B4-0FE38857B29F}" type="pres">
      <dgm:prSet presAssocID="{34B62023-365A-4909-9E2A-E4B601CB79F1}" presName="root" presStyleCnt="0">
        <dgm:presLayoutVars>
          <dgm:dir/>
          <dgm:resizeHandles val="exact"/>
        </dgm:presLayoutVars>
      </dgm:prSet>
      <dgm:spPr/>
    </dgm:pt>
    <dgm:pt modelId="{CAA711BC-1A0A-438B-B289-BB2430622418}" type="pres">
      <dgm:prSet presAssocID="{6DEBF68A-9063-46C1-98E3-44AA573F9FC5}" presName="compNode" presStyleCnt="0"/>
      <dgm:spPr/>
    </dgm:pt>
    <dgm:pt modelId="{DA829858-136E-4322-9DCE-C5D570018E04}" type="pres">
      <dgm:prSet presAssocID="{6DEBF68A-9063-46C1-98E3-44AA573F9FC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B7C21D66-6D77-404C-9661-94ACC9109BE7}" type="pres">
      <dgm:prSet presAssocID="{6DEBF68A-9063-46C1-98E3-44AA573F9FC5}" presName="spaceRect" presStyleCnt="0"/>
      <dgm:spPr/>
    </dgm:pt>
    <dgm:pt modelId="{74DC7514-10DD-4769-AE05-79110A436ADC}" type="pres">
      <dgm:prSet presAssocID="{6DEBF68A-9063-46C1-98E3-44AA573F9FC5}" presName="textRect" presStyleLbl="revTx" presStyleIdx="0" presStyleCnt="3">
        <dgm:presLayoutVars>
          <dgm:chMax val="1"/>
          <dgm:chPref val="1"/>
        </dgm:presLayoutVars>
      </dgm:prSet>
      <dgm:spPr/>
    </dgm:pt>
    <dgm:pt modelId="{1967C00E-A273-481E-91E5-A33D202060B8}" type="pres">
      <dgm:prSet presAssocID="{33E9C92D-7AAD-440E-A864-B8A4A599032F}" presName="sibTrans" presStyleCnt="0"/>
      <dgm:spPr/>
    </dgm:pt>
    <dgm:pt modelId="{5D4F857B-97C6-4FFF-A7EC-FDF73878CA42}" type="pres">
      <dgm:prSet presAssocID="{DF2B4859-4E4C-465A-A4CF-0FDD9E7BF6CC}" presName="compNode" presStyleCnt="0"/>
      <dgm:spPr/>
    </dgm:pt>
    <dgm:pt modelId="{5DC289FE-4DA5-42D7-99A7-8D90139EE946}" type="pres">
      <dgm:prSet presAssocID="{DF2B4859-4E4C-465A-A4CF-0FDD9E7BF6C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5A0304B7-D95E-474F-AEB1-9136D7D4AB0F}" type="pres">
      <dgm:prSet presAssocID="{DF2B4859-4E4C-465A-A4CF-0FDD9E7BF6CC}" presName="spaceRect" presStyleCnt="0"/>
      <dgm:spPr/>
    </dgm:pt>
    <dgm:pt modelId="{A23EDD99-6E87-49FA-96E1-5D0FAD1C9864}" type="pres">
      <dgm:prSet presAssocID="{DF2B4859-4E4C-465A-A4CF-0FDD9E7BF6CC}" presName="textRect" presStyleLbl="revTx" presStyleIdx="1" presStyleCnt="3">
        <dgm:presLayoutVars>
          <dgm:chMax val="1"/>
          <dgm:chPref val="1"/>
        </dgm:presLayoutVars>
      </dgm:prSet>
      <dgm:spPr/>
    </dgm:pt>
    <dgm:pt modelId="{E4046015-031E-4649-B4C2-083E4EB6CFD7}" type="pres">
      <dgm:prSet presAssocID="{57E9395E-3710-4468-9EB8-38A0C4358610}" presName="sibTrans" presStyleCnt="0"/>
      <dgm:spPr/>
    </dgm:pt>
    <dgm:pt modelId="{D2D6F325-BA15-477E-AED0-8A21FE831D59}" type="pres">
      <dgm:prSet presAssocID="{92AF1551-222D-4CAA-A110-47748326230D}" presName="compNode" presStyleCnt="0"/>
      <dgm:spPr/>
    </dgm:pt>
    <dgm:pt modelId="{7F4117E2-BFBC-4A15-BCC8-CCFDAE655A47}" type="pres">
      <dgm:prSet presAssocID="{92AF1551-222D-4CAA-A110-47748326230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542C63D7-4C44-4583-8B96-A0D4519AFB4B}" type="pres">
      <dgm:prSet presAssocID="{92AF1551-222D-4CAA-A110-47748326230D}" presName="spaceRect" presStyleCnt="0"/>
      <dgm:spPr/>
    </dgm:pt>
    <dgm:pt modelId="{EABDF847-7437-4036-8527-2BA5041B37AF}" type="pres">
      <dgm:prSet presAssocID="{92AF1551-222D-4CAA-A110-47748326230D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9328B911-3BAD-4E7D-AFF7-B5DE65D43368}" srcId="{34B62023-365A-4909-9E2A-E4B601CB79F1}" destId="{92AF1551-222D-4CAA-A110-47748326230D}" srcOrd="2" destOrd="0" parTransId="{CC78138C-5048-427A-A5C7-67DA21DE7845}" sibTransId="{947D7B2D-95A2-487A-8FD6-1F931B0B4B06}"/>
    <dgm:cxn modelId="{42ED4C14-F43F-4147-87FE-53E0B8F264A6}" type="presOf" srcId="{DF2B4859-4E4C-465A-A4CF-0FDD9E7BF6CC}" destId="{A23EDD99-6E87-49FA-96E1-5D0FAD1C9864}" srcOrd="0" destOrd="0" presId="urn:microsoft.com/office/officeart/2018/2/layout/IconLabelList"/>
    <dgm:cxn modelId="{BE519D54-D6F7-44A2-8262-B5570D02C9E0}" type="presOf" srcId="{92AF1551-222D-4CAA-A110-47748326230D}" destId="{EABDF847-7437-4036-8527-2BA5041B37AF}" srcOrd="0" destOrd="0" presId="urn:microsoft.com/office/officeart/2018/2/layout/IconLabelList"/>
    <dgm:cxn modelId="{2122FC8D-E316-47E5-85AA-4D6221487672}" type="presOf" srcId="{34B62023-365A-4909-9E2A-E4B601CB79F1}" destId="{F0873BED-3736-425F-B7B4-0FE38857B29F}" srcOrd="0" destOrd="0" presId="urn:microsoft.com/office/officeart/2018/2/layout/IconLabelList"/>
    <dgm:cxn modelId="{46576FA8-6ED7-4B9E-842A-8F140600A0E9}" srcId="{34B62023-365A-4909-9E2A-E4B601CB79F1}" destId="{DF2B4859-4E4C-465A-A4CF-0FDD9E7BF6CC}" srcOrd="1" destOrd="0" parTransId="{5930F2B1-133A-475D-B47D-A108FA35C16F}" sibTransId="{57E9395E-3710-4468-9EB8-38A0C4358610}"/>
    <dgm:cxn modelId="{B9A140C5-9D63-4C03-A5BF-F8D465604138}" srcId="{34B62023-365A-4909-9E2A-E4B601CB79F1}" destId="{6DEBF68A-9063-46C1-98E3-44AA573F9FC5}" srcOrd="0" destOrd="0" parTransId="{B0361F1C-25A9-4782-A1A0-0B9AC76C9261}" sibTransId="{33E9C92D-7AAD-440E-A864-B8A4A599032F}"/>
    <dgm:cxn modelId="{6F9D6FFC-C340-4D54-876C-CD2470C9E05A}" type="presOf" srcId="{6DEBF68A-9063-46C1-98E3-44AA573F9FC5}" destId="{74DC7514-10DD-4769-AE05-79110A436ADC}" srcOrd="0" destOrd="0" presId="urn:microsoft.com/office/officeart/2018/2/layout/IconLabelList"/>
    <dgm:cxn modelId="{BC382653-64A6-4CE9-960C-2780FE304677}" type="presParOf" srcId="{F0873BED-3736-425F-B7B4-0FE38857B29F}" destId="{CAA711BC-1A0A-438B-B289-BB2430622418}" srcOrd="0" destOrd="0" presId="urn:microsoft.com/office/officeart/2018/2/layout/IconLabelList"/>
    <dgm:cxn modelId="{42544B22-21CF-4829-9250-59334176121B}" type="presParOf" srcId="{CAA711BC-1A0A-438B-B289-BB2430622418}" destId="{DA829858-136E-4322-9DCE-C5D570018E04}" srcOrd="0" destOrd="0" presId="urn:microsoft.com/office/officeart/2018/2/layout/IconLabelList"/>
    <dgm:cxn modelId="{A01FC805-C577-4536-B8F0-CB1C7FA2FC1A}" type="presParOf" srcId="{CAA711BC-1A0A-438B-B289-BB2430622418}" destId="{B7C21D66-6D77-404C-9661-94ACC9109BE7}" srcOrd="1" destOrd="0" presId="urn:microsoft.com/office/officeart/2018/2/layout/IconLabelList"/>
    <dgm:cxn modelId="{D5BCFD5B-9E48-4A43-B3B1-7947146FDDE0}" type="presParOf" srcId="{CAA711BC-1A0A-438B-B289-BB2430622418}" destId="{74DC7514-10DD-4769-AE05-79110A436ADC}" srcOrd="2" destOrd="0" presId="urn:microsoft.com/office/officeart/2018/2/layout/IconLabelList"/>
    <dgm:cxn modelId="{576A8839-D10C-4C3D-A494-B18D1FF46249}" type="presParOf" srcId="{F0873BED-3736-425F-B7B4-0FE38857B29F}" destId="{1967C00E-A273-481E-91E5-A33D202060B8}" srcOrd="1" destOrd="0" presId="urn:microsoft.com/office/officeart/2018/2/layout/IconLabelList"/>
    <dgm:cxn modelId="{B39E0E00-8DB1-4635-87C5-6BFD38556685}" type="presParOf" srcId="{F0873BED-3736-425F-B7B4-0FE38857B29F}" destId="{5D4F857B-97C6-4FFF-A7EC-FDF73878CA42}" srcOrd="2" destOrd="0" presId="urn:microsoft.com/office/officeart/2018/2/layout/IconLabelList"/>
    <dgm:cxn modelId="{0C08A98E-AEA7-4FBF-961B-641AC26DF3F3}" type="presParOf" srcId="{5D4F857B-97C6-4FFF-A7EC-FDF73878CA42}" destId="{5DC289FE-4DA5-42D7-99A7-8D90139EE946}" srcOrd="0" destOrd="0" presId="urn:microsoft.com/office/officeart/2018/2/layout/IconLabelList"/>
    <dgm:cxn modelId="{0C9B595E-1EF6-42CA-A096-76349C802057}" type="presParOf" srcId="{5D4F857B-97C6-4FFF-A7EC-FDF73878CA42}" destId="{5A0304B7-D95E-474F-AEB1-9136D7D4AB0F}" srcOrd="1" destOrd="0" presId="urn:microsoft.com/office/officeart/2018/2/layout/IconLabelList"/>
    <dgm:cxn modelId="{E8AF3FC8-6665-4425-AC0D-F84FDF4E8B47}" type="presParOf" srcId="{5D4F857B-97C6-4FFF-A7EC-FDF73878CA42}" destId="{A23EDD99-6E87-49FA-96E1-5D0FAD1C9864}" srcOrd="2" destOrd="0" presId="urn:microsoft.com/office/officeart/2018/2/layout/IconLabelList"/>
    <dgm:cxn modelId="{4F2121FF-07D9-4423-B599-9A27013ACE26}" type="presParOf" srcId="{F0873BED-3736-425F-B7B4-0FE38857B29F}" destId="{E4046015-031E-4649-B4C2-083E4EB6CFD7}" srcOrd="3" destOrd="0" presId="urn:microsoft.com/office/officeart/2018/2/layout/IconLabelList"/>
    <dgm:cxn modelId="{44466777-8A7B-49F2-AD12-E8DD7FCE2E96}" type="presParOf" srcId="{F0873BED-3736-425F-B7B4-0FE38857B29F}" destId="{D2D6F325-BA15-477E-AED0-8A21FE831D59}" srcOrd="4" destOrd="0" presId="urn:microsoft.com/office/officeart/2018/2/layout/IconLabelList"/>
    <dgm:cxn modelId="{57B86831-C408-4330-A1ED-96D25564BE75}" type="presParOf" srcId="{D2D6F325-BA15-477E-AED0-8A21FE831D59}" destId="{7F4117E2-BFBC-4A15-BCC8-CCFDAE655A47}" srcOrd="0" destOrd="0" presId="urn:microsoft.com/office/officeart/2018/2/layout/IconLabelList"/>
    <dgm:cxn modelId="{D6262D9A-2435-4500-A41E-980F8AC22962}" type="presParOf" srcId="{D2D6F325-BA15-477E-AED0-8A21FE831D59}" destId="{542C63D7-4C44-4583-8B96-A0D4519AFB4B}" srcOrd="1" destOrd="0" presId="urn:microsoft.com/office/officeart/2018/2/layout/IconLabelList"/>
    <dgm:cxn modelId="{6FB8EBF2-B2CD-4025-8B5F-3464DF76BD47}" type="presParOf" srcId="{D2D6F325-BA15-477E-AED0-8A21FE831D59}" destId="{EABDF847-7437-4036-8527-2BA5041B37A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CB11201-B375-4B85-87AB-3DFCEF564C1C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67BA5E0-9AE2-4A0E-966D-5EEBC51411CD}">
      <dgm:prSet/>
      <dgm:spPr/>
      <dgm:t>
        <a:bodyPr/>
        <a:lstStyle/>
        <a:p>
          <a:r>
            <a: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Strategy 3: </a:t>
          </a:r>
          <a:r>
            <a:rPr lang="en-US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Internal Talent Development</a:t>
          </a:r>
        </a:p>
      </dgm:t>
    </dgm:pt>
    <dgm:pt modelId="{B2370BE6-BC3C-4D9D-AD58-3E977167A294}" type="parTrans" cxnId="{1A3B1F2F-435A-4617-9D3F-E3E7CD6794C0}">
      <dgm:prSet/>
      <dgm:spPr/>
      <dgm:t>
        <a:bodyPr/>
        <a:lstStyle/>
        <a:p>
          <a:endParaRPr lang="en-US"/>
        </a:p>
      </dgm:t>
    </dgm:pt>
    <dgm:pt modelId="{D87093A0-510A-4D87-9E10-EEE8DA4B92EC}" type="sibTrans" cxnId="{1A3B1F2F-435A-4617-9D3F-E3E7CD6794C0}">
      <dgm:prSet/>
      <dgm:spPr/>
      <dgm:t>
        <a:bodyPr/>
        <a:lstStyle/>
        <a:p>
          <a:endParaRPr lang="en-US"/>
        </a:p>
      </dgm:t>
    </dgm:pt>
    <dgm:pt modelId="{962D6F51-9602-4FBA-A2DF-8AFF2E93CA65}">
      <dgm:prSet/>
      <dgm:spPr/>
      <dgm:t>
        <a:bodyPr/>
        <a:lstStyle/>
        <a:p>
          <a:r>
            <a: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Explanation: </a:t>
          </a:r>
          <a:r>
            <a:rPr lang="en-US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Invest in training and development programs to upskill existing employees for higher-level roles.</a:t>
          </a:r>
        </a:p>
      </dgm:t>
    </dgm:pt>
    <dgm:pt modelId="{345EAD36-C8C6-4C90-8DFD-A8AEBA57E4B7}" type="parTrans" cxnId="{843F297D-E000-43F5-8095-739E0C2AC806}">
      <dgm:prSet/>
      <dgm:spPr/>
      <dgm:t>
        <a:bodyPr/>
        <a:lstStyle/>
        <a:p>
          <a:endParaRPr lang="en-US"/>
        </a:p>
      </dgm:t>
    </dgm:pt>
    <dgm:pt modelId="{58C797AF-4864-4B25-9EC0-7F85A44D5A5C}" type="sibTrans" cxnId="{843F297D-E000-43F5-8095-739E0C2AC806}">
      <dgm:prSet/>
      <dgm:spPr/>
      <dgm:t>
        <a:bodyPr/>
        <a:lstStyle/>
        <a:p>
          <a:endParaRPr lang="en-US"/>
        </a:p>
      </dgm:t>
    </dgm:pt>
    <dgm:pt modelId="{2AE12B5C-178F-49A3-9DF0-4ED3ADF40E92}">
      <dgm:prSet/>
      <dgm:spPr/>
      <dgm:t>
        <a:bodyPr/>
        <a:lstStyle/>
        <a:p>
          <a:r>
            <a: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Benefits: </a:t>
          </a:r>
          <a:r>
            <a:rPr lang="en-US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Boosts employee morale, improves retention, and reduces dependency on external hiring.</a:t>
          </a:r>
        </a:p>
      </dgm:t>
    </dgm:pt>
    <dgm:pt modelId="{983A392B-96A6-48E8-84B7-7307B1ED76E1}" type="parTrans" cxnId="{544B811F-6825-418B-94A3-26E5C434258F}">
      <dgm:prSet/>
      <dgm:spPr/>
      <dgm:t>
        <a:bodyPr/>
        <a:lstStyle/>
        <a:p>
          <a:endParaRPr lang="en-US"/>
        </a:p>
      </dgm:t>
    </dgm:pt>
    <dgm:pt modelId="{F5604D44-7D31-4F9E-B1F7-DEB539DC55E8}" type="sibTrans" cxnId="{544B811F-6825-418B-94A3-26E5C434258F}">
      <dgm:prSet/>
      <dgm:spPr/>
      <dgm:t>
        <a:bodyPr/>
        <a:lstStyle/>
        <a:p>
          <a:endParaRPr lang="en-US"/>
        </a:p>
      </dgm:t>
    </dgm:pt>
    <dgm:pt modelId="{06E877BB-11E0-4960-8247-13ADE7317417}" type="pres">
      <dgm:prSet presAssocID="{1CB11201-B375-4B85-87AB-3DFCEF564C1C}" presName="linear" presStyleCnt="0">
        <dgm:presLayoutVars>
          <dgm:animLvl val="lvl"/>
          <dgm:resizeHandles val="exact"/>
        </dgm:presLayoutVars>
      </dgm:prSet>
      <dgm:spPr/>
    </dgm:pt>
    <dgm:pt modelId="{34596DFF-F345-4FFD-80B5-066668688007}" type="pres">
      <dgm:prSet presAssocID="{B67BA5E0-9AE2-4A0E-966D-5EEBC51411C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2108E709-02A0-458E-9CE6-B0ACD6B37DF5}" type="pres">
      <dgm:prSet presAssocID="{D87093A0-510A-4D87-9E10-EEE8DA4B92EC}" presName="spacer" presStyleCnt="0"/>
      <dgm:spPr/>
    </dgm:pt>
    <dgm:pt modelId="{1382F6EB-07F1-4391-8B7C-77A35907F52D}" type="pres">
      <dgm:prSet presAssocID="{962D6F51-9602-4FBA-A2DF-8AFF2E93CA6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E73AC9B-5C42-4E84-BCA1-0281A5DDA5EE}" type="pres">
      <dgm:prSet presAssocID="{58C797AF-4864-4B25-9EC0-7F85A44D5A5C}" presName="spacer" presStyleCnt="0"/>
      <dgm:spPr/>
    </dgm:pt>
    <dgm:pt modelId="{5953DFF8-D78E-4F50-A391-E505722ECC22}" type="pres">
      <dgm:prSet presAssocID="{2AE12B5C-178F-49A3-9DF0-4ED3ADF40E9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4C07B13-E307-44FA-9A00-FB631EAD495C}" type="presOf" srcId="{B67BA5E0-9AE2-4A0E-966D-5EEBC51411CD}" destId="{34596DFF-F345-4FFD-80B5-066668688007}" srcOrd="0" destOrd="0" presId="urn:microsoft.com/office/officeart/2005/8/layout/vList2"/>
    <dgm:cxn modelId="{544B811F-6825-418B-94A3-26E5C434258F}" srcId="{1CB11201-B375-4B85-87AB-3DFCEF564C1C}" destId="{2AE12B5C-178F-49A3-9DF0-4ED3ADF40E92}" srcOrd="2" destOrd="0" parTransId="{983A392B-96A6-48E8-84B7-7307B1ED76E1}" sibTransId="{F5604D44-7D31-4F9E-B1F7-DEB539DC55E8}"/>
    <dgm:cxn modelId="{0B863725-ED26-43CD-9167-541160761887}" type="presOf" srcId="{2AE12B5C-178F-49A3-9DF0-4ED3ADF40E92}" destId="{5953DFF8-D78E-4F50-A391-E505722ECC22}" srcOrd="0" destOrd="0" presId="urn:microsoft.com/office/officeart/2005/8/layout/vList2"/>
    <dgm:cxn modelId="{1A3B1F2F-435A-4617-9D3F-E3E7CD6794C0}" srcId="{1CB11201-B375-4B85-87AB-3DFCEF564C1C}" destId="{B67BA5E0-9AE2-4A0E-966D-5EEBC51411CD}" srcOrd="0" destOrd="0" parTransId="{B2370BE6-BC3C-4D9D-AD58-3E977167A294}" sibTransId="{D87093A0-510A-4D87-9E10-EEE8DA4B92EC}"/>
    <dgm:cxn modelId="{6768F83B-7403-4AE8-B5F2-D14552CB7250}" type="presOf" srcId="{962D6F51-9602-4FBA-A2DF-8AFF2E93CA65}" destId="{1382F6EB-07F1-4391-8B7C-77A35907F52D}" srcOrd="0" destOrd="0" presId="urn:microsoft.com/office/officeart/2005/8/layout/vList2"/>
    <dgm:cxn modelId="{1838E064-3140-44D2-AC58-EA42A517BA12}" type="presOf" srcId="{1CB11201-B375-4B85-87AB-3DFCEF564C1C}" destId="{06E877BB-11E0-4960-8247-13ADE7317417}" srcOrd="0" destOrd="0" presId="urn:microsoft.com/office/officeart/2005/8/layout/vList2"/>
    <dgm:cxn modelId="{843F297D-E000-43F5-8095-739E0C2AC806}" srcId="{1CB11201-B375-4B85-87AB-3DFCEF564C1C}" destId="{962D6F51-9602-4FBA-A2DF-8AFF2E93CA65}" srcOrd="1" destOrd="0" parTransId="{345EAD36-C8C6-4C90-8DFD-A8AEBA57E4B7}" sibTransId="{58C797AF-4864-4B25-9EC0-7F85A44D5A5C}"/>
    <dgm:cxn modelId="{0CEC0F6D-2703-4B01-9382-3CD1746AB9E8}" type="presParOf" srcId="{06E877BB-11E0-4960-8247-13ADE7317417}" destId="{34596DFF-F345-4FFD-80B5-066668688007}" srcOrd="0" destOrd="0" presId="urn:microsoft.com/office/officeart/2005/8/layout/vList2"/>
    <dgm:cxn modelId="{2A062023-A012-44C1-9F57-4B5B0575E26B}" type="presParOf" srcId="{06E877BB-11E0-4960-8247-13ADE7317417}" destId="{2108E709-02A0-458E-9CE6-B0ACD6B37DF5}" srcOrd="1" destOrd="0" presId="urn:microsoft.com/office/officeart/2005/8/layout/vList2"/>
    <dgm:cxn modelId="{0F551F81-F9C5-4404-A5E9-9EC2EC6AE6F9}" type="presParOf" srcId="{06E877BB-11E0-4960-8247-13ADE7317417}" destId="{1382F6EB-07F1-4391-8B7C-77A35907F52D}" srcOrd="2" destOrd="0" presId="urn:microsoft.com/office/officeart/2005/8/layout/vList2"/>
    <dgm:cxn modelId="{250B534F-0AB4-46BD-90E3-FFA9F2F5C074}" type="presParOf" srcId="{06E877BB-11E0-4960-8247-13ADE7317417}" destId="{9E73AC9B-5C42-4E84-BCA1-0281A5DDA5EE}" srcOrd="3" destOrd="0" presId="urn:microsoft.com/office/officeart/2005/8/layout/vList2"/>
    <dgm:cxn modelId="{BC45C771-7B83-4021-8625-0CAACE725E7F}" type="presParOf" srcId="{06E877BB-11E0-4960-8247-13ADE7317417}" destId="{5953DFF8-D78E-4F50-A391-E505722ECC2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B0F7118-9F0C-4929-A38E-70EFB5E70548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26D4F8B-A0F1-4232-8D73-8B37AD7A2A4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Method 2: Performance-Based Bonuses</a:t>
          </a:r>
        </a:p>
      </dgm:t>
    </dgm:pt>
    <dgm:pt modelId="{9B1C5EAA-ED77-42E3-A26D-6CB7CA3DC2B0}" type="parTrans" cxnId="{CD3B00B6-0015-400C-945D-1DEE677A5625}">
      <dgm:prSet/>
      <dgm:spPr/>
      <dgm:t>
        <a:bodyPr/>
        <a:lstStyle/>
        <a:p>
          <a:endParaRPr lang="en-US"/>
        </a:p>
      </dgm:t>
    </dgm:pt>
    <dgm:pt modelId="{31CAFCF1-79B1-41E4-B146-3008FA2D1B31}" type="sibTrans" cxnId="{CD3B00B6-0015-400C-945D-1DEE677A562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9709205-613F-45BA-A2FD-8047E7B328C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Explanation: Implement a bonus structure tied to individual or team performance metrics (</a:t>
          </a:r>
          <a:r>
            <a:rPr lang="en-US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Kuźniarska</a:t>
          </a:r>
          <a:r>
            <a: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, 2023, pp. 389-402</a:t>
          </a:r>
          <a:r>
            <a:rPr lang="en-US" dirty="0"/>
            <a:t>).</a:t>
          </a:r>
        </a:p>
      </dgm:t>
    </dgm:pt>
    <dgm:pt modelId="{7568BEAF-DC23-4F07-82A1-82B32EDACBD3}" type="parTrans" cxnId="{2C826DE8-473B-4923-ACD5-AF314FD546FD}">
      <dgm:prSet/>
      <dgm:spPr/>
      <dgm:t>
        <a:bodyPr/>
        <a:lstStyle/>
        <a:p>
          <a:endParaRPr lang="en-US"/>
        </a:p>
      </dgm:t>
    </dgm:pt>
    <dgm:pt modelId="{23643096-A59C-46F7-AD68-6A0594FB7760}" type="sibTrans" cxnId="{2C826DE8-473B-4923-ACD5-AF314FD546F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491E294-BA46-4940-B389-843A2F6DD51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Benefits: Encourages productivity, recognizes and rewards high performers, and boosts employee motivation.</a:t>
          </a:r>
        </a:p>
      </dgm:t>
    </dgm:pt>
    <dgm:pt modelId="{49FD551D-5BD3-4435-9D22-145F6414B3BE}" type="parTrans" cxnId="{601090B7-D1BC-4672-A813-E5D721774494}">
      <dgm:prSet/>
      <dgm:spPr/>
      <dgm:t>
        <a:bodyPr/>
        <a:lstStyle/>
        <a:p>
          <a:endParaRPr lang="en-US"/>
        </a:p>
      </dgm:t>
    </dgm:pt>
    <dgm:pt modelId="{5E731449-5B62-4644-B2D1-0ACDE7D946B0}" type="sibTrans" cxnId="{601090B7-D1BC-4672-A813-E5D721774494}">
      <dgm:prSet/>
      <dgm:spPr/>
      <dgm:t>
        <a:bodyPr/>
        <a:lstStyle/>
        <a:p>
          <a:endParaRPr lang="en-US"/>
        </a:p>
      </dgm:t>
    </dgm:pt>
    <dgm:pt modelId="{ACF10CA4-6897-4F9C-A82B-686CA84E60BA}" type="pres">
      <dgm:prSet presAssocID="{AB0F7118-9F0C-4929-A38E-70EFB5E70548}" presName="root" presStyleCnt="0">
        <dgm:presLayoutVars>
          <dgm:dir/>
          <dgm:resizeHandles val="exact"/>
        </dgm:presLayoutVars>
      </dgm:prSet>
      <dgm:spPr/>
    </dgm:pt>
    <dgm:pt modelId="{08920A26-74D4-4530-B3AD-66DE13889539}" type="pres">
      <dgm:prSet presAssocID="{AB0F7118-9F0C-4929-A38E-70EFB5E70548}" presName="container" presStyleCnt="0">
        <dgm:presLayoutVars>
          <dgm:dir/>
          <dgm:resizeHandles val="exact"/>
        </dgm:presLayoutVars>
      </dgm:prSet>
      <dgm:spPr/>
    </dgm:pt>
    <dgm:pt modelId="{A0DB0544-7CE4-4A2B-9FE3-AC396388B817}" type="pres">
      <dgm:prSet presAssocID="{726D4F8B-A0F1-4232-8D73-8B37AD7A2A4F}" presName="compNode" presStyleCnt="0"/>
      <dgm:spPr/>
    </dgm:pt>
    <dgm:pt modelId="{807981A7-E3A2-443C-96F8-DEB27FA3B33E}" type="pres">
      <dgm:prSet presAssocID="{726D4F8B-A0F1-4232-8D73-8B37AD7A2A4F}" presName="iconBgRect" presStyleLbl="bgShp" presStyleIdx="0" presStyleCnt="3"/>
      <dgm:spPr/>
    </dgm:pt>
    <dgm:pt modelId="{7AC6AADD-8772-4867-A9CC-9AE8E657FEDF}" type="pres">
      <dgm:prSet presAssocID="{726D4F8B-A0F1-4232-8D73-8B37AD7A2A4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1B24942F-1EB1-4BD3-83F8-632B2A6317D1}" type="pres">
      <dgm:prSet presAssocID="{726D4F8B-A0F1-4232-8D73-8B37AD7A2A4F}" presName="spaceRect" presStyleCnt="0"/>
      <dgm:spPr/>
    </dgm:pt>
    <dgm:pt modelId="{873C88F0-59B7-49B7-927F-E68117B5F811}" type="pres">
      <dgm:prSet presAssocID="{726D4F8B-A0F1-4232-8D73-8B37AD7A2A4F}" presName="textRect" presStyleLbl="revTx" presStyleIdx="0" presStyleCnt="3">
        <dgm:presLayoutVars>
          <dgm:chMax val="1"/>
          <dgm:chPref val="1"/>
        </dgm:presLayoutVars>
      </dgm:prSet>
      <dgm:spPr/>
    </dgm:pt>
    <dgm:pt modelId="{67CD642D-1004-40B9-AE63-E4C31C48A2CB}" type="pres">
      <dgm:prSet presAssocID="{31CAFCF1-79B1-41E4-B146-3008FA2D1B31}" presName="sibTrans" presStyleLbl="sibTrans2D1" presStyleIdx="0" presStyleCnt="0"/>
      <dgm:spPr/>
    </dgm:pt>
    <dgm:pt modelId="{DBB63D49-3A65-4296-98DA-FA72759C6E77}" type="pres">
      <dgm:prSet presAssocID="{E9709205-613F-45BA-A2FD-8047E7B328CC}" presName="compNode" presStyleCnt="0"/>
      <dgm:spPr/>
    </dgm:pt>
    <dgm:pt modelId="{637489A6-FD4F-4A86-B3AB-E5E26C9955C6}" type="pres">
      <dgm:prSet presAssocID="{E9709205-613F-45BA-A2FD-8047E7B328CC}" presName="iconBgRect" presStyleLbl="bgShp" presStyleIdx="1" presStyleCnt="3"/>
      <dgm:spPr/>
    </dgm:pt>
    <dgm:pt modelId="{F6E4E50F-3127-404F-8BE7-404444331DB8}" type="pres">
      <dgm:prSet presAssocID="{E9709205-613F-45BA-A2FD-8047E7B328C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C58A0980-9F57-4186-82C0-31EA4A5BF434}" type="pres">
      <dgm:prSet presAssocID="{E9709205-613F-45BA-A2FD-8047E7B328CC}" presName="spaceRect" presStyleCnt="0"/>
      <dgm:spPr/>
    </dgm:pt>
    <dgm:pt modelId="{FDF626D4-A7E8-42FE-94E6-F1D721E5C4F0}" type="pres">
      <dgm:prSet presAssocID="{E9709205-613F-45BA-A2FD-8047E7B328CC}" presName="textRect" presStyleLbl="revTx" presStyleIdx="1" presStyleCnt="3">
        <dgm:presLayoutVars>
          <dgm:chMax val="1"/>
          <dgm:chPref val="1"/>
        </dgm:presLayoutVars>
      </dgm:prSet>
      <dgm:spPr/>
    </dgm:pt>
    <dgm:pt modelId="{1DC13121-D916-4940-A8B6-3D859EA00563}" type="pres">
      <dgm:prSet presAssocID="{23643096-A59C-46F7-AD68-6A0594FB7760}" presName="sibTrans" presStyleLbl="sibTrans2D1" presStyleIdx="0" presStyleCnt="0"/>
      <dgm:spPr/>
    </dgm:pt>
    <dgm:pt modelId="{A37593B4-ED4A-4D88-8130-F9ED0D62F99D}" type="pres">
      <dgm:prSet presAssocID="{A491E294-BA46-4940-B389-843A2F6DD516}" presName="compNode" presStyleCnt="0"/>
      <dgm:spPr/>
    </dgm:pt>
    <dgm:pt modelId="{D83AABAC-7862-423D-BA95-362AE2063154}" type="pres">
      <dgm:prSet presAssocID="{A491E294-BA46-4940-B389-843A2F6DD516}" presName="iconBgRect" presStyleLbl="bgShp" presStyleIdx="2" presStyleCnt="3"/>
      <dgm:spPr/>
    </dgm:pt>
    <dgm:pt modelId="{8A8E885A-49CD-41BA-B894-F9763B5E9BBE}" type="pres">
      <dgm:prSet presAssocID="{A491E294-BA46-4940-B389-843A2F6DD51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dal"/>
        </a:ext>
      </dgm:extLst>
    </dgm:pt>
    <dgm:pt modelId="{22328CEB-CC97-462F-B0DA-D52340E71DBC}" type="pres">
      <dgm:prSet presAssocID="{A491E294-BA46-4940-B389-843A2F6DD516}" presName="spaceRect" presStyleCnt="0"/>
      <dgm:spPr/>
    </dgm:pt>
    <dgm:pt modelId="{F16A4D8C-FB9B-4408-B436-71904892AD3A}" type="pres">
      <dgm:prSet presAssocID="{A491E294-BA46-4940-B389-843A2F6DD51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59A6A14-E102-4ED1-9033-2DBE012E7420}" type="presOf" srcId="{AB0F7118-9F0C-4929-A38E-70EFB5E70548}" destId="{ACF10CA4-6897-4F9C-A82B-686CA84E60BA}" srcOrd="0" destOrd="0" presId="urn:microsoft.com/office/officeart/2018/2/layout/IconCircleList"/>
    <dgm:cxn modelId="{78AAF32B-C5BD-4EC6-8DBD-D5B977125836}" type="presOf" srcId="{31CAFCF1-79B1-41E4-B146-3008FA2D1B31}" destId="{67CD642D-1004-40B9-AE63-E4C31C48A2CB}" srcOrd="0" destOrd="0" presId="urn:microsoft.com/office/officeart/2018/2/layout/IconCircleList"/>
    <dgm:cxn modelId="{04F3BF5D-05D4-47C6-8955-2A8007882640}" type="presOf" srcId="{E9709205-613F-45BA-A2FD-8047E7B328CC}" destId="{FDF626D4-A7E8-42FE-94E6-F1D721E5C4F0}" srcOrd="0" destOrd="0" presId="urn:microsoft.com/office/officeart/2018/2/layout/IconCircleList"/>
    <dgm:cxn modelId="{88B8A76D-92AA-4278-B360-7B4A025D8316}" type="presOf" srcId="{A491E294-BA46-4940-B389-843A2F6DD516}" destId="{F16A4D8C-FB9B-4408-B436-71904892AD3A}" srcOrd="0" destOrd="0" presId="urn:microsoft.com/office/officeart/2018/2/layout/IconCircleList"/>
    <dgm:cxn modelId="{5E2DD0B0-CB53-4995-899F-0DA20975242F}" type="presOf" srcId="{726D4F8B-A0F1-4232-8D73-8B37AD7A2A4F}" destId="{873C88F0-59B7-49B7-927F-E68117B5F811}" srcOrd="0" destOrd="0" presId="urn:microsoft.com/office/officeart/2018/2/layout/IconCircleList"/>
    <dgm:cxn modelId="{CD3B00B6-0015-400C-945D-1DEE677A5625}" srcId="{AB0F7118-9F0C-4929-A38E-70EFB5E70548}" destId="{726D4F8B-A0F1-4232-8D73-8B37AD7A2A4F}" srcOrd="0" destOrd="0" parTransId="{9B1C5EAA-ED77-42E3-A26D-6CB7CA3DC2B0}" sibTransId="{31CAFCF1-79B1-41E4-B146-3008FA2D1B31}"/>
    <dgm:cxn modelId="{601090B7-D1BC-4672-A813-E5D721774494}" srcId="{AB0F7118-9F0C-4929-A38E-70EFB5E70548}" destId="{A491E294-BA46-4940-B389-843A2F6DD516}" srcOrd="2" destOrd="0" parTransId="{49FD551D-5BD3-4435-9D22-145F6414B3BE}" sibTransId="{5E731449-5B62-4644-B2D1-0ACDE7D946B0}"/>
    <dgm:cxn modelId="{810D47D7-B192-4128-BE84-5A288A1DB500}" type="presOf" srcId="{23643096-A59C-46F7-AD68-6A0594FB7760}" destId="{1DC13121-D916-4940-A8B6-3D859EA00563}" srcOrd="0" destOrd="0" presId="urn:microsoft.com/office/officeart/2018/2/layout/IconCircleList"/>
    <dgm:cxn modelId="{2C826DE8-473B-4923-ACD5-AF314FD546FD}" srcId="{AB0F7118-9F0C-4929-A38E-70EFB5E70548}" destId="{E9709205-613F-45BA-A2FD-8047E7B328CC}" srcOrd="1" destOrd="0" parTransId="{7568BEAF-DC23-4F07-82A1-82B32EDACBD3}" sibTransId="{23643096-A59C-46F7-AD68-6A0594FB7760}"/>
    <dgm:cxn modelId="{FE223AB1-C66B-4804-828A-3328CFFAEFDC}" type="presParOf" srcId="{ACF10CA4-6897-4F9C-A82B-686CA84E60BA}" destId="{08920A26-74D4-4530-B3AD-66DE13889539}" srcOrd="0" destOrd="0" presId="urn:microsoft.com/office/officeart/2018/2/layout/IconCircleList"/>
    <dgm:cxn modelId="{AAC5C619-E662-4A68-993F-267B0319FB9A}" type="presParOf" srcId="{08920A26-74D4-4530-B3AD-66DE13889539}" destId="{A0DB0544-7CE4-4A2B-9FE3-AC396388B817}" srcOrd="0" destOrd="0" presId="urn:microsoft.com/office/officeart/2018/2/layout/IconCircleList"/>
    <dgm:cxn modelId="{29F295EE-7A97-498F-BEA1-D25EC583AD62}" type="presParOf" srcId="{A0DB0544-7CE4-4A2B-9FE3-AC396388B817}" destId="{807981A7-E3A2-443C-96F8-DEB27FA3B33E}" srcOrd="0" destOrd="0" presId="urn:microsoft.com/office/officeart/2018/2/layout/IconCircleList"/>
    <dgm:cxn modelId="{2DDCE5DD-0A11-45F7-A4ED-779113DA7FBC}" type="presParOf" srcId="{A0DB0544-7CE4-4A2B-9FE3-AC396388B817}" destId="{7AC6AADD-8772-4867-A9CC-9AE8E657FEDF}" srcOrd="1" destOrd="0" presId="urn:microsoft.com/office/officeart/2018/2/layout/IconCircleList"/>
    <dgm:cxn modelId="{936150CF-AC01-4C43-9280-6D7D297C0ADF}" type="presParOf" srcId="{A0DB0544-7CE4-4A2B-9FE3-AC396388B817}" destId="{1B24942F-1EB1-4BD3-83F8-632B2A6317D1}" srcOrd="2" destOrd="0" presId="urn:microsoft.com/office/officeart/2018/2/layout/IconCircleList"/>
    <dgm:cxn modelId="{21421DCE-AD3F-41FE-B499-8FF2C914519C}" type="presParOf" srcId="{A0DB0544-7CE4-4A2B-9FE3-AC396388B817}" destId="{873C88F0-59B7-49B7-927F-E68117B5F811}" srcOrd="3" destOrd="0" presId="urn:microsoft.com/office/officeart/2018/2/layout/IconCircleList"/>
    <dgm:cxn modelId="{06BE53FE-F832-4262-A63D-2E0C2246B934}" type="presParOf" srcId="{08920A26-74D4-4530-B3AD-66DE13889539}" destId="{67CD642D-1004-40B9-AE63-E4C31C48A2CB}" srcOrd="1" destOrd="0" presId="urn:microsoft.com/office/officeart/2018/2/layout/IconCircleList"/>
    <dgm:cxn modelId="{B25B4036-2366-42AC-9C42-733EB7DB9D06}" type="presParOf" srcId="{08920A26-74D4-4530-B3AD-66DE13889539}" destId="{DBB63D49-3A65-4296-98DA-FA72759C6E77}" srcOrd="2" destOrd="0" presId="urn:microsoft.com/office/officeart/2018/2/layout/IconCircleList"/>
    <dgm:cxn modelId="{92EBEB33-13AA-4917-BBC2-81F469ECA54B}" type="presParOf" srcId="{DBB63D49-3A65-4296-98DA-FA72759C6E77}" destId="{637489A6-FD4F-4A86-B3AB-E5E26C9955C6}" srcOrd="0" destOrd="0" presId="urn:microsoft.com/office/officeart/2018/2/layout/IconCircleList"/>
    <dgm:cxn modelId="{63131FBC-F7DC-4B14-91B1-58BC7B8D352A}" type="presParOf" srcId="{DBB63D49-3A65-4296-98DA-FA72759C6E77}" destId="{F6E4E50F-3127-404F-8BE7-404444331DB8}" srcOrd="1" destOrd="0" presId="urn:microsoft.com/office/officeart/2018/2/layout/IconCircleList"/>
    <dgm:cxn modelId="{8C1BC9BD-ECF9-4E85-B1D7-00D995B58639}" type="presParOf" srcId="{DBB63D49-3A65-4296-98DA-FA72759C6E77}" destId="{C58A0980-9F57-4186-82C0-31EA4A5BF434}" srcOrd="2" destOrd="0" presId="urn:microsoft.com/office/officeart/2018/2/layout/IconCircleList"/>
    <dgm:cxn modelId="{37BDDF81-433C-4ECB-B405-2FC8A48616B6}" type="presParOf" srcId="{DBB63D49-3A65-4296-98DA-FA72759C6E77}" destId="{FDF626D4-A7E8-42FE-94E6-F1D721E5C4F0}" srcOrd="3" destOrd="0" presId="urn:microsoft.com/office/officeart/2018/2/layout/IconCircleList"/>
    <dgm:cxn modelId="{531AEB6B-E7FE-4D40-B6EE-BFA9D096164E}" type="presParOf" srcId="{08920A26-74D4-4530-B3AD-66DE13889539}" destId="{1DC13121-D916-4940-A8B6-3D859EA00563}" srcOrd="3" destOrd="0" presId="urn:microsoft.com/office/officeart/2018/2/layout/IconCircleList"/>
    <dgm:cxn modelId="{233019B8-EAC0-4B51-9A5F-0F2F106422D9}" type="presParOf" srcId="{08920A26-74D4-4530-B3AD-66DE13889539}" destId="{A37593B4-ED4A-4D88-8130-F9ED0D62F99D}" srcOrd="4" destOrd="0" presId="urn:microsoft.com/office/officeart/2018/2/layout/IconCircleList"/>
    <dgm:cxn modelId="{25301C72-FBDF-48CD-83BF-A82273735820}" type="presParOf" srcId="{A37593B4-ED4A-4D88-8130-F9ED0D62F99D}" destId="{D83AABAC-7862-423D-BA95-362AE2063154}" srcOrd="0" destOrd="0" presId="urn:microsoft.com/office/officeart/2018/2/layout/IconCircleList"/>
    <dgm:cxn modelId="{3CA39A71-DEB6-4522-82B8-3D24100BB377}" type="presParOf" srcId="{A37593B4-ED4A-4D88-8130-F9ED0D62F99D}" destId="{8A8E885A-49CD-41BA-B894-F9763B5E9BBE}" srcOrd="1" destOrd="0" presId="urn:microsoft.com/office/officeart/2018/2/layout/IconCircleList"/>
    <dgm:cxn modelId="{2ECBDB37-6D1C-41E5-99DE-0FFFBF015C5A}" type="presParOf" srcId="{A37593B4-ED4A-4D88-8130-F9ED0D62F99D}" destId="{22328CEB-CC97-462F-B0DA-D52340E71DBC}" srcOrd="2" destOrd="0" presId="urn:microsoft.com/office/officeart/2018/2/layout/IconCircleList"/>
    <dgm:cxn modelId="{B00B33FB-0A7D-4146-B9E7-89A3B25F90C9}" type="presParOf" srcId="{A37593B4-ED4A-4D88-8130-F9ED0D62F99D}" destId="{F16A4D8C-FB9B-4408-B436-71904892AD3A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7893A2B2-B83C-434E-8E81-C5F27ADDF0FD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61BBCFD-3BFD-412B-8BF7-0574C392E3A7}">
      <dgm:prSet/>
      <dgm:spPr/>
      <dgm:t>
        <a:bodyPr/>
        <a:lstStyle/>
        <a:p>
          <a:r>
            <a: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Method 1: </a:t>
          </a:r>
          <a:r>
            <a:rPr lang="en-US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Flexible Work Arrangements (RANDSTAD, 2019)</a:t>
          </a:r>
        </a:p>
      </dgm:t>
    </dgm:pt>
    <dgm:pt modelId="{BCBAD67B-BC82-42FB-BC8F-6393D1E1B00E}" type="parTrans" cxnId="{8B2D335F-6AE3-4222-B850-8D00D109F663}">
      <dgm:prSet/>
      <dgm:spPr/>
      <dgm:t>
        <a:bodyPr/>
        <a:lstStyle/>
        <a:p>
          <a:endParaRPr lang="en-US"/>
        </a:p>
      </dgm:t>
    </dgm:pt>
    <dgm:pt modelId="{A497AB0A-AC8E-4A97-972B-4541B520E57C}" type="sibTrans" cxnId="{8B2D335F-6AE3-4222-B850-8D00D109F663}">
      <dgm:prSet/>
      <dgm:spPr/>
      <dgm:t>
        <a:bodyPr/>
        <a:lstStyle/>
        <a:p>
          <a:endParaRPr lang="en-US"/>
        </a:p>
      </dgm:t>
    </dgm:pt>
    <dgm:pt modelId="{05C968EE-4C9E-430E-B863-B52B6975E506}">
      <dgm:prSet/>
      <dgm:spPr/>
      <dgm:t>
        <a:bodyPr/>
        <a:lstStyle/>
        <a:p>
          <a:r>
            <a: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Explanation: </a:t>
          </a:r>
          <a:r>
            <a:rPr lang="en-US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Offer flexible scheduling, remote work options, or compressed workweeks.</a:t>
          </a:r>
        </a:p>
      </dgm:t>
    </dgm:pt>
    <dgm:pt modelId="{382FED62-FB23-4015-80BA-CA9E995B4763}" type="parTrans" cxnId="{8A46C150-463B-49B4-AEA0-E5E56EF6BFC2}">
      <dgm:prSet/>
      <dgm:spPr/>
      <dgm:t>
        <a:bodyPr/>
        <a:lstStyle/>
        <a:p>
          <a:endParaRPr lang="en-US"/>
        </a:p>
      </dgm:t>
    </dgm:pt>
    <dgm:pt modelId="{CE43DB47-8ACA-4AA1-9A54-202FC4BFB78D}" type="sibTrans" cxnId="{8A46C150-463B-49B4-AEA0-E5E56EF6BFC2}">
      <dgm:prSet/>
      <dgm:spPr/>
      <dgm:t>
        <a:bodyPr/>
        <a:lstStyle/>
        <a:p>
          <a:endParaRPr lang="en-US"/>
        </a:p>
      </dgm:t>
    </dgm:pt>
    <dgm:pt modelId="{D9B27166-4EBE-4CF4-B6F0-D0037E57C2A8}">
      <dgm:prSet/>
      <dgm:spPr/>
      <dgm:t>
        <a:bodyPr/>
        <a:lstStyle/>
        <a:p>
          <a:r>
            <a: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Benefits: </a:t>
          </a:r>
          <a:r>
            <a:rPr lang="en-US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Appeals to candidates seeking work-life balance, enhances employee satisfaction, and attracts diverse talent.</a:t>
          </a:r>
        </a:p>
      </dgm:t>
    </dgm:pt>
    <dgm:pt modelId="{CC69179F-E663-4877-888D-78FEEDF4204F}" type="parTrans" cxnId="{E0FDC9F2-D65D-406C-8AE1-E5518813E797}">
      <dgm:prSet/>
      <dgm:spPr/>
      <dgm:t>
        <a:bodyPr/>
        <a:lstStyle/>
        <a:p>
          <a:endParaRPr lang="en-US"/>
        </a:p>
      </dgm:t>
    </dgm:pt>
    <dgm:pt modelId="{905DF93E-BFC9-4BA6-AD66-604933278F31}" type="sibTrans" cxnId="{E0FDC9F2-D65D-406C-8AE1-E5518813E797}">
      <dgm:prSet/>
      <dgm:spPr/>
      <dgm:t>
        <a:bodyPr/>
        <a:lstStyle/>
        <a:p>
          <a:endParaRPr lang="en-US"/>
        </a:p>
      </dgm:t>
    </dgm:pt>
    <dgm:pt modelId="{5DAD37CC-23F1-4DA1-8CAA-9DBF9D231D4F}" type="pres">
      <dgm:prSet presAssocID="{7893A2B2-B83C-434E-8E81-C5F27ADDF0F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FB8A68D-50B5-4BEA-8749-BE0817AAC6AD}" type="pres">
      <dgm:prSet presAssocID="{B61BBCFD-3BFD-412B-8BF7-0574C392E3A7}" presName="hierRoot1" presStyleCnt="0"/>
      <dgm:spPr/>
    </dgm:pt>
    <dgm:pt modelId="{9CB73C51-A134-4CEF-AD1B-090B19CC3FC3}" type="pres">
      <dgm:prSet presAssocID="{B61BBCFD-3BFD-412B-8BF7-0574C392E3A7}" presName="composite" presStyleCnt="0"/>
      <dgm:spPr/>
    </dgm:pt>
    <dgm:pt modelId="{E4780A6D-B740-4BB2-A3BD-A94797862DA8}" type="pres">
      <dgm:prSet presAssocID="{B61BBCFD-3BFD-412B-8BF7-0574C392E3A7}" presName="background" presStyleLbl="node0" presStyleIdx="0" presStyleCnt="3"/>
      <dgm:spPr/>
    </dgm:pt>
    <dgm:pt modelId="{EC193460-FB31-4031-997C-EFA06647D09E}" type="pres">
      <dgm:prSet presAssocID="{B61BBCFD-3BFD-412B-8BF7-0574C392E3A7}" presName="text" presStyleLbl="fgAcc0" presStyleIdx="0" presStyleCnt="3">
        <dgm:presLayoutVars>
          <dgm:chPref val="3"/>
        </dgm:presLayoutVars>
      </dgm:prSet>
      <dgm:spPr/>
    </dgm:pt>
    <dgm:pt modelId="{25207454-5E37-4BFF-B917-E89C2543C0CA}" type="pres">
      <dgm:prSet presAssocID="{B61BBCFD-3BFD-412B-8BF7-0574C392E3A7}" presName="hierChild2" presStyleCnt="0"/>
      <dgm:spPr/>
    </dgm:pt>
    <dgm:pt modelId="{5E43B35B-D09D-41CB-A76F-5FF4CE194456}" type="pres">
      <dgm:prSet presAssocID="{05C968EE-4C9E-430E-B863-B52B6975E506}" presName="hierRoot1" presStyleCnt="0"/>
      <dgm:spPr/>
    </dgm:pt>
    <dgm:pt modelId="{D184C511-4E3F-484E-B287-4D41933B21E5}" type="pres">
      <dgm:prSet presAssocID="{05C968EE-4C9E-430E-B863-B52B6975E506}" presName="composite" presStyleCnt="0"/>
      <dgm:spPr/>
    </dgm:pt>
    <dgm:pt modelId="{27DEB982-A409-46F8-9EA4-5E22E134F913}" type="pres">
      <dgm:prSet presAssocID="{05C968EE-4C9E-430E-B863-B52B6975E506}" presName="background" presStyleLbl="node0" presStyleIdx="1" presStyleCnt="3"/>
      <dgm:spPr/>
    </dgm:pt>
    <dgm:pt modelId="{354E8F0F-A751-44D9-A756-BD4D0B6F240B}" type="pres">
      <dgm:prSet presAssocID="{05C968EE-4C9E-430E-B863-B52B6975E506}" presName="text" presStyleLbl="fgAcc0" presStyleIdx="1" presStyleCnt="3">
        <dgm:presLayoutVars>
          <dgm:chPref val="3"/>
        </dgm:presLayoutVars>
      </dgm:prSet>
      <dgm:spPr/>
    </dgm:pt>
    <dgm:pt modelId="{590B1A4D-27CF-4473-8A8E-259290D958CE}" type="pres">
      <dgm:prSet presAssocID="{05C968EE-4C9E-430E-B863-B52B6975E506}" presName="hierChild2" presStyleCnt="0"/>
      <dgm:spPr/>
    </dgm:pt>
    <dgm:pt modelId="{DCBCDEA9-5431-42C5-925A-85A7DE26B364}" type="pres">
      <dgm:prSet presAssocID="{D9B27166-4EBE-4CF4-B6F0-D0037E57C2A8}" presName="hierRoot1" presStyleCnt="0"/>
      <dgm:spPr/>
    </dgm:pt>
    <dgm:pt modelId="{656BA3A4-5C62-4CEF-A930-B3CDBD7BFABF}" type="pres">
      <dgm:prSet presAssocID="{D9B27166-4EBE-4CF4-B6F0-D0037E57C2A8}" presName="composite" presStyleCnt="0"/>
      <dgm:spPr/>
    </dgm:pt>
    <dgm:pt modelId="{D5448636-C1A8-4AD6-AE6E-D7BD21FAC1FB}" type="pres">
      <dgm:prSet presAssocID="{D9B27166-4EBE-4CF4-B6F0-D0037E57C2A8}" presName="background" presStyleLbl="node0" presStyleIdx="2" presStyleCnt="3"/>
      <dgm:spPr/>
    </dgm:pt>
    <dgm:pt modelId="{8E0400A5-C9CA-4B20-9295-E92A2BCB1670}" type="pres">
      <dgm:prSet presAssocID="{D9B27166-4EBE-4CF4-B6F0-D0037E57C2A8}" presName="text" presStyleLbl="fgAcc0" presStyleIdx="2" presStyleCnt="3">
        <dgm:presLayoutVars>
          <dgm:chPref val="3"/>
        </dgm:presLayoutVars>
      </dgm:prSet>
      <dgm:spPr/>
    </dgm:pt>
    <dgm:pt modelId="{AA6D481A-8E63-47FE-8E0A-7A77C688C397}" type="pres">
      <dgm:prSet presAssocID="{D9B27166-4EBE-4CF4-B6F0-D0037E57C2A8}" presName="hierChild2" presStyleCnt="0"/>
      <dgm:spPr/>
    </dgm:pt>
  </dgm:ptLst>
  <dgm:cxnLst>
    <dgm:cxn modelId="{B879D238-B35F-403E-81DF-972011BA88BD}" type="presOf" srcId="{05C968EE-4C9E-430E-B863-B52B6975E506}" destId="{354E8F0F-A751-44D9-A756-BD4D0B6F240B}" srcOrd="0" destOrd="0" presId="urn:microsoft.com/office/officeart/2005/8/layout/hierarchy1"/>
    <dgm:cxn modelId="{8B2D335F-6AE3-4222-B850-8D00D109F663}" srcId="{7893A2B2-B83C-434E-8E81-C5F27ADDF0FD}" destId="{B61BBCFD-3BFD-412B-8BF7-0574C392E3A7}" srcOrd="0" destOrd="0" parTransId="{BCBAD67B-BC82-42FB-BC8F-6393D1E1B00E}" sibTransId="{A497AB0A-AC8E-4A97-972B-4541B520E57C}"/>
    <dgm:cxn modelId="{8A46C150-463B-49B4-AEA0-E5E56EF6BFC2}" srcId="{7893A2B2-B83C-434E-8E81-C5F27ADDF0FD}" destId="{05C968EE-4C9E-430E-B863-B52B6975E506}" srcOrd="1" destOrd="0" parTransId="{382FED62-FB23-4015-80BA-CA9E995B4763}" sibTransId="{CE43DB47-8ACA-4AA1-9A54-202FC4BFB78D}"/>
    <dgm:cxn modelId="{BE267798-4D56-4151-8C64-702B376F1E27}" type="presOf" srcId="{7893A2B2-B83C-434E-8E81-C5F27ADDF0FD}" destId="{5DAD37CC-23F1-4DA1-8CAA-9DBF9D231D4F}" srcOrd="0" destOrd="0" presId="urn:microsoft.com/office/officeart/2005/8/layout/hierarchy1"/>
    <dgm:cxn modelId="{C819A0AF-C7EC-4689-8227-D2FC36D51F03}" type="presOf" srcId="{B61BBCFD-3BFD-412B-8BF7-0574C392E3A7}" destId="{EC193460-FB31-4031-997C-EFA06647D09E}" srcOrd="0" destOrd="0" presId="urn:microsoft.com/office/officeart/2005/8/layout/hierarchy1"/>
    <dgm:cxn modelId="{47A5C4F1-CECA-465A-A315-5D80A6B190AA}" type="presOf" srcId="{D9B27166-4EBE-4CF4-B6F0-D0037E57C2A8}" destId="{8E0400A5-C9CA-4B20-9295-E92A2BCB1670}" srcOrd="0" destOrd="0" presId="urn:microsoft.com/office/officeart/2005/8/layout/hierarchy1"/>
    <dgm:cxn modelId="{E0FDC9F2-D65D-406C-8AE1-E5518813E797}" srcId="{7893A2B2-B83C-434E-8E81-C5F27ADDF0FD}" destId="{D9B27166-4EBE-4CF4-B6F0-D0037E57C2A8}" srcOrd="2" destOrd="0" parTransId="{CC69179F-E663-4877-888D-78FEEDF4204F}" sibTransId="{905DF93E-BFC9-4BA6-AD66-604933278F31}"/>
    <dgm:cxn modelId="{3B166730-C955-4A80-BD09-B505E1F35CB5}" type="presParOf" srcId="{5DAD37CC-23F1-4DA1-8CAA-9DBF9D231D4F}" destId="{0FB8A68D-50B5-4BEA-8749-BE0817AAC6AD}" srcOrd="0" destOrd="0" presId="urn:microsoft.com/office/officeart/2005/8/layout/hierarchy1"/>
    <dgm:cxn modelId="{88807626-5EA3-4BD5-8296-8ACF2E120D4C}" type="presParOf" srcId="{0FB8A68D-50B5-4BEA-8749-BE0817AAC6AD}" destId="{9CB73C51-A134-4CEF-AD1B-090B19CC3FC3}" srcOrd="0" destOrd="0" presId="urn:microsoft.com/office/officeart/2005/8/layout/hierarchy1"/>
    <dgm:cxn modelId="{9E12E701-3FF2-4EA8-98FF-2419D9B5B9BE}" type="presParOf" srcId="{9CB73C51-A134-4CEF-AD1B-090B19CC3FC3}" destId="{E4780A6D-B740-4BB2-A3BD-A94797862DA8}" srcOrd="0" destOrd="0" presId="urn:microsoft.com/office/officeart/2005/8/layout/hierarchy1"/>
    <dgm:cxn modelId="{11D2545A-0A64-4668-9805-84E93011388E}" type="presParOf" srcId="{9CB73C51-A134-4CEF-AD1B-090B19CC3FC3}" destId="{EC193460-FB31-4031-997C-EFA06647D09E}" srcOrd="1" destOrd="0" presId="urn:microsoft.com/office/officeart/2005/8/layout/hierarchy1"/>
    <dgm:cxn modelId="{931E2E86-B5AD-4112-AA1A-24515AB6809A}" type="presParOf" srcId="{0FB8A68D-50B5-4BEA-8749-BE0817AAC6AD}" destId="{25207454-5E37-4BFF-B917-E89C2543C0CA}" srcOrd="1" destOrd="0" presId="urn:microsoft.com/office/officeart/2005/8/layout/hierarchy1"/>
    <dgm:cxn modelId="{0C2B69D5-D0E3-49DB-86F5-102729892D80}" type="presParOf" srcId="{5DAD37CC-23F1-4DA1-8CAA-9DBF9D231D4F}" destId="{5E43B35B-D09D-41CB-A76F-5FF4CE194456}" srcOrd="1" destOrd="0" presId="urn:microsoft.com/office/officeart/2005/8/layout/hierarchy1"/>
    <dgm:cxn modelId="{80BE7A65-50CB-493F-A296-B8D3201D1095}" type="presParOf" srcId="{5E43B35B-D09D-41CB-A76F-5FF4CE194456}" destId="{D184C511-4E3F-484E-B287-4D41933B21E5}" srcOrd="0" destOrd="0" presId="urn:microsoft.com/office/officeart/2005/8/layout/hierarchy1"/>
    <dgm:cxn modelId="{0B1D8A85-934F-4855-A149-4EE5DBCFA4C7}" type="presParOf" srcId="{D184C511-4E3F-484E-B287-4D41933B21E5}" destId="{27DEB982-A409-46F8-9EA4-5E22E134F913}" srcOrd="0" destOrd="0" presId="urn:microsoft.com/office/officeart/2005/8/layout/hierarchy1"/>
    <dgm:cxn modelId="{E6B8AB1C-B2E2-4801-BA5C-985D430A6C52}" type="presParOf" srcId="{D184C511-4E3F-484E-B287-4D41933B21E5}" destId="{354E8F0F-A751-44D9-A756-BD4D0B6F240B}" srcOrd="1" destOrd="0" presId="urn:microsoft.com/office/officeart/2005/8/layout/hierarchy1"/>
    <dgm:cxn modelId="{188EAFC8-D197-4157-A74B-6B7CF7022188}" type="presParOf" srcId="{5E43B35B-D09D-41CB-A76F-5FF4CE194456}" destId="{590B1A4D-27CF-4473-8A8E-259290D958CE}" srcOrd="1" destOrd="0" presId="urn:microsoft.com/office/officeart/2005/8/layout/hierarchy1"/>
    <dgm:cxn modelId="{C825EABC-9C46-4F5D-88C5-A8060E3EC812}" type="presParOf" srcId="{5DAD37CC-23F1-4DA1-8CAA-9DBF9D231D4F}" destId="{DCBCDEA9-5431-42C5-925A-85A7DE26B364}" srcOrd="2" destOrd="0" presId="urn:microsoft.com/office/officeart/2005/8/layout/hierarchy1"/>
    <dgm:cxn modelId="{188D4096-7C0E-4CA7-8913-033B97863670}" type="presParOf" srcId="{DCBCDEA9-5431-42C5-925A-85A7DE26B364}" destId="{656BA3A4-5C62-4CEF-A930-B3CDBD7BFABF}" srcOrd="0" destOrd="0" presId="urn:microsoft.com/office/officeart/2005/8/layout/hierarchy1"/>
    <dgm:cxn modelId="{C4F594F5-A918-4BF7-9E7D-CFF530C43DA0}" type="presParOf" srcId="{656BA3A4-5C62-4CEF-A930-B3CDBD7BFABF}" destId="{D5448636-C1A8-4AD6-AE6E-D7BD21FAC1FB}" srcOrd="0" destOrd="0" presId="urn:microsoft.com/office/officeart/2005/8/layout/hierarchy1"/>
    <dgm:cxn modelId="{A20F7EC1-5D3E-48E3-93C6-CB3E23F7D429}" type="presParOf" srcId="{656BA3A4-5C62-4CEF-A930-B3CDBD7BFABF}" destId="{8E0400A5-C9CA-4B20-9295-E92A2BCB1670}" srcOrd="1" destOrd="0" presId="urn:microsoft.com/office/officeart/2005/8/layout/hierarchy1"/>
    <dgm:cxn modelId="{A26CC0B0-5EAB-4D6B-ACDF-C5862B0D7631}" type="presParOf" srcId="{DCBCDEA9-5431-42C5-925A-85A7DE26B364}" destId="{AA6D481A-8E63-47FE-8E0A-7A77C688C39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7ECF402-541C-4D6B-92A2-264986534E3E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A638ED1-C823-4686-AF56-883C9347AB5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Method 2: Employee Recognition Programs</a:t>
          </a:r>
        </a:p>
      </dgm:t>
    </dgm:pt>
    <dgm:pt modelId="{9DE7DF6A-9654-427B-8077-FD5ECB888C10}" type="parTrans" cxnId="{0E95FE2A-D38D-4768-A58D-61A8DE51C1DA}">
      <dgm:prSet/>
      <dgm:spPr/>
      <dgm:t>
        <a:bodyPr/>
        <a:lstStyle/>
        <a:p>
          <a:endParaRPr lang="en-US"/>
        </a:p>
      </dgm:t>
    </dgm:pt>
    <dgm:pt modelId="{7B2EB49D-25E8-49AF-8764-C03ACC6C898F}" type="sibTrans" cxnId="{0E95FE2A-D38D-4768-A58D-61A8DE51C1DA}">
      <dgm:prSet/>
      <dgm:spPr/>
      <dgm:t>
        <a:bodyPr/>
        <a:lstStyle/>
        <a:p>
          <a:endParaRPr lang="en-US"/>
        </a:p>
      </dgm:t>
    </dgm:pt>
    <dgm:pt modelId="{F5C33DCD-FDB1-4BDC-AEA9-4285DF88338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Explanation: Establish a formal system for acknowledging and appreciating employee achievements</a:t>
          </a:r>
          <a:r>
            <a:rPr lang="en-US" dirty="0"/>
            <a:t>.</a:t>
          </a:r>
        </a:p>
      </dgm:t>
    </dgm:pt>
    <dgm:pt modelId="{38200C56-5530-4B4E-AA72-5BD321460C64}" type="parTrans" cxnId="{A8594A7F-29A0-419F-A48C-0948A2E60E72}">
      <dgm:prSet/>
      <dgm:spPr/>
      <dgm:t>
        <a:bodyPr/>
        <a:lstStyle/>
        <a:p>
          <a:endParaRPr lang="en-US"/>
        </a:p>
      </dgm:t>
    </dgm:pt>
    <dgm:pt modelId="{475EEFBC-6252-4A09-B070-2B6A26465817}" type="sibTrans" cxnId="{A8594A7F-29A0-419F-A48C-0948A2E60E72}">
      <dgm:prSet/>
      <dgm:spPr/>
      <dgm:t>
        <a:bodyPr/>
        <a:lstStyle/>
        <a:p>
          <a:endParaRPr lang="en-US"/>
        </a:p>
      </dgm:t>
    </dgm:pt>
    <dgm:pt modelId="{333B584E-4263-4D91-950F-C412B5E5EB8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Benefits: Enhances employee engagement, fosters a positive work culture, and increases retention.</a:t>
          </a:r>
        </a:p>
      </dgm:t>
    </dgm:pt>
    <dgm:pt modelId="{3E3231A1-1AB4-4227-8F24-FBECD537B82F}" type="parTrans" cxnId="{AC92FD6E-AD3D-4936-9E4E-36F0FB085C96}">
      <dgm:prSet/>
      <dgm:spPr/>
      <dgm:t>
        <a:bodyPr/>
        <a:lstStyle/>
        <a:p>
          <a:endParaRPr lang="en-US"/>
        </a:p>
      </dgm:t>
    </dgm:pt>
    <dgm:pt modelId="{99923D0E-55F5-4DA5-8391-F4FFCBA2636A}" type="sibTrans" cxnId="{AC92FD6E-AD3D-4936-9E4E-36F0FB085C96}">
      <dgm:prSet/>
      <dgm:spPr/>
      <dgm:t>
        <a:bodyPr/>
        <a:lstStyle/>
        <a:p>
          <a:endParaRPr lang="en-US"/>
        </a:p>
      </dgm:t>
    </dgm:pt>
    <dgm:pt modelId="{915ED0F1-A97E-4EA9-AB37-054E31E19B9E}" type="pres">
      <dgm:prSet presAssocID="{E7ECF402-541C-4D6B-92A2-264986534E3E}" presName="root" presStyleCnt="0">
        <dgm:presLayoutVars>
          <dgm:dir/>
          <dgm:resizeHandles val="exact"/>
        </dgm:presLayoutVars>
      </dgm:prSet>
      <dgm:spPr/>
    </dgm:pt>
    <dgm:pt modelId="{007D3C28-720C-4C05-B790-4F9BD674C4C4}" type="pres">
      <dgm:prSet presAssocID="{1A638ED1-C823-4686-AF56-883C9347AB5B}" presName="compNode" presStyleCnt="0"/>
      <dgm:spPr/>
    </dgm:pt>
    <dgm:pt modelId="{2E7CAD62-1D5F-48CB-8121-6235F1928FA8}" type="pres">
      <dgm:prSet presAssocID="{1A638ED1-C823-4686-AF56-883C9347AB5B}" presName="iconBgRect" presStyleLbl="bgShp" presStyleIdx="0" presStyleCnt="3"/>
      <dgm:spPr/>
    </dgm:pt>
    <dgm:pt modelId="{C50B1AE1-4DCC-4087-963F-B19B3D6E7420}" type="pres">
      <dgm:prSet presAssocID="{1A638ED1-C823-4686-AF56-883C9347AB5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732AD095-ECB1-48DF-AC09-FB851D82BA9D}" type="pres">
      <dgm:prSet presAssocID="{1A638ED1-C823-4686-AF56-883C9347AB5B}" presName="spaceRect" presStyleCnt="0"/>
      <dgm:spPr/>
    </dgm:pt>
    <dgm:pt modelId="{5967D7F8-1703-49E7-B968-B7DE4D391DBD}" type="pres">
      <dgm:prSet presAssocID="{1A638ED1-C823-4686-AF56-883C9347AB5B}" presName="textRect" presStyleLbl="revTx" presStyleIdx="0" presStyleCnt="3">
        <dgm:presLayoutVars>
          <dgm:chMax val="1"/>
          <dgm:chPref val="1"/>
        </dgm:presLayoutVars>
      </dgm:prSet>
      <dgm:spPr/>
    </dgm:pt>
    <dgm:pt modelId="{75DE9729-C9CA-4A3A-923C-D3C8BDE40AE5}" type="pres">
      <dgm:prSet presAssocID="{7B2EB49D-25E8-49AF-8764-C03ACC6C898F}" presName="sibTrans" presStyleCnt="0"/>
      <dgm:spPr/>
    </dgm:pt>
    <dgm:pt modelId="{333C9C08-51F4-4524-BBF9-BBD9AEA7C39F}" type="pres">
      <dgm:prSet presAssocID="{F5C33DCD-FDB1-4BDC-AEA9-4285DF88338A}" presName="compNode" presStyleCnt="0"/>
      <dgm:spPr/>
    </dgm:pt>
    <dgm:pt modelId="{C33306B4-43C5-4BE1-967A-D86F5B596C23}" type="pres">
      <dgm:prSet presAssocID="{F5C33DCD-FDB1-4BDC-AEA9-4285DF88338A}" presName="iconBgRect" presStyleLbl="bgShp" presStyleIdx="1" presStyleCnt="3"/>
      <dgm:spPr/>
    </dgm:pt>
    <dgm:pt modelId="{F66280C5-3BA4-46F6-B2DB-848B8FBA0C1C}" type="pres">
      <dgm:prSet presAssocID="{F5C33DCD-FDB1-4BDC-AEA9-4285DF88338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1DAAA3AC-D5EF-4016-8BA8-714016C07B52}" type="pres">
      <dgm:prSet presAssocID="{F5C33DCD-FDB1-4BDC-AEA9-4285DF88338A}" presName="spaceRect" presStyleCnt="0"/>
      <dgm:spPr/>
    </dgm:pt>
    <dgm:pt modelId="{DB7CF46D-6FEB-48A6-8E36-338772638DCB}" type="pres">
      <dgm:prSet presAssocID="{F5C33DCD-FDB1-4BDC-AEA9-4285DF88338A}" presName="textRect" presStyleLbl="revTx" presStyleIdx="1" presStyleCnt="3">
        <dgm:presLayoutVars>
          <dgm:chMax val="1"/>
          <dgm:chPref val="1"/>
        </dgm:presLayoutVars>
      </dgm:prSet>
      <dgm:spPr/>
    </dgm:pt>
    <dgm:pt modelId="{F89F0CFA-97A8-4B08-830D-809DF949B20E}" type="pres">
      <dgm:prSet presAssocID="{475EEFBC-6252-4A09-B070-2B6A26465817}" presName="sibTrans" presStyleCnt="0"/>
      <dgm:spPr/>
    </dgm:pt>
    <dgm:pt modelId="{286E99E0-83AB-4956-8FC0-59BB90993268}" type="pres">
      <dgm:prSet presAssocID="{333B584E-4263-4D91-950F-C412B5E5EB87}" presName="compNode" presStyleCnt="0"/>
      <dgm:spPr/>
    </dgm:pt>
    <dgm:pt modelId="{CA0E5099-EC8B-4E52-87FB-932917C0E986}" type="pres">
      <dgm:prSet presAssocID="{333B584E-4263-4D91-950F-C412B5E5EB87}" presName="iconBgRect" presStyleLbl="bgShp" presStyleIdx="2" presStyleCnt="3"/>
      <dgm:spPr/>
    </dgm:pt>
    <dgm:pt modelId="{7BB2F04B-7278-41FF-A134-3C8CFD538287}" type="pres">
      <dgm:prSet presAssocID="{333B584E-4263-4D91-950F-C412B5E5EB8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491764F8-0259-4229-A80F-A87DBCFDBE26}" type="pres">
      <dgm:prSet presAssocID="{333B584E-4263-4D91-950F-C412B5E5EB87}" presName="spaceRect" presStyleCnt="0"/>
      <dgm:spPr/>
    </dgm:pt>
    <dgm:pt modelId="{5A0260F4-B0CE-4651-8B62-77283BFCA304}" type="pres">
      <dgm:prSet presAssocID="{333B584E-4263-4D91-950F-C412B5E5EB87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E95FE2A-D38D-4768-A58D-61A8DE51C1DA}" srcId="{E7ECF402-541C-4D6B-92A2-264986534E3E}" destId="{1A638ED1-C823-4686-AF56-883C9347AB5B}" srcOrd="0" destOrd="0" parTransId="{9DE7DF6A-9654-427B-8077-FD5ECB888C10}" sibTransId="{7B2EB49D-25E8-49AF-8764-C03ACC6C898F}"/>
    <dgm:cxn modelId="{AC92FD6E-AD3D-4936-9E4E-36F0FB085C96}" srcId="{E7ECF402-541C-4D6B-92A2-264986534E3E}" destId="{333B584E-4263-4D91-950F-C412B5E5EB87}" srcOrd="2" destOrd="0" parTransId="{3E3231A1-1AB4-4227-8F24-FBECD537B82F}" sibTransId="{99923D0E-55F5-4DA5-8391-F4FFCBA2636A}"/>
    <dgm:cxn modelId="{A8594A7F-29A0-419F-A48C-0948A2E60E72}" srcId="{E7ECF402-541C-4D6B-92A2-264986534E3E}" destId="{F5C33DCD-FDB1-4BDC-AEA9-4285DF88338A}" srcOrd="1" destOrd="0" parTransId="{38200C56-5530-4B4E-AA72-5BD321460C64}" sibTransId="{475EEFBC-6252-4A09-B070-2B6A26465817}"/>
    <dgm:cxn modelId="{3B52BE91-7260-40A6-80E1-C3356A347DF5}" type="presOf" srcId="{1A638ED1-C823-4686-AF56-883C9347AB5B}" destId="{5967D7F8-1703-49E7-B968-B7DE4D391DBD}" srcOrd="0" destOrd="0" presId="urn:microsoft.com/office/officeart/2018/5/layout/IconCircleLabelList"/>
    <dgm:cxn modelId="{8BA38AAE-220C-4E10-ABCD-23F2B9FA2E84}" type="presOf" srcId="{E7ECF402-541C-4D6B-92A2-264986534E3E}" destId="{915ED0F1-A97E-4EA9-AB37-054E31E19B9E}" srcOrd="0" destOrd="0" presId="urn:microsoft.com/office/officeart/2018/5/layout/IconCircleLabelList"/>
    <dgm:cxn modelId="{D9FE3CB6-19EA-44D3-A88D-9E1C713E8DF3}" type="presOf" srcId="{F5C33DCD-FDB1-4BDC-AEA9-4285DF88338A}" destId="{DB7CF46D-6FEB-48A6-8E36-338772638DCB}" srcOrd="0" destOrd="0" presId="urn:microsoft.com/office/officeart/2018/5/layout/IconCircleLabelList"/>
    <dgm:cxn modelId="{4CF4CCD3-D43C-49A6-A8AD-6C844E5ED5F8}" type="presOf" srcId="{333B584E-4263-4D91-950F-C412B5E5EB87}" destId="{5A0260F4-B0CE-4651-8B62-77283BFCA304}" srcOrd="0" destOrd="0" presId="urn:microsoft.com/office/officeart/2018/5/layout/IconCircleLabelList"/>
    <dgm:cxn modelId="{D327337C-0B8D-4D38-8CDA-D9088C70C299}" type="presParOf" srcId="{915ED0F1-A97E-4EA9-AB37-054E31E19B9E}" destId="{007D3C28-720C-4C05-B790-4F9BD674C4C4}" srcOrd="0" destOrd="0" presId="urn:microsoft.com/office/officeart/2018/5/layout/IconCircleLabelList"/>
    <dgm:cxn modelId="{3268BEA0-2B49-43C5-8713-5378A108AA22}" type="presParOf" srcId="{007D3C28-720C-4C05-B790-4F9BD674C4C4}" destId="{2E7CAD62-1D5F-48CB-8121-6235F1928FA8}" srcOrd="0" destOrd="0" presId="urn:microsoft.com/office/officeart/2018/5/layout/IconCircleLabelList"/>
    <dgm:cxn modelId="{D931040C-2A89-4F25-BD73-491FB99A9DAF}" type="presParOf" srcId="{007D3C28-720C-4C05-B790-4F9BD674C4C4}" destId="{C50B1AE1-4DCC-4087-963F-B19B3D6E7420}" srcOrd="1" destOrd="0" presId="urn:microsoft.com/office/officeart/2018/5/layout/IconCircleLabelList"/>
    <dgm:cxn modelId="{1C84FFAD-F739-48A2-B29E-D189ED71A3D3}" type="presParOf" srcId="{007D3C28-720C-4C05-B790-4F9BD674C4C4}" destId="{732AD095-ECB1-48DF-AC09-FB851D82BA9D}" srcOrd="2" destOrd="0" presId="urn:microsoft.com/office/officeart/2018/5/layout/IconCircleLabelList"/>
    <dgm:cxn modelId="{B0089F03-6450-410B-AABA-9629C37385E0}" type="presParOf" srcId="{007D3C28-720C-4C05-B790-4F9BD674C4C4}" destId="{5967D7F8-1703-49E7-B968-B7DE4D391DBD}" srcOrd="3" destOrd="0" presId="urn:microsoft.com/office/officeart/2018/5/layout/IconCircleLabelList"/>
    <dgm:cxn modelId="{241E23DC-4B2B-4058-A278-A470C8095B06}" type="presParOf" srcId="{915ED0F1-A97E-4EA9-AB37-054E31E19B9E}" destId="{75DE9729-C9CA-4A3A-923C-D3C8BDE40AE5}" srcOrd="1" destOrd="0" presId="urn:microsoft.com/office/officeart/2018/5/layout/IconCircleLabelList"/>
    <dgm:cxn modelId="{861A5298-31F5-45B6-B0C7-03F631934E9A}" type="presParOf" srcId="{915ED0F1-A97E-4EA9-AB37-054E31E19B9E}" destId="{333C9C08-51F4-4524-BBF9-BBD9AEA7C39F}" srcOrd="2" destOrd="0" presId="urn:microsoft.com/office/officeart/2018/5/layout/IconCircleLabelList"/>
    <dgm:cxn modelId="{27FBBEF6-FC5F-4BB5-914D-979A87162DE9}" type="presParOf" srcId="{333C9C08-51F4-4524-BBF9-BBD9AEA7C39F}" destId="{C33306B4-43C5-4BE1-967A-D86F5B596C23}" srcOrd="0" destOrd="0" presId="urn:microsoft.com/office/officeart/2018/5/layout/IconCircleLabelList"/>
    <dgm:cxn modelId="{94CF55B1-0644-4868-A7CA-F9D21D6743FD}" type="presParOf" srcId="{333C9C08-51F4-4524-BBF9-BBD9AEA7C39F}" destId="{F66280C5-3BA4-46F6-B2DB-848B8FBA0C1C}" srcOrd="1" destOrd="0" presId="urn:microsoft.com/office/officeart/2018/5/layout/IconCircleLabelList"/>
    <dgm:cxn modelId="{2CD545E3-0853-4B03-A644-36415B34E474}" type="presParOf" srcId="{333C9C08-51F4-4524-BBF9-BBD9AEA7C39F}" destId="{1DAAA3AC-D5EF-4016-8BA8-714016C07B52}" srcOrd="2" destOrd="0" presId="urn:microsoft.com/office/officeart/2018/5/layout/IconCircleLabelList"/>
    <dgm:cxn modelId="{3FE31340-34F1-4B5F-8F3D-921D78A63C64}" type="presParOf" srcId="{333C9C08-51F4-4524-BBF9-BBD9AEA7C39F}" destId="{DB7CF46D-6FEB-48A6-8E36-338772638DCB}" srcOrd="3" destOrd="0" presId="urn:microsoft.com/office/officeart/2018/5/layout/IconCircleLabelList"/>
    <dgm:cxn modelId="{9EDE9FD0-16DA-4F59-BC07-4EF8DFD51FEC}" type="presParOf" srcId="{915ED0F1-A97E-4EA9-AB37-054E31E19B9E}" destId="{F89F0CFA-97A8-4B08-830D-809DF949B20E}" srcOrd="3" destOrd="0" presId="urn:microsoft.com/office/officeart/2018/5/layout/IconCircleLabelList"/>
    <dgm:cxn modelId="{38237EEB-E699-4B8F-8B39-561E3F794B14}" type="presParOf" srcId="{915ED0F1-A97E-4EA9-AB37-054E31E19B9E}" destId="{286E99E0-83AB-4956-8FC0-59BB90993268}" srcOrd="4" destOrd="0" presId="urn:microsoft.com/office/officeart/2018/5/layout/IconCircleLabelList"/>
    <dgm:cxn modelId="{13DEF697-1FB0-480F-8E91-E17F066E005D}" type="presParOf" srcId="{286E99E0-83AB-4956-8FC0-59BB90993268}" destId="{CA0E5099-EC8B-4E52-87FB-932917C0E986}" srcOrd="0" destOrd="0" presId="urn:microsoft.com/office/officeart/2018/5/layout/IconCircleLabelList"/>
    <dgm:cxn modelId="{EB7F9B6A-D20A-4455-9B93-A8CE745098A2}" type="presParOf" srcId="{286E99E0-83AB-4956-8FC0-59BB90993268}" destId="{7BB2F04B-7278-41FF-A134-3C8CFD538287}" srcOrd="1" destOrd="0" presId="urn:microsoft.com/office/officeart/2018/5/layout/IconCircleLabelList"/>
    <dgm:cxn modelId="{B7D9FEF2-6FC7-4E0A-BB54-6BAA757779F0}" type="presParOf" srcId="{286E99E0-83AB-4956-8FC0-59BB90993268}" destId="{491764F8-0259-4229-A80F-A87DBCFDBE26}" srcOrd="2" destOrd="0" presId="urn:microsoft.com/office/officeart/2018/5/layout/IconCircleLabelList"/>
    <dgm:cxn modelId="{2F8F16DA-C7AB-4C17-844C-D54FD1EF4BB7}" type="presParOf" srcId="{286E99E0-83AB-4956-8FC0-59BB90993268}" destId="{5A0260F4-B0CE-4651-8B62-77283BFCA30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87F526F7-3178-4B24-B35E-CC0A8A3FAB7C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FB220D2-8C58-4176-A31C-9274AB52393A}">
      <dgm:prSet/>
      <dgm:spPr/>
      <dgm:t>
        <a:bodyPr/>
        <a:lstStyle/>
        <a:p>
          <a:r>
            <a: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Combination of short-term and long-term talent acquisition strategies is key</a:t>
          </a:r>
        </a:p>
      </dgm:t>
    </dgm:pt>
    <dgm:pt modelId="{4DA9C7FE-1B02-4E06-9F62-BC7998B0B25A}" type="parTrans" cxnId="{8CC00DFB-28C0-497D-8134-E7C93B204EFC}">
      <dgm:prSet/>
      <dgm:spPr/>
      <dgm:t>
        <a:bodyPr/>
        <a:lstStyle/>
        <a:p>
          <a:endParaRPr lang="en-US"/>
        </a:p>
      </dgm:t>
    </dgm:pt>
    <dgm:pt modelId="{F3D3E978-4386-45C2-B29E-127858B14C0A}" type="sibTrans" cxnId="{8CC00DFB-28C0-497D-8134-E7C93B204EFC}">
      <dgm:prSet/>
      <dgm:spPr/>
      <dgm:t>
        <a:bodyPr/>
        <a:lstStyle/>
        <a:p>
          <a:endParaRPr lang="en-US"/>
        </a:p>
      </dgm:t>
    </dgm:pt>
    <dgm:pt modelId="{EB510BC4-FA40-417E-9ACD-60A2FCC0C703}">
      <dgm:prSet/>
      <dgm:spPr/>
      <dgm:t>
        <a:bodyPr/>
        <a:lstStyle/>
        <a:p>
          <a:r>
            <a: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Incorporate both monetary and non-monetary incentives</a:t>
          </a:r>
        </a:p>
      </dgm:t>
    </dgm:pt>
    <dgm:pt modelId="{A8965868-4FA0-48EF-BE55-4AF7D0EF1738}" type="parTrans" cxnId="{9201A3C0-71A9-44A4-9C34-CC30DBCDAC78}">
      <dgm:prSet/>
      <dgm:spPr/>
      <dgm:t>
        <a:bodyPr/>
        <a:lstStyle/>
        <a:p>
          <a:endParaRPr lang="en-US"/>
        </a:p>
      </dgm:t>
    </dgm:pt>
    <dgm:pt modelId="{20FF3940-5CC2-4EE5-9CD9-D7EF106DF88B}" type="sibTrans" cxnId="{9201A3C0-71A9-44A4-9C34-CC30DBCDAC78}">
      <dgm:prSet/>
      <dgm:spPr/>
      <dgm:t>
        <a:bodyPr/>
        <a:lstStyle/>
        <a:p>
          <a:endParaRPr lang="en-US"/>
        </a:p>
      </dgm:t>
    </dgm:pt>
    <dgm:pt modelId="{53C86AC9-F809-4247-B8F8-2EDEF3C47BDD}">
      <dgm:prSet/>
      <dgm:spPr/>
      <dgm:t>
        <a:bodyPr/>
        <a:lstStyle/>
        <a:p>
          <a:r>
            <a: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Continuously evaluate and adapt approaches to changing market conditions</a:t>
          </a:r>
        </a:p>
      </dgm:t>
    </dgm:pt>
    <dgm:pt modelId="{CEADB6F7-D266-434B-AC97-8123847A7914}" type="parTrans" cxnId="{A04D383F-2B1F-45C2-A81B-37BB0C0D6B6D}">
      <dgm:prSet/>
      <dgm:spPr/>
      <dgm:t>
        <a:bodyPr/>
        <a:lstStyle/>
        <a:p>
          <a:endParaRPr lang="en-US"/>
        </a:p>
      </dgm:t>
    </dgm:pt>
    <dgm:pt modelId="{C9B1A07F-9419-49EB-BC2D-6CC2C40F8583}" type="sibTrans" cxnId="{A04D383F-2B1F-45C2-A81B-37BB0C0D6B6D}">
      <dgm:prSet/>
      <dgm:spPr/>
      <dgm:t>
        <a:bodyPr/>
        <a:lstStyle/>
        <a:p>
          <a:endParaRPr lang="en-US"/>
        </a:p>
      </dgm:t>
    </dgm:pt>
    <dgm:pt modelId="{A3EA83EA-0357-4719-8652-F359C2659F36}">
      <dgm:prSet/>
      <dgm:spPr/>
      <dgm:t>
        <a:bodyPr/>
        <a:lstStyle/>
        <a:p>
          <a:r>
            <a: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Address current </a:t>
          </a:r>
          <a:r>
            <a:rPr lang="en-US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labour</a:t>
          </a:r>
          <a:r>
            <a: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shortages in restaurant operations</a:t>
          </a:r>
        </a:p>
      </dgm:t>
    </dgm:pt>
    <dgm:pt modelId="{A312E268-6914-4667-BD14-7650229DE458}" type="parTrans" cxnId="{A18002BD-56E9-456E-B407-C2ED7428FF71}">
      <dgm:prSet/>
      <dgm:spPr/>
      <dgm:t>
        <a:bodyPr/>
        <a:lstStyle/>
        <a:p>
          <a:endParaRPr lang="en-US"/>
        </a:p>
      </dgm:t>
    </dgm:pt>
    <dgm:pt modelId="{4F2B4B80-EB81-4CD1-A6BC-CF7BB723B73D}" type="sibTrans" cxnId="{A18002BD-56E9-456E-B407-C2ED7428FF71}">
      <dgm:prSet/>
      <dgm:spPr/>
      <dgm:t>
        <a:bodyPr/>
        <a:lstStyle/>
        <a:p>
          <a:endParaRPr lang="en-US"/>
        </a:p>
      </dgm:t>
    </dgm:pt>
    <dgm:pt modelId="{46ACC3F8-376E-4E94-BC0E-4DCC487E3343}">
      <dgm:prSet/>
      <dgm:spPr/>
      <dgm:t>
        <a:bodyPr/>
        <a:lstStyle/>
        <a:p>
          <a:r>
            <a: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Build a strong and motivated workforce</a:t>
          </a:r>
        </a:p>
      </dgm:t>
    </dgm:pt>
    <dgm:pt modelId="{5A444A38-0672-4B12-A8F7-98FCAF7AE33F}" type="parTrans" cxnId="{75680A7B-C098-4099-AAB8-8655E183327A}">
      <dgm:prSet/>
      <dgm:spPr/>
      <dgm:t>
        <a:bodyPr/>
        <a:lstStyle/>
        <a:p>
          <a:endParaRPr lang="en-US"/>
        </a:p>
      </dgm:t>
    </dgm:pt>
    <dgm:pt modelId="{29860FA2-5393-4998-AAB0-CFF0F07FF15F}" type="sibTrans" cxnId="{75680A7B-C098-4099-AAB8-8655E183327A}">
      <dgm:prSet/>
      <dgm:spPr/>
      <dgm:t>
        <a:bodyPr/>
        <a:lstStyle/>
        <a:p>
          <a:endParaRPr lang="en-US"/>
        </a:p>
      </dgm:t>
    </dgm:pt>
    <dgm:pt modelId="{B69FA323-7EA2-44B7-927F-2C04F91191AC}">
      <dgm:prSet/>
      <dgm:spPr/>
      <dgm:t>
        <a:bodyPr/>
        <a:lstStyle/>
        <a:p>
          <a:r>
            <a: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Ensure continued success of the organization</a:t>
          </a:r>
        </a:p>
      </dgm:t>
    </dgm:pt>
    <dgm:pt modelId="{9A3C106F-7B34-4628-94F7-FEBDBB82964F}" type="parTrans" cxnId="{34C4C978-649F-4620-A8D7-3D6065F1AE78}">
      <dgm:prSet/>
      <dgm:spPr/>
      <dgm:t>
        <a:bodyPr/>
        <a:lstStyle/>
        <a:p>
          <a:endParaRPr lang="en-US"/>
        </a:p>
      </dgm:t>
    </dgm:pt>
    <dgm:pt modelId="{EB52B09D-586E-4B59-9A2B-85A1A0446BE3}" type="sibTrans" cxnId="{34C4C978-649F-4620-A8D7-3D6065F1AE78}">
      <dgm:prSet/>
      <dgm:spPr/>
      <dgm:t>
        <a:bodyPr/>
        <a:lstStyle/>
        <a:p>
          <a:endParaRPr lang="en-US"/>
        </a:p>
      </dgm:t>
    </dgm:pt>
    <dgm:pt modelId="{F24BF841-E18F-4F7F-AB11-40E976A8F5D0}" type="pres">
      <dgm:prSet presAssocID="{87F526F7-3178-4B24-B35E-CC0A8A3FAB7C}" presName="root" presStyleCnt="0">
        <dgm:presLayoutVars>
          <dgm:dir/>
          <dgm:resizeHandles val="exact"/>
        </dgm:presLayoutVars>
      </dgm:prSet>
      <dgm:spPr/>
    </dgm:pt>
    <dgm:pt modelId="{450DB4D6-9ACA-45EC-9281-9900D8A6749E}" type="pres">
      <dgm:prSet presAssocID="{8FB220D2-8C58-4176-A31C-9274AB52393A}" presName="compNode" presStyleCnt="0"/>
      <dgm:spPr/>
    </dgm:pt>
    <dgm:pt modelId="{FF4ABC84-1FBA-415F-848E-2909FF0453FE}" type="pres">
      <dgm:prSet presAssocID="{8FB220D2-8C58-4176-A31C-9274AB52393A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1C86CC1C-A1E0-4C7C-AAE2-197C1DA5D5D4}" type="pres">
      <dgm:prSet presAssocID="{8FB220D2-8C58-4176-A31C-9274AB52393A}" presName="spaceRect" presStyleCnt="0"/>
      <dgm:spPr/>
    </dgm:pt>
    <dgm:pt modelId="{C3F87728-B753-480E-8016-6E833DA624E5}" type="pres">
      <dgm:prSet presAssocID="{8FB220D2-8C58-4176-A31C-9274AB52393A}" presName="textRect" presStyleLbl="revTx" presStyleIdx="0" presStyleCnt="6">
        <dgm:presLayoutVars>
          <dgm:chMax val="1"/>
          <dgm:chPref val="1"/>
        </dgm:presLayoutVars>
      </dgm:prSet>
      <dgm:spPr/>
    </dgm:pt>
    <dgm:pt modelId="{8D164513-8DCE-4F88-8679-EBFB26A7F48C}" type="pres">
      <dgm:prSet presAssocID="{F3D3E978-4386-45C2-B29E-127858B14C0A}" presName="sibTrans" presStyleCnt="0"/>
      <dgm:spPr/>
    </dgm:pt>
    <dgm:pt modelId="{92A640FC-C9E6-4D79-9300-2D300CC53F4F}" type="pres">
      <dgm:prSet presAssocID="{EB510BC4-FA40-417E-9ACD-60A2FCC0C703}" presName="compNode" presStyleCnt="0"/>
      <dgm:spPr/>
    </dgm:pt>
    <dgm:pt modelId="{6747C492-8192-4086-879A-CD8895084C55}" type="pres">
      <dgm:prSet presAssocID="{EB510BC4-FA40-417E-9ACD-60A2FCC0C703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09B59149-3625-4FC2-9389-F68F58DBED8B}" type="pres">
      <dgm:prSet presAssocID="{EB510BC4-FA40-417E-9ACD-60A2FCC0C703}" presName="spaceRect" presStyleCnt="0"/>
      <dgm:spPr/>
    </dgm:pt>
    <dgm:pt modelId="{176813C6-D12F-40CB-B277-4C2F9956DE14}" type="pres">
      <dgm:prSet presAssocID="{EB510BC4-FA40-417E-9ACD-60A2FCC0C703}" presName="textRect" presStyleLbl="revTx" presStyleIdx="1" presStyleCnt="6">
        <dgm:presLayoutVars>
          <dgm:chMax val="1"/>
          <dgm:chPref val="1"/>
        </dgm:presLayoutVars>
      </dgm:prSet>
      <dgm:spPr/>
    </dgm:pt>
    <dgm:pt modelId="{851443BA-EFC3-4346-83FD-83B241F68BC1}" type="pres">
      <dgm:prSet presAssocID="{20FF3940-5CC2-4EE5-9CD9-D7EF106DF88B}" presName="sibTrans" presStyleCnt="0"/>
      <dgm:spPr/>
    </dgm:pt>
    <dgm:pt modelId="{A0B5689A-7E24-4C96-A66A-E062E1D8BB50}" type="pres">
      <dgm:prSet presAssocID="{53C86AC9-F809-4247-B8F8-2EDEF3C47BDD}" presName="compNode" presStyleCnt="0"/>
      <dgm:spPr/>
    </dgm:pt>
    <dgm:pt modelId="{BA191FCF-2B59-41F6-B70D-2519DD2D4B09}" type="pres">
      <dgm:prSet presAssocID="{53C86AC9-F809-4247-B8F8-2EDEF3C47BDD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895B917-1431-4C91-ABDA-5FB0D2358993}" type="pres">
      <dgm:prSet presAssocID="{53C86AC9-F809-4247-B8F8-2EDEF3C47BDD}" presName="spaceRect" presStyleCnt="0"/>
      <dgm:spPr/>
    </dgm:pt>
    <dgm:pt modelId="{E7FFD38D-EF92-49FA-9F73-93A20CF37FE2}" type="pres">
      <dgm:prSet presAssocID="{53C86AC9-F809-4247-B8F8-2EDEF3C47BDD}" presName="textRect" presStyleLbl="revTx" presStyleIdx="2" presStyleCnt="6">
        <dgm:presLayoutVars>
          <dgm:chMax val="1"/>
          <dgm:chPref val="1"/>
        </dgm:presLayoutVars>
      </dgm:prSet>
      <dgm:spPr/>
    </dgm:pt>
    <dgm:pt modelId="{EEE3C5BC-359A-4ADF-867E-7EBED575A25F}" type="pres">
      <dgm:prSet presAssocID="{C9B1A07F-9419-49EB-BC2D-6CC2C40F8583}" presName="sibTrans" presStyleCnt="0"/>
      <dgm:spPr/>
    </dgm:pt>
    <dgm:pt modelId="{1E420C70-0823-4F7B-A4FC-4AF1449C532F}" type="pres">
      <dgm:prSet presAssocID="{A3EA83EA-0357-4719-8652-F359C2659F36}" presName="compNode" presStyleCnt="0"/>
      <dgm:spPr/>
    </dgm:pt>
    <dgm:pt modelId="{26E91182-B630-4470-B074-3DF3367766C1}" type="pres">
      <dgm:prSet presAssocID="{A3EA83EA-0357-4719-8652-F359C2659F36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m"/>
        </a:ext>
      </dgm:extLst>
    </dgm:pt>
    <dgm:pt modelId="{B269A8B6-043F-4802-9ADE-C9DBD9A4254C}" type="pres">
      <dgm:prSet presAssocID="{A3EA83EA-0357-4719-8652-F359C2659F36}" presName="spaceRect" presStyleCnt="0"/>
      <dgm:spPr/>
    </dgm:pt>
    <dgm:pt modelId="{55A6F167-867A-4D37-8615-703565D916D1}" type="pres">
      <dgm:prSet presAssocID="{A3EA83EA-0357-4719-8652-F359C2659F36}" presName="textRect" presStyleLbl="revTx" presStyleIdx="3" presStyleCnt="6">
        <dgm:presLayoutVars>
          <dgm:chMax val="1"/>
          <dgm:chPref val="1"/>
        </dgm:presLayoutVars>
      </dgm:prSet>
      <dgm:spPr/>
    </dgm:pt>
    <dgm:pt modelId="{8A96B9DB-F57F-4811-A171-806B2E9C1643}" type="pres">
      <dgm:prSet presAssocID="{4F2B4B80-EB81-4CD1-A6BC-CF7BB723B73D}" presName="sibTrans" presStyleCnt="0"/>
      <dgm:spPr/>
    </dgm:pt>
    <dgm:pt modelId="{EBE71A86-DDCC-480D-AACD-C1567FE254C8}" type="pres">
      <dgm:prSet presAssocID="{46ACC3F8-376E-4E94-BC0E-4DCC487E3343}" presName="compNode" presStyleCnt="0"/>
      <dgm:spPr/>
    </dgm:pt>
    <dgm:pt modelId="{15EE5E85-56A5-457B-93AE-B6CE1D4260B3}" type="pres">
      <dgm:prSet presAssocID="{46ACC3F8-376E-4E94-BC0E-4DCC487E3343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B6EA7E62-FE94-4066-8276-6EB3DB2E4CAA}" type="pres">
      <dgm:prSet presAssocID="{46ACC3F8-376E-4E94-BC0E-4DCC487E3343}" presName="spaceRect" presStyleCnt="0"/>
      <dgm:spPr/>
    </dgm:pt>
    <dgm:pt modelId="{27C256C4-5FEA-4DD3-9BBA-09154F8D0F78}" type="pres">
      <dgm:prSet presAssocID="{46ACC3F8-376E-4E94-BC0E-4DCC487E3343}" presName="textRect" presStyleLbl="revTx" presStyleIdx="4" presStyleCnt="6">
        <dgm:presLayoutVars>
          <dgm:chMax val="1"/>
          <dgm:chPref val="1"/>
        </dgm:presLayoutVars>
      </dgm:prSet>
      <dgm:spPr/>
    </dgm:pt>
    <dgm:pt modelId="{41DED93E-D4A2-458E-A76B-F374F943600C}" type="pres">
      <dgm:prSet presAssocID="{29860FA2-5393-4998-AAB0-CFF0F07FF15F}" presName="sibTrans" presStyleCnt="0"/>
      <dgm:spPr/>
    </dgm:pt>
    <dgm:pt modelId="{BE865823-DE24-4AD1-96D0-0B29DB571430}" type="pres">
      <dgm:prSet presAssocID="{B69FA323-7EA2-44B7-927F-2C04F91191AC}" presName="compNode" presStyleCnt="0"/>
      <dgm:spPr/>
    </dgm:pt>
    <dgm:pt modelId="{8835E54C-7365-4E1E-907C-D6644260235B}" type="pres">
      <dgm:prSet presAssocID="{B69FA323-7EA2-44B7-927F-2C04F91191AC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145DCB8-AA0A-49AD-9FEA-8B923CD25D2B}" type="pres">
      <dgm:prSet presAssocID="{B69FA323-7EA2-44B7-927F-2C04F91191AC}" presName="spaceRect" presStyleCnt="0"/>
      <dgm:spPr/>
    </dgm:pt>
    <dgm:pt modelId="{D18DA8C3-508C-42BC-8277-B8D41F3336B9}" type="pres">
      <dgm:prSet presAssocID="{B69FA323-7EA2-44B7-927F-2C04F91191AC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93A4BF11-D3D1-471D-ABD4-91877BB46B88}" type="presOf" srcId="{A3EA83EA-0357-4719-8652-F359C2659F36}" destId="{55A6F167-867A-4D37-8615-703565D916D1}" srcOrd="0" destOrd="0" presId="urn:microsoft.com/office/officeart/2018/2/layout/IconLabelList"/>
    <dgm:cxn modelId="{A04D383F-2B1F-45C2-A81B-37BB0C0D6B6D}" srcId="{87F526F7-3178-4B24-B35E-CC0A8A3FAB7C}" destId="{53C86AC9-F809-4247-B8F8-2EDEF3C47BDD}" srcOrd="2" destOrd="0" parTransId="{CEADB6F7-D266-434B-AC97-8123847A7914}" sibTransId="{C9B1A07F-9419-49EB-BC2D-6CC2C40F8583}"/>
    <dgm:cxn modelId="{34C4C978-649F-4620-A8D7-3D6065F1AE78}" srcId="{87F526F7-3178-4B24-B35E-CC0A8A3FAB7C}" destId="{B69FA323-7EA2-44B7-927F-2C04F91191AC}" srcOrd="5" destOrd="0" parTransId="{9A3C106F-7B34-4628-94F7-FEBDBB82964F}" sibTransId="{EB52B09D-586E-4B59-9A2B-85A1A0446BE3}"/>
    <dgm:cxn modelId="{75680A7B-C098-4099-AAB8-8655E183327A}" srcId="{87F526F7-3178-4B24-B35E-CC0A8A3FAB7C}" destId="{46ACC3F8-376E-4E94-BC0E-4DCC487E3343}" srcOrd="4" destOrd="0" parTransId="{5A444A38-0672-4B12-A8F7-98FCAF7AE33F}" sibTransId="{29860FA2-5393-4998-AAB0-CFF0F07FF15F}"/>
    <dgm:cxn modelId="{A747F685-0D20-4727-8B82-0DA1CA9BDA31}" type="presOf" srcId="{EB510BC4-FA40-417E-9ACD-60A2FCC0C703}" destId="{176813C6-D12F-40CB-B277-4C2F9956DE14}" srcOrd="0" destOrd="0" presId="urn:microsoft.com/office/officeart/2018/2/layout/IconLabelList"/>
    <dgm:cxn modelId="{6AD9EA88-93AC-4367-BABF-B8B5B7E99F21}" type="presOf" srcId="{87F526F7-3178-4B24-B35E-CC0A8A3FAB7C}" destId="{F24BF841-E18F-4F7F-AB11-40E976A8F5D0}" srcOrd="0" destOrd="0" presId="urn:microsoft.com/office/officeart/2018/2/layout/IconLabelList"/>
    <dgm:cxn modelId="{4FEE348D-1FC1-4D70-A12A-FD23BB62D566}" type="presOf" srcId="{8FB220D2-8C58-4176-A31C-9274AB52393A}" destId="{C3F87728-B753-480E-8016-6E833DA624E5}" srcOrd="0" destOrd="0" presId="urn:microsoft.com/office/officeart/2018/2/layout/IconLabelList"/>
    <dgm:cxn modelId="{EEBB46A1-4181-4EB7-9FE9-25CFE3DE90C6}" type="presOf" srcId="{53C86AC9-F809-4247-B8F8-2EDEF3C47BDD}" destId="{E7FFD38D-EF92-49FA-9F73-93A20CF37FE2}" srcOrd="0" destOrd="0" presId="urn:microsoft.com/office/officeart/2018/2/layout/IconLabelList"/>
    <dgm:cxn modelId="{CFAB90AE-3AB9-4ACA-BE18-F7A0D2CFD1E9}" type="presOf" srcId="{46ACC3F8-376E-4E94-BC0E-4DCC487E3343}" destId="{27C256C4-5FEA-4DD3-9BBA-09154F8D0F78}" srcOrd="0" destOrd="0" presId="urn:microsoft.com/office/officeart/2018/2/layout/IconLabelList"/>
    <dgm:cxn modelId="{A18002BD-56E9-456E-B407-C2ED7428FF71}" srcId="{87F526F7-3178-4B24-B35E-CC0A8A3FAB7C}" destId="{A3EA83EA-0357-4719-8652-F359C2659F36}" srcOrd="3" destOrd="0" parTransId="{A312E268-6914-4667-BD14-7650229DE458}" sibTransId="{4F2B4B80-EB81-4CD1-A6BC-CF7BB723B73D}"/>
    <dgm:cxn modelId="{9201A3C0-71A9-44A4-9C34-CC30DBCDAC78}" srcId="{87F526F7-3178-4B24-B35E-CC0A8A3FAB7C}" destId="{EB510BC4-FA40-417E-9ACD-60A2FCC0C703}" srcOrd="1" destOrd="0" parTransId="{A8965868-4FA0-48EF-BE55-4AF7D0EF1738}" sibTransId="{20FF3940-5CC2-4EE5-9CD9-D7EF106DF88B}"/>
    <dgm:cxn modelId="{75EE8DD4-BD5B-4CB9-B572-0B31AA23B455}" type="presOf" srcId="{B69FA323-7EA2-44B7-927F-2C04F91191AC}" destId="{D18DA8C3-508C-42BC-8277-B8D41F3336B9}" srcOrd="0" destOrd="0" presId="urn:microsoft.com/office/officeart/2018/2/layout/IconLabelList"/>
    <dgm:cxn modelId="{8CC00DFB-28C0-497D-8134-E7C93B204EFC}" srcId="{87F526F7-3178-4B24-B35E-CC0A8A3FAB7C}" destId="{8FB220D2-8C58-4176-A31C-9274AB52393A}" srcOrd="0" destOrd="0" parTransId="{4DA9C7FE-1B02-4E06-9F62-BC7998B0B25A}" sibTransId="{F3D3E978-4386-45C2-B29E-127858B14C0A}"/>
    <dgm:cxn modelId="{F560E78B-932E-41E8-8944-74C82E337067}" type="presParOf" srcId="{F24BF841-E18F-4F7F-AB11-40E976A8F5D0}" destId="{450DB4D6-9ACA-45EC-9281-9900D8A6749E}" srcOrd="0" destOrd="0" presId="urn:microsoft.com/office/officeart/2018/2/layout/IconLabelList"/>
    <dgm:cxn modelId="{72667651-3580-4FF2-8776-3BB932BD2CC3}" type="presParOf" srcId="{450DB4D6-9ACA-45EC-9281-9900D8A6749E}" destId="{FF4ABC84-1FBA-415F-848E-2909FF0453FE}" srcOrd="0" destOrd="0" presId="urn:microsoft.com/office/officeart/2018/2/layout/IconLabelList"/>
    <dgm:cxn modelId="{90DAAA88-2E06-46DC-BE60-6C6444072D25}" type="presParOf" srcId="{450DB4D6-9ACA-45EC-9281-9900D8A6749E}" destId="{1C86CC1C-A1E0-4C7C-AAE2-197C1DA5D5D4}" srcOrd="1" destOrd="0" presId="urn:microsoft.com/office/officeart/2018/2/layout/IconLabelList"/>
    <dgm:cxn modelId="{8F768613-1F76-4511-AAEE-9C590E9372BC}" type="presParOf" srcId="{450DB4D6-9ACA-45EC-9281-9900D8A6749E}" destId="{C3F87728-B753-480E-8016-6E833DA624E5}" srcOrd="2" destOrd="0" presId="urn:microsoft.com/office/officeart/2018/2/layout/IconLabelList"/>
    <dgm:cxn modelId="{4C2613E0-2E9A-4412-B320-19FB922E9C1D}" type="presParOf" srcId="{F24BF841-E18F-4F7F-AB11-40E976A8F5D0}" destId="{8D164513-8DCE-4F88-8679-EBFB26A7F48C}" srcOrd="1" destOrd="0" presId="urn:microsoft.com/office/officeart/2018/2/layout/IconLabelList"/>
    <dgm:cxn modelId="{0589E9DF-7BE1-4E71-B401-D5E224ED8273}" type="presParOf" srcId="{F24BF841-E18F-4F7F-AB11-40E976A8F5D0}" destId="{92A640FC-C9E6-4D79-9300-2D300CC53F4F}" srcOrd="2" destOrd="0" presId="urn:microsoft.com/office/officeart/2018/2/layout/IconLabelList"/>
    <dgm:cxn modelId="{F4A1FBB1-F0A9-465D-A135-1D89436C095E}" type="presParOf" srcId="{92A640FC-C9E6-4D79-9300-2D300CC53F4F}" destId="{6747C492-8192-4086-879A-CD8895084C55}" srcOrd="0" destOrd="0" presId="urn:microsoft.com/office/officeart/2018/2/layout/IconLabelList"/>
    <dgm:cxn modelId="{1F8D24C5-65A1-4AE1-8262-DE948611D211}" type="presParOf" srcId="{92A640FC-C9E6-4D79-9300-2D300CC53F4F}" destId="{09B59149-3625-4FC2-9389-F68F58DBED8B}" srcOrd="1" destOrd="0" presId="urn:microsoft.com/office/officeart/2018/2/layout/IconLabelList"/>
    <dgm:cxn modelId="{7C2BF032-3345-46EA-ABF9-74296B19E986}" type="presParOf" srcId="{92A640FC-C9E6-4D79-9300-2D300CC53F4F}" destId="{176813C6-D12F-40CB-B277-4C2F9956DE14}" srcOrd="2" destOrd="0" presId="urn:microsoft.com/office/officeart/2018/2/layout/IconLabelList"/>
    <dgm:cxn modelId="{FEFFE0B0-6F38-4C5D-9938-8D7BB2D6D752}" type="presParOf" srcId="{F24BF841-E18F-4F7F-AB11-40E976A8F5D0}" destId="{851443BA-EFC3-4346-83FD-83B241F68BC1}" srcOrd="3" destOrd="0" presId="urn:microsoft.com/office/officeart/2018/2/layout/IconLabelList"/>
    <dgm:cxn modelId="{EEEC4ADF-8948-43A8-8433-A9A47A677687}" type="presParOf" srcId="{F24BF841-E18F-4F7F-AB11-40E976A8F5D0}" destId="{A0B5689A-7E24-4C96-A66A-E062E1D8BB50}" srcOrd="4" destOrd="0" presId="urn:microsoft.com/office/officeart/2018/2/layout/IconLabelList"/>
    <dgm:cxn modelId="{973959AF-8D52-4C6B-BF9D-353624D4D180}" type="presParOf" srcId="{A0B5689A-7E24-4C96-A66A-E062E1D8BB50}" destId="{BA191FCF-2B59-41F6-B70D-2519DD2D4B09}" srcOrd="0" destOrd="0" presId="urn:microsoft.com/office/officeart/2018/2/layout/IconLabelList"/>
    <dgm:cxn modelId="{4149325B-D0C6-4A34-AA68-1FC1A881AC3A}" type="presParOf" srcId="{A0B5689A-7E24-4C96-A66A-E062E1D8BB50}" destId="{2895B917-1431-4C91-ABDA-5FB0D2358993}" srcOrd="1" destOrd="0" presId="urn:microsoft.com/office/officeart/2018/2/layout/IconLabelList"/>
    <dgm:cxn modelId="{DB7A3531-277B-418C-80C4-E77C795CEF7B}" type="presParOf" srcId="{A0B5689A-7E24-4C96-A66A-E062E1D8BB50}" destId="{E7FFD38D-EF92-49FA-9F73-93A20CF37FE2}" srcOrd="2" destOrd="0" presId="urn:microsoft.com/office/officeart/2018/2/layout/IconLabelList"/>
    <dgm:cxn modelId="{B1B46A6C-A42D-4E5F-B77F-E34E5765B24C}" type="presParOf" srcId="{F24BF841-E18F-4F7F-AB11-40E976A8F5D0}" destId="{EEE3C5BC-359A-4ADF-867E-7EBED575A25F}" srcOrd="5" destOrd="0" presId="urn:microsoft.com/office/officeart/2018/2/layout/IconLabelList"/>
    <dgm:cxn modelId="{385666B2-6C2F-493E-B443-BCBA8D6913B3}" type="presParOf" srcId="{F24BF841-E18F-4F7F-AB11-40E976A8F5D0}" destId="{1E420C70-0823-4F7B-A4FC-4AF1449C532F}" srcOrd="6" destOrd="0" presId="urn:microsoft.com/office/officeart/2018/2/layout/IconLabelList"/>
    <dgm:cxn modelId="{C6D80947-3B2E-4575-A03D-FF444BEFDD3F}" type="presParOf" srcId="{1E420C70-0823-4F7B-A4FC-4AF1449C532F}" destId="{26E91182-B630-4470-B074-3DF3367766C1}" srcOrd="0" destOrd="0" presId="urn:microsoft.com/office/officeart/2018/2/layout/IconLabelList"/>
    <dgm:cxn modelId="{5AC30EA1-3C96-430F-964C-7B323B4AF39B}" type="presParOf" srcId="{1E420C70-0823-4F7B-A4FC-4AF1449C532F}" destId="{B269A8B6-043F-4802-9ADE-C9DBD9A4254C}" srcOrd="1" destOrd="0" presId="urn:microsoft.com/office/officeart/2018/2/layout/IconLabelList"/>
    <dgm:cxn modelId="{2D3204AF-D6AC-4E05-9AED-BE5F35D3CBF2}" type="presParOf" srcId="{1E420C70-0823-4F7B-A4FC-4AF1449C532F}" destId="{55A6F167-867A-4D37-8615-703565D916D1}" srcOrd="2" destOrd="0" presId="urn:microsoft.com/office/officeart/2018/2/layout/IconLabelList"/>
    <dgm:cxn modelId="{8074F677-1321-4824-BE72-A449470B6C7E}" type="presParOf" srcId="{F24BF841-E18F-4F7F-AB11-40E976A8F5D0}" destId="{8A96B9DB-F57F-4811-A171-806B2E9C1643}" srcOrd="7" destOrd="0" presId="urn:microsoft.com/office/officeart/2018/2/layout/IconLabelList"/>
    <dgm:cxn modelId="{00976FBC-B830-4BEB-A3E1-B68E849BFDC8}" type="presParOf" srcId="{F24BF841-E18F-4F7F-AB11-40E976A8F5D0}" destId="{EBE71A86-DDCC-480D-AACD-C1567FE254C8}" srcOrd="8" destOrd="0" presId="urn:microsoft.com/office/officeart/2018/2/layout/IconLabelList"/>
    <dgm:cxn modelId="{91522A67-82B5-4E10-8007-96A32422D611}" type="presParOf" srcId="{EBE71A86-DDCC-480D-AACD-C1567FE254C8}" destId="{15EE5E85-56A5-457B-93AE-B6CE1D4260B3}" srcOrd="0" destOrd="0" presId="urn:microsoft.com/office/officeart/2018/2/layout/IconLabelList"/>
    <dgm:cxn modelId="{98D52F1E-FFFB-4564-B8C4-A09ED49F11E1}" type="presParOf" srcId="{EBE71A86-DDCC-480D-AACD-C1567FE254C8}" destId="{B6EA7E62-FE94-4066-8276-6EB3DB2E4CAA}" srcOrd="1" destOrd="0" presId="urn:microsoft.com/office/officeart/2018/2/layout/IconLabelList"/>
    <dgm:cxn modelId="{F606369D-17B6-4DE1-9BE1-096892CF0E82}" type="presParOf" srcId="{EBE71A86-DDCC-480D-AACD-C1567FE254C8}" destId="{27C256C4-5FEA-4DD3-9BBA-09154F8D0F78}" srcOrd="2" destOrd="0" presId="urn:microsoft.com/office/officeart/2018/2/layout/IconLabelList"/>
    <dgm:cxn modelId="{DCF2AC1F-D97B-4D37-9ECD-6B505005F2E3}" type="presParOf" srcId="{F24BF841-E18F-4F7F-AB11-40E976A8F5D0}" destId="{41DED93E-D4A2-458E-A76B-F374F943600C}" srcOrd="9" destOrd="0" presId="urn:microsoft.com/office/officeart/2018/2/layout/IconLabelList"/>
    <dgm:cxn modelId="{75B30CA8-7929-48B3-B4D7-62AAF7677234}" type="presParOf" srcId="{F24BF841-E18F-4F7F-AB11-40E976A8F5D0}" destId="{BE865823-DE24-4AD1-96D0-0B29DB571430}" srcOrd="10" destOrd="0" presId="urn:microsoft.com/office/officeart/2018/2/layout/IconLabelList"/>
    <dgm:cxn modelId="{8EC7FC5F-4283-404E-9FDB-C737C570BB8A}" type="presParOf" srcId="{BE865823-DE24-4AD1-96D0-0B29DB571430}" destId="{8835E54C-7365-4E1E-907C-D6644260235B}" srcOrd="0" destOrd="0" presId="urn:microsoft.com/office/officeart/2018/2/layout/IconLabelList"/>
    <dgm:cxn modelId="{6567E503-53FA-413F-AC7A-AD89479B2A3A}" type="presParOf" srcId="{BE865823-DE24-4AD1-96D0-0B29DB571430}" destId="{F145DCB8-AA0A-49AD-9FEA-8B923CD25D2B}" srcOrd="1" destOrd="0" presId="urn:microsoft.com/office/officeart/2018/2/layout/IconLabelList"/>
    <dgm:cxn modelId="{44A741F5-1313-4DB6-BFAB-9EB8D51F6CD9}" type="presParOf" srcId="{BE865823-DE24-4AD1-96D0-0B29DB571430}" destId="{D18DA8C3-508C-42BC-8277-B8D41F3336B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9EBCB2C1-6950-4E4A-A0EB-83784DFEF60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A80B9E3-3C5B-4F58-8D77-772EEA8B11BB}">
      <dgm:prSet/>
      <dgm:spPr/>
      <dgm:t>
        <a:bodyPr/>
        <a:lstStyle/>
        <a:p>
          <a:r>
            <a:rPr lang="en-US" dirty="0" err="1"/>
            <a:t>Fenitra</a:t>
          </a:r>
          <a:r>
            <a:rPr lang="en-US" dirty="0"/>
            <a:t>, R.M., Abbas, A., </a:t>
          </a:r>
          <a:r>
            <a:rPr lang="en-US" dirty="0" err="1"/>
            <a:t>Ekowati</a:t>
          </a:r>
          <a:r>
            <a:rPr lang="en-US" dirty="0"/>
            <a:t>, D. and </a:t>
          </a:r>
          <a:r>
            <a:rPr lang="en-US" dirty="0" err="1"/>
            <a:t>Suhairidi</a:t>
          </a:r>
          <a:r>
            <a:rPr lang="en-US" dirty="0"/>
            <a:t>, F. (2022). Strategic Intent and Strategic Leadership: A Review Perspective for Post-COVID-19 Tourism and Hospitality Industry Recovery. </a:t>
          </a:r>
          <a:r>
            <a:rPr lang="en-US" i="1" dirty="0"/>
            <a:t>The Emerald Handbook of Destination Recovery in Tourism and Hospitality</a:t>
          </a:r>
          <a:r>
            <a:rPr lang="en-US" dirty="0"/>
            <a:t>, pp.23–44. </a:t>
          </a:r>
          <a:r>
            <a:rPr lang="en-US" dirty="0" err="1"/>
            <a:t>doi:https</a:t>
          </a:r>
          <a:r>
            <a:rPr lang="en-US" dirty="0"/>
            <a:t>://doi.org/10.1108/978-1-80262-073-320221003.</a:t>
          </a:r>
        </a:p>
      </dgm:t>
    </dgm:pt>
    <dgm:pt modelId="{88400434-EF57-442F-91D6-D6E301440F2F}" type="parTrans" cxnId="{AFB55F5F-81D4-4CD2-8621-AB1A20A2E4B0}">
      <dgm:prSet/>
      <dgm:spPr/>
      <dgm:t>
        <a:bodyPr/>
        <a:lstStyle/>
        <a:p>
          <a:endParaRPr lang="en-US"/>
        </a:p>
      </dgm:t>
    </dgm:pt>
    <dgm:pt modelId="{8C50D8BB-BF4B-439F-82F5-2ADE88BC3344}" type="sibTrans" cxnId="{AFB55F5F-81D4-4CD2-8621-AB1A20A2E4B0}">
      <dgm:prSet/>
      <dgm:spPr/>
      <dgm:t>
        <a:bodyPr/>
        <a:lstStyle/>
        <a:p>
          <a:endParaRPr lang="en-US"/>
        </a:p>
      </dgm:t>
    </dgm:pt>
    <dgm:pt modelId="{8BDD6358-ADDF-4505-BD09-7BA2C18C0D75}">
      <dgm:prSet/>
      <dgm:spPr/>
      <dgm:t>
        <a:bodyPr/>
        <a:lstStyle/>
        <a:p>
          <a:r>
            <a:rPr lang="en-US" dirty="0"/>
            <a:t>Ghani, B., Zada, M., Memon, K.R., Ullah, R., Khattak, A., Han, H., Ariza-Montes, A. and Araya-Castillo, L. (2022). Challenges and Strategies for Employee Retention in the Hospitality Industry: A Review. </a:t>
          </a:r>
          <a:r>
            <a:rPr lang="en-US" i="1" dirty="0"/>
            <a:t>Sustainability</a:t>
          </a:r>
          <a:r>
            <a:rPr lang="en-US" dirty="0"/>
            <a:t>, [online] 14(5), pp.1–26. </a:t>
          </a:r>
          <a:r>
            <a:rPr lang="en-US" dirty="0" err="1"/>
            <a:t>doi:https</a:t>
          </a:r>
          <a:r>
            <a:rPr lang="en-US" dirty="0"/>
            <a:t>://doi.org/10.3390/su14052885.</a:t>
          </a:r>
        </a:p>
      </dgm:t>
    </dgm:pt>
    <dgm:pt modelId="{739F8828-A31E-4EDE-A8CD-CD76EDB19099}" type="parTrans" cxnId="{686C62DC-4C42-4EF4-948D-11E6E59B3ED4}">
      <dgm:prSet/>
      <dgm:spPr/>
      <dgm:t>
        <a:bodyPr/>
        <a:lstStyle/>
        <a:p>
          <a:endParaRPr lang="en-US"/>
        </a:p>
      </dgm:t>
    </dgm:pt>
    <dgm:pt modelId="{BC9C9E93-AF04-4863-89C6-549499922914}" type="sibTrans" cxnId="{686C62DC-4C42-4EF4-948D-11E6E59B3ED4}">
      <dgm:prSet/>
      <dgm:spPr/>
      <dgm:t>
        <a:bodyPr/>
        <a:lstStyle/>
        <a:p>
          <a:endParaRPr lang="en-US"/>
        </a:p>
      </dgm:t>
    </dgm:pt>
    <dgm:pt modelId="{CDDD86F6-D0D2-407E-B3ED-0224DB138E23}">
      <dgm:prSet/>
      <dgm:spPr/>
      <dgm:t>
        <a:bodyPr/>
        <a:lstStyle/>
        <a:p>
          <a:r>
            <a:rPr lang="en-US" dirty="0" err="1"/>
            <a:t>Kuźniarska</a:t>
          </a:r>
          <a:r>
            <a:rPr lang="en-US" dirty="0"/>
            <a:t>, N. (2023). Financial and non-financial motivation of managers. 2023(172), pp.389–402. </a:t>
          </a:r>
          <a:r>
            <a:rPr lang="en-US" dirty="0" err="1"/>
            <a:t>doi:https</a:t>
          </a:r>
          <a:r>
            <a:rPr lang="en-US" dirty="0"/>
            <a:t>://doi.org/10.29119/1641-3466.2023.172.24.</a:t>
          </a:r>
        </a:p>
      </dgm:t>
    </dgm:pt>
    <dgm:pt modelId="{BF80A2C7-45AC-4A88-A495-E4EA46FCC4F4}" type="parTrans" cxnId="{1DC2D030-35F4-4267-A0C6-B7F1826FC132}">
      <dgm:prSet/>
      <dgm:spPr/>
      <dgm:t>
        <a:bodyPr/>
        <a:lstStyle/>
        <a:p>
          <a:endParaRPr lang="en-US"/>
        </a:p>
      </dgm:t>
    </dgm:pt>
    <dgm:pt modelId="{206296BA-1617-489F-8E32-5579FFA68173}" type="sibTrans" cxnId="{1DC2D030-35F4-4267-A0C6-B7F1826FC132}">
      <dgm:prSet/>
      <dgm:spPr/>
      <dgm:t>
        <a:bodyPr/>
        <a:lstStyle/>
        <a:p>
          <a:endParaRPr lang="en-US"/>
        </a:p>
      </dgm:t>
    </dgm:pt>
    <dgm:pt modelId="{DD852879-8306-4C73-A51E-91E31CB0082A}">
      <dgm:prSet/>
      <dgm:spPr/>
      <dgm:t>
        <a:bodyPr/>
        <a:lstStyle/>
        <a:p>
          <a:r>
            <a:rPr lang="en-US" dirty="0"/>
            <a:t>Maurer, R. (2015). </a:t>
          </a:r>
          <a:r>
            <a:rPr lang="en-US" i="1" dirty="0"/>
            <a:t>Onboarding Key to Retaining, Engaging Talent</a:t>
          </a:r>
          <a:r>
            <a:rPr lang="en-US" dirty="0"/>
            <a:t>. [online] SHRM. Available at: https://www.shrm.org/resourcesandtools/hr-topics/talent-acquisition/pages/onboarding-key-retaining-engaging-talent.aspx [Accessed 19 Jul. 2023].</a:t>
          </a:r>
        </a:p>
      </dgm:t>
    </dgm:pt>
    <dgm:pt modelId="{EA3C8716-67F6-4808-850E-4EEEBB7234BC}" type="parTrans" cxnId="{BE62881F-989B-417B-91E0-BBD861F8AD37}">
      <dgm:prSet/>
      <dgm:spPr/>
      <dgm:t>
        <a:bodyPr/>
        <a:lstStyle/>
        <a:p>
          <a:endParaRPr lang="en-US"/>
        </a:p>
      </dgm:t>
    </dgm:pt>
    <dgm:pt modelId="{1CAA79B5-C8FA-4F65-98B7-8A8C5533B604}" type="sibTrans" cxnId="{BE62881F-989B-417B-91E0-BBD861F8AD37}">
      <dgm:prSet/>
      <dgm:spPr/>
      <dgm:t>
        <a:bodyPr/>
        <a:lstStyle/>
        <a:p>
          <a:endParaRPr lang="en-US"/>
        </a:p>
      </dgm:t>
    </dgm:pt>
    <dgm:pt modelId="{9C465BDE-6E6B-4A7E-9F4F-96926CE28500}" type="pres">
      <dgm:prSet presAssocID="{9EBCB2C1-6950-4E4A-A0EB-83784DFEF603}" presName="linear" presStyleCnt="0">
        <dgm:presLayoutVars>
          <dgm:animLvl val="lvl"/>
          <dgm:resizeHandles val="exact"/>
        </dgm:presLayoutVars>
      </dgm:prSet>
      <dgm:spPr/>
    </dgm:pt>
    <dgm:pt modelId="{026BF229-F865-4BCE-B076-CAA2AA91F282}" type="pres">
      <dgm:prSet presAssocID="{3A80B9E3-3C5B-4F58-8D77-772EEA8B11BB}" presName="parentText" presStyleLbl="node1" presStyleIdx="0" presStyleCnt="4" custLinFactY="-4446" custLinFactNeighborY="-100000">
        <dgm:presLayoutVars>
          <dgm:chMax val="0"/>
          <dgm:bulletEnabled val="1"/>
        </dgm:presLayoutVars>
      </dgm:prSet>
      <dgm:spPr/>
    </dgm:pt>
    <dgm:pt modelId="{22A5F12F-060F-485A-99BA-74A36CD2906C}" type="pres">
      <dgm:prSet presAssocID="{8C50D8BB-BF4B-439F-82F5-2ADE88BC3344}" presName="spacer" presStyleCnt="0"/>
      <dgm:spPr/>
    </dgm:pt>
    <dgm:pt modelId="{EBCEE11E-0A3C-403C-95AE-2ED9634988FA}" type="pres">
      <dgm:prSet presAssocID="{8BDD6358-ADDF-4505-BD09-7BA2C18C0D75}" presName="parentText" presStyleLbl="node1" presStyleIdx="1" presStyleCnt="4" custLinFactNeighborY="-89123">
        <dgm:presLayoutVars>
          <dgm:chMax val="0"/>
          <dgm:bulletEnabled val="1"/>
        </dgm:presLayoutVars>
      </dgm:prSet>
      <dgm:spPr/>
    </dgm:pt>
    <dgm:pt modelId="{F78BDBD8-AB5F-41DE-BEE5-DF62ACE5347E}" type="pres">
      <dgm:prSet presAssocID="{BC9C9E93-AF04-4863-89C6-549499922914}" presName="spacer" presStyleCnt="0"/>
      <dgm:spPr/>
    </dgm:pt>
    <dgm:pt modelId="{287BBD0A-B72D-43A0-B720-B9F2B5CB64AD}" type="pres">
      <dgm:prSet presAssocID="{CDDD86F6-D0D2-407E-B3ED-0224DB138E23}" presName="parentText" presStyleLbl="node1" presStyleIdx="2" presStyleCnt="4" custLinFactNeighborX="-171" custLinFactNeighborY="55835">
        <dgm:presLayoutVars>
          <dgm:chMax val="0"/>
          <dgm:bulletEnabled val="1"/>
        </dgm:presLayoutVars>
      </dgm:prSet>
      <dgm:spPr/>
    </dgm:pt>
    <dgm:pt modelId="{7BC7E9E6-118B-497E-887B-66F434D993C6}" type="pres">
      <dgm:prSet presAssocID="{206296BA-1617-489F-8E32-5579FFA68173}" presName="spacer" presStyleCnt="0"/>
      <dgm:spPr/>
    </dgm:pt>
    <dgm:pt modelId="{1A39F03F-721E-4036-AA8C-7938D1E4D97B}" type="pres">
      <dgm:prSet presAssocID="{DD852879-8306-4C73-A51E-91E31CB0082A}" presName="parentText" presStyleLbl="node1" presStyleIdx="3" presStyleCnt="4" custLinFactY="5252" custLinFactNeighborY="100000">
        <dgm:presLayoutVars>
          <dgm:chMax val="0"/>
          <dgm:bulletEnabled val="1"/>
        </dgm:presLayoutVars>
      </dgm:prSet>
      <dgm:spPr/>
    </dgm:pt>
  </dgm:ptLst>
  <dgm:cxnLst>
    <dgm:cxn modelId="{6869F70F-D179-41C6-A136-8BBB860F95C1}" type="presOf" srcId="{CDDD86F6-D0D2-407E-B3ED-0224DB138E23}" destId="{287BBD0A-B72D-43A0-B720-B9F2B5CB64AD}" srcOrd="0" destOrd="0" presId="urn:microsoft.com/office/officeart/2005/8/layout/vList2"/>
    <dgm:cxn modelId="{BE62881F-989B-417B-91E0-BBD861F8AD37}" srcId="{9EBCB2C1-6950-4E4A-A0EB-83784DFEF603}" destId="{DD852879-8306-4C73-A51E-91E31CB0082A}" srcOrd="3" destOrd="0" parTransId="{EA3C8716-67F6-4808-850E-4EEEBB7234BC}" sibTransId="{1CAA79B5-C8FA-4F65-98B7-8A8C5533B604}"/>
    <dgm:cxn modelId="{1DC2D030-35F4-4267-A0C6-B7F1826FC132}" srcId="{9EBCB2C1-6950-4E4A-A0EB-83784DFEF603}" destId="{CDDD86F6-D0D2-407E-B3ED-0224DB138E23}" srcOrd="2" destOrd="0" parTransId="{BF80A2C7-45AC-4A88-A495-E4EA46FCC4F4}" sibTransId="{206296BA-1617-489F-8E32-5579FFA68173}"/>
    <dgm:cxn modelId="{AFB55F5F-81D4-4CD2-8621-AB1A20A2E4B0}" srcId="{9EBCB2C1-6950-4E4A-A0EB-83784DFEF603}" destId="{3A80B9E3-3C5B-4F58-8D77-772EEA8B11BB}" srcOrd="0" destOrd="0" parTransId="{88400434-EF57-442F-91D6-D6E301440F2F}" sibTransId="{8C50D8BB-BF4B-439F-82F5-2ADE88BC3344}"/>
    <dgm:cxn modelId="{3A28E554-EB4D-4046-880F-DDC3501FE3BF}" type="presOf" srcId="{3A80B9E3-3C5B-4F58-8D77-772EEA8B11BB}" destId="{026BF229-F865-4BCE-B076-CAA2AA91F282}" srcOrd="0" destOrd="0" presId="urn:microsoft.com/office/officeart/2005/8/layout/vList2"/>
    <dgm:cxn modelId="{919218C5-BA38-498C-81AB-2DDB5CD1A312}" type="presOf" srcId="{8BDD6358-ADDF-4505-BD09-7BA2C18C0D75}" destId="{EBCEE11E-0A3C-403C-95AE-2ED9634988FA}" srcOrd="0" destOrd="0" presId="urn:microsoft.com/office/officeart/2005/8/layout/vList2"/>
    <dgm:cxn modelId="{686C62DC-4C42-4EF4-948D-11E6E59B3ED4}" srcId="{9EBCB2C1-6950-4E4A-A0EB-83784DFEF603}" destId="{8BDD6358-ADDF-4505-BD09-7BA2C18C0D75}" srcOrd="1" destOrd="0" parTransId="{739F8828-A31E-4EDE-A8CD-CD76EDB19099}" sibTransId="{BC9C9E93-AF04-4863-89C6-549499922914}"/>
    <dgm:cxn modelId="{4D2D22E4-C632-45AE-B3D2-95E25D5411EE}" type="presOf" srcId="{9EBCB2C1-6950-4E4A-A0EB-83784DFEF603}" destId="{9C465BDE-6E6B-4A7E-9F4F-96926CE28500}" srcOrd="0" destOrd="0" presId="urn:microsoft.com/office/officeart/2005/8/layout/vList2"/>
    <dgm:cxn modelId="{8B8965E7-34E9-43FA-83AD-424C4A34F8A3}" type="presOf" srcId="{DD852879-8306-4C73-A51E-91E31CB0082A}" destId="{1A39F03F-721E-4036-AA8C-7938D1E4D97B}" srcOrd="0" destOrd="0" presId="urn:microsoft.com/office/officeart/2005/8/layout/vList2"/>
    <dgm:cxn modelId="{39BC5AF6-D2E7-456C-81BD-D3DF2DF4CDCA}" type="presParOf" srcId="{9C465BDE-6E6B-4A7E-9F4F-96926CE28500}" destId="{026BF229-F865-4BCE-B076-CAA2AA91F282}" srcOrd="0" destOrd="0" presId="urn:microsoft.com/office/officeart/2005/8/layout/vList2"/>
    <dgm:cxn modelId="{BD1C9E52-423B-44AA-A3DC-062D30E9486D}" type="presParOf" srcId="{9C465BDE-6E6B-4A7E-9F4F-96926CE28500}" destId="{22A5F12F-060F-485A-99BA-74A36CD2906C}" srcOrd="1" destOrd="0" presId="urn:microsoft.com/office/officeart/2005/8/layout/vList2"/>
    <dgm:cxn modelId="{D8772DBC-D4C9-43B0-811A-BBBF477426FC}" type="presParOf" srcId="{9C465BDE-6E6B-4A7E-9F4F-96926CE28500}" destId="{EBCEE11E-0A3C-403C-95AE-2ED9634988FA}" srcOrd="2" destOrd="0" presId="urn:microsoft.com/office/officeart/2005/8/layout/vList2"/>
    <dgm:cxn modelId="{E9EE80DE-FC1B-4BFC-8B5D-C921DBB2938D}" type="presParOf" srcId="{9C465BDE-6E6B-4A7E-9F4F-96926CE28500}" destId="{F78BDBD8-AB5F-41DE-BEE5-DF62ACE5347E}" srcOrd="3" destOrd="0" presId="urn:microsoft.com/office/officeart/2005/8/layout/vList2"/>
    <dgm:cxn modelId="{C7DA3492-9B0F-4EE5-A967-9F818A0247D1}" type="presParOf" srcId="{9C465BDE-6E6B-4A7E-9F4F-96926CE28500}" destId="{287BBD0A-B72D-43A0-B720-B9F2B5CB64AD}" srcOrd="4" destOrd="0" presId="urn:microsoft.com/office/officeart/2005/8/layout/vList2"/>
    <dgm:cxn modelId="{F9F492F8-BDD1-4B99-9983-B3D84BBEB9A3}" type="presParOf" srcId="{9C465BDE-6E6B-4A7E-9F4F-96926CE28500}" destId="{7BC7E9E6-118B-497E-887B-66F434D993C6}" srcOrd="5" destOrd="0" presId="urn:microsoft.com/office/officeart/2005/8/layout/vList2"/>
    <dgm:cxn modelId="{FD4875A5-3B69-45D7-9E53-7B552D502734}" type="presParOf" srcId="{9C465BDE-6E6B-4A7E-9F4F-96926CE28500}" destId="{1A39F03F-721E-4036-AA8C-7938D1E4D97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B617BABE-1A79-4096-A77E-C4D72A83C22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265D3E3-457D-4801-A7B4-514E58D5E818}">
      <dgm:prSet custT="1"/>
      <dgm:spPr/>
      <dgm:t>
        <a:bodyPr/>
        <a:lstStyle/>
        <a:p>
          <a:r>
            <a:rPr lang="en-US" sz="1200" dirty="0"/>
            <a:t>RANDSTAD (2019). </a:t>
          </a:r>
          <a:r>
            <a:rPr lang="en-US" sz="1200" i="1" dirty="0"/>
            <a:t>10 non-monetary incentives to reward staff | Randstad</a:t>
          </a:r>
          <a:r>
            <a:rPr lang="en-US" sz="1200" dirty="0"/>
            <a:t>. [online] Randstad.com. Available at: https://www.randstad.com/workforce-insights/employer-branding/10-non-monetary-incentives-to-reward-staff/ [Accessed 18 Jul. 2023].</a:t>
          </a:r>
        </a:p>
      </dgm:t>
    </dgm:pt>
    <dgm:pt modelId="{A1B01A05-3602-4BAA-A1F9-33B7807E3F4B}" type="parTrans" cxnId="{9A68F860-C494-4D2E-8F73-6C92E4C05443}">
      <dgm:prSet/>
      <dgm:spPr/>
      <dgm:t>
        <a:bodyPr/>
        <a:lstStyle/>
        <a:p>
          <a:endParaRPr lang="en-US"/>
        </a:p>
      </dgm:t>
    </dgm:pt>
    <dgm:pt modelId="{A521ED3C-2345-477D-A501-82EB664064BC}" type="sibTrans" cxnId="{9A68F860-C494-4D2E-8F73-6C92E4C05443}">
      <dgm:prSet/>
      <dgm:spPr/>
      <dgm:t>
        <a:bodyPr/>
        <a:lstStyle/>
        <a:p>
          <a:endParaRPr lang="en-US"/>
        </a:p>
      </dgm:t>
    </dgm:pt>
    <dgm:pt modelId="{9A58C42F-3CD0-4CBB-8329-C2A2CD8C5A03}">
      <dgm:prSet custT="1"/>
      <dgm:spPr/>
      <dgm:t>
        <a:bodyPr/>
        <a:lstStyle/>
        <a:p>
          <a:r>
            <a:rPr lang="en-US" sz="1400" dirty="0"/>
            <a:t>Smith, L. (2022). </a:t>
          </a:r>
          <a:r>
            <a:rPr lang="en-US" sz="1400" i="1" dirty="0"/>
            <a:t>Future Shock Issue Twelve - Shaping the workforce of the future</a:t>
          </a:r>
          <a:r>
            <a:rPr lang="en-US" sz="1400" dirty="0"/>
            <a:t>. [online] CGA. Available at: https://cgastrategy.com/future-shock-issue-twelve-shaping-the-workforce-of-the-future/ [Accessed 17 Jul. 2023].</a:t>
          </a:r>
        </a:p>
      </dgm:t>
    </dgm:pt>
    <dgm:pt modelId="{8B93609D-3520-4A59-9199-864F4421ECD3}" type="parTrans" cxnId="{BAEA276A-D3C0-492A-90AE-3C4BA3384504}">
      <dgm:prSet/>
      <dgm:spPr/>
      <dgm:t>
        <a:bodyPr/>
        <a:lstStyle/>
        <a:p>
          <a:endParaRPr lang="en-US"/>
        </a:p>
      </dgm:t>
    </dgm:pt>
    <dgm:pt modelId="{B79D88E2-FAD0-4D4C-98FA-39F2A258CA43}" type="sibTrans" cxnId="{BAEA276A-D3C0-492A-90AE-3C4BA3384504}">
      <dgm:prSet/>
      <dgm:spPr/>
      <dgm:t>
        <a:bodyPr/>
        <a:lstStyle/>
        <a:p>
          <a:endParaRPr lang="en-US"/>
        </a:p>
      </dgm:t>
    </dgm:pt>
    <dgm:pt modelId="{E803608C-BB2C-40E6-A183-C53AA57BB2D7}">
      <dgm:prSet custT="1"/>
      <dgm:spPr/>
      <dgm:t>
        <a:bodyPr/>
        <a:lstStyle/>
        <a:p>
          <a:r>
            <a:rPr lang="en-US" sz="1200" dirty="0" err="1"/>
            <a:t>TalentLyft</a:t>
          </a:r>
          <a:r>
            <a:rPr lang="en-US" sz="1200" dirty="0"/>
            <a:t> (2023). </a:t>
          </a:r>
          <a:r>
            <a:rPr lang="en-US" sz="1200" i="1" dirty="0"/>
            <a:t>What is Employee Referral Program?</a:t>
          </a:r>
          <a:r>
            <a:rPr lang="en-US" sz="1200" dirty="0"/>
            <a:t> [online] Recruiting and Hiring Resources. Available at: https://www.talentlyft.com/en/resources/what-is-employee-referral-program#:~:text=An%20employee%20referral%20program%20is%20organized%20and%20structured [Accessed 17 Jul. 2023].</a:t>
          </a:r>
        </a:p>
      </dgm:t>
    </dgm:pt>
    <dgm:pt modelId="{A914A4F5-E27B-4BAB-8C22-7A9544BD1BAA}" type="parTrans" cxnId="{B75D90B6-06B5-4DEF-9628-93AEC41E798C}">
      <dgm:prSet/>
      <dgm:spPr/>
      <dgm:t>
        <a:bodyPr/>
        <a:lstStyle/>
        <a:p>
          <a:endParaRPr lang="en-US"/>
        </a:p>
      </dgm:t>
    </dgm:pt>
    <dgm:pt modelId="{AF61FDF4-76D8-4E0F-867D-EF0C4CC14114}" type="sibTrans" cxnId="{B75D90B6-06B5-4DEF-9628-93AEC41E798C}">
      <dgm:prSet/>
      <dgm:spPr/>
      <dgm:t>
        <a:bodyPr/>
        <a:lstStyle/>
        <a:p>
          <a:endParaRPr lang="en-US"/>
        </a:p>
      </dgm:t>
    </dgm:pt>
    <dgm:pt modelId="{CD5FC9B2-6970-4F2F-B632-ADCE0C60E02B}">
      <dgm:prSet custT="1"/>
      <dgm:spPr/>
      <dgm:t>
        <a:bodyPr/>
        <a:lstStyle/>
        <a:p>
          <a:r>
            <a:rPr lang="en-US" sz="1400" dirty="0" err="1"/>
            <a:t>Tarki</a:t>
          </a:r>
          <a:r>
            <a:rPr lang="en-US" sz="1400" dirty="0"/>
            <a:t>, A., Cowen, T. and Ham, A. (2022). </a:t>
          </a:r>
          <a:r>
            <a:rPr lang="en-US" sz="1400" i="1" dirty="0"/>
            <a:t>It’s Time to Streamline the Hiring Process</a:t>
          </a:r>
          <a:r>
            <a:rPr lang="en-US" sz="1400" dirty="0"/>
            <a:t>. [online] Harvard Business Review. Available at: https://hbr.org/2022/07/its-time-to-streamline-the-hiring-process [Accessed 18 Jul. 2023].</a:t>
          </a:r>
        </a:p>
      </dgm:t>
    </dgm:pt>
    <dgm:pt modelId="{A28DCD18-A2C2-4ACD-B672-2C5C6AC738EA}" type="parTrans" cxnId="{835F9078-E92B-490F-89AD-049C429761CE}">
      <dgm:prSet/>
      <dgm:spPr/>
      <dgm:t>
        <a:bodyPr/>
        <a:lstStyle/>
        <a:p>
          <a:endParaRPr lang="en-US"/>
        </a:p>
      </dgm:t>
    </dgm:pt>
    <dgm:pt modelId="{CEA06BF0-A2A5-449B-8934-F3E23C313C87}" type="sibTrans" cxnId="{835F9078-E92B-490F-89AD-049C429761CE}">
      <dgm:prSet/>
      <dgm:spPr/>
      <dgm:t>
        <a:bodyPr/>
        <a:lstStyle/>
        <a:p>
          <a:endParaRPr lang="en-US"/>
        </a:p>
      </dgm:t>
    </dgm:pt>
    <dgm:pt modelId="{C5DFC42A-DAAF-443F-8D24-D2684F3A4AF9}" type="pres">
      <dgm:prSet presAssocID="{B617BABE-1A79-4096-A77E-C4D72A83C222}" presName="linear" presStyleCnt="0">
        <dgm:presLayoutVars>
          <dgm:animLvl val="lvl"/>
          <dgm:resizeHandles val="exact"/>
        </dgm:presLayoutVars>
      </dgm:prSet>
      <dgm:spPr/>
    </dgm:pt>
    <dgm:pt modelId="{4CA793C8-AA14-4F43-A0A0-EC6ABFD453E4}" type="pres">
      <dgm:prSet presAssocID="{9265D3E3-457D-4801-A7B4-514E58D5E818}" presName="parentText" presStyleLbl="node1" presStyleIdx="0" presStyleCnt="4" custScaleY="140217">
        <dgm:presLayoutVars>
          <dgm:chMax val="0"/>
          <dgm:bulletEnabled val="1"/>
        </dgm:presLayoutVars>
      </dgm:prSet>
      <dgm:spPr/>
    </dgm:pt>
    <dgm:pt modelId="{57363397-EA4D-49FD-A1C7-AC65FC4BF160}" type="pres">
      <dgm:prSet presAssocID="{A521ED3C-2345-477D-A501-82EB664064BC}" presName="spacer" presStyleCnt="0"/>
      <dgm:spPr/>
    </dgm:pt>
    <dgm:pt modelId="{B265BA5D-C235-4ABC-88FC-C9B2366AA238}" type="pres">
      <dgm:prSet presAssocID="{9A58C42F-3CD0-4CBB-8329-C2A2CD8C5A03}" presName="parentText" presStyleLbl="node1" presStyleIdx="1" presStyleCnt="4" custScaleY="134738">
        <dgm:presLayoutVars>
          <dgm:chMax val="0"/>
          <dgm:bulletEnabled val="1"/>
        </dgm:presLayoutVars>
      </dgm:prSet>
      <dgm:spPr/>
    </dgm:pt>
    <dgm:pt modelId="{01FD2527-B0DF-4283-997F-FCC99BB2C2E6}" type="pres">
      <dgm:prSet presAssocID="{B79D88E2-FAD0-4D4C-98FA-39F2A258CA43}" presName="spacer" presStyleCnt="0"/>
      <dgm:spPr/>
    </dgm:pt>
    <dgm:pt modelId="{EB5F0574-DA6D-452F-8351-A3152E6C5379}" type="pres">
      <dgm:prSet presAssocID="{E803608C-BB2C-40E6-A183-C53AA57BB2D7}" presName="parentText" presStyleLbl="node1" presStyleIdx="2" presStyleCnt="4" custScaleY="159127">
        <dgm:presLayoutVars>
          <dgm:chMax val="0"/>
          <dgm:bulletEnabled val="1"/>
        </dgm:presLayoutVars>
      </dgm:prSet>
      <dgm:spPr/>
    </dgm:pt>
    <dgm:pt modelId="{A023D781-9E79-438F-9E7D-3EEA8D1F5BC4}" type="pres">
      <dgm:prSet presAssocID="{AF61FDF4-76D8-4E0F-867D-EF0C4CC14114}" presName="spacer" presStyleCnt="0"/>
      <dgm:spPr/>
    </dgm:pt>
    <dgm:pt modelId="{44F9217C-98C9-4852-BD8A-3FA00BE8D2CD}" type="pres">
      <dgm:prSet presAssocID="{CD5FC9B2-6970-4F2F-B632-ADCE0C60E02B}" presName="parentText" presStyleLbl="node1" presStyleIdx="3" presStyleCnt="4" custScaleY="132584">
        <dgm:presLayoutVars>
          <dgm:chMax val="0"/>
          <dgm:bulletEnabled val="1"/>
        </dgm:presLayoutVars>
      </dgm:prSet>
      <dgm:spPr/>
    </dgm:pt>
  </dgm:ptLst>
  <dgm:cxnLst>
    <dgm:cxn modelId="{DF835D2E-E6F3-404B-A4E0-FA85B76531B4}" type="presOf" srcId="{9A58C42F-3CD0-4CBB-8329-C2A2CD8C5A03}" destId="{B265BA5D-C235-4ABC-88FC-C9B2366AA238}" srcOrd="0" destOrd="0" presId="urn:microsoft.com/office/officeart/2005/8/layout/vList2"/>
    <dgm:cxn modelId="{9A68F860-C494-4D2E-8F73-6C92E4C05443}" srcId="{B617BABE-1A79-4096-A77E-C4D72A83C222}" destId="{9265D3E3-457D-4801-A7B4-514E58D5E818}" srcOrd="0" destOrd="0" parTransId="{A1B01A05-3602-4BAA-A1F9-33B7807E3F4B}" sibTransId="{A521ED3C-2345-477D-A501-82EB664064BC}"/>
    <dgm:cxn modelId="{BAEA276A-D3C0-492A-90AE-3C4BA3384504}" srcId="{B617BABE-1A79-4096-A77E-C4D72A83C222}" destId="{9A58C42F-3CD0-4CBB-8329-C2A2CD8C5A03}" srcOrd="1" destOrd="0" parTransId="{8B93609D-3520-4A59-9199-864F4421ECD3}" sibTransId="{B79D88E2-FAD0-4D4C-98FA-39F2A258CA43}"/>
    <dgm:cxn modelId="{BC647D72-E594-47BC-A109-611072081CDF}" type="presOf" srcId="{9265D3E3-457D-4801-A7B4-514E58D5E818}" destId="{4CA793C8-AA14-4F43-A0A0-EC6ABFD453E4}" srcOrd="0" destOrd="0" presId="urn:microsoft.com/office/officeart/2005/8/layout/vList2"/>
    <dgm:cxn modelId="{835F9078-E92B-490F-89AD-049C429761CE}" srcId="{B617BABE-1A79-4096-A77E-C4D72A83C222}" destId="{CD5FC9B2-6970-4F2F-B632-ADCE0C60E02B}" srcOrd="3" destOrd="0" parTransId="{A28DCD18-A2C2-4ACD-B672-2C5C6AC738EA}" sibTransId="{CEA06BF0-A2A5-449B-8934-F3E23C313C87}"/>
    <dgm:cxn modelId="{B75D90B6-06B5-4DEF-9628-93AEC41E798C}" srcId="{B617BABE-1A79-4096-A77E-C4D72A83C222}" destId="{E803608C-BB2C-40E6-A183-C53AA57BB2D7}" srcOrd="2" destOrd="0" parTransId="{A914A4F5-E27B-4BAB-8C22-7A9544BD1BAA}" sibTransId="{AF61FDF4-76D8-4E0F-867D-EF0C4CC14114}"/>
    <dgm:cxn modelId="{77DD16C8-18E1-4480-834E-C71EA1005365}" type="presOf" srcId="{E803608C-BB2C-40E6-A183-C53AA57BB2D7}" destId="{EB5F0574-DA6D-452F-8351-A3152E6C5379}" srcOrd="0" destOrd="0" presId="urn:microsoft.com/office/officeart/2005/8/layout/vList2"/>
    <dgm:cxn modelId="{D8EE63D1-5FCE-4873-BC1B-5606A4C6F908}" type="presOf" srcId="{CD5FC9B2-6970-4F2F-B632-ADCE0C60E02B}" destId="{44F9217C-98C9-4852-BD8A-3FA00BE8D2CD}" srcOrd="0" destOrd="0" presId="urn:microsoft.com/office/officeart/2005/8/layout/vList2"/>
    <dgm:cxn modelId="{A359F8F4-CDAF-4217-98FC-1DCA9A6E642F}" type="presOf" srcId="{B617BABE-1A79-4096-A77E-C4D72A83C222}" destId="{C5DFC42A-DAAF-443F-8D24-D2684F3A4AF9}" srcOrd="0" destOrd="0" presId="urn:microsoft.com/office/officeart/2005/8/layout/vList2"/>
    <dgm:cxn modelId="{1FA586A7-55B6-468F-8C16-745D3DBD1432}" type="presParOf" srcId="{C5DFC42A-DAAF-443F-8D24-D2684F3A4AF9}" destId="{4CA793C8-AA14-4F43-A0A0-EC6ABFD453E4}" srcOrd="0" destOrd="0" presId="urn:microsoft.com/office/officeart/2005/8/layout/vList2"/>
    <dgm:cxn modelId="{2D628F67-69F5-48AE-A51E-367949637527}" type="presParOf" srcId="{C5DFC42A-DAAF-443F-8D24-D2684F3A4AF9}" destId="{57363397-EA4D-49FD-A1C7-AC65FC4BF160}" srcOrd="1" destOrd="0" presId="urn:microsoft.com/office/officeart/2005/8/layout/vList2"/>
    <dgm:cxn modelId="{AEA6454E-FEE7-4E8C-AECA-834E89E5145A}" type="presParOf" srcId="{C5DFC42A-DAAF-443F-8D24-D2684F3A4AF9}" destId="{B265BA5D-C235-4ABC-88FC-C9B2366AA238}" srcOrd="2" destOrd="0" presId="urn:microsoft.com/office/officeart/2005/8/layout/vList2"/>
    <dgm:cxn modelId="{DF85503B-B4D9-497F-B87C-FCE0CD21ACBB}" type="presParOf" srcId="{C5DFC42A-DAAF-443F-8D24-D2684F3A4AF9}" destId="{01FD2527-B0DF-4283-997F-FCC99BB2C2E6}" srcOrd="3" destOrd="0" presId="urn:microsoft.com/office/officeart/2005/8/layout/vList2"/>
    <dgm:cxn modelId="{D8C93F5A-0155-4CDE-9ED3-9C9EFE7CEC98}" type="presParOf" srcId="{C5DFC42A-DAAF-443F-8D24-D2684F3A4AF9}" destId="{EB5F0574-DA6D-452F-8351-A3152E6C5379}" srcOrd="4" destOrd="0" presId="urn:microsoft.com/office/officeart/2005/8/layout/vList2"/>
    <dgm:cxn modelId="{E7C168D8-2131-477F-B187-9508955F7E29}" type="presParOf" srcId="{C5DFC42A-DAAF-443F-8D24-D2684F3A4AF9}" destId="{A023D781-9E79-438F-9E7D-3EEA8D1F5BC4}" srcOrd="5" destOrd="0" presId="urn:microsoft.com/office/officeart/2005/8/layout/vList2"/>
    <dgm:cxn modelId="{450D7A0F-C13F-4548-A242-B8A7BD71D279}" type="presParOf" srcId="{C5DFC42A-DAAF-443F-8D24-D2684F3A4AF9}" destId="{44F9217C-98C9-4852-BD8A-3FA00BE8D2C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E13383-272C-4588-B120-693E27AF14C4}">
      <dsp:nvSpPr>
        <dsp:cNvPr id="0" name=""/>
        <dsp:cNvSpPr/>
      </dsp:nvSpPr>
      <dsp:spPr>
        <a:xfrm>
          <a:off x="0" y="0"/>
          <a:ext cx="564197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E97FC4-4EA3-4EA9-956A-26C92BF3161C}">
      <dsp:nvSpPr>
        <dsp:cNvPr id="0" name=""/>
        <dsp:cNvSpPr/>
      </dsp:nvSpPr>
      <dsp:spPr>
        <a:xfrm>
          <a:off x="0" y="0"/>
          <a:ext cx="5641974" cy="2460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Quote: "New data for UK Hospitality shows that 60% of business leaders are no longer confident about recruitment "</a:t>
          </a:r>
        </a:p>
      </dsp:txBody>
      <dsp:txXfrm>
        <a:off x="0" y="0"/>
        <a:ext cx="5641974" cy="2460625"/>
      </dsp:txXfrm>
    </dsp:sp>
    <dsp:sp modelId="{141531C9-7A66-4302-9E42-B43C480E0AA1}">
      <dsp:nvSpPr>
        <dsp:cNvPr id="0" name=""/>
        <dsp:cNvSpPr/>
      </dsp:nvSpPr>
      <dsp:spPr>
        <a:xfrm>
          <a:off x="0" y="2460625"/>
          <a:ext cx="5641974" cy="0"/>
        </a:xfrm>
        <a:prstGeom prst="line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flat" cmpd="sng" algn="ctr">
          <a:solidFill>
            <a:schemeClr val="accent2">
              <a:hueOff val="-1323373"/>
              <a:satOff val="1492"/>
              <a:lumOff val="35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2463C9-A52B-4551-B108-2F699C6FB7D4}">
      <dsp:nvSpPr>
        <dsp:cNvPr id="0" name=""/>
        <dsp:cNvSpPr/>
      </dsp:nvSpPr>
      <dsp:spPr>
        <a:xfrm>
          <a:off x="0" y="2460625"/>
          <a:ext cx="5641974" cy="2460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i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(Smith, 2022)</a:t>
          </a:r>
        </a:p>
      </dsp:txBody>
      <dsp:txXfrm>
        <a:off x="0" y="2460625"/>
        <a:ext cx="5641974" cy="246062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460B67-D998-43E6-9A54-4A9620C9EC11}">
      <dsp:nvSpPr>
        <dsp:cNvPr id="0" name=""/>
        <dsp:cNvSpPr/>
      </dsp:nvSpPr>
      <dsp:spPr>
        <a:xfrm>
          <a:off x="0" y="575572"/>
          <a:ext cx="5641974" cy="119778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Strategy 1: </a:t>
          </a:r>
          <a:r>
            <a:rPr lang="en-US" sz="2400" b="1" i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Referral Programs</a:t>
          </a:r>
          <a:endParaRPr lang="en-US" sz="2400" i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58471" y="634043"/>
        <a:ext cx="5525032" cy="1080845"/>
      </dsp:txXfrm>
    </dsp:sp>
    <dsp:sp modelId="{4D07C99D-6582-465D-B8E9-3F814EDE9629}">
      <dsp:nvSpPr>
        <dsp:cNvPr id="0" name=""/>
        <dsp:cNvSpPr/>
      </dsp:nvSpPr>
      <dsp:spPr>
        <a:xfrm>
          <a:off x="0" y="1861731"/>
          <a:ext cx="5641974" cy="1197787"/>
        </a:xfrm>
        <a:prstGeom prst="roundRect">
          <a:avLst/>
        </a:prstGeom>
        <a:solidFill>
          <a:schemeClr val="accent2">
            <a:hueOff val="-661686"/>
            <a:satOff val="746"/>
            <a:lumOff val="176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Explanation: </a:t>
          </a:r>
          <a:r>
            <a:rPr lang="en-US" sz="2400" b="1" i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Implement a referral program encouraging current employees to refer potential candidates (</a:t>
          </a:r>
          <a:r>
            <a:rPr lang="en-US" sz="2400" b="1" i="1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TalentLyft</a:t>
          </a:r>
          <a:r>
            <a:rPr lang="en-US" sz="2400" b="1" i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, 2023).</a:t>
          </a:r>
          <a:endParaRPr lang="en-US" sz="2400" i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58471" y="1920202"/>
        <a:ext cx="5525032" cy="1080845"/>
      </dsp:txXfrm>
    </dsp:sp>
    <dsp:sp modelId="{673D411C-990E-4839-9C76-33091E546667}">
      <dsp:nvSpPr>
        <dsp:cNvPr id="0" name=""/>
        <dsp:cNvSpPr/>
      </dsp:nvSpPr>
      <dsp:spPr>
        <a:xfrm>
          <a:off x="0" y="3128638"/>
          <a:ext cx="5641974" cy="1197787"/>
        </a:xfrm>
        <a:prstGeom prst="round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Benefits: </a:t>
          </a:r>
          <a:r>
            <a:rPr lang="en-US" sz="2400" b="1" i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Leverages existing networks, increases employee engagement, and enhances candidate quality.</a:t>
          </a:r>
          <a:endParaRPr lang="en-US" sz="2400" i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58471" y="3187109"/>
        <a:ext cx="5525032" cy="108084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AFB8B9-2BA2-4ABF-BE84-807CD63CC6C1}">
      <dsp:nvSpPr>
        <dsp:cNvPr id="0" name=""/>
        <dsp:cNvSpPr/>
      </dsp:nvSpPr>
      <dsp:spPr>
        <a:xfrm>
          <a:off x="1128395" y="1537"/>
          <a:ext cx="4513580" cy="157633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576" tIns="400390" rIns="87576" bIns="40039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Strategy 2: Collaborate with Local Schools and Colleges (</a:t>
          </a:r>
          <a:r>
            <a:rPr lang="en-US" sz="1300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Fenitra</a:t>
          </a:r>
          <a:r>
            <a:rPr lang="en-US" sz="13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et al., 2022, pp. 23-44</a:t>
          </a:r>
          <a:r>
            <a:rPr lang="en-US" sz="1300" kern="1200" dirty="0"/>
            <a:t>)</a:t>
          </a:r>
        </a:p>
      </dsp:txBody>
      <dsp:txXfrm>
        <a:off x="1128395" y="1537"/>
        <a:ext cx="4513580" cy="1576337"/>
      </dsp:txXfrm>
    </dsp:sp>
    <dsp:sp modelId="{447A6E99-5A0A-419F-8AE8-04B929638891}">
      <dsp:nvSpPr>
        <dsp:cNvPr id="0" name=""/>
        <dsp:cNvSpPr/>
      </dsp:nvSpPr>
      <dsp:spPr>
        <a:xfrm>
          <a:off x="0" y="1537"/>
          <a:ext cx="1128395" cy="157633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711" tIns="155707" rIns="59711" bIns="155707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Collaborate</a:t>
          </a:r>
        </a:p>
      </dsp:txBody>
      <dsp:txXfrm>
        <a:off x="0" y="1537"/>
        <a:ext cx="1128395" cy="1576337"/>
      </dsp:txXfrm>
    </dsp:sp>
    <dsp:sp modelId="{DE3A58CD-B323-424F-8DC5-81AD93DF3774}">
      <dsp:nvSpPr>
        <dsp:cNvPr id="0" name=""/>
        <dsp:cNvSpPr/>
      </dsp:nvSpPr>
      <dsp:spPr>
        <a:xfrm>
          <a:off x="1128395" y="1672456"/>
          <a:ext cx="4513580" cy="157633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576" tIns="400390" rIns="87576" bIns="40039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Explanation: Establish partnerships with educational institutions to recruit students and graduates.</a:t>
          </a:r>
        </a:p>
      </dsp:txBody>
      <dsp:txXfrm>
        <a:off x="1128395" y="1672456"/>
        <a:ext cx="4513580" cy="1576337"/>
      </dsp:txXfrm>
    </dsp:sp>
    <dsp:sp modelId="{A74EFF2A-8A09-4A36-8E98-77AEFBA7BA10}">
      <dsp:nvSpPr>
        <dsp:cNvPr id="0" name=""/>
        <dsp:cNvSpPr/>
      </dsp:nvSpPr>
      <dsp:spPr>
        <a:xfrm>
          <a:off x="0" y="1672456"/>
          <a:ext cx="1128395" cy="157633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711" tIns="155707" rIns="59711" bIns="155707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Establish</a:t>
          </a:r>
        </a:p>
      </dsp:txBody>
      <dsp:txXfrm>
        <a:off x="0" y="1672456"/>
        <a:ext cx="1128395" cy="1576337"/>
      </dsp:txXfrm>
    </dsp:sp>
    <dsp:sp modelId="{1DCEAF6B-BBDB-4FA6-BF48-7AB709256734}">
      <dsp:nvSpPr>
        <dsp:cNvPr id="0" name=""/>
        <dsp:cNvSpPr/>
      </dsp:nvSpPr>
      <dsp:spPr>
        <a:xfrm>
          <a:off x="1128395" y="3343374"/>
          <a:ext cx="4513580" cy="157633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576" tIns="400390" rIns="87576" bIns="40039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Benefits: Access to a fresh talent pool, opportunities for internships or apprenticeships, and long-term talent pipeline.</a:t>
          </a:r>
        </a:p>
      </dsp:txBody>
      <dsp:txXfrm>
        <a:off x="1128395" y="3343374"/>
        <a:ext cx="4513580" cy="1576337"/>
      </dsp:txXfrm>
    </dsp:sp>
    <dsp:sp modelId="{83E158FF-91E3-4AB8-8EA1-9A040145A9A4}">
      <dsp:nvSpPr>
        <dsp:cNvPr id="0" name=""/>
        <dsp:cNvSpPr/>
      </dsp:nvSpPr>
      <dsp:spPr>
        <a:xfrm>
          <a:off x="0" y="3343374"/>
          <a:ext cx="1128395" cy="157633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711" tIns="155707" rIns="59711" bIns="155707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Access</a:t>
          </a:r>
        </a:p>
      </dsp:txBody>
      <dsp:txXfrm>
        <a:off x="0" y="3343374"/>
        <a:ext cx="1128395" cy="157633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F018EA-2E1E-4748-8935-5C7E32375AB2}">
      <dsp:nvSpPr>
        <dsp:cNvPr id="0" name=""/>
        <dsp:cNvSpPr/>
      </dsp:nvSpPr>
      <dsp:spPr>
        <a:xfrm>
          <a:off x="0" y="0"/>
          <a:ext cx="4795678" cy="147637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Strategy 3: </a:t>
          </a:r>
          <a:r>
            <a:rPr lang="en-US" sz="1900" i="1" kern="1200" dirty="0"/>
            <a:t>Streamline Hiring Process (</a:t>
          </a:r>
          <a:r>
            <a:rPr lang="en-US" sz="1900" i="1" kern="1200" dirty="0" err="1"/>
            <a:t>Tarki</a:t>
          </a:r>
          <a:r>
            <a:rPr lang="en-US" sz="1900" i="1" kern="1200" dirty="0"/>
            <a:t>, Cowen and Ham, 2022) </a:t>
          </a:r>
        </a:p>
      </dsp:txBody>
      <dsp:txXfrm>
        <a:off x="43242" y="43242"/>
        <a:ext cx="3202554" cy="1389891"/>
      </dsp:txXfrm>
    </dsp:sp>
    <dsp:sp modelId="{F6F6C123-9DEE-40E3-96DD-1E929DD6D272}">
      <dsp:nvSpPr>
        <dsp:cNvPr id="0" name=""/>
        <dsp:cNvSpPr/>
      </dsp:nvSpPr>
      <dsp:spPr>
        <a:xfrm>
          <a:off x="423148" y="1722437"/>
          <a:ext cx="4795678" cy="147637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Explanation: </a:t>
          </a:r>
          <a:r>
            <a:rPr lang="en-US" sz="1900" i="1" kern="1200" dirty="0"/>
            <a:t>Optimize the recruitment process to reduce time-to-hire and improve candidate experience.</a:t>
          </a:r>
        </a:p>
      </dsp:txBody>
      <dsp:txXfrm>
        <a:off x="466390" y="1765679"/>
        <a:ext cx="3326402" cy="1389891"/>
      </dsp:txXfrm>
    </dsp:sp>
    <dsp:sp modelId="{24D3F2AE-A994-437F-8022-2B8072F81DF8}">
      <dsp:nvSpPr>
        <dsp:cNvPr id="0" name=""/>
        <dsp:cNvSpPr/>
      </dsp:nvSpPr>
      <dsp:spPr>
        <a:xfrm>
          <a:off x="846296" y="3444875"/>
          <a:ext cx="4795678" cy="147637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Benefits: </a:t>
          </a:r>
          <a:r>
            <a:rPr lang="en-US" sz="1900" i="1" kern="1200" dirty="0"/>
            <a:t>Attracts candidates by demonstrating efficiency, minimizes loss of potential talent, and improves employer brand.</a:t>
          </a:r>
        </a:p>
      </dsp:txBody>
      <dsp:txXfrm>
        <a:off x="889538" y="3488117"/>
        <a:ext cx="3326402" cy="1389891"/>
      </dsp:txXfrm>
    </dsp:sp>
    <dsp:sp modelId="{D74AFF45-C5A7-4E63-8B92-135C424BD377}">
      <dsp:nvSpPr>
        <dsp:cNvPr id="0" name=""/>
        <dsp:cNvSpPr/>
      </dsp:nvSpPr>
      <dsp:spPr>
        <a:xfrm>
          <a:off x="3836035" y="1119584"/>
          <a:ext cx="959643" cy="95964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051955" y="1119584"/>
        <a:ext cx="527803" cy="722131"/>
      </dsp:txXfrm>
    </dsp:sp>
    <dsp:sp modelId="{10F3A159-F030-4DE8-96BD-21FACD50AA1A}">
      <dsp:nvSpPr>
        <dsp:cNvPr id="0" name=""/>
        <dsp:cNvSpPr/>
      </dsp:nvSpPr>
      <dsp:spPr>
        <a:xfrm>
          <a:off x="4259183" y="2832179"/>
          <a:ext cx="959643" cy="959643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475103" y="2832179"/>
        <a:ext cx="527803" cy="72213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829858-136E-4322-9DCE-C5D570018E04}">
      <dsp:nvSpPr>
        <dsp:cNvPr id="0" name=""/>
        <dsp:cNvSpPr/>
      </dsp:nvSpPr>
      <dsp:spPr>
        <a:xfrm>
          <a:off x="954023" y="849595"/>
          <a:ext cx="1255504" cy="12555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DC7514-10DD-4769-AE05-79110A436ADC}">
      <dsp:nvSpPr>
        <dsp:cNvPr id="0" name=""/>
        <dsp:cNvSpPr/>
      </dsp:nvSpPr>
      <dsp:spPr>
        <a:xfrm>
          <a:off x="186771" y="2453764"/>
          <a:ext cx="279000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Strategy 2: Graduate Recruitment Programs</a:t>
          </a:r>
        </a:p>
      </dsp:txBody>
      <dsp:txXfrm>
        <a:off x="186771" y="2453764"/>
        <a:ext cx="2790009" cy="720000"/>
      </dsp:txXfrm>
    </dsp:sp>
    <dsp:sp modelId="{5DC289FE-4DA5-42D7-99A7-8D90139EE946}">
      <dsp:nvSpPr>
        <dsp:cNvPr id="0" name=""/>
        <dsp:cNvSpPr/>
      </dsp:nvSpPr>
      <dsp:spPr>
        <a:xfrm>
          <a:off x="4232284" y="849595"/>
          <a:ext cx="1255504" cy="12555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3EDD99-6E87-49FA-96E1-5D0FAD1C9864}">
      <dsp:nvSpPr>
        <dsp:cNvPr id="0" name=""/>
        <dsp:cNvSpPr/>
      </dsp:nvSpPr>
      <dsp:spPr>
        <a:xfrm>
          <a:off x="3465031" y="2453764"/>
          <a:ext cx="279000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Explanation: Design specialized programs targeting recent graduates to groom them for leadership positions (Ghani et al., 2022, pp. 1-26).</a:t>
          </a:r>
        </a:p>
      </dsp:txBody>
      <dsp:txXfrm>
        <a:off x="3465031" y="2453764"/>
        <a:ext cx="2790009" cy="720000"/>
      </dsp:txXfrm>
    </dsp:sp>
    <dsp:sp modelId="{7F4117E2-BFBC-4A15-BCC8-CCFDAE655A47}">
      <dsp:nvSpPr>
        <dsp:cNvPr id="0" name=""/>
        <dsp:cNvSpPr/>
      </dsp:nvSpPr>
      <dsp:spPr>
        <a:xfrm>
          <a:off x="7510545" y="849595"/>
          <a:ext cx="1255504" cy="12555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BDF847-7437-4036-8527-2BA5041B37AF}">
      <dsp:nvSpPr>
        <dsp:cNvPr id="0" name=""/>
        <dsp:cNvSpPr/>
      </dsp:nvSpPr>
      <dsp:spPr>
        <a:xfrm>
          <a:off x="6743292" y="2453764"/>
          <a:ext cx="279000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Benefits: Nurtures future leaders, builds loyalty, and aligns with long-term growth strategies.</a:t>
          </a:r>
        </a:p>
      </dsp:txBody>
      <dsp:txXfrm>
        <a:off x="6743292" y="2453764"/>
        <a:ext cx="2790009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596DFF-F345-4FFD-80B5-066668688007}">
      <dsp:nvSpPr>
        <dsp:cNvPr id="0" name=""/>
        <dsp:cNvSpPr/>
      </dsp:nvSpPr>
      <dsp:spPr>
        <a:xfrm>
          <a:off x="0" y="439340"/>
          <a:ext cx="5641974" cy="129760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Strategy 3: </a:t>
          </a:r>
          <a:r>
            <a:rPr lang="en-US" sz="2600" i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Internal Talent Development</a:t>
          </a:r>
        </a:p>
      </dsp:txBody>
      <dsp:txXfrm>
        <a:off x="63344" y="502684"/>
        <a:ext cx="5515286" cy="1170915"/>
      </dsp:txXfrm>
    </dsp:sp>
    <dsp:sp modelId="{1382F6EB-07F1-4391-8B7C-77A35907F52D}">
      <dsp:nvSpPr>
        <dsp:cNvPr id="0" name=""/>
        <dsp:cNvSpPr/>
      </dsp:nvSpPr>
      <dsp:spPr>
        <a:xfrm>
          <a:off x="0" y="1811823"/>
          <a:ext cx="5641974" cy="1297603"/>
        </a:xfrm>
        <a:prstGeom prst="roundRect">
          <a:avLst/>
        </a:prstGeom>
        <a:solidFill>
          <a:schemeClr val="accent2">
            <a:hueOff val="-661686"/>
            <a:satOff val="746"/>
            <a:lumOff val="176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Explanation: </a:t>
          </a:r>
          <a:r>
            <a:rPr lang="en-US" sz="2600" i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Invest in training and development programs to upskill existing employees for higher-level roles.</a:t>
          </a:r>
        </a:p>
      </dsp:txBody>
      <dsp:txXfrm>
        <a:off x="63344" y="1875167"/>
        <a:ext cx="5515286" cy="1170915"/>
      </dsp:txXfrm>
    </dsp:sp>
    <dsp:sp modelId="{5953DFF8-D78E-4F50-A391-E505722ECC22}">
      <dsp:nvSpPr>
        <dsp:cNvPr id="0" name=""/>
        <dsp:cNvSpPr/>
      </dsp:nvSpPr>
      <dsp:spPr>
        <a:xfrm>
          <a:off x="0" y="3184306"/>
          <a:ext cx="5641974" cy="1297603"/>
        </a:xfrm>
        <a:prstGeom prst="round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Benefits: </a:t>
          </a:r>
          <a:r>
            <a:rPr lang="en-US" sz="2600" i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Boosts employee morale, improves retention, and reduces dependency on external hiring.</a:t>
          </a:r>
        </a:p>
      </dsp:txBody>
      <dsp:txXfrm>
        <a:off x="63344" y="3247650"/>
        <a:ext cx="5515286" cy="117091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7981A7-E3A2-443C-96F8-DEB27FA3B33E}">
      <dsp:nvSpPr>
        <dsp:cNvPr id="0" name=""/>
        <dsp:cNvSpPr/>
      </dsp:nvSpPr>
      <dsp:spPr>
        <a:xfrm>
          <a:off x="226994" y="1610054"/>
          <a:ext cx="803251" cy="80325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C6AADD-8772-4867-A9CC-9AE8E657FEDF}">
      <dsp:nvSpPr>
        <dsp:cNvPr id="0" name=""/>
        <dsp:cNvSpPr/>
      </dsp:nvSpPr>
      <dsp:spPr>
        <a:xfrm>
          <a:off x="395677" y="1778736"/>
          <a:ext cx="465886" cy="46588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3C88F0-59B7-49B7-927F-E68117B5F811}">
      <dsp:nvSpPr>
        <dsp:cNvPr id="0" name=""/>
        <dsp:cNvSpPr/>
      </dsp:nvSpPr>
      <dsp:spPr>
        <a:xfrm>
          <a:off x="1202371" y="1610054"/>
          <a:ext cx="1893379" cy="8032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Method 2: Performance-Based Bonuses</a:t>
          </a:r>
        </a:p>
      </dsp:txBody>
      <dsp:txXfrm>
        <a:off x="1202371" y="1610054"/>
        <a:ext cx="1893379" cy="803251"/>
      </dsp:txXfrm>
    </dsp:sp>
    <dsp:sp modelId="{637489A6-FD4F-4A86-B3AB-E5E26C9955C6}">
      <dsp:nvSpPr>
        <dsp:cNvPr id="0" name=""/>
        <dsp:cNvSpPr/>
      </dsp:nvSpPr>
      <dsp:spPr>
        <a:xfrm>
          <a:off x="3425658" y="1610054"/>
          <a:ext cx="803251" cy="80325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E4E50F-3127-404F-8BE7-404444331DB8}">
      <dsp:nvSpPr>
        <dsp:cNvPr id="0" name=""/>
        <dsp:cNvSpPr/>
      </dsp:nvSpPr>
      <dsp:spPr>
        <a:xfrm>
          <a:off x="3594340" y="1778736"/>
          <a:ext cx="465886" cy="46588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F626D4-A7E8-42FE-94E6-F1D721E5C4F0}">
      <dsp:nvSpPr>
        <dsp:cNvPr id="0" name=""/>
        <dsp:cNvSpPr/>
      </dsp:nvSpPr>
      <dsp:spPr>
        <a:xfrm>
          <a:off x="4401035" y="1610054"/>
          <a:ext cx="1893379" cy="8032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Explanation: Implement a bonus structure tied to individual or team performance metrics (</a:t>
          </a:r>
          <a:r>
            <a:rPr lang="en-US" sz="1100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Kuźniarska</a:t>
          </a:r>
          <a:r>
            <a:rPr lang="en-US" sz="11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, 2023, pp. 389-402</a:t>
          </a:r>
          <a:r>
            <a:rPr lang="en-US" sz="1100" kern="1200" dirty="0"/>
            <a:t>).</a:t>
          </a:r>
        </a:p>
      </dsp:txBody>
      <dsp:txXfrm>
        <a:off x="4401035" y="1610054"/>
        <a:ext cx="1893379" cy="803251"/>
      </dsp:txXfrm>
    </dsp:sp>
    <dsp:sp modelId="{D83AABAC-7862-423D-BA95-362AE2063154}">
      <dsp:nvSpPr>
        <dsp:cNvPr id="0" name=""/>
        <dsp:cNvSpPr/>
      </dsp:nvSpPr>
      <dsp:spPr>
        <a:xfrm>
          <a:off x="6624321" y="1610054"/>
          <a:ext cx="803251" cy="80325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8E885A-49CD-41BA-B894-F9763B5E9BBE}">
      <dsp:nvSpPr>
        <dsp:cNvPr id="0" name=""/>
        <dsp:cNvSpPr/>
      </dsp:nvSpPr>
      <dsp:spPr>
        <a:xfrm>
          <a:off x="6793004" y="1778736"/>
          <a:ext cx="465886" cy="46588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6A4D8C-FB9B-4408-B436-71904892AD3A}">
      <dsp:nvSpPr>
        <dsp:cNvPr id="0" name=""/>
        <dsp:cNvSpPr/>
      </dsp:nvSpPr>
      <dsp:spPr>
        <a:xfrm>
          <a:off x="7599699" y="1610054"/>
          <a:ext cx="1893379" cy="8032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Benefits: Encourages productivity, recognizes and rewards high performers, and boosts employee motivation.</a:t>
          </a:r>
        </a:p>
      </dsp:txBody>
      <dsp:txXfrm>
        <a:off x="7599699" y="1610054"/>
        <a:ext cx="1893379" cy="80325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780A6D-B740-4BB2-A3BD-A94797862DA8}">
      <dsp:nvSpPr>
        <dsp:cNvPr id="0" name=""/>
        <dsp:cNvSpPr/>
      </dsp:nvSpPr>
      <dsp:spPr>
        <a:xfrm>
          <a:off x="0" y="999425"/>
          <a:ext cx="2733770" cy="17359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193460-FB31-4031-997C-EFA06647D09E}">
      <dsp:nvSpPr>
        <dsp:cNvPr id="0" name=""/>
        <dsp:cNvSpPr/>
      </dsp:nvSpPr>
      <dsp:spPr>
        <a:xfrm>
          <a:off x="303752" y="1287990"/>
          <a:ext cx="2733770" cy="173594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Method 1: </a:t>
          </a:r>
          <a:r>
            <a:rPr lang="en-US" sz="1900" i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Flexible Work Arrangements (RANDSTAD, 2019)</a:t>
          </a:r>
        </a:p>
      </dsp:txBody>
      <dsp:txXfrm>
        <a:off x="354596" y="1338834"/>
        <a:ext cx="2632082" cy="1634256"/>
      </dsp:txXfrm>
    </dsp:sp>
    <dsp:sp modelId="{27DEB982-A409-46F8-9EA4-5E22E134F913}">
      <dsp:nvSpPr>
        <dsp:cNvPr id="0" name=""/>
        <dsp:cNvSpPr/>
      </dsp:nvSpPr>
      <dsp:spPr>
        <a:xfrm>
          <a:off x="3341275" y="999425"/>
          <a:ext cx="2733770" cy="17359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4E8F0F-A751-44D9-A756-BD4D0B6F240B}">
      <dsp:nvSpPr>
        <dsp:cNvPr id="0" name=""/>
        <dsp:cNvSpPr/>
      </dsp:nvSpPr>
      <dsp:spPr>
        <a:xfrm>
          <a:off x="3645027" y="1287990"/>
          <a:ext cx="2733770" cy="173594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Explanation: </a:t>
          </a:r>
          <a:r>
            <a:rPr lang="en-US" sz="1900" i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Offer flexible scheduling, remote work options, or compressed workweeks.</a:t>
          </a:r>
        </a:p>
      </dsp:txBody>
      <dsp:txXfrm>
        <a:off x="3695871" y="1338834"/>
        <a:ext cx="2632082" cy="1634256"/>
      </dsp:txXfrm>
    </dsp:sp>
    <dsp:sp modelId="{D5448636-C1A8-4AD6-AE6E-D7BD21FAC1FB}">
      <dsp:nvSpPr>
        <dsp:cNvPr id="0" name=""/>
        <dsp:cNvSpPr/>
      </dsp:nvSpPr>
      <dsp:spPr>
        <a:xfrm>
          <a:off x="6682550" y="999425"/>
          <a:ext cx="2733770" cy="17359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0400A5-C9CA-4B20-9295-E92A2BCB1670}">
      <dsp:nvSpPr>
        <dsp:cNvPr id="0" name=""/>
        <dsp:cNvSpPr/>
      </dsp:nvSpPr>
      <dsp:spPr>
        <a:xfrm>
          <a:off x="6986302" y="1287990"/>
          <a:ext cx="2733770" cy="173594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Benefits: </a:t>
          </a:r>
          <a:r>
            <a:rPr lang="en-US" sz="1900" i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Appeals to candidates seeking work-life balance, enhances employee satisfaction, and attracts diverse talent.</a:t>
          </a:r>
        </a:p>
      </dsp:txBody>
      <dsp:txXfrm>
        <a:off x="7037146" y="1338834"/>
        <a:ext cx="2632082" cy="163425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7CAD62-1D5F-48CB-8121-6235F1928FA8}">
      <dsp:nvSpPr>
        <dsp:cNvPr id="0" name=""/>
        <dsp:cNvSpPr/>
      </dsp:nvSpPr>
      <dsp:spPr>
        <a:xfrm>
          <a:off x="614286" y="504180"/>
          <a:ext cx="1749937" cy="174993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0B1AE1-4DCC-4087-963F-B19B3D6E7420}">
      <dsp:nvSpPr>
        <dsp:cNvPr id="0" name=""/>
        <dsp:cNvSpPr/>
      </dsp:nvSpPr>
      <dsp:spPr>
        <a:xfrm>
          <a:off x="987223" y="877117"/>
          <a:ext cx="1004062" cy="10040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67D7F8-1703-49E7-B968-B7DE4D391DBD}">
      <dsp:nvSpPr>
        <dsp:cNvPr id="0" name=""/>
        <dsp:cNvSpPr/>
      </dsp:nvSpPr>
      <dsp:spPr>
        <a:xfrm>
          <a:off x="54880" y="2799180"/>
          <a:ext cx="28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Method 2: Employee Recognition Programs</a:t>
          </a:r>
        </a:p>
      </dsp:txBody>
      <dsp:txXfrm>
        <a:off x="54880" y="2799180"/>
        <a:ext cx="2868750" cy="720000"/>
      </dsp:txXfrm>
    </dsp:sp>
    <dsp:sp modelId="{C33306B4-43C5-4BE1-967A-D86F5B596C23}">
      <dsp:nvSpPr>
        <dsp:cNvPr id="0" name=""/>
        <dsp:cNvSpPr/>
      </dsp:nvSpPr>
      <dsp:spPr>
        <a:xfrm>
          <a:off x="3985067" y="504180"/>
          <a:ext cx="1749937" cy="174993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6280C5-3BA4-46F6-B2DB-848B8FBA0C1C}">
      <dsp:nvSpPr>
        <dsp:cNvPr id="0" name=""/>
        <dsp:cNvSpPr/>
      </dsp:nvSpPr>
      <dsp:spPr>
        <a:xfrm>
          <a:off x="4358005" y="877117"/>
          <a:ext cx="1004062" cy="10040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7CF46D-6FEB-48A6-8E36-338772638DCB}">
      <dsp:nvSpPr>
        <dsp:cNvPr id="0" name=""/>
        <dsp:cNvSpPr/>
      </dsp:nvSpPr>
      <dsp:spPr>
        <a:xfrm>
          <a:off x="3425661" y="2799180"/>
          <a:ext cx="28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Explanation: Establish a formal system for acknowledging and appreciating employee achievements</a:t>
          </a:r>
          <a:r>
            <a:rPr lang="en-US" sz="1300" kern="1200" dirty="0"/>
            <a:t>.</a:t>
          </a:r>
        </a:p>
      </dsp:txBody>
      <dsp:txXfrm>
        <a:off x="3425661" y="2799180"/>
        <a:ext cx="2868750" cy="720000"/>
      </dsp:txXfrm>
    </dsp:sp>
    <dsp:sp modelId="{CA0E5099-EC8B-4E52-87FB-932917C0E986}">
      <dsp:nvSpPr>
        <dsp:cNvPr id="0" name=""/>
        <dsp:cNvSpPr/>
      </dsp:nvSpPr>
      <dsp:spPr>
        <a:xfrm>
          <a:off x="7355849" y="504180"/>
          <a:ext cx="1749937" cy="174993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B2F04B-7278-41FF-A134-3C8CFD538287}">
      <dsp:nvSpPr>
        <dsp:cNvPr id="0" name=""/>
        <dsp:cNvSpPr/>
      </dsp:nvSpPr>
      <dsp:spPr>
        <a:xfrm>
          <a:off x="7728786" y="877117"/>
          <a:ext cx="1004062" cy="10040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0260F4-B0CE-4651-8B62-77283BFCA304}">
      <dsp:nvSpPr>
        <dsp:cNvPr id="0" name=""/>
        <dsp:cNvSpPr/>
      </dsp:nvSpPr>
      <dsp:spPr>
        <a:xfrm>
          <a:off x="6796442" y="2799180"/>
          <a:ext cx="28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Benefits: Enhances employee engagement, fosters a positive work culture, and increases retention.</a:t>
          </a:r>
        </a:p>
      </dsp:txBody>
      <dsp:txXfrm>
        <a:off x="6796442" y="2799180"/>
        <a:ext cx="2868750" cy="72000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4ABC84-1FBA-415F-848E-2909FF0453FE}">
      <dsp:nvSpPr>
        <dsp:cNvPr id="0" name=""/>
        <dsp:cNvSpPr/>
      </dsp:nvSpPr>
      <dsp:spPr>
        <a:xfrm>
          <a:off x="463409" y="523465"/>
          <a:ext cx="757792" cy="7577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F87728-B753-480E-8016-6E833DA624E5}">
      <dsp:nvSpPr>
        <dsp:cNvPr id="0" name=""/>
        <dsp:cNvSpPr/>
      </dsp:nvSpPr>
      <dsp:spPr>
        <a:xfrm>
          <a:off x="313" y="1576533"/>
          <a:ext cx="1683984" cy="67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Combination of short-term and long-term talent acquisition strategies is key</a:t>
          </a:r>
        </a:p>
      </dsp:txBody>
      <dsp:txXfrm>
        <a:off x="313" y="1576533"/>
        <a:ext cx="1683984" cy="673593"/>
      </dsp:txXfrm>
    </dsp:sp>
    <dsp:sp modelId="{6747C492-8192-4086-879A-CD8895084C55}">
      <dsp:nvSpPr>
        <dsp:cNvPr id="0" name=""/>
        <dsp:cNvSpPr/>
      </dsp:nvSpPr>
      <dsp:spPr>
        <a:xfrm>
          <a:off x="2442091" y="523465"/>
          <a:ext cx="757792" cy="75779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6813C6-D12F-40CB-B277-4C2F9956DE14}">
      <dsp:nvSpPr>
        <dsp:cNvPr id="0" name=""/>
        <dsp:cNvSpPr/>
      </dsp:nvSpPr>
      <dsp:spPr>
        <a:xfrm>
          <a:off x="1978995" y="1576533"/>
          <a:ext cx="1683984" cy="67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Incorporate both monetary and non-monetary incentives</a:t>
          </a:r>
        </a:p>
      </dsp:txBody>
      <dsp:txXfrm>
        <a:off x="1978995" y="1576533"/>
        <a:ext cx="1683984" cy="673593"/>
      </dsp:txXfrm>
    </dsp:sp>
    <dsp:sp modelId="{BA191FCF-2B59-41F6-B70D-2519DD2D4B09}">
      <dsp:nvSpPr>
        <dsp:cNvPr id="0" name=""/>
        <dsp:cNvSpPr/>
      </dsp:nvSpPr>
      <dsp:spPr>
        <a:xfrm>
          <a:off x="4420772" y="523465"/>
          <a:ext cx="757792" cy="75779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FFD38D-EF92-49FA-9F73-93A20CF37FE2}">
      <dsp:nvSpPr>
        <dsp:cNvPr id="0" name=""/>
        <dsp:cNvSpPr/>
      </dsp:nvSpPr>
      <dsp:spPr>
        <a:xfrm>
          <a:off x="3957676" y="1576533"/>
          <a:ext cx="1683984" cy="67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Continuously evaluate and adapt approaches to changing market conditions</a:t>
          </a:r>
        </a:p>
      </dsp:txBody>
      <dsp:txXfrm>
        <a:off x="3957676" y="1576533"/>
        <a:ext cx="1683984" cy="673593"/>
      </dsp:txXfrm>
    </dsp:sp>
    <dsp:sp modelId="{26E91182-B630-4470-B074-3DF3367766C1}">
      <dsp:nvSpPr>
        <dsp:cNvPr id="0" name=""/>
        <dsp:cNvSpPr/>
      </dsp:nvSpPr>
      <dsp:spPr>
        <a:xfrm>
          <a:off x="463409" y="2671123"/>
          <a:ext cx="757792" cy="75779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A6F167-867A-4D37-8615-703565D916D1}">
      <dsp:nvSpPr>
        <dsp:cNvPr id="0" name=""/>
        <dsp:cNvSpPr/>
      </dsp:nvSpPr>
      <dsp:spPr>
        <a:xfrm>
          <a:off x="313" y="3724191"/>
          <a:ext cx="1683984" cy="67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Address current </a:t>
          </a:r>
          <a:r>
            <a:rPr lang="en-US" sz="1300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labour</a:t>
          </a:r>
          <a:r>
            <a:rPr lang="en-US" sz="13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shortages in restaurant operations</a:t>
          </a:r>
        </a:p>
      </dsp:txBody>
      <dsp:txXfrm>
        <a:off x="313" y="3724191"/>
        <a:ext cx="1683984" cy="673593"/>
      </dsp:txXfrm>
    </dsp:sp>
    <dsp:sp modelId="{15EE5E85-56A5-457B-93AE-B6CE1D4260B3}">
      <dsp:nvSpPr>
        <dsp:cNvPr id="0" name=""/>
        <dsp:cNvSpPr/>
      </dsp:nvSpPr>
      <dsp:spPr>
        <a:xfrm>
          <a:off x="2442091" y="2671123"/>
          <a:ext cx="757792" cy="75779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C256C4-5FEA-4DD3-9BBA-09154F8D0F78}">
      <dsp:nvSpPr>
        <dsp:cNvPr id="0" name=""/>
        <dsp:cNvSpPr/>
      </dsp:nvSpPr>
      <dsp:spPr>
        <a:xfrm>
          <a:off x="1978995" y="3724191"/>
          <a:ext cx="1683984" cy="67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Build a strong and motivated workforce</a:t>
          </a:r>
        </a:p>
      </dsp:txBody>
      <dsp:txXfrm>
        <a:off x="1978995" y="3724191"/>
        <a:ext cx="1683984" cy="673593"/>
      </dsp:txXfrm>
    </dsp:sp>
    <dsp:sp modelId="{8835E54C-7365-4E1E-907C-D6644260235B}">
      <dsp:nvSpPr>
        <dsp:cNvPr id="0" name=""/>
        <dsp:cNvSpPr/>
      </dsp:nvSpPr>
      <dsp:spPr>
        <a:xfrm>
          <a:off x="4420772" y="2671123"/>
          <a:ext cx="757792" cy="75779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8DA8C3-508C-42BC-8277-B8D41F3336B9}">
      <dsp:nvSpPr>
        <dsp:cNvPr id="0" name=""/>
        <dsp:cNvSpPr/>
      </dsp:nvSpPr>
      <dsp:spPr>
        <a:xfrm>
          <a:off x="3957676" y="3724191"/>
          <a:ext cx="1683984" cy="67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Ensure continued success of the organization</a:t>
          </a:r>
        </a:p>
      </dsp:txBody>
      <dsp:txXfrm>
        <a:off x="3957676" y="3724191"/>
        <a:ext cx="1683984" cy="67359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6BF229-F865-4BCE-B076-CAA2AA91F282}">
      <dsp:nvSpPr>
        <dsp:cNvPr id="0" name=""/>
        <dsp:cNvSpPr/>
      </dsp:nvSpPr>
      <dsp:spPr>
        <a:xfrm>
          <a:off x="0" y="383034"/>
          <a:ext cx="5641974" cy="11934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 err="1"/>
            <a:t>Fenitra</a:t>
          </a:r>
          <a:r>
            <a:rPr lang="en-US" sz="1500" kern="1200" dirty="0"/>
            <a:t>, R.M., Abbas, A., </a:t>
          </a:r>
          <a:r>
            <a:rPr lang="en-US" sz="1500" kern="1200" dirty="0" err="1"/>
            <a:t>Ekowati</a:t>
          </a:r>
          <a:r>
            <a:rPr lang="en-US" sz="1500" kern="1200" dirty="0"/>
            <a:t>, D. and </a:t>
          </a:r>
          <a:r>
            <a:rPr lang="en-US" sz="1500" kern="1200" dirty="0" err="1"/>
            <a:t>Suhairidi</a:t>
          </a:r>
          <a:r>
            <a:rPr lang="en-US" sz="1500" kern="1200" dirty="0"/>
            <a:t>, F. (2022). Strategic Intent and Strategic Leadership: A Review Perspective for Post-COVID-19 Tourism and Hospitality Industry Recovery. </a:t>
          </a:r>
          <a:r>
            <a:rPr lang="en-US" sz="1500" i="1" kern="1200" dirty="0"/>
            <a:t>The Emerald Handbook of Destination Recovery in Tourism and Hospitality</a:t>
          </a:r>
          <a:r>
            <a:rPr lang="en-US" sz="1500" kern="1200" dirty="0"/>
            <a:t>, pp.23–44. </a:t>
          </a:r>
          <a:r>
            <a:rPr lang="en-US" sz="1500" kern="1200" dirty="0" err="1"/>
            <a:t>doi:https</a:t>
          </a:r>
          <a:r>
            <a:rPr lang="en-US" sz="1500" kern="1200" dirty="0"/>
            <a:t>://doi.org/10.1108/978-1-80262-073-320221003.</a:t>
          </a:r>
        </a:p>
      </dsp:txBody>
      <dsp:txXfrm>
        <a:off x="58257" y="441291"/>
        <a:ext cx="5525460" cy="1076886"/>
      </dsp:txXfrm>
    </dsp:sp>
    <dsp:sp modelId="{EBCEE11E-0A3C-403C-95AE-2ED9634988FA}">
      <dsp:nvSpPr>
        <dsp:cNvPr id="0" name=""/>
        <dsp:cNvSpPr/>
      </dsp:nvSpPr>
      <dsp:spPr>
        <a:xfrm>
          <a:off x="0" y="1677391"/>
          <a:ext cx="5641974" cy="1193400"/>
        </a:xfrm>
        <a:prstGeom prst="roundRect">
          <a:avLst/>
        </a:prstGeom>
        <a:solidFill>
          <a:schemeClr val="accent2">
            <a:hueOff val="-441124"/>
            <a:satOff val="497"/>
            <a:lumOff val="117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Ghani, B., Zada, M., Memon, K.R., Ullah, R., Khattak, A., Han, H., Ariza-Montes, A. and Araya-Castillo, L. (2022). Challenges and Strategies for Employee Retention in the Hospitality Industry: A Review. </a:t>
          </a:r>
          <a:r>
            <a:rPr lang="en-US" sz="1500" i="1" kern="1200" dirty="0"/>
            <a:t>Sustainability</a:t>
          </a:r>
          <a:r>
            <a:rPr lang="en-US" sz="1500" kern="1200" dirty="0"/>
            <a:t>, [online] 14(5), pp.1–26. </a:t>
          </a:r>
          <a:r>
            <a:rPr lang="en-US" sz="1500" kern="1200" dirty="0" err="1"/>
            <a:t>doi:https</a:t>
          </a:r>
          <a:r>
            <a:rPr lang="en-US" sz="1500" kern="1200" dirty="0"/>
            <a:t>://doi.org/10.3390/su14052885.</a:t>
          </a:r>
        </a:p>
      </dsp:txBody>
      <dsp:txXfrm>
        <a:off x="58257" y="1735648"/>
        <a:ext cx="5525460" cy="1076886"/>
      </dsp:txXfrm>
    </dsp:sp>
    <dsp:sp modelId="{287BBD0A-B72D-43A0-B720-B9F2B5CB64AD}">
      <dsp:nvSpPr>
        <dsp:cNvPr id="0" name=""/>
        <dsp:cNvSpPr/>
      </dsp:nvSpPr>
      <dsp:spPr>
        <a:xfrm>
          <a:off x="0" y="2976613"/>
          <a:ext cx="5641974" cy="1193400"/>
        </a:xfrm>
        <a:prstGeom prst="roundRect">
          <a:avLst/>
        </a:prstGeom>
        <a:solidFill>
          <a:schemeClr val="accent2">
            <a:hueOff val="-882249"/>
            <a:satOff val="995"/>
            <a:lumOff val="235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 err="1"/>
            <a:t>Kuźniarska</a:t>
          </a:r>
          <a:r>
            <a:rPr lang="en-US" sz="1500" kern="1200" dirty="0"/>
            <a:t>, N. (2023). Financial and non-financial motivation of managers. 2023(172), pp.389–402. </a:t>
          </a:r>
          <a:r>
            <a:rPr lang="en-US" sz="1500" kern="1200" dirty="0" err="1"/>
            <a:t>doi:https</a:t>
          </a:r>
          <a:r>
            <a:rPr lang="en-US" sz="1500" kern="1200" dirty="0"/>
            <a:t>://doi.org/10.29119/1641-3466.2023.172.24.</a:t>
          </a:r>
        </a:p>
      </dsp:txBody>
      <dsp:txXfrm>
        <a:off x="58257" y="3034870"/>
        <a:ext cx="5525460" cy="1076886"/>
      </dsp:txXfrm>
    </dsp:sp>
    <dsp:sp modelId="{1A39F03F-721E-4036-AA8C-7938D1E4D97B}">
      <dsp:nvSpPr>
        <dsp:cNvPr id="0" name=""/>
        <dsp:cNvSpPr/>
      </dsp:nvSpPr>
      <dsp:spPr>
        <a:xfrm>
          <a:off x="0" y="4294970"/>
          <a:ext cx="5641974" cy="1193400"/>
        </a:xfrm>
        <a:prstGeom prst="round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Maurer, R. (2015). </a:t>
          </a:r>
          <a:r>
            <a:rPr lang="en-US" sz="1500" i="1" kern="1200" dirty="0"/>
            <a:t>Onboarding Key to Retaining, Engaging Talent</a:t>
          </a:r>
          <a:r>
            <a:rPr lang="en-US" sz="1500" kern="1200" dirty="0"/>
            <a:t>. [online] SHRM. Available at: https://www.shrm.org/resourcesandtools/hr-topics/talent-acquisition/pages/onboarding-key-retaining-engaging-talent.aspx [Accessed 19 Jul. 2023].</a:t>
          </a:r>
        </a:p>
      </dsp:txBody>
      <dsp:txXfrm>
        <a:off x="58257" y="4353227"/>
        <a:ext cx="5525460" cy="107688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A793C8-AA14-4F43-A0A0-EC6ABFD453E4}">
      <dsp:nvSpPr>
        <dsp:cNvPr id="0" name=""/>
        <dsp:cNvSpPr/>
      </dsp:nvSpPr>
      <dsp:spPr>
        <a:xfrm>
          <a:off x="0" y="39153"/>
          <a:ext cx="5641974" cy="128618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RANDSTAD (2019). </a:t>
          </a:r>
          <a:r>
            <a:rPr lang="en-US" sz="1200" i="1" kern="1200" dirty="0"/>
            <a:t>10 non-monetary incentives to reward staff | Randstad</a:t>
          </a:r>
          <a:r>
            <a:rPr lang="en-US" sz="1200" kern="1200" dirty="0"/>
            <a:t>. [online] Randstad.com. Available at: https://www.randstad.com/workforce-insights/employer-branding/10-non-monetary-incentives-to-reward-staff/ [Accessed 18 Jul. 2023].</a:t>
          </a:r>
        </a:p>
      </dsp:txBody>
      <dsp:txXfrm>
        <a:off x="62786" y="101939"/>
        <a:ext cx="5516402" cy="1160610"/>
      </dsp:txXfrm>
    </dsp:sp>
    <dsp:sp modelId="{B265BA5D-C235-4ABC-88FC-C9B2366AA238}">
      <dsp:nvSpPr>
        <dsp:cNvPr id="0" name=""/>
        <dsp:cNvSpPr/>
      </dsp:nvSpPr>
      <dsp:spPr>
        <a:xfrm>
          <a:off x="0" y="1466456"/>
          <a:ext cx="5641974" cy="1235924"/>
        </a:xfrm>
        <a:prstGeom prst="roundRect">
          <a:avLst/>
        </a:prstGeom>
        <a:solidFill>
          <a:schemeClr val="accent2">
            <a:hueOff val="-441124"/>
            <a:satOff val="497"/>
            <a:lumOff val="117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Smith, L. (2022). </a:t>
          </a:r>
          <a:r>
            <a:rPr lang="en-US" sz="1400" i="1" kern="1200" dirty="0"/>
            <a:t>Future Shock Issue Twelve - Shaping the workforce of the future</a:t>
          </a:r>
          <a:r>
            <a:rPr lang="en-US" sz="1400" kern="1200" dirty="0"/>
            <a:t>. [online] CGA. Available at: https://cgastrategy.com/future-shock-issue-twelve-shaping-the-workforce-of-the-future/ [Accessed 17 Jul. 2023].</a:t>
          </a:r>
        </a:p>
      </dsp:txBody>
      <dsp:txXfrm>
        <a:off x="60333" y="1526789"/>
        <a:ext cx="5521308" cy="1115258"/>
      </dsp:txXfrm>
    </dsp:sp>
    <dsp:sp modelId="{EB5F0574-DA6D-452F-8351-A3152E6C5379}">
      <dsp:nvSpPr>
        <dsp:cNvPr id="0" name=""/>
        <dsp:cNvSpPr/>
      </dsp:nvSpPr>
      <dsp:spPr>
        <a:xfrm>
          <a:off x="0" y="2843500"/>
          <a:ext cx="5641974" cy="1459640"/>
        </a:xfrm>
        <a:prstGeom prst="roundRect">
          <a:avLst/>
        </a:prstGeom>
        <a:solidFill>
          <a:schemeClr val="accent2">
            <a:hueOff val="-882249"/>
            <a:satOff val="995"/>
            <a:lumOff val="235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 err="1"/>
            <a:t>TalentLyft</a:t>
          </a:r>
          <a:r>
            <a:rPr lang="en-US" sz="1200" kern="1200" dirty="0"/>
            <a:t> (2023). </a:t>
          </a:r>
          <a:r>
            <a:rPr lang="en-US" sz="1200" i="1" kern="1200" dirty="0"/>
            <a:t>What is Employee Referral Program?</a:t>
          </a:r>
          <a:r>
            <a:rPr lang="en-US" sz="1200" kern="1200" dirty="0"/>
            <a:t> [online] Recruiting and Hiring Resources. Available at: https://www.talentlyft.com/en/resources/what-is-employee-referral-program#:~:text=An%20employee%20referral%20program%20is%20organized%20and%20structured [Accessed 17 Jul. 2023].</a:t>
          </a:r>
        </a:p>
      </dsp:txBody>
      <dsp:txXfrm>
        <a:off x="71254" y="2914754"/>
        <a:ext cx="5499466" cy="1317132"/>
      </dsp:txXfrm>
    </dsp:sp>
    <dsp:sp modelId="{44F9217C-98C9-4852-BD8A-3FA00BE8D2CD}">
      <dsp:nvSpPr>
        <dsp:cNvPr id="0" name=""/>
        <dsp:cNvSpPr/>
      </dsp:nvSpPr>
      <dsp:spPr>
        <a:xfrm>
          <a:off x="0" y="4444260"/>
          <a:ext cx="5641974" cy="1216166"/>
        </a:xfrm>
        <a:prstGeom prst="round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 err="1"/>
            <a:t>Tarki</a:t>
          </a:r>
          <a:r>
            <a:rPr lang="en-US" sz="1400" kern="1200" dirty="0"/>
            <a:t>, A., Cowen, T. and Ham, A. (2022). </a:t>
          </a:r>
          <a:r>
            <a:rPr lang="en-US" sz="1400" i="1" kern="1200" dirty="0"/>
            <a:t>It’s Time to Streamline the Hiring Process</a:t>
          </a:r>
          <a:r>
            <a:rPr lang="en-US" sz="1400" kern="1200" dirty="0"/>
            <a:t>. [online] Harvard Business Review. Available at: https://hbr.org/2022/07/its-time-to-streamline-the-hiring-process [Accessed 18 Jul. 2023].</a:t>
          </a:r>
        </a:p>
      </dsp:txBody>
      <dsp:txXfrm>
        <a:off x="59368" y="4503628"/>
        <a:ext cx="5523238" cy="10974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33D987-428C-42FE-ACB0-297458C87C05}" type="datetimeFigureOut">
              <a:rPr lang="en-GB" smtClean="0"/>
              <a:t>23/07/2023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53B87F-6349-4841-850C-889DACA1C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7406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53B87F-6349-4841-850C-889DACA1CE2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7361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53B87F-6349-4841-850C-889DACA1CE2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8369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96DFF08F-DC6B-4601-B491-B0F83F6DD2DA}" type="datetimeFigureOut">
              <a:rPr lang="en-US" smtClean="0"/>
              <a:t>7/23/2023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72240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7/23/2023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76755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7/23/2023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0091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7/23/2023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16195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7/23/2023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21933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7/23/2023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05933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7/23/2023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36255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7/23/2023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8247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7/23/2023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0095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7/23/2023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10249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7/23/2023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85066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6DFF08F-DC6B-4601-B491-B0F83F6DD2DA}" type="datetimeFigureOut">
              <a:rPr lang="en-US" smtClean="0"/>
              <a:pPr/>
              <a:t>7/23/2023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19748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7DED590-291C-4D46-BBE6-EE5F0C44D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81EC9D6-90B6-4037-BCD1-DF32371E21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632" y="486184"/>
            <a:ext cx="3248522" cy="5885632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7DC3736-9C41-9B2F-14BD-D6D33097F3B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r="344" b="2"/>
          <a:stretch/>
        </p:blipFill>
        <p:spPr>
          <a:xfrm>
            <a:off x="3897745" y="486184"/>
            <a:ext cx="7794722" cy="5885632"/>
          </a:xfrm>
          <a:prstGeom prst="rect">
            <a:avLst/>
          </a:prstGeom>
        </p:spPr>
      </p:pic>
      <p:sp>
        <p:nvSpPr>
          <p:cNvPr id="17" name="Rectangle 12">
            <a:extLst>
              <a:ext uri="{FF2B5EF4-FFF2-40B4-BE49-F238E27FC236}">
                <a16:creationId xmlns:a16="http://schemas.microsoft.com/office/drawing/2014/main" id="{09DFC1FD-759F-47F1-B791-6DD75BB7F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97745" y="486184"/>
            <a:ext cx="7794722" cy="5885631"/>
          </a:xfrm>
          <a:prstGeom prst="rect">
            <a:avLst/>
          </a:prstGeom>
          <a:solidFill>
            <a:schemeClr val="accent1">
              <a:alpha val="6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79ED1A-3755-3A5D-6ED7-8680ACDDED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9626" y="858475"/>
            <a:ext cx="6984459" cy="5085125"/>
          </a:xfrm>
        </p:spPr>
        <p:txBody>
          <a:bodyPr>
            <a:normAutofit fontScale="90000"/>
          </a:bodyPr>
          <a:lstStyle/>
          <a:p>
            <a:pPr algn="l"/>
            <a:br>
              <a:rPr lang="en-US" sz="3600" b="1" i="1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US" sz="3600" b="1" i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US" sz="3600" b="1" i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3600" b="1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 SemiBold Condensed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Talent Acquisition Strategies and Incentives to Address </a:t>
            </a:r>
            <a:r>
              <a:rPr lang="en-US" sz="3600" b="1" i="1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 SemiBold Condensed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Labour</a:t>
            </a:r>
            <a:r>
              <a:rPr lang="en-US" sz="3600" b="1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 SemiBold Condensed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Shortages in Restaurant Operations</a:t>
            </a:r>
            <a:br>
              <a:rPr lang="en-US" sz="3600" b="1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US" sz="3600" b="1" i="1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US" sz="3600" b="1" i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3100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By Nikolay UCHKUNOV </a:t>
            </a:r>
            <a:br>
              <a:rPr lang="en-US" sz="3100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3100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2030588</a:t>
            </a:r>
            <a:br>
              <a:rPr lang="en-US" sz="3600" b="1" i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US" sz="3600" b="1" i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US" sz="3600" b="1" i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US" sz="3600" b="1" i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27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LCBB5004 Managing People</a:t>
            </a:r>
            <a:br>
              <a:rPr lang="en-US" sz="3600" b="1" i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US" sz="3600" b="1" i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US" sz="3600" b="1" i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3600" b="1" i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887506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E7A3056-9B88-444B-94DA-40B0F2C6E2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83B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37075E-587E-EDAC-F559-32E39A71B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9" y="585216"/>
            <a:ext cx="3630168" cy="1532342"/>
          </a:xfrm>
        </p:spPr>
        <p:txBody>
          <a:bodyPr>
            <a:normAutofit/>
          </a:bodyPr>
          <a:lstStyle/>
          <a:p>
            <a:r>
              <a:rPr lang="en-US" sz="37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Contents:</a:t>
            </a:r>
            <a:endParaRPr lang="en-US" sz="37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820BD55-A71A-48C6-B0F7-235147F39D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9130" y="2423548"/>
            <a:ext cx="356616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DBCFAD-8EF1-C9EB-E78C-FF60C04330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9" y="2584415"/>
            <a:ext cx="3630168" cy="3724944"/>
          </a:xfrm>
        </p:spPr>
        <p:txBody>
          <a:bodyPr>
            <a:normAutofit lnSpcReduction="10000"/>
          </a:bodyPr>
          <a:lstStyle/>
          <a:p>
            <a:r>
              <a:rPr lang="en-US" sz="20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Overview of </a:t>
            </a:r>
            <a:r>
              <a:rPr lang="en-US" sz="20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labour</a:t>
            </a:r>
            <a:r>
              <a:rPr lang="en-US" sz="20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shortages impact on business confidence</a:t>
            </a:r>
          </a:p>
          <a:p>
            <a:r>
              <a:rPr lang="en-US" sz="20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Short-term talent acquisition strategies</a:t>
            </a:r>
          </a:p>
          <a:p>
            <a:r>
              <a:rPr lang="en-US" sz="20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Long term talent acquisition strategies</a:t>
            </a:r>
          </a:p>
          <a:p>
            <a:r>
              <a:rPr lang="en-US" sz="20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Monetary incentive methods</a:t>
            </a:r>
          </a:p>
          <a:p>
            <a:r>
              <a:rPr lang="en-US" sz="20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Non-monetary incentive methods</a:t>
            </a:r>
          </a:p>
          <a:p>
            <a:r>
              <a:rPr lang="en-US" sz="20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Conclusion</a:t>
            </a:r>
          </a:p>
          <a:p>
            <a:r>
              <a:rPr lang="en-US" sz="20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-Reference list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A215CF0-5E5E-4D2E-B3AE-366652A368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396" y="0"/>
            <a:ext cx="6909991" cy="6858000"/>
          </a:xfrm>
          <a:prstGeom prst="rect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6350" ty="-101600" sx="70000" sy="7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33688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81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7F0582-9E39-CD21-D601-19ACBCD348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3415612" cy="5571066"/>
          </a:xfrm>
        </p:spPr>
        <p:txBody>
          <a:bodyPr>
            <a:normAutofit/>
          </a:bodyPr>
          <a:lstStyle/>
          <a:p>
            <a:r>
              <a:rPr lang="en-US" sz="4300" b="1" kern="1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Overview of </a:t>
            </a:r>
            <a:r>
              <a:rPr lang="en-US" sz="4300" b="1" kern="100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Labour</a:t>
            </a:r>
            <a:r>
              <a:rPr lang="en-US" sz="4300" b="1" kern="1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Shortages Impact on Business Confidence</a:t>
            </a:r>
            <a:br>
              <a:rPr lang="en-US" sz="4300" kern="1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4300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CE6AA18-9C13-A146-5A58-0A50178800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5626691"/>
              </p:ext>
            </p:extLst>
          </p:nvPr>
        </p:nvGraphicFramePr>
        <p:xfrm>
          <a:off x="5603875" y="954088"/>
          <a:ext cx="5641975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58810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81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7F0582-9E39-CD21-D601-19ACBCD348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3415612" cy="5571066"/>
          </a:xfrm>
        </p:spPr>
        <p:txBody>
          <a:bodyPr>
            <a:normAutofit/>
          </a:bodyPr>
          <a:lstStyle/>
          <a:p>
            <a:r>
              <a:rPr lang="en-US" sz="43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Short-Term Talent Acquisition Strategies (1/3)</a:t>
            </a:r>
            <a:endParaRPr lang="en-US" sz="43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EDE79A1-C159-707B-13D9-1A409E7539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3509339"/>
              </p:ext>
            </p:extLst>
          </p:nvPr>
        </p:nvGraphicFramePr>
        <p:xfrm>
          <a:off x="5603875" y="954088"/>
          <a:ext cx="5641975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71051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81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7F0582-9E39-CD21-D601-19ACBCD348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3415612" cy="5571066"/>
          </a:xfrm>
        </p:spPr>
        <p:txBody>
          <a:bodyPr>
            <a:normAutofit/>
          </a:bodyPr>
          <a:lstStyle/>
          <a:p>
            <a:r>
              <a:rPr lang="en-US" sz="4300" b="1" kern="1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Short-Term Talent Acquisition Strategies (2/3)</a:t>
            </a:r>
            <a:br>
              <a:rPr lang="en-US" sz="4300" kern="1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4300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4E6F27E-E6E5-DDA3-E149-90EB712D27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587705"/>
              </p:ext>
            </p:extLst>
          </p:nvPr>
        </p:nvGraphicFramePr>
        <p:xfrm>
          <a:off x="5603875" y="954088"/>
          <a:ext cx="5641975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78759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8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81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7F0582-9E39-CD21-D601-19ACBCD348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3415612" cy="5571066"/>
          </a:xfrm>
        </p:spPr>
        <p:txBody>
          <a:bodyPr>
            <a:normAutofit/>
          </a:bodyPr>
          <a:lstStyle/>
          <a:p>
            <a:r>
              <a:rPr lang="en-US" sz="43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Short-Term Talent Acquisition Strategies (3/3)</a:t>
            </a:r>
            <a:endParaRPr lang="en-US" sz="43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27E4F7DE-49D5-0C26-4FBE-3BD017FB51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0723901"/>
              </p:ext>
            </p:extLst>
          </p:nvPr>
        </p:nvGraphicFramePr>
        <p:xfrm>
          <a:off x="5603875" y="954088"/>
          <a:ext cx="5641975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51934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4FAE1107-CEC3-4041-8BAA-CDB6F6759B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7F0582-9E39-CD21-D601-19ACBCD348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9" y="585216"/>
            <a:ext cx="3779085" cy="1499616"/>
          </a:xfrm>
        </p:spPr>
        <p:txBody>
          <a:bodyPr>
            <a:normAutofit/>
          </a:bodyPr>
          <a:lstStyle/>
          <a:p>
            <a:r>
              <a:rPr lang="en-US" sz="2800" b="1" kern="1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Long-Term Talent Acquisition Strategies (1/3)</a:t>
            </a:r>
            <a:br>
              <a:rPr lang="en-US" sz="2800" b="1" kern="1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2800" b="1" dirty="0">
              <a:solidFill>
                <a:srgbClr val="FFFFFF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AEA88FB-F5DD-45CE-AAE1-7B33D0ABD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02889-F23B-F357-A76D-878EFC4F74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9" y="2286000"/>
            <a:ext cx="3791711" cy="3931920"/>
          </a:xfrm>
        </p:spPr>
        <p:txBody>
          <a:bodyPr>
            <a:normAutofit/>
          </a:bodyPr>
          <a:lstStyle/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kern="1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Strategy 1: </a:t>
            </a:r>
            <a:r>
              <a:rPr lang="en-US" i="1" kern="1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Employer Branding</a:t>
            </a: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endParaRPr lang="en-US" kern="100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kern="1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Explanation: </a:t>
            </a:r>
            <a:r>
              <a:rPr lang="en-US" i="1" kern="1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Develop a strong employer brand to attract and retain top talent in the long run (Maurer, 2015).</a:t>
            </a: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endParaRPr lang="en-US" kern="100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kern="1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Benefits: </a:t>
            </a:r>
            <a:r>
              <a:rPr lang="en-US" i="1" kern="1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Differentiates from competitors, enhances reputation, and fosters a positive work environment.</a:t>
            </a:r>
          </a:p>
          <a:p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304FE7C7-8782-5FF4-8A49-DF04463CD2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514" r="-1" b="-1"/>
          <a:stretch/>
        </p:blipFill>
        <p:spPr>
          <a:xfrm>
            <a:off x="6096000" y="1894142"/>
            <a:ext cx="5455921" cy="3069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2062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7F0582-9E39-CD21-D601-19ACBCD348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Long-Term Talent Acquisition Strategies (2/3)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45EDCF0-7CF4-01C7-6855-CB8E75305A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67148433"/>
              </p:ext>
            </p:extLst>
          </p:nvPr>
        </p:nvGraphicFramePr>
        <p:xfrm>
          <a:off x="1024128" y="2286000"/>
          <a:ext cx="9720073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36676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81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7F0582-9E39-CD21-D601-19ACBCD348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3415612" cy="5571066"/>
          </a:xfrm>
        </p:spPr>
        <p:txBody>
          <a:bodyPr>
            <a:normAutofit/>
          </a:bodyPr>
          <a:lstStyle/>
          <a:p>
            <a:r>
              <a:rPr lang="en-US" sz="43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Long-Term Talent Acquisition Strategies (3/3)</a:t>
            </a:r>
            <a:endParaRPr lang="en-US" sz="43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9D8C79B-02BC-25FB-90A0-1FA29CBFC9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2806019"/>
              </p:ext>
            </p:extLst>
          </p:nvPr>
        </p:nvGraphicFramePr>
        <p:xfrm>
          <a:off x="5603875" y="954088"/>
          <a:ext cx="5641975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95086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7F0582-9E39-CD21-D601-19ACBCD348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788" y="804333"/>
            <a:ext cx="3391900" cy="5249334"/>
          </a:xfrm>
        </p:spPr>
        <p:txBody>
          <a:bodyPr>
            <a:normAutofit/>
          </a:bodyPr>
          <a:lstStyle/>
          <a:p>
            <a:r>
              <a:rPr lang="en-US" b="1" kern="1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Monetary Incentive Methods (1/2)</a:t>
            </a:r>
            <a:br>
              <a:rPr lang="en-US" kern="1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02889-F23B-F357-A76D-878EFC4F74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1048" y="804333"/>
            <a:ext cx="6306003" cy="5249334"/>
          </a:xfrm>
        </p:spPr>
        <p:txBody>
          <a:bodyPr anchor="ctr">
            <a:normAutofit/>
          </a:bodyPr>
          <a:lstStyle/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kern="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w Cen MT" panose="020B06020201040206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Method 1: </a:t>
            </a:r>
            <a:r>
              <a:rPr lang="en-US" i="1" kern="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w Cen MT" panose="020B06020201040206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Competitive Compensation Packages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endParaRPr lang="en-US" kern="1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w Cen MT" panose="020B0602020104020603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kern="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w Cen MT" panose="020B06020201040206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Explanation: </a:t>
            </a:r>
            <a:r>
              <a:rPr lang="en-US" i="1" kern="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w Cen MT" panose="020B06020201040206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Offer attractive salaries and benefits to attract and retain top talent.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endParaRPr lang="en-US" i="1" kern="1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w Cen MT" panose="020B0602020104020603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kern="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w Cen MT" panose="020B06020201040206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Benefits: </a:t>
            </a:r>
            <a:r>
              <a:rPr lang="en-US" i="1" kern="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w Cen MT" panose="020B06020201040206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Motivates candidates to choose your organization over competitors, increases job satisfaction, and reduces turnover.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0611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7F0582-9E39-CD21-D601-19ACBCD348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b="1" kern="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Monetary Incentive Methods (2/2)</a:t>
            </a:r>
            <a:br>
              <a:rPr lang="en-US" sz="1800" kern="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866CA4A-994D-D328-F2EC-BAE6309D09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5302516"/>
              </p:ext>
            </p:extLst>
          </p:nvPr>
        </p:nvGraphicFramePr>
        <p:xfrm>
          <a:off x="1024128" y="2286000"/>
          <a:ext cx="9720073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72547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7F0582-9E39-CD21-D601-19ACBCD348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b="1" kern="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Non-Monetary Incentive Methods (1/2)</a:t>
            </a:r>
            <a:br>
              <a:rPr lang="en-US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06B2785-B9B9-07E9-C91D-7BC81DAA92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8776168"/>
              </p:ext>
            </p:extLst>
          </p:nvPr>
        </p:nvGraphicFramePr>
        <p:xfrm>
          <a:off x="1024128" y="2286000"/>
          <a:ext cx="9720073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44848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7F0582-9E39-CD21-D601-19ACBCD348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Non-Monetary Incentive Methods (2/2)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68297BF-881A-61FF-A71A-3F5320A0B0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6112532"/>
              </p:ext>
            </p:extLst>
          </p:nvPr>
        </p:nvGraphicFramePr>
        <p:xfrm>
          <a:off x="1024128" y="2286000"/>
          <a:ext cx="9720073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07539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81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0E964C-599F-5712-9EFD-32EC89C53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3415612" cy="5571066"/>
          </a:xfrm>
        </p:spPr>
        <p:txBody>
          <a:bodyPr>
            <a:normAutofit/>
          </a:bodyPr>
          <a:lstStyle/>
          <a:p>
            <a:r>
              <a:rPr lang="en-US" sz="43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Conclusion</a:t>
            </a:r>
            <a:endParaRPr lang="en-US" sz="43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FF8010-C070-674D-ABF0-2B92A67048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2645887"/>
              </p:ext>
            </p:extLst>
          </p:nvPr>
        </p:nvGraphicFramePr>
        <p:xfrm>
          <a:off x="5603875" y="954088"/>
          <a:ext cx="5641975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88524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81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694CB9-D619-55B5-3466-EF2A7920AC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3415612" cy="5571066"/>
          </a:xfrm>
        </p:spPr>
        <p:txBody>
          <a:bodyPr>
            <a:normAutofit/>
          </a:bodyPr>
          <a:lstStyle/>
          <a:p>
            <a:r>
              <a:rPr lang="en-US" sz="39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</a:rPr>
              <a:t>Reference list</a:t>
            </a:r>
            <a:br>
              <a:rPr lang="en-US" sz="3900" b="0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</a:br>
            <a:endParaRPr lang="en-US" sz="3900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1ABE952-60DC-E1E7-9AD0-BBBC359990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71868074"/>
              </p:ext>
            </p:extLst>
          </p:nvPr>
        </p:nvGraphicFramePr>
        <p:xfrm>
          <a:off x="5603875" y="452387"/>
          <a:ext cx="5641975" cy="58617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65345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81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22DAE2-39A6-FC29-FCBD-79B3EE38E3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3415612" cy="5571066"/>
          </a:xfrm>
        </p:spPr>
        <p:txBody>
          <a:bodyPr>
            <a:normAutofit/>
          </a:bodyPr>
          <a:lstStyle/>
          <a:p>
            <a:r>
              <a:rPr lang="en-US" sz="3900" b="1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Reference list</a:t>
            </a:r>
            <a:br>
              <a:rPr lang="en-US" sz="3900" b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</a:br>
            <a:endParaRPr lang="en-US" sz="39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BDABA1A-24F9-FDDC-C2E2-89FAE7E01C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37664318"/>
              </p:ext>
            </p:extLst>
          </p:nvPr>
        </p:nvGraphicFramePr>
        <p:xfrm>
          <a:off x="5603875" y="643467"/>
          <a:ext cx="5641975" cy="569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37460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134</TotalTime>
  <Words>1071</Words>
  <Application>Microsoft Office PowerPoint</Application>
  <PresentationFormat>Widescreen</PresentationFormat>
  <Paragraphs>78</Paragraphs>
  <Slides>16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Bahnschrift SemiBold Condensed</vt:lpstr>
      <vt:lpstr>Calibri</vt:lpstr>
      <vt:lpstr>Times New Roman</vt:lpstr>
      <vt:lpstr>Tw Cen MT</vt:lpstr>
      <vt:lpstr>Tw Cen MT Condensed</vt:lpstr>
      <vt:lpstr>Wingdings 3</vt:lpstr>
      <vt:lpstr>Integral</vt:lpstr>
      <vt:lpstr>   Talent Acquisition Strategies and Incentives to Address Labour Shortages in Restaurant Operations   By Nikolay UCHKUNOV  2030588    LCBB5004 Managing People   </vt:lpstr>
      <vt:lpstr>Contents:</vt:lpstr>
      <vt:lpstr>Overview of Labour Shortages Impact on Business Confidence </vt:lpstr>
      <vt:lpstr>Short-Term Talent Acquisition Strategies (1/3)</vt:lpstr>
      <vt:lpstr>Short-Term Talent Acquisition Strategies (2/3) </vt:lpstr>
      <vt:lpstr>Short-Term Talent Acquisition Strategies (3/3)</vt:lpstr>
      <vt:lpstr>Long-Term Talent Acquisition Strategies (1/3) </vt:lpstr>
      <vt:lpstr>Long-Term Talent Acquisition Strategies (2/3)</vt:lpstr>
      <vt:lpstr>Long-Term Talent Acquisition Strategies (3/3)</vt:lpstr>
      <vt:lpstr>Monetary Incentive Methods (1/2) </vt:lpstr>
      <vt:lpstr>Monetary Incentive Methods (2/2) </vt:lpstr>
      <vt:lpstr>Non-Monetary Incentive Methods (1/2) </vt:lpstr>
      <vt:lpstr>Non-Monetary Incentive Methods (2/2)</vt:lpstr>
      <vt:lpstr>Conclusion</vt:lpstr>
      <vt:lpstr>Reference list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Talent Acquisition Strategies and Incentives to Address Labour Shortages in Restaurant Operations</dc:title>
  <dc:creator>admin</dc:creator>
  <cp:lastModifiedBy>Veselina Dimitrova Uchkunova (2028272)</cp:lastModifiedBy>
  <cp:revision>2</cp:revision>
  <dcterms:created xsi:type="dcterms:W3CDTF">2023-07-18T11:50:15Z</dcterms:created>
  <dcterms:modified xsi:type="dcterms:W3CDTF">2023-07-23T17:58:16Z</dcterms:modified>
</cp:coreProperties>
</file>