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77" d="100"/>
          <a:sy n="77" d="100"/>
        </p:scale>
        <p:origin x="68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6A8C8E-207D-4DF4-8FC7-DA3B50914B85}" type="datetimeFigureOut">
              <a:rPr lang="en-GB" smtClean="0"/>
              <a:t>23/01/2019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17C1D-7E11-4ACC-BA3A-3CB0FF7A8721}" type="slidenum">
              <a:rPr lang="en-GB" smtClean="0"/>
              <a:t>‹#›</a:t>
            </a:fld>
            <a:endParaRPr lang="en-GB"/>
          </a:p>
        </p:txBody>
      </p:sp>
    </p:spTree>
    <p:extLst>
      <p:ext uri="{BB962C8B-B14F-4D97-AF65-F5344CB8AC3E}">
        <p14:creationId xmlns:p14="http://schemas.microsoft.com/office/powerpoint/2010/main" val="3786853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sessions we have leading up to your phase test are going to be self-led based, meaning you are in control of researching and finding both the facts, the debates, the current issues and goings-on in water conservation. Each week I’ll set a task to complete. Sometimes this will be one you can complete over the week, and come back the following week with your work to present and discuss.</a:t>
            </a:r>
            <a:br>
              <a:rPr lang="en-US" dirty="0"/>
            </a:br>
            <a:r>
              <a:rPr lang="en-US" dirty="0"/>
              <a:t>Other weeks I may only give you an hour, the first half of the lecture to go and work, then come back and debate.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 know this week is your last week to fine tune our assignment (1), so I won’t be making you write two pages of work while you have that going 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Instead, I’m going to give you a poster to create.</a:t>
            </a:r>
          </a:p>
          <a:p>
            <a:endParaRPr lang="en-US" dirty="0"/>
          </a:p>
          <a:p>
            <a:r>
              <a:rPr lang="en-US" b="1" dirty="0"/>
              <a:t>These tutorials are designed to help you prepare for the Phase Test, and some of them (I’ll tell you which ones) may be based off or centered </a:t>
            </a:r>
            <a:r>
              <a:rPr lang="en-US" b="1"/>
              <a:t>around the </a:t>
            </a:r>
            <a:r>
              <a:rPr lang="en-US" b="1" dirty="0"/>
              <a:t>upcoming exam question…! </a:t>
            </a:r>
          </a:p>
          <a:p>
            <a:r>
              <a:rPr lang="en-US" b="1" dirty="0"/>
              <a:t>They won’t be assessed pieces of work, but they will help you when it comes to writing your test in your overall knowledge base; helping yourselves in the long run.</a:t>
            </a:r>
          </a:p>
        </p:txBody>
      </p:sp>
      <p:sp>
        <p:nvSpPr>
          <p:cNvPr id="4" name="Slide Number Placeholder 3"/>
          <p:cNvSpPr>
            <a:spLocks noGrp="1"/>
          </p:cNvSpPr>
          <p:nvPr>
            <p:ph type="sldNum" sz="quarter" idx="5"/>
          </p:nvPr>
        </p:nvSpPr>
        <p:spPr/>
        <p:txBody>
          <a:bodyPr/>
          <a:lstStyle/>
          <a:p>
            <a:fld id="{A8A87F77-8281-B94B-8458-C4A0F4B2D2A8}" type="slidenum">
              <a:rPr lang="en-US" smtClean="0"/>
              <a:t>1</a:t>
            </a:fld>
            <a:endParaRPr lang="en-US"/>
          </a:p>
        </p:txBody>
      </p:sp>
    </p:spTree>
    <p:extLst>
      <p:ext uri="{BB962C8B-B14F-4D97-AF65-F5344CB8AC3E}">
        <p14:creationId xmlns:p14="http://schemas.microsoft.com/office/powerpoint/2010/main" val="3026572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poster from this. The media and water conservation.</a:t>
            </a:r>
          </a:p>
          <a:p>
            <a:r>
              <a:rPr lang="en-US" dirty="0"/>
              <a:t>Create a poster to argue a case for what the media is currently doing in raising awareness of water conservation and if &amp; how a better public information system could be put in place.</a:t>
            </a:r>
            <a:br>
              <a:rPr lang="en-US" dirty="0"/>
            </a:br>
            <a:r>
              <a:rPr lang="en-US" dirty="0"/>
              <a:t>How would it impact the way we treat water as individuals, communities, organisations, or businesses in industry and farming practices. How can we get them on board?...</a:t>
            </a:r>
          </a:p>
          <a:p>
            <a:endParaRPr lang="en-US" dirty="0"/>
          </a:p>
          <a:p>
            <a:r>
              <a:rPr lang="en-US" dirty="0"/>
              <a:t>You may have already somewhere covered this briefly in your assignments, about how your water body was reported on in the media if it has been affected by pollution, erosion or any detriment to its value as a water resource; and because of that you might have some idea of the direction you want to take your poster. Even if it’s just a line you wrote! </a:t>
            </a:r>
          </a:p>
          <a:p>
            <a:endParaRPr lang="en-US" dirty="0"/>
          </a:p>
          <a:p>
            <a:r>
              <a:rPr lang="en-US" dirty="0"/>
              <a:t>Have a good read around. Let me know by email or via Lara or Rhian if you need any more guidance. </a:t>
            </a:r>
          </a:p>
        </p:txBody>
      </p:sp>
      <p:sp>
        <p:nvSpPr>
          <p:cNvPr id="4" name="Slide Number Placeholder 3"/>
          <p:cNvSpPr>
            <a:spLocks noGrp="1"/>
          </p:cNvSpPr>
          <p:nvPr>
            <p:ph type="sldNum" sz="quarter" idx="5"/>
          </p:nvPr>
        </p:nvSpPr>
        <p:spPr/>
        <p:txBody>
          <a:bodyPr/>
          <a:lstStyle/>
          <a:p>
            <a:fld id="{A8A87F77-8281-B94B-8458-C4A0F4B2D2A8}" type="slidenum">
              <a:rPr lang="en-US" smtClean="0"/>
              <a:t>2</a:t>
            </a:fld>
            <a:endParaRPr lang="en-US"/>
          </a:p>
        </p:txBody>
      </p:sp>
    </p:spTree>
    <p:extLst>
      <p:ext uri="{BB962C8B-B14F-4D97-AF65-F5344CB8AC3E}">
        <p14:creationId xmlns:p14="http://schemas.microsoft.com/office/powerpoint/2010/main" val="188471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1568158A-CC79-484C-A301-80F6096DAEC2}" type="datetimeFigureOut">
              <a:rPr lang="en-GB" smtClean="0"/>
              <a:t>23/01/2019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7E13D68-5C5E-4F7F-A4F0-32DD28D5A442}"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10489187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68158A-CC79-484C-A301-80F6096DAEC2}"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13D68-5C5E-4F7F-A4F0-32DD28D5A442}" type="slidenum">
              <a:rPr lang="en-GB" smtClean="0"/>
              <a:t>‹#›</a:t>
            </a:fld>
            <a:endParaRPr lang="en-GB"/>
          </a:p>
        </p:txBody>
      </p:sp>
    </p:spTree>
    <p:extLst>
      <p:ext uri="{BB962C8B-B14F-4D97-AF65-F5344CB8AC3E}">
        <p14:creationId xmlns:p14="http://schemas.microsoft.com/office/powerpoint/2010/main" val="265234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1568158A-CC79-484C-A301-80F6096DAEC2}" type="datetimeFigureOut">
              <a:rPr lang="en-GB" smtClean="0"/>
              <a:t>23/01/2019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7E13D68-5C5E-4F7F-A4F0-32DD28D5A442}"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8645313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568158A-CC79-484C-A301-80F6096DAEC2}" type="datetimeFigureOut">
              <a:rPr lang="en-GB" smtClean="0"/>
              <a:t>23/01/2019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13D68-5C5E-4F7F-A4F0-32DD28D5A442}" type="slidenum">
              <a:rPr lang="en-GB" smtClean="0"/>
              <a:t>‹#›</a:t>
            </a:fld>
            <a:endParaRPr lang="en-GB"/>
          </a:p>
        </p:txBody>
      </p:sp>
    </p:spTree>
    <p:extLst>
      <p:ext uri="{BB962C8B-B14F-4D97-AF65-F5344CB8AC3E}">
        <p14:creationId xmlns:p14="http://schemas.microsoft.com/office/powerpoint/2010/main" val="2141149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568158A-CC79-484C-A301-80F6096DAEC2}" type="datetimeFigureOut">
              <a:rPr lang="en-GB" smtClean="0"/>
              <a:t>23/01/2019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13D68-5C5E-4F7F-A4F0-32DD28D5A442}" type="slidenum">
              <a:rPr lang="en-GB" smtClean="0"/>
              <a:t>‹#›</a:t>
            </a:fld>
            <a:endParaRPr lang="en-GB"/>
          </a:p>
        </p:txBody>
      </p:sp>
    </p:spTree>
    <p:extLst>
      <p:ext uri="{BB962C8B-B14F-4D97-AF65-F5344CB8AC3E}">
        <p14:creationId xmlns:p14="http://schemas.microsoft.com/office/powerpoint/2010/main" val="1575905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568158A-CC79-484C-A301-80F6096DAEC2}" type="datetimeFigureOut">
              <a:rPr lang="en-GB" smtClean="0"/>
              <a:t>23/01/2019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E13D68-5C5E-4F7F-A4F0-32DD28D5A442}" type="slidenum">
              <a:rPr lang="en-GB" smtClean="0"/>
              <a:t>‹#›</a:t>
            </a:fld>
            <a:endParaRPr lang="en-GB"/>
          </a:p>
        </p:txBody>
      </p:sp>
    </p:spTree>
    <p:extLst>
      <p:ext uri="{BB962C8B-B14F-4D97-AF65-F5344CB8AC3E}">
        <p14:creationId xmlns:p14="http://schemas.microsoft.com/office/powerpoint/2010/main" val="1919518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68158A-CC79-484C-A301-80F6096DAEC2}" type="datetimeFigureOut">
              <a:rPr lang="en-GB" smtClean="0"/>
              <a:t>23/01/2019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E13D68-5C5E-4F7F-A4F0-32DD28D5A442}" type="slidenum">
              <a:rPr lang="en-GB" smtClean="0"/>
              <a:t>‹#›</a:t>
            </a:fld>
            <a:endParaRPr lang="en-GB"/>
          </a:p>
        </p:txBody>
      </p:sp>
    </p:spTree>
    <p:extLst>
      <p:ext uri="{BB962C8B-B14F-4D97-AF65-F5344CB8AC3E}">
        <p14:creationId xmlns:p14="http://schemas.microsoft.com/office/powerpoint/2010/main" val="3390996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568158A-CC79-484C-A301-80F6096DAEC2}" type="datetimeFigureOut">
              <a:rPr lang="en-GB" smtClean="0"/>
              <a:t>23/01/2019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7E13D68-5C5E-4F7F-A4F0-32DD28D5A442}"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7391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568158A-CC79-484C-A301-80F6096DAEC2}" type="datetimeFigureOut">
              <a:rPr lang="en-GB" smtClean="0"/>
              <a:t>23/01/2019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7E13D68-5C5E-4F7F-A4F0-32DD28D5A442}"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03457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68158A-CC79-484C-A301-80F6096DAEC2}"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13D68-5C5E-4F7F-A4F0-32DD28D5A442}" type="slidenum">
              <a:rPr lang="en-GB" smtClean="0"/>
              <a:t>‹#›</a:t>
            </a:fld>
            <a:endParaRPr lang="en-GB"/>
          </a:p>
        </p:txBody>
      </p:sp>
    </p:spTree>
    <p:extLst>
      <p:ext uri="{BB962C8B-B14F-4D97-AF65-F5344CB8AC3E}">
        <p14:creationId xmlns:p14="http://schemas.microsoft.com/office/powerpoint/2010/main" val="1585738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68158A-CC79-484C-A301-80F6096DAEC2}"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13D68-5C5E-4F7F-A4F0-32DD28D5A442}" type="slidenum">
              <a:rPr lang="en-GB" smtClean="0"/>
              <a:t>‹#›</a:t>
            </a:fld>
            <a:endParaRPr lang="en-GB"/>
          </a:p>
        </p:txBody>
      </p:sp>
    </p:spTree>
    <p:extLst>
      <p:ext uri="{BB962C8B-B14F-4D97-AF65-F5344CB8AC3E}">
        <p14:creationId xmlns:p14="http://schemas.microsoft.com/office/powerpoint/2010/main" val="2413111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1568158A-CC79-484C-A301-80F6096DAEC2}" type="datetimeFigureOut">
              <a:rPr lang="en-GB" smtClean="0"/>
              <a:t>23/01/2019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7E13D68-5C5E-4F7F-A4F0-32DD28D5A442}"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266105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93ECB-CB5E-2143-BAE2-CAF134DC4347}"/>
              </a:ext>
            </a:extLst>
          </p:cNvPr>
          <p:cNvSpPr>
            <a:spLocks noGrp="1"/>
          </p:cNvSpPr>
          <p:nvPr>
            <p:ph type="ctrTitle"/>
          </p:nvPr>
        </p:nvSpPr>
        <p:spPr/>
        <p:txBody>
          <a:bodyPr/>
          <a:lstStyle/>
          <a:p>
            <a:r>
              <a:rPr lang="en-US" b="1"/>
              <a:t>Self-led tutorial</a:t>
            </a:r>
            <a:endParaRPr lang="en-US" b="1" dirty="0"/>
          </a:p>
        </p:txBody>
      </p:sp>
      <p:sp>
        <p:nvSpPr>
          <p:cNvPr id="3" name="Subtitle 2">
            <a:extLst>
              <a:ext uri="{FF2B5EF4-FFF2-40B4-BE49-F238E27FC236}">
                <a16:creationId xmlns:a16="http://schemas.microsoft.com/office/drawing/2014/main" id="{C624D75C-507F-B94A-B38E-AAE24E2699E3}"/>
              </a:ext>
            </a:extLst>
          </p:cNvPr>
          <p:cNvSpPr>
            <a:spLocks noGrp="1"/>
          </p:cNvSpPr>
          <p:nvPr>
            <p:ph type="subTitle" idx="1"/>
          </p:nvPr>
        </p:nvSpPr>
        <p:spPr/>
        <p:txBody>
          <a:bodyPr/>
          <a:lstStyle/>
          <a:p>
            <a:r>
              <a:rPr lang="en-US" b="1" i="1" dirty="0"/>
              <a:t>Session 1</a:t>
            </a:r>
          </a:p>
        </p:txBody>
      </p:sp>
    </p:spTree>
    <p:extLst>
      <p:ext uri="{BB962C8B-B14F-4D97-AF65-F5344CB8AC3E}">
        <p14:creationId xmlns:p14="http://schemas.microsoft.com/office/powerpoint/2010/main" val="123121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92A90-1EE5-104F-914B-54F4099952C6}"/>
              </a:ext>
            </a:extLst>
          </p:cNvPr>
          <p:cNvSpPr>
            <a:spLocks noGrp="1"/>
          </p:cNvSpPr>
          <p:nvPr>
            <p:ph type="title"/>
          </p:nvPr>
        </p:nvSpPr>
        <p:spPr>
          <a:xfrm>
            <a:off x="1445612" y="507380"/>
            <a:ext cx="9327163" cy="1485900"/>
          </a:xfrm>
        </p:spPr>
        <p:txBody>
          <a:bodyPr>
            <a:normAutofit/>
          </a:bodyPr>
          <a:lstStyle/>
          <a:p>
            <a:r>
              <a:rPr lang="en-GB" sz="3000" b="1" dirty="0"/>
              <a:t>The mass media is considered to be a very powerful tool to inform, educate and some people would argue to manipulate public opinion…</a:t>
            </a:r>
            <a:endParaRPr lang="en-US" sz="3000" b="1" dirty="0"/>
          </a:p>
        </p:txBody>
      </p:sp>
      <p:sp>
        <p:nvSpPr>
          <p:cNvPr id="3" name="Content Placeholder 2">
            <a:extLst>
              <a:ext uri="{FF2B5EF4-FFF2-40B4-BE49-F238E27FC236}">
                <a16:creationId xmlns:a16="http://schemas.microsoft.com/office/drawing/2014/main" id="{CD8EDD57-BBBE-E44A-829F-498DDACF0125}"/>
              </a:ext>
            </a:extLst>
          </p:cNvPr>
          <p:cNvSpPr>
            <a:spLocks noGrp="1"/>
          </p:cNvSpPr>
          <p:nvPr>
            <p:ph idx="1"/>
          </p:nvPr>
        </p:nvSpPr>
        <p:spPr>
          <a:xfrm>
            <a:off x="1371599" y="2286000"/>
            <a:ext cx="10615961" cy="2631688"/>
          </a:xfrm>
        </p:spPr>
        <p:txBody>
          <a:bodyPr>
            <a:normAutofit/>
          </a:bodyPr>
          <a:lstStyle/>
          <a:p>
            <a:pPr marL="0" indent="0">
              <a:buNone/>
            </a:pPr>
            <a:r>
              <a:rPr lang="en-GB" dirty="0"/>
              <a:t>Investigate the media coverage of the global water crisis. </a:t>
            </a:r>
            <a:br>
              <a:rPr lang="en-GB" dirty="0"/>
            </a:br>
            <a:r>
              <a:rPr lang="en-GB" dirty="0"/>
              <a:t>Do you think we are well informed, misinformed or just do not know or care about the issue?</a:t>
            </a:r>
            <a:br>
              <a:rPr lang="en-GB" dirty="0"/>
            </a:br>
            <a:endParaRPr lang="en-GB" dirty="0"/>
          </a:p>
          <a:p>
            <a:pPr marL="0" indent="0">
              <a:buNone/>
            </a:pPr>
            <a:r>
              <a:rPr lang="en-GB" dirty="0"/>
              <a:t>Present your findings to the class next lecture in the form of a poster presentation.</a:t>
            </a:r>
            <a:br>
              <a:rPr lang="en-GB" dirty="0"/>
            </a:br>
            <a:r>
              <a:rPr lang="en-GB" dirty="0"/>
              <a:t>Argue a case for better public information system.</a:t>
            </a:r>
          </a:p>
          <a:p>
            <a:pPr marL="0" indent="0">
              <a:buNone/>
            </a:pPr>
            <a:endParaRPr lang="en-GB" dirty="0"/>
          </a:p>
        </p:txBody>
      </p:sp>
      <p:pic>
        <p:nvPicPr>
          <p:cNvPr id="4" name="Picture 5">
            <a:extLst>
              <a:ext uri="{FF2B5EF4-FFF2-40B4-BE49-F238E27FC236}">
                <a16:creationId xmlns:a16="http://schemas.microsoft.com/office/drawing/2014/main" id="{CA44A65F-ED58-E54C-9622-D06E5BE835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785100"/>
            <a:ext cx="12192000" cy="45243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CDDD6685-3BE5-CA47-A867-FC925119209C}"/>
              </a:ext>
            </a:extLst>
          </p:cNvPr>
          <p:cNvSpPr/>
          <p:nvPr/>
        </p:nvSpPr>
        <p:spPr>
          <a:xfrm>
            <a:off x="0" y="6488668"/>
            <a:ext cx="2492990" cy="369332"/>
          </a:xfrm>
          <a:prstGeom prst="rect">
            <a:avLst/>
          </a:prstGeom>
        </p:spPr>
        <p:txBody>
          <a:bodyPr wrap="none">
            <a:spAutoFit/>
          </a:bodyPr>
          <a:lstStyle/>
          <a:p>
            <a:r>
              <a:rPr lang="en-GB" dirty="0" err="1"/>
              <a:t>s.pengelly@uwtsd.ac.uk</a:t>
            </a:r>
            <a:endParaRPr lang="en-US" dirty="0"/>
          </a:p>
        </p:txBody>
      </p:sp>
    </p:spTree>
    <p:extLst>
      <p:ext uri="{BB962C8B-B14F-4D97-AF65-F5344CB8AC3E}">
        <p14:creationId xmlns:p14="http://schemas.microsoft.com/office/powerpoint/2010/main" val="3496738680"/>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0</TotalTime>
  <Words>166</Words>
  <Application>Microsoft Office PowerPoint</Application>
  <PresentationFormat>Widescreen</PresentationFormat>
  <Paragraphs>21</Paragraphs>
  <Slides>2</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Calibri</vt:lpstr>
      <vt:lpstr>Franklin Gothic Book</vt:lpstr>
      <vt:lpstr>Crop</vt:lpstr>
      <vt:lpstr>Self-led tutorial</vt:lpstr>
      <vt:lpstr>The mass media is considered to be a very powerful tool to inform, educate and some people would argue to manipulate public opinion…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Self-led tutorial</dc:title>
  <dc:creator>Samantha Pengelly</dc:creator>
  <cp:lastModifiedBy>Samantha Pengelly</cp:lastModifiedBy>
  <cp:revision>1</cp:revision>
  <dcterms:created xsi:type="dcterms:W3CDTF">2019-01-23T09:40:27Z</dcterms:created>
  <dcterms:modified xsi:type="dcterms:W3CDTF">2019-01-23T09:40:54Z</dcterms:modified>
</cp:coreProperties>
</file>