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78" r:id="rId5"/>
    <p:sldId id="279" r:id="rId6"/>
    <p:sldId id="287" r:id="rId7"/>
    <p:sldId id="282" r:id="rId8"/>
    <p:sldId id="286" r:id="rId9"/>
    <p:sldId id="272" r:id="rId10"/>
    <p:sldId id="288" r:id="rId11"/>
    <p:sldId id="289" r:id="rId12"/>
    <p:sldId id="290" r:id="rId13"/>
    <p:sldId id="25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A6A6A6"/>
    <a:srgbClr val="595959"/>
    <a:srgbClr val="FFFF00"/>
    <a:srgbClr val="586EA6"/>
    <a:srgbClr val="81BCC7"/>
    <a:srgbClr val="80BBCA"/>
    <a:srgbClr val="92BECA"/>
    <a:srgbClr val="90BB23"/>
    <a:srgbClr val="40BA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0A15C55-8517-42AA-B614-E9B94910E393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703" autoAdjust="0"/>
  </p:normalViewPr>
  <p:slideViewPr>
    <p:cSldViewPr snapToGrid="0">
      <p:cViewPr varScale="1">
        <p:scale>
          <a:sx n="68" d="100"/>
          <a:sy n="68" d="100"/>
        </p:scale>
        <p:origin x="6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0F1F77-0FDD-4CEF-8CE3-6596D7ED629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17D54E-8100-4872-8AF0-39F3727FB2E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1BDF1-0C23-4D6E-BDB6-D83614E7CB3F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9D969E-2A1B-455E-95FB-AB399A2DE6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070D06-6511-4CAC-8503-A52685CE16A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22E74-4A44-4A58-9D54-EB108DAECA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59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8F17-591D-4FAE-B71A-8A081249D769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DF6859-042C-4B80-873A-544528B0AD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82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gradFill>
          <a:gsLst>
            <a:gs pos="0">
              <a:schemeClr val="bg1">
                <a:lumMod val="75000"/>
              </a:schemeClr>
            </a:gs>
            <a:gs pos="28000">
              <a:schemeClr val="tx1">
                <a:lumMod val="50000"/>
                <a:lumOff val="50000"/>
              </a:schemeClr>
            </a:gs>
            <a:gs pos="98000">
              <a:schemeClr val="tx1">
                <a:lumMod val="75000"/>
                <a:lumOff val="2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3EA8470-A4B0-4D85-98ED-0A822041BAB0}"/>
              </a:ext>
            </a:extLst>
          </p:cNvPr>
          <p:cNvSpPr/>
          <p:nvPr userDrawn="1"/>
        </p:nvSpPr>
        <p:spPr>
          <a:xfrm>
            <a:off x="3289874" y="4668819"/>
            <a:ext cx="8902126" cy="14271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180598-73E8-41A4-A29B-4E29C2791D7E}"/>
              </a:ext>
            </a:extLst>
          </p:cNvPr>
          <p:cNvSpPr/>
          <p:nvPr userDrawn="1"/>
        </p:nvSpPr>
        <p:spPr>
          <a:xfrm>
            <a:off x="3289874" y="761997"/>
            <a:ext cx="8902126" cy="383222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4C24467-2B73-4438-AD75-4AE0A86FA910}"/>
              </a:ext>
            </a:extLst>
          </p:cNvPr>
          <p:cNvSpPr/>
          <p:nvPr userDrawn="1"/>
        </p:nvSpPr>
        <p:spPr>
          <a:xfrm>
            <a:off x="0" y="761998"/>
            <a:ext cx="3200400" cy="533400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22622" y="1298448"/>
            <a:ext cx="7187529" cy="2922551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22622" y="4876090"/>
            <a:ext cx="7187529" cy="914400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199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tx1">
              <a:lumMod val="6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624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15244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2043953"/>
            <a:ext cx="2947482" cy="36810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901603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_Top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F0772FB0-32ED-4DB8-9F56-587A5BEF3F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83974" y="2684770"/>
            <a:ext cx="9120216" cy="3304549"/>
          </a:xfrm>
        </p:spPr>
        <p:txBody>
          <a:bodyPr anchor="ctr" anchorCtr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200" cap="none" spc="0" baseline="0">
                <a:solidFill>
                  <a:schemeClr val="bg2"/>
                </a:solidFill>
              </a:defRPr>
            </a:lvl1pPr>
            <a:lvl2pPr marL="742950" indent="-285750"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2pPr>
            <a:lvl3pPr marL="1200150" indent="-285750"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2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2316194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90D47E-B3B8-440E-9F42-8E8BF157EBFB}"/>
              </a:ext>
            </a:extLst>
          </p:cNvPr>
          <p:cNvSpPr/>
          <p:nvPr userDrawn="1"/>
        </p:nvSpPr>
        <p:spPr>
          <a:xfrm>
            <a:off x="8722615" y="761103"/>
            <a:ext cx="3469385" cy="533579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3566" y="2345167"/>
            <a:ext cx="2947482" cy="33763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F71A73-3F86-47BC-8F23-CF55E86418C3}"/>
              </a:ext>
            </a:extLst>
          </p:cNvPr>
          <p:cNvSpPr/>
          <p:nvPr userDrawn="1"/>
        </p:nvSpPr>
        <p:spPr>
          <a:xfrm>
            <a:off x="573233" y="761103"/>
            <a:ext cx="8065158" cy="5335793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951134" y="860611"/>
            <a:ext cx="7315200" cy="512064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CA5BF5-DE7F-4460-817D-AE1BAC336C92}"/>
              </a:ext>
            </a:extLst>
          </p:cNvPr>
          <p:cNvSpPr/>
          <p:nvPr userDrawn="1"/>
        </p:nvSpPr>
        <p:spPr>
          <a:xfrm>
            <a:off x="1" y="753035"/>
            <a:ext cx="494852" cy="5335793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733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Title and 4 Content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04486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2043953"/>
            <a:ext cx="2947482" cy="36810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69268" y="864108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71F6AA6-44A2-4F03-9FFE-66D0E2F0C922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7740240" y="864108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1AAA51A-AC54-4EAF-98E6-2A338021A4D3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3869268" y="3481577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525DB2A-A40E-4DE5-8DA6-5FB847C0F0D7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7740240" y="3481577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038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cons_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5CCA687-AB7D-4035-849A-4D9F7C0401C1}"/>
              </a:ext>
            </a:extLst>
          </p:cNvPr>
          <p:cNvSpPr/>
          <p:nvPr userDrawn="1"/>
        </p:nvSpPr>
        <p:spPr>
          <a:xfrm>
            <a:off x="-1" y="2526525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57C12-8635-490F-AC5E-880EE5EFB9F2}"/>
              </a:ext>
            </a:extLst>
          </p:cNvPr>
          <p:cNvSpPr/>
          <p:nvPr userDrawn="1"/>
        </p:nvSpPr>
        <p:spPr>
          <a:xfrm>
            <a:off x="3200401" y="2526525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F4D011-4812-426A-AF72-052AC843FFB5}"/>
              </a:ext>
            </a:extLst>
          </p:cNvPr>
          <p:cNvSpPr/>
          <p:nvPr userDrawn="1"/>
        </p:nvSpPr>
        <p:spPr>
          <a:xfrm>
            <a:off x="0" y="758952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933F083-BCA0-42F4-BB66-81AD5A4D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954" y="2637691"/>
            <a:ext cx="2431210" cy="33470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0193E2-84B1-4994-8F97-4A2EBCE6D1A5}"/>
              </a:ext>
            </a:extLst>
          </p:cNvPr>
          <p:cNvSpPr/>
          <p:nvPr userDrawn="1"/>
        </p:nvSpPr>
        <p:spPr>
          <a:xfrm>
            <a:off x="11815866" y="2526524"/>
            <a:ext cx="376134" cy="356795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69071-305C-4C40-87F4-0EE8553B66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597275" y="2638425"/>
            <a:ext cx="8091488" cy="334645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C8501626-512F-4A26-9857-5FC55FC399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909546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cons Title R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57C12-8635-490F-AC5E-880EE5EFB9F2}"/>
              </a:ext>
            </a:extLst>
          </p:cNvPr>
          <p:cNvSpPr/>
          <p:nvPr userDrawn="1"/>
        </p:nvSpPr>
        <p:spPr>
          <a:xfrm>
            <a:off x="527125" y="2524913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5CCA687-AB7D-4035-849A-4D9F7C0401C1}"/>
              </a:ext>
            </a:extLst>
          </p:cNvPr>
          <p:cNvSpPr/>
          <p:nvPr userDrawn="1"/>
        </p:nvSpPr>
        <p:spPr>
          <a:xfrm>
            <a:off x="9118064" y="2524912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F4D011-4812-426A-AF72-052AC843FFB5}"/>
              </a:ext>
            </a:extLst>
          </p:cNvPr>
          <p:cNvSpPr/>
          <p:nvPr userDrawn="1"/>
        </p:nvSpPr>
        <p:spPr>
          <a:xfrm>
            <a:off x="9118063" y="765851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933F083-BCA0-42F4-BB66-81AD5A4D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5958" y="2641544"/>
            <a:ext cx="2431210" cy="33470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0193E2-84B1-4994-8F97-4A2EBCE6D1A5}"/>
              </a:ext>
            </a:extLst>
          </p:cNvPr>
          <p:cNvSpPr/>
          <p:nvPr userDrawn="1"/>
        </p:nvSpPr>
        <p:spPr>
          <a:xfrm>
            <a:off x="15348" y="2531097"/>
            <a:ext cx="376134" cy="3567951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69071-305C-4C40-87F4-0EE8553B66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2203" y="2633375"/>
            <a:ext cx="8091488" cy="334645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C8501626-512F-4A26-9857-5FC55FC399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660225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ide_by_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FEA5CF-263B-4BE3-8A0F-4F64C91A3E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noFill/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9B4BDF-0731-43A1-9FA4-B813CCABFFBD}"/>
              </a:ext>
            </a:extLst>
          </p:cNvPr>
          <p:cNvSpPr/>
          <p:nvPr userDrawn="1"/>
        </p:nvSpPr>
        <p:spPr>
          <a:xfrm>
            <a:off x="0" y="2661238"/>
            <a:ext cx="4044464" cy="3131310"/>
          </a:xfrm>
          <a:prstGeom prst="rect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E936B2-F67D-47E2-B4EF-BFB09DFAE723}"/>
              </a:ext>
            </a:extLst>
          </p:cNvPr>
          <p:cNvSpPr/>
          <p:nvPr userDrawn="1"/>
        </p:nvSpPr>
        <p:spPr>
          <a:xfrm>
            <a:off x="7746025" y="1065452"/>
            <a:ext cx="4445977" cy="472709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D99AE2-0582-4909-A290-DE0718ED189B}"/>
              </a:ext>
            </a:extLst>
          </p:cNvPr>
          <p:cNvSpPr/>
          <p:nvPr userDrawn="1"/>
        </p:nvSpPr>
        <p:spPr>
          <a:xfrm>
            <a:off x="2" y="1065451"/>
            <a:ext cx="4044465" cy="147884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0F68EA6-727E-4DCD-8AC2-A483CE5A6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76" y="2795380"/>
            <a:ext cx="3369512" cy="2880230"/>
          </a:xfrm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z="3000" noProof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C504EF3-1237-4467-9FD5-E0E43C1BABF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929197" y="1206481"/>
            <a:ext cx="4079631" cy="4469129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668056DE-DA3F-41EF-A93F-C50A4A789D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1018146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D1906FD-7264-467E-8A95-6A1598BBAE1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83974" y="2684769"/>
            <a:ext cx="4213601" cy="521833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1D9479BE-4889-4C54-8C9E-50648BC0238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2684769"/>
            <a:ext cx="4731990" cy="521833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8CBEFBB2-2C32-4339-A0D7-FE21D732939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3225243"/>
            <a:ext cx="4731991" cy="27640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9D350AFD-FA04-40B5-BB0C-750B91312F9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783974" y="3225243"/>
            <a:ext cx="4213601" cy="27640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26811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78439C3-2539-4484-8848-B8140826D7D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783974" y="2684769"/>
            <a:ext cx="4235826" cy="330454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AC8FBFBF-CD25-4076-8A61-06DD30C0489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2684768"/>
            <a:ext cx="4731991" cy="330454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2323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04486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864110"/>
            <a:ext cx="2947482" cy="182253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E54FB1F0-6244-4B59-A42E-7B0515D37C8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52920" y="2686640"/>
            <a:ext cx="2947481" cy="324418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52A72E56-7D9E-4CDE-9E60-7770E79CF6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69268" y="864111"/>
            <a:ext cx="7486120" cy="5066714"/>
          </a:xfrm>
        </p:spPr>
        <p:txBody>
          <a:bodyPr/>
          <a:lstStyle>
            <a:lvl1pPr marL="0" indent="0">
              <a:buNone/>
              <a:defRPr sz="320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940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65B3165-6F10-4D0F-9BC8-B4C451444D6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62466" y="2684770"/>
            <a:ext cx="1259814" cy="330454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0EC084C-1181-4416-B55B-179995FCEE9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783974" y="2684770"/>
            <a:ext cx="9120217" cy="33045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6095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46007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AA5E670-4D55-43E7-A5BE-FE9C80961E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321634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410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5" r:id="rId2"/>
    <p:sldLayoutId id="2147483662" r:id="rId3"/>
    <p:sldLayoutId id="2147483672" r:id="rId4"/>
    <p:sldLayoutId id="2147483676" r:id="rId5"/>
    <p:sldLayoutId id="2147483677" r:id="rId6"/>
    <p:sldLayoutId id="2147483673" r:id="rId7"/>
    <p:sldLayoutId id="2147483678" r:id="rId8"/>
    <p:sldLayoutId id="2147483674" r:id="rId9"/>
    <p:sldLayoutId id="2147483682" r:id="rId10"/>
    <p:sldLayoutId id="2147483684" r:id="rId11"/>
    <p:sldLayoutId id="2147483680" r:id="rId12"/>
    <p:sldLayoutId id="2147483683" r:id="rId13"/>
    <p:sldLayoutId id="2147483679" r:id="rId14"/>
    <p:sldLayoutId id="214748366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iteseerx.ist.psu.edu/viewdoc/download?doi=10.1.1.698.5885&amp;rep=rep1&amp;type=pdf" TargetMode="External"/><Relationship Id="rId2" Type="http://schemas.openxmlformats.org/officeDocument/2006/relationships/hyperlink" Target="https://go.microsoft.com/fwlink/?linkid=2007348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://www.newport.gov.uk/documents/JobDescriptions/Schools/JD-Teacher-Malpas-Church-in-Wales-Primary-School-Sept-1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 bwMode="blackGray">
      <p:bgPr>
        <a:gradFill flip="none" rotWithShape="1">
          <a:gsLst>
            <a:gs pos="0">
              <a:schemeClr val="tx1">
                <a:lumMod val="50000"/>
              </a:schemeClr>
            </a:gs>
            <a:gs pos="49000">
              <a:schemeClr val="tx1">
                <a:lumMod val="50000"/>
              </a:schemeClr>
            </a:gs>
            <a:gs pos="97000">
              <a:schemeClr val="bg2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B9AC2C2-8572-458B-92E0-FCFC56DAF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61998"/>
            <a:ext cx="3200400" cy="533400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2B5859-9D6F-46C0-ABF0-023C6B741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89874" y="761997"/>
            <a:ext cx="8902126" cy="383222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1E24A-B45F-4E84-817F-A0D105887F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ZA" dirty="0"/>
              <a:t>Application for primary school teacher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9E9A52-DC4D-4073-B101-9B4108DAA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89874" y="4668819"/>
            <a:ext cx="8902126" cy="14271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DCF22D-34B9-4165-8498-9B48279F64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Naima Nazmin</a:t>
            </a:r>
          </a:p>
        </p:txBody>
      </p:sp>
    </p:spTree>
    <p:extLst>
      <p:ext uri="{BB962C8B-B14F-4D97-AF65-F5344CB8AC3E}">
        <p14:creationId xmlns:p14="http://schemas.microsoft.com/office/powerpoint/2010/main" val="3354990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My classmate">
            <a:extLst>
              <a:ext uri="{FF2B5EF4-FFF2-40B4-BE49-F238E27FC236}">
                <a16:creationId xmlns:a16="http://schemas.microsoft.com/office/drawing/2014/main" id="{0A94A0BB-65D4-460A-947F-D0BC651C251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7819"/>
            <a:ext cx="12192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D0034B7-EAC9-429D-9600-C58561D80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Graphic 30" descr="User">
            <a:extLst>
              <a:ext uri="{FF2B5EF4-FFF2-40B4-BE49-F238E27FC236}">
                <a16:creationId xmlns:a16="http://schemas.microsoft.com/office/drawing/2014/main" id="{C5DE759E-5FE0-4AB8-8C08-13F153FB15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719790" y="1064515"/>
            <a:ext cx="828000" cy="828000"/>
          </a:xfrm>
          <a:prstGeom prst="rect">
            <a:avLst/>
          </a:prstGeom>
        </p:spPr>
      </p:pic>
      <p:pic>
        <p:nvPicPr>
          <p:cNvPr id="32" name="Graphic 31" descr="Employee Badge">
            <a:extLst>
              <a:ext uri="{FF2B5EF4-FFF2-40B4-BE49-F238E27FC236}">
                <a16:creationId xmlns:a16="http://schemas.microsoft.com/office/drawing/2014/main" id="{74BB7C29-050F-4AB3-935E-0F5B4C841E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 bwMode="black">
          <a:xfrm>
            <a:off x="1801328" y="1064515"/>
            <a:ext cx="828000" cy="828000"/>
          </a:xfrm>
          <a:prstGeom prst="rect">
            <a:avLst/>
          </a:prstGeom>
        </p:spPr>
      </p:pic>
      <p:sp>
        <p:nvSpPr>
          <p:cNvPr id="28" name="Title 27">
            <a:extLst>
              <a:ext uri="{FF2B5EF4-FFF2-40B4-BE49-F238E27FC236}">
                <a16:creationId xmlns:a16="http://schemas.microsoft.com/office/drawing/2014/main" id="{B8A93A84-6089-431C-96E2-45FCA3C17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Specification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F6F6C7-60D9-41AC-8781-68FDD4F32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43300" y="978680"/>
            <a:ext cx="8168053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6719B16-BEC8-4AA7-B495-DFE645FCE8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45612" t="38211" r="21044" b="59422"/>
          <a:stretch/>
        </p:blipFill>
        <p:spPr>
          <a:xfrm>
            <a:off x="3904160" y="1653438"/>
            <a:ext cx="6516690" cy="26021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5898461-1DBF-4823-B0CE-25F935F9E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815244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388CC-9824-4EAA-8118-F93B033F82EC}"/>
              </a:ext>
            </a:extLst>
          </p:cNvPr>
          <p:cNvSpPr txBox="1"/>
          <p:nvPr/>
        </p:nvSpPr>
        <p:spPr>
          <a:xfrm>
            <a:off x="3962400" y="1961974"/>
            <a:ext cx="631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After school club </a:t>
            </a:r>
          </a:p>
        </p:txBody>
      </p:sp>
      <p:pic>
        <p:nvPicPr>
          <p:cNvPr id="11" name="Content Placeholder 1">
            <a:extLst>
              <a:ext uri="{FF2B5EF4-FFF2-40B4-BE49-F238E27FC236}">
                <a16:creationId xmlns:a16="http://schemas.microsoft.com/office/drawing/2014/main" id="{933559ED-1728-457D-A2E3-856E95496BA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645" t="47093" r="10722" b="50261"/>
          <a:stretch/>
        </p:blipFill>
        <p:spPr>
          <a:xfrm>
            <a:off x="3830723" y="2464942"/>
            <a:ext cx="7803171" cy="2602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EF72FD-31A0-41B8-B24F-766D7EBF34EE}"/>
              </a:ext>
            </a:extLst>
          </p:cNvPr>
          <p:cNvSpPr txBox="1"/>
          <p:nvPr/>
        </p:nvSpPr>
        <p:spPr>
          <a:xfrm>
            <a:off x="3962400" y="2935159"/>
            <a:ext cx="2950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Welsh baccalaureate </a:t>
            </a:r>
          </a:p>
        </p:txBody>
      </p:sp>
      <p:pic>
        <p:nvPicPr>
          <p:cNvPr id="13" name="Content Placeholder 1">
            <a:extLst>
              <a:ext uri="{FF2B5EF4-FFF2-40B4-BE49-F238E27FC236}">
                <a16:creationId xmlns:a16="http://schemas.microsoft.com/office/drawing/2014/main" id="{2B716FA4-A6FD-4D1D-B1F8-65DC6548511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794" t="40011" r="14567" b="52987"/>
          <a:stretch/>
        </p:blipFill>
        <p:spPr>
          <a:xfrm>
            <a:off x="3796523" y="3438127"/>
            <a:ext cx="7837371" cy="759596"/>
          </a:xfrm>
          <a:prstGeom prst="rect">
            <a:avLst/>
          </a:prstGeom>
        </p:spPr>
      </p:pic>
      <p:pic>
        <p:nvPicPr>
          <p:cNvPr id="14" name="Content Placeholder 1">
            <a:extLst>
              <a:ext uri="{FF2B5EF4-FFF2-40B4-BE49-F238E27FC236}">
                <a16:creationId xmlns:a16="http://schemas.microsoft.com/office/drawing/2014/main" id="{0654459F-1821-4EF6-94D4-78729F7A902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794" t="33520" r="14567" b="61411"/>
          <a:stretch/>
        </p:blipFill>
        <p:spPr>
          <a:xfrm>
            <a:off x="3796523" y="5106522"/>
            <a:ext cx="7742814" cy="5432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B47831-A0EF-4B63-AE04-638DF12B1FC1}"/>
              </a:ext>
            </a:extLst>
          </p:cNvPr>
          <p:cNvSpPr txBox="1"/>
          <p:nvPr/>
        </p:nvSpPr>
        <p:spPr>
          <a:xfrm>
            <a:off x="3962400" y="4384918"/>
            <a:ext cx="40017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Meeting deadline in education and 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0ADDDA-EFEE-4E05-B287-63CA57C181ED}"/>
              </a:ext>
            </a:extLst>
          </p:cNvPr>
          <p:cNvSpPr txBox="1"/>
          <p:nvPr/>
        </p:nvSpPr>
        <p:spPr>
          <a:xfrm>
            <a:off x="4053900" y="5725020"/>
            <a:ext cx="3792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Working within a team</a:t>
            </a:r>
          </a:p>
        </p:txBody>
      </p:sp>
    </p:spTree>
    <p:extLst>
      <p:ext uri="{BB962C8B-B14F-4D97-AF65-F5344CB8AC3E}">
        <p14:creationId xmlns:p14="http://schemas.microsoft.com/office/powerpoint/2010/main" val="1326978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F210C0-3627-4A1E-95DD-FC7012619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4573" y="1740822"/>
            <a:ext cx="2947482" cy="3376355"/>
          </a:xfrm>
        </p:spPr>
        <p:txBody>
          <a:bodyPr/>
          <a:lstStyle/>
          <a:p>
            <a:r>
              <a:rPr lang="en-US" dirty="0"/>
              <a:t>Work experience and Volunteering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F6CAA3-7B4E-4D33-B24E-933AB14329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38" t="49861" r="46040" b="43407"/>
          <a:stretch/>
        </p:blipFill>
        <p:spPr>
          <a:xfrm>
            <a:off x="951134" y="2492746"/>
            <a:ext cx="7315200" cy="18563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8347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ve of Books">
            <a:extLst>
              <a:ext uri="{FF2B5EF4-FFF2-40B4-BE49-F238E27FC236}">
                <a16:creationId xmlns:a16="http://schemas.microsoft.com/office/drawing/2014/main" id="{FBB46495-013C-46DC-81C8-17EAD10C4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01CDF87-5947-46B9-A981-52B94561B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18063" y="765851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089318-7463-4911-97A4-30D30D408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236" y="2522305"/>
            <a:ext cx="376134" cy="356795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4755A4-C6F3-4F77-8594-E673AE66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7125" y="2524913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A9F0E1-FD08-4049-8F4B-43926E8ED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18064" y="2524912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4FBDA-66C1-443E-A935-5C3C6B1F0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Willingness to continue to learn and gain further knowledge </a:t>
            </a:r>
            <a:endParaRPr lang="en-US" dirty="0"/>
          </a:p>
        </p:txBody>
      </p:sp>
      <p:pic>
        <p:nvPicPr>
          <p:cNvPr id="12" name="Graphic 11" descr="Classroom">
            <a:extLst>
              <a:ext uri="{FF2B5EF4-FFF2-40B4-BE49-F238E27FC236}">
                <a16:creationId xmlns:a16="http://schemas.microsoft.com/office/drawing/2014/main" id="{84527DC0-17F0-4E64-9A52-5C593BC586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0780" y="994410"/>
            <a:ext cx="1173480" cy="1173480"/>
          </a:xfrm>
          <a:prstGeom prst="rect">
            <a:avLst/>
          </a:prstGeom>
        </p:spPr>
      </p:pic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F5E741F6-F25F-4562-9644-35D409E68C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/>
          <a:srcRect l="39488" t="41144" r="45165" b="49861"/>
          <a:stretch/>
        </p:blipFill>
        <p:spPr>
          <a:xfrm>
            <a:off x="865249" y="2836644"/>
            <a:ext cx="3593629" cy="1184711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EEB4D3-BB3C-4CC9-AD3A-AEC3300054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011" t="17471" r="45310" b="77070"/>
          <a:stretch/>
        </p:blipFill>
        <p:spPr>
          <a:xfrm>
            <a:off x="865249" y="4442023"/>
            <a:ext cx="5910768" cy="772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883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904DD-820E-49FA-9C31-BC7C1EF8A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Relevant Experience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927037-CB55-41F5-9219-DAC153FDD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0128FE6-80BB-43EB-B816-48C6A16918ED}"/>
              </a:ext>
            </a:extLst>
          </p:cNvPr>
          <p:cNvSpPr/>
          <p:nvPr/>
        </p:nvSpPr>
        <p:spPr>
          <a:xfrm>
            <a:off x="5691783" y="2300139"/>
            <a:ext cx="3725594" cy="1998483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8E043-57D4-49D9-9F31-E4A46CA37C51}"/>
              </a:ext>
            </a:extLst>
          </p:cNvPr>
          <p:cNvSpPr txBox="1"/>
          <p:nvPr/>
        </p:nvSpPr>
        <p:spPr>
          <a:xfrm>
            <a:off x="6096000" y="2513302"/>
            <a:ext cx="286574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Fowlie, J and </a:t>
            </a:r>
            <a:r>
              <a:rPr lang="en-US" sz="1400" dirty="0" err="1"/>
              <a:t>Smale</a:t>
            </a:r>
            <a:r>
              <a:rPr lang="en-US" sz="1400" dirty="0"/>
              <a:t>, B (2015) state that employers are looking to see what you can offer, any extra curriculum activities you have done to show initiative and any transferrable skills you have gained. </a:t>
            </a:r>
            <a:endParaRPr lang="en-GB" sz="1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BE39603-C6E8-49C9-8C29-0E5666098CBF}"/>
              </a:ext>
            </a:extLst>
          </p:cNvPr>
          <p:cNvCxnSpPr/>
          <p:nvPr/>
        </p:nvCxnSpPr>
        <p:spPr>
          <a:xfrm flipH="1" flipV="1">
            <a:off x="5778631" y="2043953"/>
            <a:ext cx="452487" cy="4693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CD35B5D-A369-4C43-8CF3-555BB510E89D}"/>
              </a:ext>
            </a:extLst>
          </p:cNvPr>
          <p:cNvCxnSpPr>
            <a:cxnSpLocks/>
            <a:stCxn id="6" idx="4"/>
          </p:cNvCxnSpPr>
          <p:nvPr/>
        </p:nvCxnSpPr>
        <p:spPr>
          <a:xfrm>
            <a:off x="7554580" y="4298622"/>
            <a:ext cx="0" cy="7447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08CD223-FE4D-4B9B-84BD-F91853648D9D}"/>
              </a:ext>
            </a:extLst>
          </p:cNvPr>
          <p:cNvCxnSpPr>
            <a:cxnSpLocks/>
          </p:cNvCxnSpPr>
          <p:nvPr/>
        </p:nvCxnSpPr>
        <p:spPr>
          <a:xfrm flipV="1">
            <a:off x="8707793" y="2043953"/>
            <a:ext cx="407927" cy="4693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D4D50340-19E3-415F-8797-9064878F17C4}"/>
              </a:ext>
            </a:extLst>
          </p:cNvPr>
          <p:cNvSpPr txBox="1"/>
          <p:nvPr/>
        </p:nvSpPr>
        <p:spPr>
          <a:xfrm>
            <a:off x="4854804" y="1613270"/>
            <a:ext cx="184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Reaching wider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5A4AF1-D77D-41A4-8160-77A149F325B0}"/>
              </a:ext>
            </a:extLst>
          </p:cNvPr>
          <p:cNvSpPr txBox="1"/>
          <p:nvPr/>
        </p:nvSpPr>
        <p:spPr>
          <a:xfrm>
            <a:off x="8823489" y="1555421"/>
            <a:ext cx="1564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Volunteering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9249AE-B0A5-453E-9245-09A69B51A75A}"/>
              </a:ext>
            </a:extLst>
          </p:cNvPr>
          <p:cNvSpPr txBox="1"/>
          <p:nvPr/>
        </p:nvSpPr>
        <p:spPr>
          <a:xfrm>
            <a:off x="6539634" y="5043556"/>
            <a:ext cx="2168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After school club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247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est Part Of School">
            <a:extLst>
              <a:ext uri="{FF2B5EF4-FFF2-40B4-BE49-F238E27FC236}">
                <a16:creationId xmlns:a16="http://schemas.microsoft.com/office/drawing/2014/main" id="{6FADA6D5-81A3-49F8-A1CC-7E21524A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has been learnt from this module 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042814" cy="412879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83270" y="2543022"/>
            <a:ext cx="10905976" cy="4112302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4AC0D9-434D-4896-9479-259BF27EC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1728" y="2684771"/>
            <a:ext cx="10369484" cy="3575233"/>
          </a:xfrm>
        </p:spPr>
        <p:txBody>
          <a:bodyPr/>
          <a:lstStyle/>
          <a:p>
            <a:pPr marL="0" indent="0">
              <a:buNone/>
            </a:pPr>
            <a:r>
              <a:rPr lang="en-US" b="1" u="sng" dirty="0"/>
              <a:t>STAR Technique </a:t>
            </a:r>
          </a:p>
          <a:p>
            <a:r>
              <a:rPr lang="en-US" dirty="0"/>
              <a:t>Situation, task, activity and result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r>
              <a:rPr lang="en-US" dirty="0"/>
              <a:t>Always allowing to show a good or bad situation in a good light to enhance your employability assets.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C65156-E0F5-4E1E-B966-5CE04B9D75E0}"/>
              </a:ext>
            </a:extLst>
          </p:cNvPr>
          <p:cNvSpPr txBox="1"/>
          <p:nvPr/>
        </p:nvSpPr>
        <p:spPr>
          <a:xfrm>
            <a:off x="1451728" y="3714161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Equals 11">
            <a:extLst>
              <a:ext uri="{FF2B5EF4-FFF2-40B4-BE49-F238E27FC236}">
                <a16:creationId xmlns:a16="http://schemas.microsoft.com/office/drawing/2014/main" id="{DDEC2BCE-8478-467F-AA85-7F6F85316593}"/>
              </a:ext>
            </a:extLst>
          </p:cNvPr>
          <p:cNvSpPr/>
          <p:nvPr/>
        </p:nvSpPr>
        <p:spPr>
          <a:xfrm>
            <a:off x="1783974" y="4275056"/>
            <a:ext cx="1081774" cy="584462"/>
          </a:xfrm>
          <a:prstGeom prst="mathEqual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395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est Part Of School">
            <a:extLst>
              <a:ext uri="{FF2B5EF4-FFF2-40B4-BE49-F238E27FC236}">
                <a16:creationId xmlns:a16="http://schemas.microsoft.com/office/drawing/2014/main" id="{6FADA6D5-81A3-49F8-A1CC-7E21524A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has been learnt from this module 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042814" cy="412879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83270" y="2543022"/>
            <a:ext cx="10905976" cy="4112302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4AC0D9-434D-4896-9479-259BF27EC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41030" y="2729304"/>
            <a:ext cx="2187020" cy="744229"/>
          </a:xfrm>
        </p:spPr>
        <p:txBody>
          <a:bodyPr/>
          <a:lstStyle/>
          <a:p>
            <a:pPr marL="0" indent="0" algn="ctr">
              <a:buNone/>
            </a:pPr>
            <a:r>
              <a:rPr lang="en-US" b="1" u="sng" dirty="0"/>
              <a:t>Agreeableness </a:t>
            </a:r>
            <a:endParaRPr lang="en-GB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C65156-E0F5-4E1E-B966-5CE04B9D75E0}"/>
              </a:ext>
            </a:extLst>
          </p:cNvPr>
          <p:cNvSpPr txBox="1"/>
          <p:nvPr/>
        </p:nvSpPr>
        <p:spPr>
          <a:xfrm>
            <a:off x="1451728" y="3714161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6F2158-AAF4-4944-BFDF-F05823EF5A71}"/>
              </a:ext>
            </a:extLst>
          </p:cNvPr>
          <p:cNvSpPr txBox="1"/>
          <p:nvPr/>
        </p:nvSpPr>
        <p:spPr>
          <a:xfrm>
            <a:off x="2176492" y="3760998"/>
            <a:ext cx="25429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Mishra, K (2014) states that Employers look for employability skills and soft skills which relate to your attitude.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13" name="Right Brace 12">
            <a:extLst>
              <a:ext uri="{FF2B5EF4-FFF2-40B4-BE49-F238E27FC236}">
                <a16:creationId xmlns:a16="http://schemas.microsoft.com/office/drawing/2014/main" id="{113D514B-7A60-4F5D-B695-73F0B87CE6CF}"/>
              </a:ext>
            </a:extLst>
          </p:cNvPr>
          <p:cNvSpPr/>
          <p:nvPr/>
        </p:nvSpPr>
        <p:spPr>
          <a:xfrm>
            <a:off x="5203596" y="3101419"/>
            <a:ext cx="504128" cy="307313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53EDED-0ACE-46DF-AFE2-5660C1977E6E}"/>
              </a:ext>
            </a:extLst>
          </p:cNvPr>
          <p:cNvSpPr txBox="1"/>
          <p:nvPr/>
        </p:nvSpPr>
        <p:spPr>
          <a:xfrm>
            <a:off x="6009175" y="3899324"/>
            <a:ext cx="52507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Emotional intelligence</a:t>
            </a:r>
          </a:p>
          <a:p>
            <a:endParaRPr lang="en-US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Resilience to stress </a:t>
            </a:r>
          </a:p>
          <a:p>
            <a:endParaRPr lang="en-US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Positive attitude 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73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est Part Of School">
            <a:extLst>
              <a:ext uri="{FF2B5EF4-FFF2-40B4-BE49-F238E27FC236}">
                <a16:creationId xmlns:a16="http://schemas.microsoft.com/office/drawing/2014/main" id="{6FADA6D5-81A3-49F8-A1CC-7E21524A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has been learnt from this module 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042814" cy="412879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64418" y="2521606"/>
            <a:ext cx="10905976" cy="4112302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C65156-E0F5-4E1E-B966-5CE04B9D75E0}"/>
              </a:ext>
            </a:extLst>
          </p:cNvPr>
          <p:cNvSpPr txBox="1"/>
          <p:nvPr/>
        </p:nvSpPr>
        <p:spPr>
          <a:xfrm>
            <a:off x="2235611" y="4453495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Teamwork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Arrow: Curved Right 15">
            <a:extLst>
              <a:ext uri="{FF2B5EF4-FFF2-40B4-BE49-F238E27FC236}">
                <a16:creationId xmlns:a16="http://schemas.microsoft.com/office/drawing/2014/main" id="{CDB22D04-5D8C-459B-9E9F-4C1E9722EB19}"/>
              </a:ext>
            </a:extLst>
          </p:cNvPr>
          <p:cNvSpPr/>
          <p:nvPr/>
        </p:nvSpPr>
        <p:spPr>
          <a:xfrm>
            <a:off x="4952811" y="4083493"/>
            <a:ext cx="452486" cy="1223566"/>
          </a:xfrm>
          <a:prstGeom prst="curved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Curved Right 16">
            <a:extLst>
              <a:ext uri="{FF2B5EF4-FFF2-40B4-BE49-F238E27FC236}">
                <a16:creationId xmlns:a16="http://schemas.microsoft.com/office/drawing/2014/main" id="{78207860-1419-4717-AA29-36989150440B}"/>
              </a:ext>
            </a:extLst>
          </p:cNvPr>
          <p:cNvSpPr/>
          <p:nvPr/>
        </p:nvSpPr>
        <p:spPr>
          <a:xfrm rot="16200000">
            <a:off x="5946207" y="4770543"/>
            <a:ext cx="473615" cy="1341771"/>
          </a:xfrm>
          <a:prstGeom prst="curved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urved Right 17">
            <a:extLst>
              <a:ext uri="{FF2B5EF4-FFF2-40B4-BE49-F238E27FC236}">
                <a16:creationId xmlns:a16="http://schemas.microsoft.com/office/drawing/2014/main" id="{BDC25817-DD3D-443D-BA1E-D89B6B9D2383}"/>
              </a:ext>
            </a:extLst>
          </p:cNvPr>
          <p:cNvSpPr/>
          <p:nvPr/>
        </p:nvSpPr>
        <p:spPr>
          <a:xfrm rot="5400000">
            <a:off x="5970170" y="3250401"/>
            <a:ext cx="369331" cy="1353359"/>
          </a:xfrm>
          <a:prstGeom prst="curved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Arrow: Curved Right 18">
            <a:extLst>
              <a:ext uri="{FF2B5EF4-FFF2-40B4-BE49-F238E27FC236}">
                <a16:creationId xmlns:a16="http://schemas.microsoft.com/office/drawing/2014/main" id="{C64B8E3B-788D-457A-9A77-869490F8C404}"/>
              </a:ext>
            </a:extLst>
          </p:cNvPr>
          <p:cNvSpPr/>
          <p:nvPr/>
        </p:nvSpPr>
        <p:spPr>
          <a:xfrm rot="10800000">
            <a:off x="6926760" y="4111746"/>
            <a:ext cx="452486" cy="1223566"/>
          </a:xfrm>
          <a:prstGeom prst="curved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1FFADF-B883-4729-AAFB-B0906F848A43}"/>
              </a:ext>
            </a:extLst>
          </p:cNvPr>
          <p:cNvSpPr txBox="1"/>
          <p:nvPr/>
        </p:nvSpPr>
        <p:spPr>
          <a:xfrm>
            <a:off x="5265242" y="4372110"/>
            <a:ext cx="176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Transferrable Skills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C0637F-D078-4160-8264-C50ACC2AB39A}"/>
              </a:ext>
            </a:extLst>
          </p:cNvPr>
          <p:cNvSpPr txBox="1"/>
          <p:nvPr/>
        </p:nvSpPr>
        <p:spPr>
          <a:xfrm>
            <a:off x="2793180" y="3350305"/>
            <a:ext cx="181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Communication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F6E8A97-E4DA-4CCB-89C2-3349AF3C78FC}"/>
              </a:ext>
            </a:extLst>
          </p:cNvPr>
          <p:cNvSpPr txBox="1"/>
          <p:nvPr/>
        </p:nvSpPr>
        <p:spPr>
          <a:xfrm>
            <a:off x="3271473" y="5359977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Respect 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071C4D7-F1C6-41F8-AFB4-4ADC43A36A9D}"/>
              </a:ext>
            </a:extLst>
          </p:cNvPr>
          <p:cNvSpPr txBox="1"/>
          <p:nvPr/>
        </p:nvSpPr>
        <p:spPr>
          <a:xfrm>
            <a:off x="8240892" y="5335313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Responsibility 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222E9CF-50E2-496F-8957-BBEEAD0D75C7}"/>
              </a:ext>
            </a:extLst>
          </p:cNvPr>
          <p:cNvSpPr txBox="1"/>
          <p:nvPr/>
        </p:nvSpPr>
        <p:spPr>
          <a:xfrm>
            <a:off x="7883838" y="4241900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Learning through experience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F98B0F6-A9ED-4AD7-BFC3-EE34B69DD0A7}"/>
              </a:ext>
            </a:extLst>
          </p:cNvPr>
          <p:cNvSpPr txBox="1"/>
          <p:nvPr/>
        </p:nvSpPr>
        <p:spPr>
          <a:xfrm>
            <a:off x="7153002" y="3193946"/>
            <a:ext cx="398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Motivation and Perseverance 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322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est Part Of School">
            <a:extLst>
              <a:ext uri="{FF2B5EF4-FFF2-40B4-BE49-F238E27FC236}">
                <a16:creationId xmlns:a16="http://schemas.microsoft.com/office/drawing/2014/main" id="{6FADA6D5-81A3-49F8-A1CC-7E21524A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has been learnt from this module 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042814" cy="412879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64418" y="2526525"/>
            <a:ext cx="10905976" cy="4112302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1" name="Graphic 10" descr="Head with gears">
            <a:extLst>
              <a:ext uri="{FF2B5EF4-FFF2-40B4-BE49-F238E27FC236}">
                <a16:creationId xmlns:a16="http://schemas.microsoft.com/office/drawing/2014/main" id="{8FEDD5A0-746B-4255-8156-75F8E8E353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70992" y="4864156"/>
            <a:ext cx="1574103" cy="15741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577953-84E6-473A-ADE3-AC6187BA2925}"/>
              </a:ext>
            </a:extLst>
          </p:cNvPr>
          <p:cNvSpPr txBox="1"/>
          <p:nvPr/>
        </p:nvSpPr>
        <p:spPr>
          <a:xfrm>
            <a:off x="1164418" y="2704360"/>
            <a:ext cx="200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2">
                    <a:lumMod val="50000"/>
                  </a:schemeClr>
                </a:solidFill>
              </a:rPr>
              <a:t>Reflection 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23A6441D-2CBB-42FC-9F6A-D9433DF5158E}"/>
              </a:ext>
            </a:extLst>
          </p:cNvPr>
          <p:cNvSpPr/>
          <p:nvPr/>
        </p:nvSpPr>
        <p:spPr>
          <a:xfrm>
            <a:off x="4662448" y="2729921"/>
            <a:ext cx="3603653" cy="2696036"/>
          </a:xfrm>
          <a:prstGeom prst="wedgeEllipse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4A723F-CD84-48C9-9B6B-8BF9847FE2A6}"/>
              </a:ext>
            </a:extLst>
          </p:cNvPr>
          <p:cNvSpPr txBox="1"/>
          <p:nvPr/>
        </p:nvSpPr>
        <p:spPr>
          <a:xfrm>
            <a:off x="5557283" y="2950220"/>
            <a:ext cx="216697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Elliot, D et al (2011) states employers require employees to demonstrate critical thinking as it shows innovation and change.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041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8" name="TextBox 7">
            <a:hlinkClick r:id="rId2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1359277" y="2615423"/>
            <a:ext cx="9096374" cy="358741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Elliot, D, Hall, S, Lewin, J and Lowden, K (2011) </a:t>
            </a:r>
            <a:r>
              <a:rPr lang="en-GB" sz="1400" i="1" dirty="0">
                <a:solidFill>
                  <a:schemeClr val="bg2">
                    <a:lumMod val="50000"/>
                  </a:schemeClr>
                </a:solidFill>
              </a:rPr>
              <a:t>Employers’ perceptions of employability skills of new graduates. 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[Online] Available at: </a:t>
            </a:r>
            <a:r>
              <a:rPr lang="en-GB" sz="1400" dirty="0">
                <a:hlinkClick r:id="rId3"/>
              </a:rPr>
              <a:t>http://citeseerx.ist.psu.edu/viewdoc/download?doi=10.1.1.698.5885&amp;rep=rep1&amp;type=pdf</a:t>
            </a:r>
            <a:r>
              <a:rPr lang="en-GB" sz="1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bg2">
                    <a:lumMod val="50000"/>
                  </a:schemeClr>
                </a:solidFill>
              </a:rPr>
              <a:t>Egde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 foundation: London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. (Accessed: 15</a:t>
            </a:r>
            <a:r>
              <a:rPr lang="en-US" sz="1400" baseline="30000" dirty="0">
                <a:solidFill>
                  <a:schemeClr val="bg2">
                    <a:lumMod val="50000"/>
                  </a:schemeClr>
                </a:solidFill>
              </a:rPr>
              <a:t>th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 November, 2019).</a:t>
            </a: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400" dirty="0" err="1">
                <a:solidFill>
                  <a:schemeClr val="bg2">
                    <a:lumMod val="50000"/>
                  </a:schemeClr>
                </a:solidFill>
              </a:rPr>
              <a:t>Kyriacou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, C., 2014. </a:t>
            </a:r>
            <a:r>
              <a:rPr lang="en-US" sz="1400" i="1" dirty="0">
                <a:solidFill>
                  <a:schemeClr val="bg2">
                    <a:lumMod val="50000"/>
                  </a:schemeClr>
                </a:solidFill>
              </a:rPr>
              <a:t>Essential teaching skills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 4th ed., Oxford: Oxford University Press.</a:t>
            </a: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Mishra, Krishna, 2014. Employability Skills That Recruiters Demand. </a:t>
            </a:r>
            <a:r>
              <a:rPr lang="en-US" sz="1400" i="1" dirty="0">
                <a:solidFill>
                  <a:schemeClr val="bg2">
                    <a:lumMod val="50000"/>
                  </a:schemeClr>
                </a:solidFill>
              </a:rPr>
              <a:t>IUP Journal of Soft Skills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, 8(3), pp.50–56.</a:t>
            </a: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Newport council (2019) </a:t>
            </a:r>
            <a:r>
              <a:rPr lang="en-US" sz="1400" i="1" dirty="0">
                <a:solidFill>
                  <a:schemeClr val="bg2">
                    <a:lumMod val="50000"/>
                  </a:schemeClr>
                </a:solidFill>
              </a:rPr>
              <a:t>Job description and specification. 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[Online] Available at: </a:t>
            </a:r>
            <a:r>
              <a:rPr lang="en-GB" sz="1400" dirty="0">
                <a:hlinkClick r:id="rId4"/>
              </a:rPr>
              <a:t>http://www.newport.gov.uk/documents/JobDescriptions/Schools/JD-Teacher-Malpas-Church-in-Wales-Primary-School-Sept-19.pdf</a:t>
            </a:r>
            <a:r>
              <a:rPr lang="en-GB" sz="1400" dirty="0"/>
              <a:t>  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(Accessed: 3</a:t>
            </a:r>
            <a:r>
              <a:rPr lang="en-GB" sz="1400" baseline="30000" dirty="0">
                <a:solidFill>
                  <a:schemeClr val="bg2">
                    <a:lumMod val="50000"/>
                  </a:schemeClr>
                </a:solidFill>
              </a:rPr>
              <a:t>rd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 November 2019).</a:t>
            </a: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400" dirty="0" err="1">
                <a:solidFill>
                  <a:schemeClr val="bg2">
                    <a:lumMod val="50000"/>
                  </a:schemeClr>
                </a:solidFill>
              </a:rPr>
              <a:t>Smale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, B. &amp; Fowlie, J., 2015. </a:t>
            </a:r>
            <a:r>
              <a:rPr lang="en-US" sz="1400" i="1" dirty="0">
                <a:solidFill>
                  <a:schemeClr val="bg2">
                    <a:lumMod val="50000"/>
                  </a:schemeClr>
                </a:solidFill>
              </a:rPr>
              <a:t>How to succeed at university : an essential guide to academic skills, personal development and employability</a:t>
            </a:r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 Second.</a:t>
            </a:r>
          </a:p>
          <a:p>
            <a:endParaRPr lang="en-US" sz="1400" i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400" dirty="0">
                <a:solidFill>
                  <a:schemeClr val="bg2">
                    <a:lumMod val="50000"/>
                  </a:schemeClr>
                </a:solidFill>
              </a:rPr>
              <a:t>University of Wales Trinity saint David (2019) Employability skills. Education studies: Swansea.</a:t>
            </a: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Custom 18">
      <a:dk1>
        <a:srgbClr val="FFFFFF"/>
      </a:dk1>
      <a:lt1>
        <a:sysClr val="window" lastClr="FFFFFF"/>
      </a:lt1>
      <a:dk2>
        <a:srgbClr val="454545"/>
      </a:dk2>
      <a:lt2>
        <a:srgbClr val="595959"/>
      </a:lt2>
      <a:accent1>
        <a:srgbClr val="586EA6"/>
      </a:accent1>
      <a:accent2>
        <a:srgbClr val="B71E42"/>
      </a:accent2>
      <a:accent3>
        <a:srgbClr val="002060"/>
      </a:accent3>
      <a:accent4>
        <a:srgbClr val="586EA6"/>
      </a:accent4>
      <a:accent5>
        <a:srgbClr val="586EA6"/>
      </a:accent5>
      <a:accent6>
        <a:srgbClr val="6892A0"/>
      </a:accent6>
      <a:hlink>
        <a:srgbClr val="B71E42"/>
      </a:hlink>
      <a:folHlink>
        <a:srgbClr val="586EA6"/>
      </a:folHlink>
    </a:clrScheme>
    <a:fontScheme name="Defaul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00915908_Getting to know your classmate_RVA_v3.potx" id="{3AB90CC0-EE9A-4719-A10E-2B9C37D95451}" vid="{F0D04700-138B-4F65-8F40-43A8301C62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225736-1374-4CAC-8B19-47C9871FFC7D}">
  <ds:schemaRefs>
    <ds:schemaRef ds:uri="71af3243-3dd4-4a8d-8c0d-dd76da1f02a5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16c05727-aa75-4e4a-9b5f-8a80a1165891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C3F4922-B139-402E-9C20-CC7FB72E5B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A50BC3-FC9F-491A-A65B-E638982E34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289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 2</vt:lpstr>
      <vt:lpstr>Frame</vt:lpstr>
      <vt:lpstr>Application for primary school teacher</vt:lpstr>
      <vt:lpstr>Specification</vt:lpstr>
      <vt:lpstr>Work experience and Volunteering </vt:lpstr>
      <vt:lpstr>Willingness to continue to learn and gain further knowledge </vt:lpstr>
      <vt:lpstr>Relevant Experience </vt:lpstr>
      <vt:lpstr>What has been learnt from this module ?</vt:lpstr>
      <vt:lpstr>What has been learnt from this module ?</vt:lpstr>
      <vt:lpstr>What has been learnt from this module ?</vt:lpstr>
      <vt:lpstr>What has been learnt from this module 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2019-10-11T09:41:57Z</dcterms:created>
  <dcterms:modified xsi:type="dcterms:W3CDTF">2019-10-15T19:56:33Z</dcterms:modified>
</cp:coreProperties>
</file>