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5" Type="http://schemas.openxmlformats.org/officeDocument/2006/relationships/slide" Target="slides/slide4.xml" /><Relationship Id="rId10"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theme" Target="theme/theme1.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3/13/2026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FF72B-BCAD-A73B-3602-6235AB22DC17}"/>
              </a:ext>
            </a:extLst>
          </p:cNvPr>
          <p:cNvSpPr>
            <a:spLocks noGrp="1"/>
          </p:cNvSpPr>
          <p:nvPr>
            <p:ph type="ctrTitle"/>
          </p:nvPr>
        </p:nvSpPr>
        <p:spPr>
          <a:xfrm>
            <a:off x="927811" y="-1861900"/>
            <a:ext cx="8387569" cy="7368471"/>
          </a:xfrm>
        </p:spPr>
        <p:txBody>
          <a:bodyPr/>
          <a:lstStyle/>
          <a:p>
            <a:r>
              <a:rPr lang="en-GB" sz="4000" dirty="0"/>
              <a:t>MODULE CODE:</a:t>
            </a:r>
            <a:br>
              <a:rPr lang="en-GB" sz="4000" dirty="0"/>
            </a:br>
            <a:r>
              <a:rPr lang="en-GB" sz="4000" dirty="0"/>
              <a:t>LCLM4006 </a:t>
            </a:r>
            <a:br>
              <a:rPr lang="en-GB" sz="4000" dirty="0"/>
            </a:br>
            <a:r>
              <a:rPr lang="en-GB" sz="4000" dirty="0"/>
              <a:t>NAME: DWAYNE MYERS</a:t>
            </a:r>
            <a:br>
              <a:rPr lang="en-GB" sz="4000" dirty="0"/>
            </a:br>
            <a:r>
              <a:rPr lang="en-GB" sz="4000" dirty="0"/>
              <a:t>INDIVIDUAL PRESENTATION PITCH.</a:t>
            </a:r>
            <a:br>
              <a:rPr lang="en-GB" sz="4000" dirty="0"/>
            </a:br>
            <a:r>
              <a:rPr lang="en-GB" sz="4000" dirty="0"/>
              <a:t>TUTOR NAME: STEVEN MALONE.</a:t>
            </a:r>
            <a:br>
              <a:rPr lang="en-GB" sz="4000" dirty="0"/>
            </a:br>
            <a:r>
              <a:rPr lang="en-GB" sz="4000" dirty="0"/>
              <a:t>PROGRAMME:CERTIFICATE IN HIGHER EDUCATION BUSINESS SKILLS FOR THE WORKS PLACE.</a:t>
            </a:r>
            <a:endParaRPr lang="en-US" sz="4000" dirty="0"/>
          </a:p>
        </p:txBody>
      </p:sp>
    </p:spTree>
    <p:extLst>
      <p:ext uri="{BB962C8B-B14F-4D97-AF65-F5344CB8AC3E}">
        <p14:creationId xmlns:p14="http://schemas.microsoft.com/office/powerpoint/2010/main" val="2431188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F7E541-13F8-062F-ED05-4E82F3036DE6}"/>
              </a:ext>
            </a:extLst>
          </p:cNvPr>
          <p:cNvSpPr>
            <a:spLocks noGrp="1"/>
          </p:cNvSpPr>
          <p:nvPr>
            <p:ph idx="1"/>
          </p:nvPr>
        </p:nvSpPr>
        <p:spPr>
          <a:xfrm>
            <a:off x="0" y="1"/>
            <a:ext cx="9274002" cy="6041362"/>
          </a:xfrm>
        </p:spPr>
        <p:txBody>
          <a:bodyPr/>
          <a:lstStyle/>
          <a:p>
            <a:r>
              <a:rPr lang="en-GB" dirty="0"/>
              <a:t>A BRIEF DECRITPTION OF THE PRODUCT I OFFER IS A PLUMBING SERVICE FOR CUSTOMERS AND CLIENTS WHO NEED FAST RESPONSE CALL OUTS WITH LESSER FEES, MAYBE FREE CALL OUT FEES DEPENDING ON THE INDIVIDUAL CUIRCUMSTANCES. </a:t>
            </a:r>
          </a:p>
          <a:p>
            <a:r>
              <a:rPr lang="en-GB" dirty="0"/>
              <a:t>SUCH TASKS INCLUDE GENERAL PLUMBING PIPE WORKS,SYSTEMS, AND REPAIRS ON THE WATER SERVICE SUPPLY.</a:t>
            </a:r>
          </a:p>
          <a:p>
            <a:r>
              <a:rPr lang="en-GB" dirty="0"/>
              <a:t>EMPLOYING FEMALE STAFF TO CARRY OUT REPAIRS FOR FEALE CLIENT’S.</a:t>
            </a:r>
          </a:p>
          <a:p>
            <a:r>
              <a:rPr lang="en-GB" dirty="0"/>
              <a:t>CUSTOMERS AWARENESS, SHOWING EMPATHY TOWARDS NEEDING &amp; ELDERLY CLIENTS.</a:t>
            </a:r>
          </a:p>
          <a:p>
            <a:r>
              <a:rPr lang="en-GB" dirty="0"/>
              <a:t>TRY KEEP A LOW CARBON FOOTPRINT BY KEEPING UP TO DATE WITH POLITICS.</a:t>
            </a:r>
          </a:p>
        </p:txBody>
      </p:sp>
    </p:spTree>
    <p:extLst>
      <p:ext uri="{BB962C8B-B14F-4D97-AF65-F5344CB8AC3E}">
        <p14:creationId xmlns:p14="http://schemas.microsoft.com/office/powerpoint/2010/main" val="3635112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3E43B4-5C73-C9CC-382D-2622F1A25086}"/>
              </a:ext>
            </a:extLst>
          </p:cNvPr>
          <p:cNvSpPr>
            <a:spLocks noGrp="1"/>
          </p:cNvSpPr>
          <p:nvPr>
            <p:ph idx="1"/>
          </p:nvPr>
        </p:nvSpPr>
        <p:spPr>
          <a:xfrm>
            <a:off x="511832" y="0"/>
            <a:ext cx="8596668" cy="6041363"/>
          </a:xfrm>
        </p:spPr>
        <p:txBody>
          <a:bodyPr/>
          <a:lstStyle/>
          <a:p>
            <a:r>
              <a:rPr lang="en-GB" dirty="0"/>
              <a:t>My external factors for the </a:t>
            </a:r>
            <a:r>
              <a:rPr lang="en-GB" dirty="0" err="1"/>
              <a:t>pestel</a:t>
            </a:r>
            <a:r>
              <a:rPr lang="en-GB" dirty="0"/>
              <a:t> analysis are:</a:t>
            </a:r>
          </a:p>
          <a:p>
            <a:endParaRPr lang="en-GB" dirty="0"/>
          </a:p>
          <a:p>
            <a:r>
              <a:rPr lang="en-GB" sz="1800" b="1" kern="100" dirty="0">
                <a:solidFill>
                  <a:srgbClr val="0A0A0A"/>
                </a:solidFill>
                <a:effectLst/>
                <a:latin typeface="Arial" panose="020B0604020202020204" pitchFamily="34" charset="0"/>
                <a:ea typeface="Times New Roman" panose="02020603050405020304" pitchFamily="18" charset="0"/>
                <a:cs typeface="Times New Roman" panose="02020603050405020304" pitchFamily="18" charset="0"/>
              </a:rPr>
              <a:t>Technological:</a:t>
            </a:r>
            <a:endParaRPr lang="en-GB"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pPr lvl="0"/>
            <a:r>
              <a:rPr lang="en-GB" sz="1800" b="1" dirty="0">
                <a:solidFill>
                  <a:srgbClr val="0A0A0A"/>
                </a:solidFill>
                <a:effectLst/>
                <a:latin typeface="Arial" panose="020B0604020202020204" pitchFamily="34" charset="0"/>
                <a:ea typeface="Times New Roman" panose="02020603050405020304" pitchFamily="18" charset="0"/>
              </a:rPr>
              <a:t>Smart Home Technology:</a:t>
            </a:r>
            <a:r>
              <a:rPr lang="en-GB" sz="1800" dirty="0">
                <a:solidFill>
                  <a:srgbClr val="0A0A0A"/>
                </a:solidFill>
                <a:effectLst/>
                <a:latin typeface="Arial" panose="020B0604020202020204" pitchFamily="34" charset="0"/>
                <a:ea typeface="Times New Roman" panose="02020603050405020304" pitchFamily="18" charset="0"/>
              </a:rPr>
              <a:t> Growing demand for smart water heaters, leak detection systems, and automated valves. Also installation of correct control module &amp; thermostats will help to manage the heating systems turn on and off by time management which will help save money. Again has a positive impact on carbon footprints.</a:t>
            </a:r>
            <a:endParaRPr lang="en-GB" sz="1800" dirty="0">
              <a:effectLst/>
              <a:latin typeface="Times New Roman" panose="02020603050405020304" pitchFamily="18" charset="0"/>
              <a:ea typeface="Times New Roman" panose="02020603050405020304" pitchFamily="18" charset="0"/>
            </a:endParaRPr>
          </a:p>
          <a:p>
            <a:r>
              <a:rPr lang="en-GB" sz="1800" b="1" kern="100" dirty="0">
                <a:solidFill>
                  <a:srgbClr val="0A0A0A"/>
                </a:solidFill>
                <a:effectLst/>
                <a:latin typeface="Arial" panose="020B0604020202020204" pitchFamily="34" charset="0"/>
                <a:ea typeface="Times New Roman" panose="02020603050405020304" pitchFamily="18" charset="0"/>
                <a:cs typeface="Times New Roman" panose="02020603050405020304" pitchFamily="18" charset="0"/>
              </a:rPr>
              <a:t>Environmental:</a:t>
            </a:r>
            <a:endParaRPr lang="en-GB"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pPr lvl="0"/>
            <a:r>
              <a:rPr lang="en-GB" sz="1800" b="1" dirty="0">
                <a:solidFill>
                  <a:srgbClr val="0A0A0A"/>
                </a:solidFill>
                <a:effectLst/>
                <a:latin typeface="Arial" panose="020B0604020202020204" pitchFamily="34" charset="0"/>
                <a:ea typeface="Times New Roman" panose="02020603050405020304" pitchFamily="18" charset="0"/>
              </a:rPr>
              <a:t>Water Conservation Trends:</a:t>
            </a:r>
            <a:r>
              <a:rPr lang="en-GB" sz="1800" dirty="0">
                <a:solidFill>
                  <a:srgbClr val="0A0A0A"/>
                </a:solidFill>
                <a:effectLst/>
                <a:latin typeface="Arial" panose="020B0604020202020204" pitchFamily="34" charset="0"/>
                <a:ea typeface="Times New Roman" panose="02020603050405020304" pitchFamily="18" charset="0"/>
              </a:rPr>
              <a:t> Growing demand for eco-friendly, water-saving fixtures (low-flow toilets, faucets) also out door rain water collection systems  and rain water filtration methods installed which would have a greater saving on out going bills. Has a good carbon footprints.</a:t>
            </a:r>
          </a:p>
          <a:p>
            <a:pPr lvl="0"/>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0A0A0A"/>
                </a:solidFill>
                <a:effectLst/>
                <a:latin typeface="Arial" panose="020B0604020202020204" pitchFamily="34" charset="0"/>
                <a:ea typeface="Times New Roman" panose="02020603050405020304" pitchFamily="18" charset="0"/>
              </a:rPr>
              <a:t>Licensing and Certification:</a:t>
            </a:r>
            <a:r>
              <a:rPr lang="en-GB" sz="1800" dirty="0">
                <a:solidFill>
                  <a:srgbClr val="0A0A0A"/>
                </a:solidFill>
                <a:effectLst/>
                <a:latin typeface="Arial" panose="020B0604020202020204" pitchFamily="34" charset="0"/>
                <a:ea typeface="Times New Roman" panose="02020603050405020304" pitchFamily="18" charset="0"/>
              </a:rPr>
              <a:t> Maintaining necessary professional certifications is mandatory for operations. It is important to be qualified and also competent in plumbing installations.</a:t>
            </a:r>
            <a:endParaRPr lang="en-GB" sz="1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41424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49954C-CA16-EF01-94DC-366D3E51DDF2}"/>
              </a:ext>
            </a:extLst>
          </p:cNvPr>
          <p:cNvSpPr>
            <a:spLocks noGrp="1"/>
          </p:cNvSpPr>
          <p:nvPr>
            <p:ph idx="1"/>
          </p:nvPr>
        </p:nvSpPr>
        <p:spPr>
          <a:xfrm>
            <a:off x="0" y="1"/>
            <a:ext cx="9274002" cy="6041362"/>
          </a:xfrm>
        </p:spPr>
        <p:txBody>
          <a:bodyPr/>
          <a:lstStyle/>
          <a:p>
            <a:r>
              <a:rPr lang="en-GB" sz="1800" dirty="0">
                <a:effectLst/>
                <a:latin typeface="Arial" panose="020B0604020202020204" pitchFamily="34" charset="0"/>
                <a:ea typeface="Times New Roman" panose="02020603050405020304" pitchFamily="18" charset="0"/>
              </a:rPr>
              <a:t>Two major marketing strategies are:</a:t>
            </a:r>
          </a:p>
          <a:p>
            <a:r>
              <a:rPr lang="en-GB" dirty="0">
                <a:latin typeface="Arial" panose="020B0604020202020204" pitchFamily="34" charset="0"/>
                <a:ea typeface="Times New Roman" panose="02020603050405020304" pitchFamily="18" charset="0"/>
              </a:rPr>
              <a:t>Facebook as </a:t>
            </a:r>
            <a:r>
              <a:rPr lang="en-GB" dirty="0" err="1">
                <a:latin typeface="Arial" panose="020B0604020202020204" pitchFamily="34" charset="0"/>
                <a:ea typeface="Times New Roman" panose="02020603050405020304" pitchFamily="18" charset="0"/>
              </a:rPr>
              <a:t>i</a:t>
            </a:r>
            <a:r>
              <a:rPr lang="en-GB" dirty="0">
                <a:latin typeface="Arial" panose="020B0604020202020204" pitchFamily="34" charset="0"/>
                <a:ea typeface="Times New Roman" panose="02020603050405020304" pitchFamily="18" charset="0"/>
              </a:rPr>
              <a:t> already have a profile account but haven't yet promoted my plumbing services. This will enable me to reach thousands of clientel and create a friend ship based customer attraction.</a:t>
            </a:r>
          </a:p>
          <a:p>
            <a:r>
              <a:rPr lang="en-GB" sz="1800" dirty="0">
                <a:effectLst/>
                <a:latin typeface="Arial" panose="020B0604020202020204" pitchFamily="34" charset="0"/>
                <a:ea typeface="Times New Roman" panose="02020603050405020304" pitchFamily="18" charset="0"/>
              </a:rPr>
              <a:t>Creating a Instagram specific page for my plumbing work. Again using the platform to get connected to the right sources for progression of my business. This will enable me to reach out to many possible clients.</a:t>
            </a:r>
          </a:p>
          <a:p>
            <a:endParaRPr lang="en-GB" sz="18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75577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CAB1A4-7970-D0B8-9AE4-273533BA7DD8}"/>
              </a:ext>
            </a:extLst>
          </p:cNvPr>
          <p:cNvSpPr>
            <a:spLocks noGrp="1"/>
          </p:cNvSpPr>
          <p:nvPr>
            <p:ph idx="1"/>
          </p:nvPr>
        </p:nvSpPr>
        <p:spPr>
          <a:xfrm>
            <a:off x="0" y="1"/>
            <a:ext cx="9274002" cy="6041362"/>
          </a:xfrm>
        </p:spPr>
        <p:txBody>
          <a:bodyPr/>
          <a:lstStyle/>
          <a:p>
            <a:r>
              <a:rPr lang="en-GB" sz="1800" dirty="0">
                <a:effectLst/>
                <a:latin typeface="Arial" panose="020B0604020202020204" pitchFamily="34" charset="0"/>
                <a:ea typeface="Times New Roman" panose="02020603050405020304" pitchFamily="18" charset="0"/>
              </a:rPr>
              <a:t>Funding requirements and allocation:</a:t>
            </a:r>
          </a:p>
          <a:p>
            <a:r>
              <a:rPr lang="en-GB" dirty="0"/>
              <a:t>AS </a:t>
            </a:r>
            <a:r>
              <a:rPr lang="en-GB" dirty="0" err="1"/>
              <a:t>i</a:t>
            </a:r>
            <a:r>
              <a:rPr lang="en-GB" dirty="0"/>
              <a:t> have some tools that </a:t>
            </a:r>
            <a:r>
              <a:rPr lang="en-GB" dirty="0" err="1"/>
              <a:t>i</a:t>
            </a:r>
            <a:r>
              <a:rPr lang="en-GB" dirty="0"/>
              <a:t> managed to purchase over time doing repair works such as insulation of garden outdoor taps with the relevant insulation to prevent freezing pipework in the winter periods of the year.</a:t>
            </a:r>
          </a:p>
          <a:p>
            <a:r>
              <a:rPr lang="en-GB" dirty="0"/>
              <a:t>Flushing radiators for a better system warming process/ to smaller fixtures such as tightening leaking knuckles to replacement 15mm couplers weather straight / tees(T) and elbow</a:t>
            </a:r>
          </a:p>
          <a:p>
            <a:r>
              <a:rPr lang="en-GB" dirty="0"/>
              <a:t> so far </a:t>
            </a:r>
            <a:r>
              <a:rPr lang="en-GB" dirty="0" err="1"/>
              <a:t>i</a:t>
            </a:r>
            <a:r>
              <a:rPr lang="en-GB" dirty="0"/>
              <a:t> will try to keep start up costs to a minimal so im going to go for a fee of £500-£1500. </a:t>
            </a:r>
          </a:p>
          <a:p>
            <a:r>
              <a:rPr lang="en-GB" dirty="0"/>
              <a:t>Possible allocation for fees would be to confined in family. </a:t>
            </a:r>
          </a:p>
          <a:p>
            <a:r>
              <a:rPr lang="en-GB" dirty="0"/>
              <a:t>Possible loan from banking savings</a:t>
            </a:r>
          </a:p>
          <a:p>
            <a:r>
              <a:rPr lang="en-GB" dirty="0"/>
              <a:t>Small savings investments.</a:t>
            </a:r>
            <a:endParaRPr lang="en-US" dirty="0"/>
          </a:p>
        </p:txBody>
      </p:sp>
    </p:spTree>
    <p:extLst>
      <p:ext uri="{BB962C8B-B14F-4D97-AF65-F5344CB8AC3E}">
        <p14:creationId xmlns:p14="http://schemas.microsoft.com/office/powerpoint/2010/main" val="141445708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Facet</vt:lpstr>
      <vt:lpstr>MODULE CODE: LCLM4006  NAME: DWAYNE MYERS INDIVIDUAL PRESENTATION PITCH. TUTOR NAME: STEVEN MALONE. PROGRAMME:CERTIFICATE IN HIGHER EDUCATION BUSINESS SKILLS FOR THE WORKS PLACE.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LCLM4006  NAME: DWAYNE MYERS INDIVIDUAL PRESENTATION PITCH. TUTOR NAME: STEVEN MALONE. PROGRAMME:CERTIFICATE IN HIGHER EDUCATION BUSINESS SKILLS FOR THE WORKS PLACE.</dc:title>
  <dc:creator>Dwayne Myers (2433717)</dc:creator>
  <cp:lastModifiedBy>Dwayne Myers (2433717)</cp:lastModifiedBy>
  <cp:revision>1</cp:revision>
  <dcterms:created xsi:type="dcterms:W3CDTF">2026-03-13T16:01:47Z</dcterms:created>
  <dcterms:modified xsi:type="dcterms:W3CDTF">2026-03-13T17:30:23Z</dcterms:modified>
</cp:coreProperties>
</file>