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256" r:id="rId2"/>
    <p:sldId id="606" r:id="rId3"/>
    <p:sldId id="257" r:id="rId4"/>
    <p:sldId id="601" r:id="rId5"/>
    <p:sldId id="599" r:id="rId6"/>
    <p:sldId id="365" r:id="rId7"/>
    <p:sldId id="600" r:id="rId8"/>
    <p:sldId id="602" r:id="rId9"/>
    <p:sldId id="373" r:id="rId10"/>
    <p:sldId id="382" r:id="rId11"/>
    <p:sldId id="374" r:id="rId12"/>
    <p:sldId id="375" r:id="rId13"/>
    <p:sldId id="376" r:id="rId14"/>
    <p:sldId id="377" r:id="rId15"/>
    <p:sldId id="378" r:id="rId16"/>
    <p:sldId id="379" r:id="rId17"/>
    <p:sldId id="380" r:id="rId18"/>
    <p:sldId id="381" r:id="rId19"/>
    <p:sldId id="383" r:id="rId20"/>
    <p:sldId id="384" r:id="rId21"/>
    <p:sldId id="590" r:id="rId22"/>
    <p:sldId id="591" r:id="rId23"/>
    <p:sldId id="385" r:id="rId24"/>
    <p:sldId id="394" r:id="rId25"/>
    <p:sldId id="391" r:id="rId26"/>
    <p:sldId id="392" r:id="rId27"/>
    <p:sldId id="393" r:id="rId28"/>
    <p:sldId id="595" r:id="rId29"/>
    <p:sldId id="596" r:id="rId30"/>
    <p:sldId id="259" r:id="rId31"/>
    <p:sldId id="262" r:id="rId32"/>
    <p:sldId id="261" r:id="rId33"/>
    <p:sldId id="263" r:id="rId34"/>
    <p:sldId id="264" r:id="rId35"/>
    <p:sldId id="265" r:id="rId36"/>
    <p:sldId id="267" r:id="rId37"/>
    <p:sldId id="268" r:id="rId38"/>
    <p:sldId id="270" r:id="rId39"/>
    <p:sldId id="26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13"/>
    <p:restoredTop sz="73817"/>
  </p:normalViewPr>
  <p:slideViewPr>
    <p:cSldViewPr snapToGrid="0" snapToObjects="1">
      <p:cViewPr varScale="1">
        <p:scale>
          <a:sx n="71" d="100"/>
          <a:sy n="71" d="100"/>
        </p:scale>
        <p:origin x="90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docmanager.pnld.co.uk/content/D16576.htm" TargetMode="External"/><Relationship Id="rId7" Type="http://schemas.openxmlformats.org/officeDocument/2006/relationships/hyperlink" Target="https://docmanager.pnld.co.uk/content/D11256.htm"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docmanager.pnld.co.uk/content/D2127.htm" TargetMode="External"/><Relationship Id="rId5" Type="http://schemas.openxmlformats.org/officeDocument/2006/relationships/hyperlink" Target="https://docmanager.pnld.co.uk/content/D2103.htm" TargetMode="External"/><Relationship Id="rId4" Type="http://schemas.openxmlformats.org/officeDocument/2006/relationships/hyperlink" Target="https://docmanager.pnld.co.uk/content/D2101.htm"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www.talktofrank.com/"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3</a:t>
            </a:fld>
            <a:endParaRPr lang="en-US"/>
          </a:p>
        </p:txBody>
      </p:sp>
    </p:spTree>
    <p:extLst>
      <p:ext uri="{BB962C8B-B14F-4D97-AF65-F5344CB8AC3E}">
        <p14:creationId xmlns:p14="http://schemas.microsoft.com/office/powerpoint/2010/main" val="611473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4</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r>
              <a:rPr lang="en-GB" altLang="en-US" sz="1100" dirty="0">
                <a:ea typeface="ＭＳ Ｐゴシック" panose="020B0600070205080204" pitchFamily="34" charset="-128"/>
              </a:rPr>
              <a:t>A drug is controlled because of the effect it has on the human body</a:t>
            </a:r>
            <a:r>
              <a:rPr lang="en-GB" altLang="en-US" sz="1100" baseline="0" dirty="0">
                <a:ea typeface="ＭＳ Ｐゴシック" panose="020B0600070205080204" pitchFamily="34" charset="-128"/>
              </a:rPr>
              <a:t>, and they are divided</a:t>
            </a:r>
            <a:r>
              <a:rPr lang="en-GB" altLang="en-US" sz="1100" dirty="0">
                <a:ea typeface="ＭＳ Ｐゴシック" panose="020B0600070205080204" pitchFamily="34" charset="-128"/>
              </a:rPr>
              <a:t> into 3 groups according to the potential harm they are thought to present</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controlled drugs are listed in the </a:t>
            </a:r>
            <a:r>
              <a:rPr lang="en-GB" altLang="en-US" sz="1100" b="1" dirty="0">
                <a:ea typeface="ＭＳ Ｐゴシック" panose="020B0600070205080204" pitchFamily="34" charset="-128"/>
              </a:rPr>
              <a:t>Misuse of Drugs Act 1971 &amp; Psychoactive Active Substances Act 2016</a:t>
            </a:r>
          </a:p>
          <a:p>
            <a:pPr eaLnBrk="1" hangingPunct="1"/>
            <a:r>
              <a:rPr lang="en-GB" altLang="en-US" sz="1100" dirty="0">
                <a:ea typeface="ＭＳ Ｐゴシック" panose="020B0600070205080204" pitchFamily="34" charset="-128"/>
              </a:rPr>
              <a:t>However, the list can be altered when necessary by the issuing of new Regulations. </a:t>
            </a:r>
            <a:r>
              <a:rPr lang="en-GB" altLang="en-US" sz="1100" dirty="0" err="1">
                <a:ea typeface="ＭＳ Ｐゴシック" panose="020B0600070205080204" pitchFamily="34" charset="-128"/>
              </a:rPr>
              <a:t>Eg</a:t>
            </a:r>
            <a:r>
              <a:rPr lang="en-GB" altLang="en-US" sz="1100" dirty="0">
                <a:ea typeface="ＭＳ Ｐゴシック" panose="020B0600070205080204" pitchFamily="34" charset="-128"/>
              </a:rPr>
              <a:t> April 2010- </a:t>
            </a:r>
            <a:r>
              <a:rPr lang="en-GB" altLang="en-US" sz="1100" dirty="0" err="1">
                <a:ea typeface="ＭＳ Ｐゴシック" panose="020B0600070205080204" pitchFamily="34" charset="-128"/>
              </a:rPr>
              <a:t>Mephedrone</a:t>
            </a:r>
            <a:r>
              <a:rPr lang="en-GB" altLang="en-US" sz="1100" dirty="0">
                <a:ea typeface="ＭＳ Ｐゴシック" panose="020B0600070205080204" pitchFamily="34" charset="-128"/>
              </a:rPr>
              <a:t>- ‘meow </a:t>
            </a:r>
            <a:r>
              <a:rPr lang="en-GB" altLang="en-US" sz="1100" dirty="0" err="1">
                <a:ea typeface="ＭＳ Ｐゴシック" panose="020B0600070205080204" pitchFamily="34" charset="-128"/>
              </a:rPr>
              <a:t>meow</a:t>
            </a:r>
            <a:r>
              <a:rPr lang="en-GB" altLang="en-US" sz="1100" dirty="0">
                <a:ea typeface="ＭＳ Ｐゴシック" panose="020B0600070205080204" pitchFamily="34" charset="-128"/>
              </a:rPr>
              <a:t>’ added to list. </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Controlled drugs are classified as ‘A’, ‘B’ and ‘C’ group, according to their toxicity.  Most of the common drugs fall into Classes ‘A’ and ‘B’, but many of them will be unfamiliar to student officers and they would not be permitted to identify categorically, even if they could recognise them.</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All sections of the misuse</a:t>
            </a:r>
            <a:r>
              <a:rPr lang="en-GB" altLang="en-US" sz="1100" baseline="0" dirty="0">
                <a:ea typeface="ＭＳ Ｐゴシック" panose="020B0600070205080204" pitchFamily="34" charset="-128"/>
              </a:rPr>
              <a:t> of drugs act is triable either way</a:t>
            </a:r>
            <a:r>
              <a:rPr lang="en-GB" altLang="en-US" sz="1100" dirty="0">
                <a:ea typeface="ＭＳ Ｐゴシック" panose="020B0600070205080204" pitchFamily="34" charset="-128"/>
              </a:rPr>
              <a:t> – Power of arrest without warrant Constable / other persons.</a:t>
            </a:r>
          </a:p>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7</a:t>
            </a:fld>
            <a:endParaRPr lang="en-GB" altLang="en-US"/>
          </a:p>
        </p:txBody>
      </p:sp>
    </p:spTree>
    <p:extLst>
      <p:ext uri="{BB962C8B-B14F-4D97-AF65-F5344CB8AC3E}">
        <p14:creationId xmlns:p14="http://schemas.microsoft.com/office/powerpoint/2010/main" val="173358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u="sng" dirty="0">
                <a:ea typeface="ＭＳ Ｐゴシック" panose="020B0600070205080204" pitchFamily="34" charset="-128"/>
              </a:rPr>
              <a:t>Possession</a:t>
            </a: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a:t>
            </a:r>
          </a:p>
          <a:p>
            <a:pPr eaLnBrk="1" hangingPunct="1">
              <a:lnSpc>
                <a:spcPct val="100000"/>
              </a:lnSpc>
            </a:pPr>
            <a:endParaRPr lang="en-GB" altLang="en-US" sz="1100" baseline="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To prove a substance is a controlled drug a forensic scientist would analyse it in a laboratory.</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It is important that student officers know that they should </a:t>
            </a:r>
            <a:r>
              <a:rPr lang="en-GB" altLang="en-US" sz="1100" b="1" dirty="0">
                <a:ea typeface="ＭＳ Ｐゴシック" panose="020B0600070205080204" pitchFamily="34" charset="-128"/>
              </a:rPr>
              <a:t>never</a:t>
            </a:r>
            <a:r>
              <a:rPr lang="en-GB" altLang="en-US" sz="1100" dirty="0">
                <a:ea typeface="ＭＳ Ｐゴシック" panose="020B0600070205080204" pitchFamily="34" charset="-128"/>
              </a:rPr>
              <a:t> try to make their own identification by tasting a suspect substance; it is of no evidential value and is extremely dangerous.</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dirty="0">
                <a:ea typeface="ＭＳ Ｐゴシック" panose="020B0600070205080204" pitchFamily="34" charset="-128"/>
              </a:rPr>
              <a:t>There are two types of defences we shall look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Statutory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a:t>
            </a:r>
            <a:r>
              <a:rPr lang="en-US" altLang="en-US" sz="1200" b="1" baseline="0" dirty="0">
                <a:ea typeface="ＭＳ Ｐゴシック" panose="020B0600070205080204" pitchFamily="34" charset="-128"/>
              </a:rPr>
              <a:t> </a:t>
            </a:r>
            <a:r>
              <a:rPr lang="en-GB" altLang="en-US" sz="1200" b="0" kern="1200" baseline="0" dirty="0">
                <a:solidFill>
                  <a:schemeClr val="tx1"/>
                </a:solidFill>
                <a:effectLst/>
                <a:latin typeface="Arial" pitchFamily="34" charset="0"/>
                <a:ea typeface="ＭＳ Ｐゴシック" pitchFamily="-112" charset="-128"/>
              </a:rPr>
              <a:t>A</a:t>
            </a:r>
            <a:r>
              <a:rPr lang="en-GB" sz="1200" kern="1200" dirty="0">
                <a:solidFill>
                  <a:schemeClr val="tx1"/>
                </a:solidFill>
                <a:effectLst/>
                <a:latin typeface="Arial" pitchFamily="34" charset="0"/>
                <a:ea typeface="ＭＳ Ｐゴシック" pitchFamily="-112" charset="-128"/>
                <a:cs typeface="ＭＳ Ｐゴシック" pitchFamily="-112" charset="-128"/>
              </a:rPr>
              <a:t> statutory defence can be raised in any instance in which a party cannot be shown to have acted purposely, knowingly, recklessly, or negligently as the law may require, with respect to each material element of the offense</a:t>
            </a:r>
            <a:endParaRPr lang="en-US" altLang="en-US" sz="1200" b="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General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 </a:t>
            </a:r>
            <a:r>
              <a:rPr lang="en-US" altLang="en-US" sz="1200" b="0" dirty="0">
                <a:ea typeface="ＭＳ Ｐゴシック" panose="020B0600070205080204" pitchFamily="34" charset="-128"/>
              </a:rPr>
              <a:t>Not a </a:t>
            </a:r>
            <a:r>
              <a:rPr lang="en-US" altLang="en-US" sz="1200" b="0" dirty="0" err="1">
                <a:ea typeface="ＭＳ Ｐゴシック" panose="020B0600070205080204" pitchFamily="34" charset="-128"/>
              </a:rPr>
              <a:t>recognised</a:t>
            </a:r>
            <a:r>
              <a:rPr lang="en-US" altLang="en-US" sz="1200" b="0" dirty="0">
                <a:ea typeface="ＭＳ Ｐゴシック" panose="020B0600070205080204" pitchFamily="34" charset="-128"/>
              </a:rPr>
              <a:t> </a:t>
            </a:r>
            <a:r>
              <a:rPr lang="en-US" altLang="en-US" sz="1200" b="0" dirty="0" err="1">
                <a:ea typeface="ＭＳ Ｐゴシック" panose="020B0600070205080204" pitchFamily="34" charset="-128"/>
              </a:rPr>
              <a:t>defence</a:t>
            </a:r>
            <a:r>
              <a:rPr lang="en-US" altLang="en-US" sz="1200" b="0" dirty="0">
                <a:ea typeface="ＭＳ Ｐゴシック" panose="020B0600070205080204" pitchFamily="34" charset="-128"/>
              </a:rPr>
              <a:t> in law, the</a:t>
            </a:r>
            <a:r>
              <a:rPr lang="en-US" altLang="en-US" sz="1200" b="0" baseline="0" dirty="0">
                <a:ea typeface="ＭＳ Ｐゴシック" panose="020B0600070205080204" pitchFamily="34" charset="-128"/>
              </a:rPr>
              <a:t> onus is on the defendant to prove in court</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10</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13</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ea typeface="ＭＳ Ｐゴシック" panose="020B0600070205080204" pitchFamily="34" charset="-128"/>
              </a:rPr>
              <a:t>We’ll look at these concepts individually…</a:t>
            </a:r>
          </a:p>
          <a:p>
            <a:endParaRPr lang="en-US" altLang="en-US" sz="1200" dirty="0">
              <a:ea typeface="ＭＳ Ｐゴシック" panose="020B0600070205080204" pitchFamily="34" charset="-128"/>
            </a:endParaRPr>
          </a:p>
          <a:p>
            <a:r>
              <a:rPr lang="en-US" altLang="en-US" sz="1200" dirty="0">
                <a:ea typeface="ＭＳ Ｐゴシック" panose="020B0600070205080204" pitchFamily="34" charset="-128"/>
              </a:rPr>
              <a:t>The</a:t>
            </a:r>
            <a:r>
              <a:rPr lang="en-US" altLang="en-US" sz="1200" baseline="0" dirty="0">
                <a:ea typeface="ＭＳ Ｐゴシック" panose="020B0600070205080204" pitchFamily="34" charset="-128"/>
              </a:rPr>
              <a:t> onus is on the defendant to prove in court the following….</a:t>
            </a:r>
            <a:endParaRPr lang="en-US"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ea typeface="ＭＳ Ｐゴシック" panose="020B0600070205080204" pitchFamily="34" charset="-128"/>
              </a:rPr>
              <a:t>The first defence is based upon a person’s lack of knowledge of a fact, which the prosecution must prove to secure a conviction, e.g. unlawful possession.</a:t>
            </a:r>
          </a:p>
          <a:p>
            <a:pPr>
              <a:lnSpc>
                <a:spcPct val="100000"/>
              </a:lnSpc>
            </a:pPr>
            <a:endParaRPr lang="en-GB" altLang="en-US" sz="1200" dirty="0">
              <a:ea typeface="ＭＳ Ｐゴシック" panose="020B0600070205080204" pitchFamily="34" charset="-128"/>
            </a:endParaRPr>
          </a:p>
          <a:p>
            <a:pPr>
              <a:lnSpc>
                <a:spcPct val="100000"/>
              </a:lnSpc>
            </a:pPr>
            <a:r>
              <a:rPr lang="en-GB" altLang="en-US" sz="1200" b="1" dirty="0">
                <a:ea typeface="ＭＳ Ｐゴシック" panose="020B0600070205080204" pitchFamily="34" charset="-128"/>
              </a:rPr>
              <a:t>Example</a:t>
            </a:r>
          </a:p>
          <a:p>
            <a:pPr>
              <a:lnSpc>
                <a:spcPct val="100000"/>
              </a:lnSpc>
            </a:pPr>
            <a:r>
              <a:rPr lang="en-GB" altLang="en-US" sz="1200" dirty="0">
                <a:ea typeface="ＭＳ Ｐゴシック" panose="020B0600070205080204" pitchFamily="34" charset="-128"/>
              </a:rPr>
              <a:t>Two men are walking together in the street when a police constable approaches them.  One is carrying a small packet of cannabis and, to avoid being found in possession of it, he slips the packet into the other’s pocket without his knowledge.</a:t>
            </a:r>
          </a:p>
          <a:p>
            <a:pPr>
              <a:lnSpc>
                <a:spcPct val="100000"/>
              </a:lnSpc>
            </a:pPr>
            <a:r>
              <a:rPr lang="en-GB" altLang="en-US" sz="1200" dirty="0">
                <a:ea typeface="ＭＳ Ｐゴシック" panose="020B0600070205080204" pitchFamily="34" charset="-128"/>
              </a:rPr>
              <a:t>Would the other person be guilty?</a:t>
            </a:r>
          </a:p>
          <a:p>
            <a:pPr>
              <a:lnSpc>
                <a:spcPct val="100000"/>
              </a:lnSpc>
            </a:pPr>
            <a:r>
              <a:rPr lang="en-GB" altLang="en-US" sz="1200" dirty="0">
                <a:ea typeface="ＭＳ Ｐゴシック" panose="020B0600070205080204" pitchFamily="34" charset="-128"/>
              </a:rPr>
              <a:t>‘Knowledge’ is a fact the prosecution have to prove for an offence of unlawful possession.</a:t>
            </a:r>
          </a:p>
          <a:p>
            <a:pPr>
              <a:lnSpc>
                <a:spcPct val="100000"/>
              </a:lnSpc>
            </a:pPr>
            <a:r>
              <a:rPr lang="en-GB" altLang="en-US" sz="1200" dirty="0">
                <a:ea typeface="ＭＳ Ｐゴシック" panose="020B0600070205080204" pitchFamily="34" charset="-128"/>
              </a:rPr>
              <a:t>In this case the person </a:t>
            </a:r>
            <a:r>
              <a:rPr lang="en-GB" altLang="en-US" sz="1200" b="1" dirty="0">
                <a:ea typeface="ＭＳ Ｐゴシック" panose="020B0600070205080204" pitchFamily="34" charset="-128"/>
              </a:rPr>
              <a:t>would not </a:t>
            </a:r>
            <a:r>
              <a:rPr lang="en-GB" altLang="en-US" sz="1200" dirty="0">
                <a:ea typeface="ＭＳ Ｐゴシック" panose="020B0600070205080204" pitchFamily="34" charset="-128"/>
              </a:rPr>
              <a:t>be guilty.</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This second defence prevents defendants from claiming a ‘defence’ when what they thought was one type of controlled drug was in fact another, different controlled drug.</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Example</a:t>
            </a:r>
          </a:p>
          <a:p>
            <a:r>
              <a:rPr lang="en-GB" altLang="en-US" sz="1200" dirty="0">
                <a:ea typeface="ＭＳ Ｐゴシック" panose="020B0600070205080204" pitchFamily="34" charset="-128"/>
              </a:rPr>
              <a:t>A man gives his employee a packet to deliver, informing her it contains tobacco.</a:t>
            </a:r>
          </a:p>
          <a:p>
            <a:r>
              <a:rPr lang="en-GB" altLang="en-US" sz="1200" dirty="0">
                <a:ea typeface="ＭＳ Ｐゴシック" panose="020B0600070205080204" pitchFamily="34" charset="-128"/>
              </a:rPr>
              <a:t>The package is found to contain cannabis.</a:t>
            </a:r>
          </a:p>
          <a:p>
            <a:r>
              <a:rPr lang="en-GB" altLang="en-US" sz="1200" dirty="0">
                <a:ea typeface="ＭＳ Ｐゴシック" panose="020B0600070205080204" pitchFamily="34" charset="-128"/>
              </a:rPr>
              <a:t>The employee did not know it was cannabis, did not suspect it was and had no reason to suspect it; therefore she would not be guilty.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an offender purchased what she thought to be cocaine and forensic analysis revealed it to be heroin, would she be able to rely on this defence?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answer is NO.</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she believed the substance to be a controlled drug, then it does not matter which type of controlled drug it turns out to be.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These circumstances would be quite unusual, but registered drug users have been known to claim ignorance when in possession of a drug other than that which they are lawfully permitted to possess.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 mistake by a dispensing chemist would be the only sort of example that might apply here,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39579744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21</a:t>
            </a:fld>
            <a:endParaRPr lang="en-US"/>
          </a:p>
        </p:txBody>
      </p:sp>
    </p:spTree>
    <p:extLst>
      <p:ext uri="{BB962C8B-B14F-4D97-AF65-F5344CB8AC3E}">
        <p14:creationId xmlns:p14="http://schemas.microsoft.com/office/powerpoint/2010/main" val="890904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Triable either way – power of arrest without warrant – Constables/other persons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offence is designed to bridge the gap between evidence of an actual supply and evidence of possession only.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term ‘whether lawfully or not’ includes a person who has lawful possession, but intends to supply it unlawfully to another.</a:t>
            </a:r>
          </a:p>
          <a:p>
            <a:r>
              <a:rPr lang="en-GB" altLang="en-US" sz="1200" dirty="0">
                <a:ea typeface="ＭＳ Ｐゴシック" panose="020B0600070205080204" pitchFamily="34" charset="-128"/>
              </a:rPr>
              <a:t>For example, a doctor or nurse who has lawful possession of morphine, but intends to supply it unlawfully to another.</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Controlled drug in their possession </a:t>
            </a:r>
            <a:r>
              <a:rPr lang="en-GB" altLang="en-US" sz="1200" dirty="0">
                <a:ea typeface="ＭＳ Ｐゴシック" panose="020B0600070205080204" pitchFamily="34" charset="-128"/>
              </a:rPr>
              <a:t>– to be found guilty of this offence, a person must be in possession</a:t>
            </a:r>
            <a:r>
              <a:rPr lang="en-GB" altLang="en-US" sz="1200" baseline="0" dirty="0">
                <a:ea typeface="ＭＳ Ｐゴシック" panose="020B0600070205080204" pitchFamily="34" charset="-128"/>
              </a:rPr>
              <a:t> of a controlled drug (this may be established after the drug has been tested)</a:t>
            </a:r>
          </a:p>
          <a:p>
            <a:endParaRPr lang="en-GB" altLang="en-US" sz="1200" baseline="0" dirty="0">
              <a:ea typeface="ＭＳ Ｐゴシック" panose="020B0600070205080204" pitchFamily="34" charset="-128"/>
            </a:endParaRPr>
          </a:p>
          <a:p>
            <a:r>
              <a:rPr lang="en-GB" altLang="en-US" sz="1200" b="1" baseline="0" dirty="0">
                <a:ea typeface="ＭＳ Ｐゴシック" panose="020B0600070205080204" pitchFamily="34" charset="-128"/>
              </a:rPr>
              <a:t>Lawfully or not </a:t>
            </a:r>
            <a:r>
              <a:rPr lang="en-GB" altLang="en-US" sz="1200" baseline="0" dirty="0">
                <a:ea typeface="ＭＳ Ｐゴシック" panose="020B0600070205080204" pitchFamily="34" charset="-128"/>
              </a:rPr>
              <a:t>– Lawfulness or otherwise of the possession is irrelevant. A person can lawfully possess a controlled drug </a:t>
            </a:r>
          </a:p>
          <a:p>
            <a:r>
              <a:rPr lang="en-GB" altLang="en-US" sz="1200" baseline="0" dirty="0" err="1">
                <a:ea typeface="ＭＳ Ｐゴシック" panose="020B0600070205080204" pitchFamily="34" charset="-128"/>
              </a:rPr>
              <a:t>ie</a:t>
            </a:r>
            <a:r>
              <a:rPr lang="en-GB" altLang="en-US" sz="1200" baseline="0" dirty="0">
                <a:ea typeface="ＭＳ Ｐゴシック" panose="020B0600070205080204" pitchFamily="34" charset="-128"/>
              </a:rPr>
              <a:t> police officer, doctor, chemist, and still commit the offence when they intend to supply it to another who cannot lawfully possess it. </a:t>
            </a:r>
          </a:p>
          <a:p>
            <a:endParaRPr lang="en-GB" altLang="en-US" sz="1200" baseline="0" dirty="0">
              <a:ea typeface="ＭＳ Ｐゴシック" panose="020B0600070205080204" pitchFamily="34" charset="-128"/>
            </a:endParaRPr>
          </a:p>
          <a:p>
            <a:r>
              <a:rPr lang="en-GB" altLang="en-US" sz="1200" b="1" dirty="0">
                <a:ea typeface="ＭＳ Ｐゴシック" panose="020B0600070205080204" pitchFamily="34" charset="-128"/>
              </a:rPr>
              <a:t>Intent</a:t>
            </a:r>
            <a:r>
              <a:rPr lang="en-GB" altLang="en-US" sz="1200" dirty="0">
                <a:ea typeface="ＭＳ Ｐゴシック" panose="020B0600070205080204" pitchFamily="34" charset="-128"/>
              </a:rPr>
              <a:t> – its not necessary to prove intent of a person</a:t>
            </a:r>
            <a:r>
              <a:rPr lang="en-GB" altLang="en-US" sz="1200" baseline="0" dirty="0">
                <a:ea typeface="ＭＳ Ｐゴシック" panose="020B0600070205080204" pitchFamily="34" charset="-128"/>
              </a:rPr>
              <a:t> to supply a controlled drug. i.e. a person who thought he was dealing heroin but was in fact in possession of dealing amphetamines is still guilty of the offence </a:t>
            </a:r>
            <a:endParaRPr lang="en-GB"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effectLst/>
              </a:rPr>
              <a:t>Section 6 of the Misuse of Drugs Act 1971 provides restrictions on the cultivation of cannabis plants.</a:t>
            </a:r>
          </a:p>
          <a:p>
            <a:endParaRPr lang="en-GB" altLang="en-US" sz="1100" dirty="0">
              <a:solidFill>
                <a:schemeClr val="tx1"/>
              </a:solidFill>
              <a:effectLst/>
              <a:latin typeface="Arial" panose="020B0604020202020204" pitchFamily="34" charset="0"/>
            </a:endParaRPr>
          </a:p>
          <a:p>
            <a:r>
              <a:rPr lang="en-GB" sz="1100" dirty="0">
                <a:solidFill>
                  <a:schemeClr val="tx1"/>
                </a:solidFill>
                <a:effectLst/>
              </a:rPr>
              <a:t>Cannabis (Genus </a:t>
            </a:r>
            <a:r>
              <a:rPr lang="en-GB" sz="1100" i="1" dirty="0">
                <a:solidFill>
                  <a:schemeClr val="tx1"/>
                </a:solidFill>
                <a:effectLst/>
              </a:rPr>
              <a:t>Cannabis) means </a:t>
            </a:r>
            <a:r>
              <a:rPr lang="en-GB" sz="1100" dirty="0">
                <a:solidFill>
                  <a:schemeClr val="tx1"/>
                </a:solidFill>
                <a:effectLst/>
              </a:rPr>
              <a:t>any part of any</a:t>
            </a:r>
            <a:r>
              <a:rPr lang="en-GB" sz="1100" baseline="0" dirty="0">
                <a:solidFill>
                  <a:schemeClr val="tx1"/>
                </a:solidFill>
                <a:effectLst/>
              </a:rPr>
              <a:t> cannabis plant </a:t>
            </a:r>
            <a:r>
              <a:rPr lang="en-GB" sz="1100" dirty="0">
                <a:solidFill>
                  <a:schemeClr val="tx1"/>
                </a:solidFill>
                <a:effectLst/>
              </a:rPr>
              <a:t>(but</a:t>
            </a:r>
            <a:r>
              <a:rPr lang="en-GB" sz="1100" baseline="0" dirty="0">
                <a:solidFill>
                  <a:schemeClr val="tx1"/>
                </a:solidFill>
                <a:effectLst/>
              </a:rPr>
              <a:t> </a:t>
            </a:r>
            <a:r>
              <a:rPr lang="en-GB" sz="1100" dirty="0">
                <a:solidFill>
                  <a:schemeClr val="tx1"/>
                </a:solidFill>
                <a:effectLst/>
              </a:rPr>
              <a:t>does not include cannabis resin, the mature stalk of the plant, fibre produced from the stalk or the seed of the plant)</a:t>
            </a:r>
          </a:p>
          <a:p>
            <a:endParaRPr lang="en-GB" altLang="en-US" sz="1100" dirty="0">
              <a:solidFill>
                <a:schemeClr val="tx1"/>
              </a:solidFill>
              <a:effectLst/>
              <a:latin typeface="Arial" panose="020B0604020202020204" pitchFamily="34" charset="0"/>
            </a:endParaRPr>
          </a:p>
          <a:p>
            <a:r>
              <a:rPr lang="en-GB" altLang="en-US" sz="1100" dirty="0">
                <a:solidFill>
                  <a:schemeClr val="tx1"/>
                </a:solidFill>
                <a:latin typeface="Arial" panose="020B0604020202020204" pitchFamily="34" charset="0"/>
              </a:rPr>
              <a:t>Do not need to prove the defendant knew it was a cannabis plant. If any form of cultivation can be proved just need to show that the plant was of the genus cannabis.</a:t>
            </a:r>
          </a:p>
          <a:p>
            <a:endParaRPr lang="en-GB" altLang="en-US" sz="1100" dirty="0">
              <a:solidFill>
                <a:schemeClr val="tx1"/>
              </a:solidFill>
              <a:latin typeface="Arial" panose="020B0604020202020204" pitchFamily="34" charset="0"/>
            </a:endParaRPr>
          </a:p>
          <a:p>
            <a:r>
              <a:rPr lang="en-GB" altLang="en-US" sz="1100" dirty="0">
                <a:solidFill>
                  <a:schemeClr val="tx1"/>
                </a:solidFill>
                <a:latin typeface="Arial" panose="020B0604020202020204" pitchFamily="34" charset="0"/>
              </a:rPr>
              <a:t>Only lawful cultivation is under a licence granted by the Secretary of State.</a:t>
            </a:r>
          </a:p>
          <a:p>
            <a:endParaRPr lang="en-GB" sz="1100" baseline="0" dirty="0">
              <a:solidFill>
                <a:schemeClr val="tx1"/>
              </a:solidFill>
            </a:endParaRPr>
          </a:p>
          <a:p>
            <a:r>
              <a:rPr lang="en-GB" sz="1100" i="1" dirty="0">
                <a:solidFill>
                  <a:schemeClr val="tx1"/>
                </a:solidFill>
                <a:effectLst/>
              </a:rPr>
              <a:t>Note:</a:t>
            </a:r>
            <a:r>
              <a:rPr lang="en-GB" sz="1100" i="1" baseline="0" dirty="0">
                <a:solidFill>
                  <a:schemeClr val="tx1"/>
                </a:solidFill>
                <a:effectLst/>
              </a:rPr>
              <a:t> </a:t>
            </a:r>
            <a:r>
              <a:rPr lang="en-GB" sz="1100" i="1" dirty="0">
                <a:solidFill>
                  <a:schemeClr val="tx1"/>
                </a:solidFill>
                <a:effectLst/>
              </a:rPr>
              <a:t>(</a:t>
            </a:r>
            <a:r>
              <a:rPr lang="en-GB" sz="1100" i="1" dirty="0" err="1">
                <a:solidFill>
                  <a:schemeClr val="tx1"/>
                </a:solidFill>
                <a:effectLst/>
              </a:rPr>
              <a:t>i</a:t>
            </a:r>
            <a:r>
              <a:rPr lang="en-GB" sz="1100" i="1" dirty="0">
                <a:solidFill>
                  <a:schemeClr val="tx1"/>
                </a:solidFill>
                <a:effectLst/>
              </a:rPr>
              <a:t>) </a:t>
            </a:r>
            <a:r>
              <a:rPr lang="en-GB" sz="1100" i="1" dirty="0">
                <a:solidFill>
                  <a:schemeClr val="tx1"/>
                </a:solidFill>
                <a:effectLst/>
                <a:hlinkClick r:id="rId3"/>
              </a:rPr>
              <a:t>Home Office Circular 82/1980 </a:t>
            </a:r>
            <a:r>
              <a:rPr lang="en-GB" sz="1100" i="1" dirty="0">
                <a:solidFill>
                  <a:schemeClr val="tx1"/>
                </a:solidFill>
                <a:effectLst/>
              </a:rPr>
              <a:t>recommends charging with production of a </a:t>
            </a:r>
            <a:r>
              <a:rPr lang="en-GB" sz="1100" i="1" dirty="0">
                <a:solidFill>
                  <a:schemeClr val="tx1"/>
                </a:solidFill>
                <a:effectLst/>
                <a:hlinkClick r:id="rId4"/>
              </a:rPr>
              <a:t>controlled drug</a:t>
            </a:r>
            <a:r>
              <a:rPr lang="en-GB" sz="1100" i="1" dirty="0">
                <a:solidFill>
                  <a:schemeClr val="tx1"/>
                </a:solidFill>
                <a:effectLst/>
              </a:rPr>
              <a:t> under </a:t>
            </a:r>
            <a:r>
              <a:rPr lang="en-GB" sz="1100" i="1" dirty="0">
                <a:solidFill>
                  <a:schemeClr val="tx1"/>
                </a:solidFill>
                <a:effectLst/>
                <a:hlinkClick r:id="rId5"/>
              </a:rPr>
              <a:t>section 4</a:t>
            </a:r>
            <a:r>
              <a:rPr lang="en-GB" sz="1100" i="1" dirty="0">
                <a:solidFill>
                  <a:schemeClr val="tx1"/>
                </a:solidFill>
                <a:effectLst/>
              </a:rPr>
              <a:t>, rather than cultivation of Cannabis under this section, due to the wide interpretation of 'produce' in </a:t>
            </a:r>
            <a:r>
              <a:rPr lang="en-GB" sz="1100" i="1" dirty="0">
                <a:solidFill>
                  <a:schemeClr val="tx1"/>
                </a:solidFill>
                <a:effectLst/>
                <a:hlinkClick r:id="rId6"/>
              </a:rPr>
              <a:t>section 37(1)</a:t>
            </a:r>
            <a:r>
              <a:rPr lang="en-GB" sz="1100" i="1" dirty="0">
                <a:solidFill>
                  <a:schemeClr val="tx1"/>
                </a:solidFill>
                <a:effectLst/>
              </a:rPr>
              <a:t>. </a:t>
            </a:r>
          </a:p>
          <a:p>
            <a:endParaRPr lang="en-GB" sz="1100" i="1" dirty="0">
              <a:solidFill>
                <a:schemeClr val="tx1"/>
              </a:solidFill>
              <a:effectLst/>
            </a:endParaRPr>
          </a:p>
          <a:p>
            <a:r>
              <a:rPr lang="en-GB" sz="1100" i="1" dirty="0">
                <a:solidFill>
                  <a:schemeClr val="tx1"/>
                </a:solidFill>
                <a:effectLst/>
              </a:rPr>
              <a:t>‘</a:t>
            </a:r>
            <a:r>
              <a:rPr lang="en-GB" sz="1100" i="0" dirty="0">
                <a:solidFill>
                  <a:schemeClr val="tx1"/>
                </a:solidFill>
                <a:effectLst/>
              </a:rPr>
              <a:t>produce’ where the reference is to producing a controlled drug, means producing it by manufacture, cultivation or any other method, and ‘production’ has a corresponding meaning.</a:t>
            </a:r>
          </a:p>
          <a:p>
            <a:endParaRPr lang="en-GB" sz="1100" i="0" dirty="0">
              <a:solidFill>
                <a:schemeClr val="tx1"/>
              </a:solidFill>
              <a:effectLst/>
            </a:endParaRPr>
          </a:p>
          <a:p>
            <a:r>
              <a:rPr lang="en-GB" sz="1100" i="1" dirty="0">
                <a:solidFill>
                  <a:schemeClr val="tx1"/>
                </a:solidFill>
                <a:effectLst/>
              </a:rPr>
              <a:t>Additionally, a principal difference between the two is that production falls under the lifestyle offences within </a:t>
            </a:r>
            <a:r>
              <a:rPr lang="en-GB" sz="1100" i="1" dirty="0">
                <a:solidFill>
                  <a:schemeClr val="tx1"/>
                </a:solidFill>
                <a:effectLst/>
                <a:hlinkClick r:id="rId7"/>
              </a:rPr>
              <a:t>Schedule 2</a:t>
            </a:r>
            <a:r>
              <a:rPr lang="en-GB" sz="1100" i="1" dirty="0">
                <a:solidFill>
                  <a:schemeClr val="tx1"/>
                </a:solidFill>
                <a:effectLst/>
              </a:rPr>
              <a:t> of the Proceeds of Crime Act, allowing the courts to make wider confiscation orders where it is shown that the defendant has benefited from his criminal conduct.</a:t>
            </a:r>
          </a:p>
          <a:p>
            <a:endParaRPr lang="en-GB" sz="1100" i="1" baseline="0" dirty="0">
              <a:solidFill>
                <a:schemeClr val="tx1"/>
              </a:solidFill>
              <a:effectLst/>
            </a:endParaRPr>
          </a:p>
          <a:p>
            <a:r>
              <a:rPr lang="en-GB" sz="1100" dirty="0">
                <a:solidFill>
                  <a:schemeClr val="tx1"/>
                </a:solidFill>
                <a:effectLst/>
              </a:rPr>
              <a:t>Either-way Offence </a:t>
            </a:r>
            <a:br>
              <a:rPr lang="en-GB" sz="1100" dirty="0">
                <a:solidFill>
                  <a:schemeClr val="tx1"/>
                </a:solidFill>
                <a:effectLst/>
              </a:rPr>
            </a:br>
            <a:br>
              <a:rPr lang="en-GB" sz="1100" dirty="0">
                <a:solidFill>
                  <a:schemeClr val="tx1"/>
                </a:solidFill>
                <a:effectLst/>
              </a:rPr>
            </a:br>
            <a:r>
              <a:rPr lang="en-GB" sz="1100" dirty="0">
                <a:solidFill>
                  <a:schemeClr val="tx1"/>
                </a:solidFill>
                <a:effectLst/>
              </a:rPr>
              <a:t>Summary: Maximum six months imprisonment and/or a fine.</a:t>
            </a:r>
            <a:br>
              <a:rPr lang="en-GB" sz="1100" dirty="0">
                <a:solidFill>
                  <a:schemeClr val="tx1"/>
                </a:solidFill>
                <a:effectLst/>
              </a:rPr>
            </a:br>
            <a:r>
              <a:rPr lang="en-GB" sz="1100" dirty="0">
                <a:solidFill>
                  <a:schemeClr val="tx1"/>
                </a:solidFill>
                <a:effectLst/>
              </a:rPr>
              <a:t>Indictment: Maximum fourteen years imprisonment and/or a fine. </a:t>
            </a:r>
            <a:endParaRPr lang="en-GB" sz="1100" baseline="0" dirty="0">
              <a:solidFill>
                <a:schemeClr val="tx1"/>
              </a:solidFill>
            </a:endParaRPr>
          </a:p>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25</a:t>
            </a:fld>
            <a:endParaRPr lang="en-GB" altLang="en-US"/>
          </a:p>
        </p:txBody>
      </p:sp>
    </p:spTree>
    <p:extLst>
      <p:ext uri="{BB962C8B-B14F-4D97-AF65-F5344CB8AC3E}">
        <p14:creationId xmlns:p14="http://schemas.microsoft.com/office/powerpoint/2010/main" val="42370244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26</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PACE Code A </a:t>
            </a:r>
            <a:r>
              <a:rPr lang="en-GB" sz="1200" dirty="0"/>
              <a:t>deals with the exercise by police officers of statutory powers to search a person or a vehicle without first making an arrest.</a:t>
            </a:r>
          </a:p>
          <a:p>
            <a:pPr>
              <a:lnSpc>
                <a:spcPct val="100000"/>
              </a:lnSpc>
            </a:pPr>
            <a:endParaRPr lang="en-GB" altLang="en-US" sz="12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In law, the effect of </a:t>
            </a:r>
            <a:r>
              <a:rPr lang="en-GB" sz="1200" b="1" i="0" dirty="0">
                <a:effectLst/>
              </a:rPr>
              <a:t>'detaining</a:t>
            </a:r>
            <a:r>
              <a:rPr lang="en-GB" sz="1200" i="0" dirty="0">
                <a:effectLst/>
              </a:rPr>
              <a:t>' someone for one of these purposes is really to temporarily arrest them whilst the procedure takes place.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The main difference between the two is that a person being held for a procedure has not been 'arrested for an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i="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VEHICLE means</a:t>
            </a:r>
            <a:r>
              <a:rPr lang="en-GB" sz="1200" dirty="0">
                <a:effectLst/>
              </a:rPr>
              <a:t>: - a conveyance, usually with wheels, for transporting people, goods, etc.;</a:t>
            </a:r>
            <a:br>
              <a:rPr lang="en-GB" sz="1200" dirty="0">
                <a:effectLst/>
              </a:rPr>
            </a:br>
            <a:r>
              <a:rPr lang="en-GB" sz="1200" dirty="0">
                <a:effectLst/>
              </a:rPr>
              <a:t>- a car, cart, truck, carriage, sledge, etc.;</a:t>
            </a:r>
            <a:br>
              <a:rPr lang="en-GB" sz="1200" dirty="0">
                <a:effectLst/>
              </a:rPr>
            </a:br>
            <a:r>
              <a:rPr lang="en-GB" sz="1200" dirty="0">
                <a:effectLst/>
              </a:rPr>
              <a:t>- any means of carriage or transport;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Vessel</a:t>
            </a:r>
            <a:r>
              <a:rPr lang="en-GB" sz="1200" dirty="0">
                <a:effectLst/>
              </a:rPr>
              <a:t> includes a hovercraft</a:t>
            </a:r>
            <a:br>
              <a:rPr lang="en-GB" sz="1200" dirty="0">
                <a:effectLst/>
              </a:rPr>
            </a:br>
            <a:endParaRPr lang="en-GB" sz="1200" dirty="0">
              <a:effectLst/>
            </a:endParaRPr>
          </a:p>
          <a:p>
            <a:pPr>
              <a:lnSpc>
                <a:spcPct val="100000"/>
              </a:lnSpc>
            </a:pPr>
            <a:r>
              <a:rPr lang="en-GB" altLang="en-US" sz="1200" dirty="0">
                <a:ea typeface="ＭＳ Ｐゴシック" panose="020B0600070205080204" pitchFamily="34" charset="-128"/>
              </a:rPr>
              <a:t>Search any vehicle or vessel in which the constable suspects that the drug may be found </a:t>
            </a:r>
            <a:r>
              <a:rPr lang="en-GB" altLang="en-US" sz="1200" b="1" u="sng" dirty="0">
                <a:ea typeface="ＭＳ Ｐゴシック" panose="020B0600070205080204" pitchFamily="34" charset="-128"/>
              </a:rPr>
              <a:t>and, for that purpose, require the person in control of the vehicle or vessel to stop it</a:t>
            </a:r>
            <a:r>
              <a:rPr lang="en-GB" altLang="en-US" sz="1200" dirty="0">
                <a:ea typeface="ＭＳ Ｐゴシック" panose="020B0600070205080204" pitchFamily="34" charset="-128"/>
              </a:rPr>
              <a:t>.</a:t>
            </a:r>
          </a:p>
          <a:p>
            <a:pPr>
              <a:lnSpc>
                <a:spcPct val="100000"/>
              </a:lnSpc>
            </a:pPr>
            <a:endParaRPr lang="en-GB" altLang="en-US" sz="1200" dirty="0">
              <a:ea typeface="ＭＳ Ｐゴシック" panose="020B0600070205080204" pitchFamily="34" charset="-128"/>
            </a:endParaRPr>
          </a:p>
          <a:p>
            <a:pPr>
              <a:lnSpc>
                <a:spcPct val="100000"/>
              </a:lnSpc>
            </a:pPr>
            <a:r>
              <a:rPr lang="en-GB" sz="1200" dirty="0">
                <a:ea typeface="ＭＳ Ｐゴシック" panose="020B0600070205080204" pitchFamily="34" charset="-128"/>
              </a:rPr>
              <a:t>When searching a </a:t>
            </a:r>
            <a:r>
              <a:rPr lang="en-GB" sz="1200" b="1" u="sng" dirty="0">
                <a:ea typeface="ＭＳ Ｐゴシック" panose="020B0600070205080204" pitchFamily="34" charset="-128"/>
              </a:rPr>
              <a:t>vehicle</a:t>
            </a:r>
            <a:r>
              <a:rPr lang="en-GB" sz="1200" dirty="0">
                <a:ea typeface="ＭＳ Ｐゴシック" panose="020B0600070205080204" pitchFamily="34" charset="-128"/>
              </a:rPr>
              <a:t> </a:t>
            </a:r>
            <a:r>
              <a:rPr lang="en-GB" sz="1200" dirty="0"/>
              <a:t>there are 5 distinct areas utilised for the purposes of searching:</a:t>
            </a:r>
          </a:p>
          <a:p>
            <a:pPr>
              <a:lnSpc>
                <a:spcPct val="100000"/>
              </a:lnSpc>
            </a:pPr>
            <a:r>
              <a:rPr lang="en-GB" sz="1200" dirty="0"/>
              <a:t> interior </a:t>
            </a:r>
          </a:p>
          <a:p>
            <a:pPr lvl="0">
              <a:lnSpc>
                <a:spcPct val="100000"/>
              </a:lnSpc>
            </a:pPr>
            <a:r>
              <a:rPr lang="en-GB" sz="1200" dirty="0"/>
              <a:t>boot or cargo area</a:t>
            </a:r>
          </a:p>
          <a:p>
            <a:pPr lvl="0">
              <a:lnSpc>
                <a:spcPct val="100000"/>
              </a:lnSpc>
            </a:pPr>
            <a:r>
              <a:rPr lang="en-GB" sz="1200" dirty="0"/>
              <a:t>engine compartment </a:t>
            </a:r>
          </a:p>
          <a:p>
            <a:pPr lvl="0">
              <a:lnSpc>
                <a:spcPct val="100000"/>
              </a:lnSpc>
            </a:pPr>
            <a:r>
              <a:rPr lang="en-GB" sz="1200" dirty="0"/>
              <a:t>outside</a:t>
            </a:r>
          </a:p>
          <a:p>
            <a:pPr lvl="0">
              <a:lnSpc>
                <a:spcPct val="100000"/>
              </a:lnSpc>
            </a:pPr>
            <a:r>
              <a:rPr lang="en-GB" sz="1200" dirty="0"/>
              <a:t>underneath </a:t>
            </a:r>
          </a:p>
          <a:p>
            <a:pPr>
              <a:lnSpc>
                <a:spcPct val="100000"/>
              </a:lnSpc>
            </a:pPr>
            <a:r>
              <a:rPr lang="en-GB" sz="1200" dirty="0"/>
              <a:t> </a:t>
            </a:r>
          </a:p>
          <a:p>
            <a:pPr>
              <a:lnSpc>
                <a:spcPct val="100000"/>
              </a:lnSpc>
            </a:pPr>
            <a:r>
              <a:rPr lang="en-GB" sz="1200" dirty="0"/>
              <a:t>Risk assessment should be conducted prior to the start of the search. Care must be taken when searching the engine compartment. </a:t>
            </a:r>
          </a:p>
          <a:p>
            <a:pPr>
              <a:lnSpc>
                <a:spcPct val="100000"/>
              </a:lnSpc>
            </a:pPr>
            <a:r>
              <a:rPr lang="en-GB" sz="1200" dirty="0"/>
              <a:t>If the driver is non-compliant during the search, a further risk assessment needs to be made and assistance requested. If compliant, the owner should be allowed to observe the search, but not interfere.</a:t>
            </a:r>
          </a:p>
          <a:p>
            <a:pPr>
              <a:lnSpc>
                <a:spcPct val="100000"/>
              </a:lnSpc>
            </a:pPr>
            <a:endParaRPr lang="en-GB" sz="1200" dirty="0"/>
          </a:p>
          <a:p>
            <a:pPr defTabSz="910011">
              <a:lnSpc>
                <a:spcPct val="100000"/>
              </a:lnSpc>
              <a:defRPr/>
            </a:pPr>
            <a:r>
              <a:rPr lang="en-GB" sz="1200" dirty="0"/>
              <a:t>The vehicle should be searched systematically and it is recommended that more than one officer conducts the search, who should remain in constant communication.</a:t>
            </a:r>
          </a:p>
          <a:p>
            <a:pPr>
              <a:lnSpc>
                <a:spcPct val="100000"/>
              </a:lnSpc>
            </a:pPr>
            <a:r>
              <a:rPr lang="en-GB" sz="1200" dirty="0"/>
              <a:t> </a:t>
            </a:r>
          </a:p>
          <a:p>
            <a:pPr>
              <a:lnSpc>
                <a:spcPct val="100000"/>
              </a:lnSpc>
            </a:pPr>
            <a:r>
              <a:rPr lang="en-GB" sz="1200" dirty="0"/>
              <a:t>Specialists may be called in to conduct the search, but this would depend on the urgency of the situation. Vehicles can be removed by police and securely stored before the start of a search. </a:t>
            </a:r>
          </a:p>
          <a:p>
            <a:pPr>
              <a:lnSpc>
                <a:spcPct val="100000"/>
              </a:lnSpc>
            </a:pPr>
            <a:r>
              <a:rPr lang="en-GB" sz="1200" dirty="0"/>
              <a:t>   </a:t>
            </a:r>
          </a:p>
          <a:p>
            <a:pPr>
              <a:lnSpc>
                <a:spcPct val="100000"/>
              </a:lnSpc>
            </a:pPr>
            <a:r>
              <a:rPr lang="en-GB" sz="1200" dirty="0"/>
              <a:t>Seize any property found – document – exhibits.</a:t>
            </a:r>
          </a:p>
          <a:p>
            <a:pPr>
              <a:lnSpc>
                <a:spcPct val="100000"/>
              </a:lnSpc>
            </a:pPr>
            <a:endParaRPr lang="en-GB" sz="1200" dirty="0"/>
          </a:p>
          <a:p>
            <a:pPr>
              <a:lnSpc>
                <a:spcPct val="100000"/>
              </a:lnSpc>
            </a:pPr>
            <a:r>
              <a:rPr lang="en-GB" sz="1200" dirty="0"/>
              <a:t>Complete search record – document all decisions on the form, offer a copy  to the person (may collect within 3 months) </a:t>
            </a:r>
          </a:p>
          <a:p>
            <a:pPr>
              <a:lnSpc>
                <a:spcPct val="100000"/>
              </a:lnSpc>
            </a:pPr>
            <a:endParaRPr lang="en-GB" sz="1200" dirty="0"/>
          </a:p>
          <a:p>
            <a:pPr>
              <a:lnSpc>
                <a:spcPct val="100000"/>
              </a:lnSpc>
            </a:pPr>
            <a:r>
              <a:rPr lang="en-GB" sz="1200" dirty="0"/>
              <a:t>Always leave a vehicle in the state it was found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Drugs containing one or more chemical substances that produce similar effects to drugs like cocaine, cannabis and ecstasy – and formerly known as 'legal highs‘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Although some of these so-called ‘legal highs’ were legal in the past, since the Psychoactive Substances Act came into effect in 2016, none of these drugs are legal to produce, supply or import for human consumption - even for personal use, e.g. over the internet.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includes selling them or giving them away for free (even to friends) when they are going to be taken to get high.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New psychoactive substances might sound like an awkward term, but it’s more accurate than 'legal highs'. You’ll still hear people talking about legal highs, and as it’s a widely understood term you might still find it used on this site, but they're all illegal.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so-called legal highs that were made illegal as class A, B or C drugs under the Misuse of Drugs Act, are still covered by that legislation. All other psychoactive substances not covered by the Misuse of Drugs Act fall under the Psychoactive Substances Act.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Generally, the pattern of acute toxicity with psychoactive substances is broadly similar to that seen with traditional drugs such as cocaine, ecstasy and MDMA. Some of the key harms associated with psychoactive substance use are:</a:t>
            </a: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Intense comedown causing users to feel suicidal.</a:t>
            </a:r>
          </a:p>
          <a:p>
            <a:endParaRPr lang="en-GB" dirty="0"/>
          </a:p>
          <a:p>
            <a:r>
              <a:rPr lang="en-GB" dirty="0"/>
              <a:t>NPS also known as:- synthetic drugs, bath salts,  </a:t>
            </a:r>
            <a:r>
              <a:rPr lang="en-GB" dirty="0" err="1"/>
              <a:t>Flakka</a:t>
            </a:r>
            <a:r>
              <a:rPr lang="en-GB" dirty="0"/>
              <a:t>, Gravel, Alpha-PVP,  </a:t>
            </a:r>
            <a:r>
              <a:rPr lang="en-GB" dirty="0" err="1"/>
              <a:t>NBOMes</a:t>
            </a:r>
            <a:r>
              <a:rPr lang="en-GB" dirty="0"/>
              <a:t>,  </a:t>
            </a:r>
            <a:r>
              <a:rPr lang="en-GB" dirty="0" err="1"/>
              <a:t>Plantfood</a:t>
            </a:r>
            <a:r>
              <a:rPr lang="en-GB" dirty="0"/>
              <a:t>, MDVP, Monkey Dust, </a:t>
            </a:r>
            <a:r>
              <a:rPr lang="en-GB" dirty="0" err="1"/>
              <a:t>Mephedrone</a:t>
            </a:r>
            <a:r>
              <a:rPr lang="en-GB" dirty="0"/>
              <a:t>, Synthetic Cocaine.</a:t>
            </a:r>
          </a:p>
        </p:txBody>
      </p:sp>
      <p:sp>
        <p:nvSpPr>
          <p:cNvPr id="4" name="Slide Number Placeholder 3"/>
          <p:cNvSpPr>
            <a:spLocks noGrp="1"/>
          </p:cNvSpPr>
          <p:nvPr>
            <p:ph type="sldNum" sz="quarter" idx="10"/>
          </p:nvPr>
        </p:nvSpPr>
        <p:spPr/>
        <p:txBody>
          <a:bodyPr/>
          <a:lstStyle/>
          <a:p>
            <a:fld id="{DBE860A0-4EDB-4F30-BE58-CE8129E98E25}" type="slidenum">
              <a:rPr lang="en-GB" smtClean="0"/>
              <a:t>28</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Examples have included</a:t>
            </a:r>
            <a:r>
              <a:rPr lang="en-GB" baseline="0" dirty="0">
                <a:solidFill>
                  <a:srgbClr val="FF0000"/>
                </a:solidFill>
              </a:rPr>
              <a:t> the below in the past. However, these are being constantly reviewed and updated</a:t>
            </a:r>
          </a:p>
          <a:p>
            <a:endParaRPr lang="en-GB" baseline="0" dirty="0">
              <a:solidFill>
                <a:srgbClr val="FF0000"/>
              </a:solidFill>
            </a:endParaRPr>
          </a:p>
          <a:p>
            <a:r>
              <a:rPr lang="en-GB" dirty="0">
                <a:solidFill>
                  <a:srgbClr val="FF0000"/>
                </a:solidFill>
              </a:rPr>
              <a:t>BZP,</a:t>
            </a:r>
            <a:r>
              <a:rPr lang="en-GB" baseline="0" dirty="0">
                <a:solidFill>
                  <a:srgbClr val="FF0000"/>
                </a:solidFill>
              </a:rPr>
              <a:t> </a:t>
            </a:r>
            <a:r>
              <a:rPr lang="en-GB" baseline="0" dirty="0" err="1">
                <a:solidFill>
                  <a:srgbClr val="FF0000"/>
                </a:solidFill>
              </a:rPr>
              <a:t>Mephedrone</a:t>
            </a:r>
            <a:r>
              <a:rPr lang="en-GB" baseline="0" dirty="0">
                <a:solidFill>
                  <a:srgbClr val="FF0000"/>
                </a:solidFill>
              </a:rPr>
              <a:t>, MDVP, NRG-1, Benzo Fury, MDAI and </a:t>
            </a:r>
            <a:r>
              <a:rPr lang="en-GB" baseline="0" dirty="0" err="1">
                <a:solidFill>
                  <a:srgbClr val="FF0000"/>
                </a:solidFill>
              </a:rPr>
              <a:t>ethylphenidate</a:t>
            </a:r>
            <a:r>
              <a:rPr lang="en-GB" baseline="0" dirty="0">
                <a:solidFill>
                  <a:srgbClr val="FF0000"/>
                </a:solidFill>
              </a:rPr>
              <a:t>.</a:t>
            </a:r>
          </a:p>
          <a:p>
            <a:endParaRPr lang="en-GB" baseline="0" dirty="0">
              <a:solidFill>
                <a:srgbClr val="FF0000"/>
              </a:solidFill>
            </a:endParaRPr>
          </a:p>
          <a:p>
            <a:endParaRPr lang="en-GB" dirty="0">
              <a:solidFill>
                <a:srgbClr val="FF0000"/>
              </a:solidFill>
            </a:endParaRP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29</a:t>
            </a:fld>
            <a:endParaRPr lang="en-GB"/>
          </a:p>
        </p:txBody>
      </p:sp>
    </p:spTree>
    <p:extLst>
      <p:ext uri="{BB962C8B-B14F-4D97-AF65-F5344CB8AC3E}">
        <p14:creationId xmlns:p14="http://schemas.microsoft.com/office/powerpoint/2010/main" val="36875439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5168" y="4777194"/>
            <a:ext cx="5438140" cy="3908614"/>
          </a:xfrm>
        </p:spPr>
        <p:txBody>
          <a:bodyPr/>
          <a:lstStyle/>
          <a:p>
            <a:r>
              <a:rPr lang="en-GB" dirty="0">
                <a:solidFill>
                  <a:srgbClr val="FF0000"/>
                </a:solidFill>
              </a:rPr>
              <a:t>Examples have included</a:t>
            </a:r>
            <a:r>
              <a:rPr lang="en-GB" baseline="0" dirty="0">
                <a:solidFill>
                  <a:srgbClr val="FF0000"/>
                </a:solidFill>
              </a:rPr>
              <a:t> the below in the past. </a:t>
            </a:r>
            <a:endParaRPr lang="en-GB" dirty="0">
              <a:solidFill>
                <a:srgbClr val="FF0000"/>
              </a:solidFill>
            </a:endParaRPr>
          </a:p>
          <a:p>
            <a:pPr marL="171450" indent="-171450">
              <a:buFontTx/>
              <a:buChar char="-"/>
            </a:pPr>
            <a:r>
              <a:rPr lang="en-GB" dirty="0">
                <a:solidFill>
                  <a:srgbClr val="FF0000"/>
                </a:solidFill>
              </a:rPr>
              <a:t>Colourless Oily Liquids such as GHB (</a:t>
            </a:r>
            <a:r>
              <a:rPr lang="en-GB" dirty="0" err="1">
                <a:solidFill>
                  <a:srgbClr val="FF0000"/>
                </a:solidFill>
              </a:rPr>
              <a:t>Gammahydroxybutrate</a:t>
            </a:r>
            <a:r>
              <a:rPr lang="en-GB" dirty="0">
                <a:solidFill>
                  <a:srgbClr val="FF0000"/>
                </a:solidFill>
              </a:rPr>
              <a:t>) and GBL (</a:t>
            </a:r>
            <a:r>
              <a:rPr lang="en-GB" dirty="0" err="1">
                <a:solidFill>
                  <a:srgbClr val="FF0000"/>
                </a:solidFill>
              </a:rPr>
              <a:t>Gammabutyrolactone</a:t>
            </a:r>
            <a:r>
              <a:rPr lang="en-GB" dirty="0">
                <a:solidFill>
                  <a:srgbClr val="FF0000"/>
                </a:solidFill>
              </a:rPr>
              <a:t>)</a:t>
            </a:r>
          </a:p>
          <a:p>
            <a:pPr marL="171450" indent="-171450">
              <a:buFontTx/>
              <a:buChar char="-"/>
            </a:pPr>
            <a:endParaRPr lang="en-GB" dirty="0">
              <a:solidFill>
                <a:srgbClr val="FF0000"/>
              </a:solidFill>
            </a:endParaRPr>
          </a:p>
          <a:p>
            <a:r>
              <a:rPr lang="en-GB" dirty="0">
                <a:solidFill>
                  <a:srgbClr val="FF0000"/>
                </a:solidFill>
              </a:rPr>
              <a:t>*GHB has no smell and a salty / soapy taste. </a:t>
            </a:r>
          </a:p>
          <a:p>
            <a:r>
              <a:rPr lang="en-GB" dirty="0">
                <a:solidFill>
                  <a:srgbClr val="FF0000"/>
                </a:solidFill>
              </a:rPr>
              <a:t>*GBL has a strong chemical smell and taste. </a:t>
            </a:r>
          </a:p>
          <a:p>
            <a:endParaRPr lang="en-GB" dirty="0">
              <a:solidFill>
                <a:srgbClr val="FF0000"/>
              </a:solidFill>
            </a:endParaRPr>
          </a:p>
          <a:p>
            <a:r>
              <a:rPr lang="en-GB" dirty="0">
                <a:solidFill>
                  <a:srgbClr val="FF0000"/>
                </a:solidFill>
              </a:rPr>
              <a:t>*****Whilst Spice is a psychoactive substance its</a:t>
            </a:r>
            <a:r>
              <a:rPr lang="en-GB" baseline="0" dirty="0">
                <a:solidFill>
                  <a:srgbClr val="FF0000"/>
                </a:solidFill>
              </a:rPr>
              <a:t> contents are not fixed and manufacturers often use ingredients to mix with Spice which are Class B drugs under the Misuse of Drugs Act****</a:t>
            </a:r>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30</a:t>
            </a:fld>
            <a:endParaRPr lang="en-GB"/>
          </a:p>
        </p:txBody>
      </p:sp>
    </p:spTree>
    <p:extLst>
      <p:ext uri="{BB962C8B-B14F-4D97-AF65-F5344CB8AC3E}">
        <p14:creationId xmlns:p14="http://schemas.microsoft.com/office/powerpoint/2010/main" val="40546182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Sold as tiny squares of papers knows as “Tabs” or “Blotters”. </a:t>
            </a:r>
          </a:p>
          <a:p>
            <a:endParaRPr lang="en-GB" dirty="0">
              <a:solidFill>
                <a:srgbClr val="FF0000"/>
              </a:solidFill>
            </a:endParaRPr>
          </a:p>
          <a:p>
            <a:r>
              <a:rPr lang="en-GB" dirty="0">
                <a:solidFill>
                  <a:srgbClr val="FF0000"/>
                </a:solidFill>
              </a:rPr>
              <a:t>Examples have included</a:t>
            </a:r>
            <a:r>
              <a:rPr lang="en-GB" baseline="0" dirty="0">
                <a:solidFill>
                  <a:srgbClr val="FF0000"/>
                </a:solidFill>
              </a:rPr>
              <a:t> </a:t>
            </a:r>
            <a:r>
              <a:rPr lang="en-GB" dirty="0">
                <a:solidFill>
                  <a:srgbClr val="FF0000"/>
                </a:solidFill>
              </a:rPr>
              <a:t> </a:t>
            </a:r>
          </a:p>
          <a:p>
            <a:pPr marL="171450" indent="-171450">
              <a:buFontTx/>
              <a:buChar char="-"/>
            </a:pPr>
            <a:r>
              <a:rPr lang="en-GB" dirty="0">
                <a:solidFill>
                  <a:srgbClr val="FF0000"/>
                </a:solidFill>
              </a:rPr>
              <a:t>N Bomb</a:t>
            </a:r>
          </a:p>
          <a:p>
            <a:pPr marL="171450" indent="-171450">
              <a:buFontTx/>
              <a:buChar char="-"/>
            </a:pPr>
            <a:r>
              <a:rPr lang="en-GB" dirty="0">
                <a:solidFill>
                  <a:srgbClr val="FF0000"/>
                </a:solidFill>
              </a:rPr>
              <a:t>Smiley Paper </a:t>
            </a:r>
          </a:p>
          <a:p>
            <a:pPr marL="171450" indent="-171450">
              <a:buFontTx/>
              <a:buChar char="-"/>
            </a:pPr>
            <a:endParaRPr lang="en-GB" dirty="0">
              <a:solidFill>
                <a:srgbClr val="FF0000"/>
              </a:solidFill>
            </a:endParaRPr>
          </a:p>
          <a:p>
            <a:pPr marL="171450" indent="-171450">
              <a:buFontTx/>
              <a:buChar char="-"/>
            </a:pPr>
            <a:r>
              <a:rPr lang="en-GB" dirty="0">
                <a:solidFill>
                  <a:srgbClr val="FF0000"/>
                </a:solidFill>
              </a:rPr>
              <a:t>Again, the</a:t>
            </a:r>
            <a:r>
              <a:rPr lang="en-GB" baseline="0" dirty="0">
                <a:solidFill>
                  <a:srgbClr val="FF0000"/>
                </a:solidFill>
              </a:rPr>
              <a:t> list is constantly changing</a:t>
            </a:r>
            <a:endParaRPr lang="en-GB" dirty="0">
              <a:solidFill>
                <a:srgbClr val="FF0000"/>
              </a:solidFill>
            </a:endParaRPr>
          </a:p>
          <a:p>
            <a:endParaRPr lang="en-GB" b="1" dirty="0">
              <a:solidFill>
                <a:srgbClr val="FF0000"/>
              </a:solidFill>
            </a:endParaRPr>
          </a:p>
          <a:p>
            <a:r>
              <a:rPr lang="en-GB" b="1" dirty="0">
                <a:solidFill>
                  <a:srgbClr val="FF0000"/>
                </a:solidFill>
              </a:rPr>
              <a:t>Trainer to direct students to the “Talk to Frank” website for up to date information and street names of various drugs and psychoactive substances. </a:t>
            </a:r>
          </a:p>
          <a:p>
            <a:r>
              <a:rPr lang="en-GB" b="1" dirty="0">
                <a:solidFill>
                  <a:srgbClr val="FF0000"/>
                </a:solidFill>
              </a:rPr>
              <a:t>Website address: </a:t>
            </a:r>
            <a:r>
              <a:rPr lang="en-GB" b="1" dirty="0">
                <a:solidFill>
                  <a:srgbClr val="FF0000"/>
                </a:solidFill>
                <a:hlinkClick r:id="rId3"/>
              </a:rPr>
              <a:t>www.talktofrank.com</a:t>
            </a:r>
            <a:endParaRPr lang="en-GB"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31</a:t>
            </a:fld>
            <a:endParaRPr lang="en-GB"/>
          </a:p>
        </p:txBody>
      </p:sp>
    </p:spTree>
    <p:extLst>
      <p:ext uri="{BB962C8B-B14F-4D97-AF65-F5344CB8AC3E}">
        <p14:creationId xmlns:p14="http://schemas.microsoft.com/office/powerpoint/2010/main" val="32103796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32</a:t>
            </a:fld>
            <a:endParaRPr lang="en-GB"/>
          </a:p>
        </p:txBody>
      </p:sp>
    </p:spTree>
    <p:extLst>
      <p:ext uri="{BB962C8B-B14F-4D97-AF65-F5344CB8AC3E}">
        <p14:creationId xmlns:p14="http://schemas.microsoft.com/office/powerpoint/2010/main" val="1072040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33</a:t>
            </a:fld>
            <a:endParaRPr lang="en-GB"/>
          </a:p>
        </p:txBody>
      </p:sp>
    </p:spTree>
    <p:extLst>
      <p:ext uri="{BB962C8B-B14F-4D97-AF65-F5344CB8AC3E}">
        <p14:creationId xmlns:p14="http://schemas.microsoft.com/office/powerpoint/2010/main" val="35919233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34</a:t>
            </a:fld>
            <a:endParaRPr lang="en-GB"/>
          </a:p>
        </p:txBody>
      </p:sp>
    </p:spTree>
    <p:extLst>
      <p:ext uri="{BB962C8B-B14F-4D97-AF65-F5344CB8AC3E}">
        <p14:creationId xmlns:p14="http://schemas.microsoft.com/office/powerpoint/2010/main" val="28028411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a:latin typeface="Arial" panose="020B0604020202020204" pitchFamily="34" charset="0"/>
                <a:cs typeface="Arial" panose="020B0604020202020204" pitchFamily="34" charset="0"/>
              </a:rPr>
              <a:t>Points</a:t>
            </a:r>
            <a:r>
              <a:rPr lang="en-GB" sz="1100" baseline="0" dirty="0">
                <a:latin typeface="Arial" panose="020B0604020202020204" pitchFamily="34" charset="0"/>
                <a:cs typeface="Arial" panose="020B0604020202020204" pitchFamily="34" charset="0"/>
              </a:rPr>
              <a:t> to Prove for all below offences</a:t>
            </a:r>
          </a:p>
          <a:p>
            <a:pPr marL="0" indent="0">
              <a:buNone/>
            </a:pPr>
            <a:endParaRPr lang="en-GB" sz="1100" baseline="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Act of production, supply, import and export must be </a:t>
            </a:r>
            <a:r>
              <a:rPr lang="en-GB" sz="1100" b="1" u="sng" dirty="0">
                <a:latin typeface="Arial" panose="020B0604020202020204" pitchFamily="34" charset="0"/>
                <a:cs typeface="Arial" panose="020B0604020202020204" pitchFamily="34" charset="0"/>
              </a:rPr>
              <a:t>intentional </a:t>
            </a:r>
          </a:p>
          <a:p>
            <a:pPr marL="0" indent="0">
              <a:buNone/>
            </a:pPr>
            <a:endParaRPr lang="en-GB" sz="1100" b="1" u="sng"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Must have known or suspected</a:t>
            </a:r>
            <a:r>
              <a:rPr lang="en-GB" sz="1100" dirty="0">
                <a:latin typeface="Arial" panose="020B0604020202020204" pitchFamily="34" charset="0"/>
                <a:cs typeface="Arial" panose="020B0604020202020204" pitchFamily="34" charset="0"/>
              </a:rPr>
              <a:t>; or ought to have known or suspected that the substance is a psychoactive substance</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And </a:t>
            </a:r>
            <a:r>
              <a:rPr lang="en-GB" sz="1100" b="1" dirty="0">
                <a:latin typeface="Arial" panose="020B0604020202020204" pitchFamily="34" charset="0"/>
                <a:cs typeface="Arial" panose="020B0604020202020204" pitchFamily="34" charset="0"/>
              </a:rPr>
              <a:t>know or be reckless </a:t>
            </a:r>
            <a:r>
              <a:rPr lang="en-GB" sz="1100" dirty="0">
                <a:latin typeface="Arial" panose="020B0604020202020204" pitchFamily="34" charset="0"/>
                <a:cs typeface="Arial" panose="020B0604020202020204" pitchFamily="34" charset="0"/>
              </a:rPr>
              <a:t>that it is likely to be consumed by the person to whom it is supplied (or another person) for its psychoactive effects.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35</a:t>
            </a:fld>
            <a:endParaRPr lang="en-GB"/>
          </a:p>
        </p:txBody>
      </p:sp>
    </p:spTree>
    <p:extLst>
      <p:ext uri="{BB962C8B-B14F-4D97-AF65-F5344CB8AC3E}">
        <p14:creationId xmlns:p14="http://schemas.microsoft.com/office/powerpoint/2010/main" val="5955587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36</a:t>
            </a:fld>
            <a:endParaRPr lang="en-GB"/>
          </a:p>
        </p:txBody>
      </p:sp>
    </p:spTree>
    <p:extLst>
      <p:ext uri="{BB962C8B-B14F-4D97-AF65-F5344CB8AC3E}">
        <p14:creationId xmlns:p14="http://schemas.microsoft.com/office/powerpoint/2010/main" val="41216125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Section 6 of the Psychoactive Substances Act 2016 provides for a statutory aggravating factor when sentencing an offender for an offence under section 5, where the supply, or offer to supply, took place at or in the vicinity of a school, involved the use of a courier under the age of 18 or took place in a custodial institution.</a:t>
            </a:r>
          </a:p>
          <a:p>
            <a:endParaRPr lang="en-GB" dirty="0">
              <a:effectLst/>
            </a:endParaRPr>
          </a:p>
          <a:p>
            <a:r>
              <a:rPr lang="en-GB" dirty="0">
                <a:effectLst/>
              </a:rPr>
              <a:t>6(1) This section applies if - </a:t>
            </a:r>
          </a:p>
          <a:p>
            <a:r>
              <a:rPr lang="en-GB" dirty="0">
                <a:effectLst/>
              </a:rPr>
              <a:t>(a) a court is considering the seriousness of an offence under section 5 and</a:t>
            </a:r>
            <a:br>
              <a:rPr lang="en-GB" dirty="0">
                <a:effectLst/>
              </a:rPr>
            </a:br>
            <a:r>
              <a:rPr lang="en-GB" dirty="0">
                <a:effectLst/>
              </a:rPr>
              <a:t>(b) at the time the offence was committed the offender was aged 18 or over.</a:t>
            </a:r>
          </a:p>
          <a:p>
            <a:endParaRPr lang="en-GB" dirty="0">
              <a:effectLst/>
            </a:endParaRPr>
          </a:p>
          <a:p>
            <a:r>
              <a:rPr lang="en-GB" dirty="0">
                <a:effectLst/>
              </a:rPr>
              <a:t>6(2) If condition A, B or C is met the court - </a:t>
            </a:r>
          </a:p>
          <a:p>
            <a:pPr marL="228600" indent="-228600">
              <a:buAutoNum type="alphaLcParenBoth"/>
            </a:pPr>
            <a:r>
              <a:rPr lang="en-GB" dirty="0">
                <a:effectLst/>
              </a:rPr>
              <a:t>must treat the fact that the condition is met as an aggravating factor (that is to say, a factor that increases the seriousness of the offence), and</a:t>
            </a:r>
          </a:p>
          <a:p>
            <a:pPr marL="228600" indent="-228600">
              <a:buAutoNum type="alphaLcParenBoth"/>
            </a:pPr>
            <a:r>
              <a:rPr lang="en-GB" dirty="0">
                <a:effectLst/>
              </a:rPr>
              <a:t>must state in open court that the offence is so aggravated.</a:t>
            </a:r>
          </a:p>
          <a:p>
            <a:pPr marL="0" indent="0">
              <a:buNone/>
            </a:pPr>
            <a:endParaRPr lang="en-GB" dirty="0">
              <a:effectLst/>
            </a:endParaRPr>
          </a:p>
          <a:p>
            <a:r>
              <a:rPr lang="en-GB" dirty="0">
                <a:effectLst/>
              </a:rPr>
              <a:t>6(3) Condition A is that the offence was committed on or in the vicinity of school premises at a relevant time.</a:t>
            </a:r>
            <a:br>
              <a:rPr lang="en-GB" dirty="0">
                <a:effectLst/>
              </a:rPr>
            </a:br>
            <a:br>
              <a:rPr lang="en-GB" dirty="0">
                <a:effectLst/>
              </a:rPr>
            </a:br>
            <a:r>
              <a:rPr lang="en-GB" dirty="0">
                <a:effectLst/>
              </a:rPr>
              <a:t>6(4) For the purposes of subsection (3) a </a:t>
            </a:r>
            <a:r>
              <a:rPr lang="en-GB" b="1" dirty="0">
                <a:effectLst/>
              </a:rPr>
              <a:t>relevant time</a:t>
            </a:r>
            <a:r>
              <a:rPr lang="en-GB" dirty="0">
                <a:effectLst/>
              </a:rPr>
              <a:t> is -</a:t>
            </a:r>
          </a:p>
          <a:p>
            <a:r>
              <a:rPr lang="en-GB" dirty="0">
                <a:effectLst/>
              </a:rPr>
              <a:t>(a) any time when the school premises are in use by persons under the age of 18;</a:t>
            </a:r>
            <a:br>
              <a:rPr lang="en-GB" dirty="0">
                <a:effectLst/>
              </a:rPr>
            </a:br>
            <a:r>
              <a:rPr lang="en-GB" dirty="0">
                <a:effectLst/>
              </a:rPr>
              <a:t>(b) one hour before the start and one hour after the end of any such time.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37</a:t>
            </a:fld>
            <a:endParaRPr lang="en-GB"/>
          </a:p>
        </p:txBody>
      </p:sp>
    </p:spTree>
    <p:extLst>
      <p:ext uri="{BB962C8B-B14F-4D97-AF65-F5344CB8AC3E}">
        <p14:creationId xmlns:p14="http://schemas.microsoft.com/office/powerpoint/2010/main" val="26785253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38</a:t>
            </a:fld>
            <a:endParaRPr lang="en-GB"/>
          </a:p>
        </p:txBody>
      </p:sp>
    </p:spTree>
    <p:extLst>
      <p:ext uri="{BB962C8B-B14F-4D97-AF65-F5344CB8AC3E}">
        <p14:creationId xmlns:p14="http://schemas.microsoft.com/office/powerpoint/2010/main" val="33741419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Section 9 “custodial institution” includes: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prison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young offenders institution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training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college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juvenile justice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remand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short term holding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removal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 departure accommodation (immigration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service custody premises (armed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 Possession Offence (other than in Custodial Institutions)</a:t>
            </a:r>
          </a:p>
          <a:p>
            <a:r>
              <a:rPr lang="en-GB" sz="1100" dirty="0">
                <a:latin typeface="Arial" panose="020B0604020202020204" pitchFamily="34" charset="0"/>
                <a:cs typeface="Arial" panose="020B0604020202020204" pitchFamily="34" charset="0"/>
              </a:rPr>
              <a:t>There is no criminal offence under this legislation of ‘simple possession‘ (other than possession in a custodial institution - section 9 above) although there is, of course, an offence of possession with intent to supply.</a:t>
            </a:r>
          </a:p>
          <a:p>
            <a:r>
              <a:rPr lang="en-GB" sz="1100" dirty="0">
                <a:latin typeface="Arial" panose="020B0604020202020204" pitchFamily="34" charset="0"/>
                <a:cs typeface="Arial" panose="020B0604020202020204" pitchFamily="34" charset="0"/>
              </a:rPr>
              <a:t>This lack of ‘simple possession‘ is in line with the principle first established with the introduction of  Temporary Class Drug Orders under the Misuse of Drugs Act 1971 where there is no possession offence, pending a full assessment of a drug’s harm.  With the PSA, the Government wishes to provide a more comprehensive yet proportionate legal framework to tackle the reckless trade in these substances.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39</a:t>
            </a:fld>
            <a:endParaRPr lang="en-GB"/>
          </a:p>
        </p:txBody>
      </p:sp>
    </p:spTree>
    <p:extLst>
      <p:ext uri="{BB962C8B-B14F-4D97-AF65-F5344CB8AC3E}">
        <p14:creationId xmlns:p14="http://schemas.microsoft.com/office/powerpoint/2010/main" val="3281915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1/23/2025</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1/23/2025</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9.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5897ABF-6B60-D1E8-D40C-0AE12EFA601B}"/>
              </a:ext>
            </a:extLst>
          </p:cNvPr>
          <p:cNvSpPr>
            <a:spLocks noGrp="1"/>
          </p:cNvSpPr>
          <p:nvPr>
            <p:ph type="ctrTitle"/>
          </p:nvPr>
        </p:nvSpPr>
        <p:spPr>
          <a:xfrm>
            <a:off x="336395" y="991220"/>
            <a:ext cx="5395912" cy="2387600"/>
          </a:xfrm>
          <a:solidFill>
            <a:schemeClr val="bg1"/>
          </a:solidFill>
        </p:spPr>
        <p:txBody>
          <a:bodyPr>
            <a:normAutofit fontScale="90000"/>
          </a:bodyPr>
          <a:lstStyle/>
          <a:p>
            <a:pPr algn="l"/>
            <a:r>
              <a:rPr lang="en-US" sz="5000" dirty="0">
                <a:solidFill>
                  <a:schemeClr val="accent2"/>
                </a:solidFill>
              </a:rPr>
              <a:t>Preparing for the Role of Constable</a:t>
            </a:r>
            <a:br>
              <a:rPr lang="en-US" sz="5000" dirty="0">
                <a:solidFill>
                  <a:schemeClr val="accent2"/>
                </a:solidFill>
              </a:rPr>
            </a:br>
            <a:br>
              <a:rPr lang="en-US" sz="5000" dirty="0">
                <a:solidFill>
                  <a:schemeClr val="accent2"/>
                </a:solidFill>
              </a:rPr>
            </a:br>
            <a:r>
              <a:rPr lang="en-US" sz="5000" dirty="0">
                <a:solidFill>
                  <a:schemeClr val="accent2"/>
                </a:solidFill>
              </a:rPr>
              <a:t>Week 2 Part 2</a:t>
            </a:r>
          </a:p>
        </p:txBody>
      </p:sp>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838200" y="3902075"/>
            <a:ext cx="5395912" cy="1655762"/>
          </a:xfrm>
        </p:spPr>
        <p:txBody>
          <a:bodyPr>
            <a:normAutofit/>
          </a:bodyPr>
          <a:lstStyle/>
          <a:p>
            <a:pPr algn="l"/>
            <a:endParaRPr lang="en-US" sz="2000" dirty="0">
              <a:solidFill>
                <a:schemeClr val="accent2"/>
              </a:solidFill>
            </a:endParaRP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49682-D02C-EE57-BA5C-7758072579DB}"/>
              </a:ext>
            </a:extLst>
          </p:cNvPr>
          <p:cNvSpPr>
            <a:spLocks noGrp="1"/>
          </p:cNvSpPr>
          <p:nvPr>
            <p:ph type="title"/>
          </p:nvPr>
        </p:nvSpPr>
        <p:spPr>
          <a:xfrm>
            <a:off x="640080" y="325369"/>
            <a:ext cx="4368602" cy="1956841"/>
          </a:xfrm>
        </p:spPr>
        <p:txBody>
          <a:bodyPr anchor="b">
            <a:normAutofit/>
          </a:bodyPr>
          <a:lstStyle/>
          <a:p>
            <a:r>
              <a:rPr lang="en-GB" sz="4200"/>
              <a:t>This session with recap the following</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154C18-7C75-DFBF-178D-9EDBDDDAB28F}"/>
              </a:ext>
            </a:extLst>
          </p:cNvPr>
          <p:cNvSpPr>
            <a:spLocks noGrp="1"/>
          </p:cNvSpPr>
          <p:nvPr>
            <p:ph idx="1"/>
          </p:nvPr>
        </p:nvSpPr>
        <p:spPr>
          <a:xfrm>
            <a:off x="640080" y="2872899"/>
            <a:ext cx="4243589" cy="3320668"/>
          </a:xfrm>
        </p:spPr>
        <p:txBody>
          <a:bodyPr>
            <a:normAutofit/>
          </a:bodyPr>
          <a:lstStyle/>
          <a:p>
            <a:r>
              <a:rPr lang="en-GB" sz="2200"/>
              <a:t>Misuse of Drugs Offences</a:t>
            </a:r>
          </a:p>
          <a:p>
            <a:r>
              <a:rPr lang="en-GB" sz="2200"/>
              <a:t>Criminal Damage</a:t>
            </a:r>
          </a:p>
        </p:txBody>
      </p:sp>
      <p:pic>
        <p:nvPicPr>
          <p:cNvPr id="5" name="Picture 4">
            <a:extLst>
              <a:ext uri="{FF2B5EF4-FFF2-40B4-BE49-F238E27FC236}">
                <a16:creationId xmlns:a16="http://schemas.microsoft.com/office/drawing/2014/main" id="{103060F3-E433-9452-393B-4FA7B95AF86E}"/>
              </a:ext>
            </a:extLst>
          </p:cNvPr>
          <p:cNvPicPr>
            <a:picLocks noChangeAspect="1"/>
          </p:cNvPicPr>
          <p:nvPr/>
        </p:nvPicPr>
        <p:blipFill>
          <a:blip r:embed="rId2"/>
          <a:srcRect l="42242" r="635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65965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4401-844D-1EBD-A8FB-1123476346CF}"/>
              </a:ext>
            </a:extLst>
          </p:cNvPr>
          <p:cNvSpPr>
            <a:spLocks noGrp="1"/>
          </p:cNvSpPr>
          <p:nvPr>
            <p:ph type="title"/>
          </p:nvPr>
        </p:nvSpPr>
        <p:spPr>
          <a:xfrm>
            <a:off x="589560" y="856180"/>
            <a:ext cx="4560584" cy="1128068"/>
          </a:xfrm>
        </p:spPr>
        <p:txBody>
          <a:bodyPr anchor="ctr">
            <a:normAutofit/>
          </a:bodyPr>
          <a:lstStyle/>
          <a:p>
            <a:pPr algn="ctr"/>
            <a:r>
              <a:rPr lang="en-US" sz="3700" dirty="0"/>
              <a:t>Learning Outcomes of Workshop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D4E83D-7B1D-3DE2-3F11-D02C3A355400}"/>
              </a:ext>
            </a:extLst>
          </p:cNvPr>
          <p:cNvSpPr>
            <a:spLocks noGrp="1"/>
          </p:cNvSpPr>
          <p:nvPr>
            <p:ph idx="1"/>
          </p:nvPr>
        </p:nvSpPr>
        <p:spPr>
          <a:xfrm>
            <a:off x="590719" y="2330505"/>
            <a:ext cx="4559425" cy="3979585"/>
          </a:xfrm>
        </p:spPr>
        <p:txBody>
          <a:bodyPr anchor="ctr">
            <a:normAutofit/>
          </a:bodyPr>
          <a:lstStyle/>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Identify the different controlled drugs and categorise the drugs as Class A, Class B or Class C in accordance with the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Describe the points to prove for the offence of possession of a controlled drug (S5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Explain the offence of Supply a Controlled Drug contrary to Section 4 Misuse of Drugs Act 1971.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Demonstrate how to deal with Cannabis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Apply knowledge of legislation to explain when a person has committed a drug related offence.  </a:t>
            </a:r>
          </a:p>
          <a:p>
            <a:endParaRPr lang="en-US" sz="17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pplying drugs or possessing drugs with intent to supply - the law - VHS  Fletchers Solicitors">
            <a:extLst>
              <a:ext uri="{FF2B5EF4-FFF2-40B4-BE49-F238E27FC236}">
                <a16:creationId xmlns:a16="http://schemas.microsoft.com/office/drawing/2014/main" id="{99551D2D-B381-A576-5F51-B3B628EAFA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5" r="2562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159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categorised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rugs 1a"/>
          <p:cNvPicPr>
            <a:picLocks noChangeAspect="1" noChangeArrowheads="1"/>
          </p:cNvPicPr>
          <p:nvPr/>
        </p:nvPicPr>
        <p:blipFill rotWithShape="1">
          <a:blip r:embed="rId3">
            <a:extLst>
              <a:ext uri="{28A0092B-C50C-407E-A947-70E740481C1C}">
                <a14:useLocalDpi xmlns:a14="http://schemas.microsoft.com/office/drawing/2010/main" val="0"/>
              </a:ext>
            </a:extLst>
          </a:blip>
          <a:srcRect t="6247" r="1" b="6248"/>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5"/>
          <p:cNvSpPr txBox="1">
            <a:spLocks noChangeArrowheads="1"/>
          </p:cNvSpPr>
          <p:nvPr/>
        </p:nvSpPr>
        <p:spPr bwMode="auto">
          <a:xfrm>
            <a:off x="7239012"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000" dirty="0">
                <a:solidFill>
                  <a:schemeClr val="tx1"/>
                </a:solidFill>
                <a:latin typeface="+mn-lt"/>
                <a:ea typeface="+mn-ea"/>
              </a:rPr>
              <a:t>Controlled drugs are classified as </a:t>
            </a:r>
            <a:r>
              <a:rPr lang="en-US" altLang="en-US" sz="4000" dirty="0">
                <a:solidFill>
                  <a:srgbClr val="FF0000"/>
                </a:solidFill>
                <a:latin typeface="+mn-lt"/>
                <a:ea typeface="+mn-ea"/>
              </a:rPr>
              <a:t>Class ‘A’, ‘B’ or ‘C’ </a:t>
            </a:r>
            <a:r>
              <a:rPr lang="en-US" altLang="en-US" sz="4000" dirty="0">
                <a:solidFill>
                  <a:schemeClr val="tx1"/>
                </a:solidFill>
                <a:latin typeface="+mn-lt"/>
                <a:ea typeface="+mn-ea"/>
              </a:rPr>
              <a:t>according to their toxicity…</a:t>
            </a:r>
          </a:p>
        </p:txBody>
      </p:sp>
      <p:sp>
        <p:nvSpPr>
          <p:cNvPr id="2" name="TextBox 1">
            <a:extLst>
              <a:ext uri="{FF2B5EF4-FFF2-40B4-BE49-F238E27FC236}">
                <a16:creationId xmlns:a16="http://schemas.microsoft.com/office/drawing/2014/main" id="{CFC08AE3-E520-923E-BF42-1096D2FF0D6A}"/>
              </a:ext>
            </a:extLst>
          </p:cNvPr>
          <p:cNvSpPr txBox="1"/>
          <p:nvPr/>
        </p:nvSpPr>
        <p:spPr>
          <a:xfrm>
            <a:off x="7190703" y="402904"/>
            <a:ext cx="3600935" cy="1323439"/>
          </a:xfrm>
          <a:prstGeom prst="rect">
            <a:avLst/>
          </a:prstGeom>
          <a:noFill/>
        </p:spPr>
        <p:txBody>
          <a:bodyPr wrap="square" rtlCol="0">
            <a:spAutoFit/>
          </a:bodyPr>
          <a:lstStyle/>
          <a:p>
            <a:pPr algn="ctr"/>
            <a:r>
              <a:rPr lang="en-US" sz="4000" dirty="0"/>
              <a:t>Drug Classifications</a:t>
            </a:r>
          </a:p>
        </p:txBody>
      </p:sp>
    </p:spTree>
    <p:extLst>
      <p:ext uri="{BB962C8B-B14F-4D97-AF65-F5344CB8AC3E}">
        <p14:creationId xmlns:p14="http://schemas.microsoft.com/office/powerpoint/2010/main" val="198662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93917" y="847827"/>
            <a:ext cx="4709345" cy="116958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700" dirty="0">
                <a:latin typeface="+mj-lt"/>
                <a:ea typeface="+mj-ea"/>
                <a:cs typeface="+mj-cs"/>
              </a:rPr>
              <a:t>Four things that YOU must prove ..</a:t>
            </a:r>
          </a:p>
        </p:txBody>
      </p:sp>
      <p:pic>
        <p:nvPicPr>
          <p:cNvPr id="6146" name="Picture 2" descr="It's Time to Decriminalize Personal Drug Use and Possession. Basic Rights  and Public Health Demand It. | News &amp; Commentary | American Civil Liberties  Union">
            <a:extLst>
              <a:ext uri="{FF2B5EF4-FFF2-40B4-BE49-F238E27FC236}">
                <a16:creationId xmlns:a16="http://schemas.microsoft.com/office/drawing/2014/main" id="{FE2DCA5D-6B2E-9F06-3973-3D13F8CBA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20" r="33699"/>
          <a:stretch/>
        </p:blipFill>
        <p:spPr bwMode="auto">
          <a:xfrm>
            <a:off x="914401" y="847827"/>
            <a:ext cx="4929098" cy="528998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6595228" y="2508105"/>
            <a:ext cx="4709345" cy="363249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fontAlgn="auto">
              <a:spcAft>
                <a:spcPts val="0"/>
              </a:spcAft>
              <a:buSzPct val="80000"/>
              <a:defRPr/>
            </a:pPr>
            <a:r>
              <a:rPr lang="en-US" sz="1700" dirty="0"/>
              <a:t>1. Possession</a:t>
            </a:r>
          </a:p>
          <a:p>
            <a:pPr marL="0" indent="0" defTabSz="914400" fontAlgn="auto">
              <a:spcAft>
                <a:spcPts val="0"/>
              </a:spcAft>
              <a:buSzPct val="80000"/>
              <a:buNone/>
              <a:defRPr/>
            </a:pPr>
            <a:r>
              <a:rPr lang="en-US" sz="1700" b="0" dirty="0"/>
              <a:t>The accused had the substance in his/her </a:t>
            </a:r>
            <a:r>
              <a:rPr lang="en-US" sz="1700" dirty="0"/>
              <a:t>possession </a:t>
            </a:r>
            <a:r>
              <a:rPr lang="en-US" sz="1700" b="0" dirty="0"/>
              <a:t>(physical custody)</a:t>
            </a:r>
          </a:p>
          <a:p>
            <a:pPr marL="0" indent="-228600" defTabSz="914400" fontAlgn="auto">
              <a:spcAft>
                <a:spcPts val="0"/>
              </a:spcAft>
              <a:buSzPct val="80000"/>
              <a:defRPr/>
            </a:pPr>
            <a:r>
              <a:rPr lang="en-US" sz="1700" dirty="0"/>
              <a:t>2. Knowledge </a:t>
            </a:r>
          </a:p>
          <a:p>
            <a:pPr marL="0" indent="0" defTabSz="914400" fontAlgn="auto">
              <a:spcAft>
                <a:spcPts val="0"/>
              </a:spcAft>
              <a:buSzPct val="80000"/>
              <a:buNone/>
              <a:defRPr/>
            </a:pPr>
            <a:r>
              <a:rPr lang="en-US" sz="1700" b="0" dirty="0"/>
              <a:t>The accused knew they had</a:t>
            </a:r>
            <a:r>
              <a:rPr lang="en-US" sz="1700" dirty="0"/>
              <a:t> something </a:t>
            </a:r>
            <a:r>
              <a:rPr lang="en-US" sz="1700" b="0" dirty="0"/>
              <a:t>in their possession and that something contained an item</a:t>
            </a:r>
          </a:p>
          <a:p>
            <a:pPr marL="0" indent="-228600" defTabSz="914400" fontAlgn="auto">
              <a:spcAft>
                <a:spcPts val="0"/>
              </a:spcAft>
              <a:buSzPct val="80000"/>
              <a:defRPr/>
            </a:pPr>
            <a:r>
              <a:rPr lang="en-US" sz="1700" dirty="0"/>
              <a:t>3. Controlled Drug</a:t>
            </a:r>
          </a:p>
          <a:p>
            <a:pPr marL="0" indent="0" defTabSz="914400" fontAlgn="auto">
              <a:spcAft>
                <a:spcPts val="0"/>
              </a:spcAft>
              <a:buSzPct val="80000"/>
              <a:buNone/>
              <a:defRPr/>
            </a:pPr>
            <a:r>
              <a:rPr lang="en-US" sz="1700" b="0" dirty="0"/>
              <a:t>The substance was a controlled </a:t>
            </a:r>
            <a:r>
              <a:rPr lang="en-US" sz="1700" dirty="0"/>
              <a:t>drug</a:t>
            </a:r>
          </a:p>
          <a:p>
            <a:pPr marL="0" indent="-228600" defTabSz="914400" fontAlgn="auto">
              <a:spcAft>
                <a:spcPts val="0"/>
              </a:spcAft>
              <a:buSzPct val="80000"/>
              <a:defRPr/>
            </a:pPr>
            <a:r>
              <a:rPr lang="en-US" sz="1700" dirty="0"/>
              <a:t>4. Lawful Authority</a:t>
            </a:r>
          </a:p>
          <a:p>
            <a:pPr marL="0" indent="0" defTabSz="914400" fontAlgn="auto">
              <a:spcAft>
                <a:spcPts val="0"/>
              </a:spcAft>
              <a:buSzPct val="80000"/>
              <a:buNone/>
              <a:defRPr/>
            </a:pPr>
            <a:r>
              <a:rPr lang="en-US" sz="1700" b="0" dirty="0" err="1"/>
              <a:t>He/She</a:t>
            </a:r>
            <a:r>
              <a:rPr lang="en-US" sz="1700" b="0" dirty="0"/>
              <a:t> had </a:t>
            </a:r>
            <a:r>
              <a:rPr lang="en-US" sz="1700" dirty="0"/>
              <a:t>no authority </a:t>
            </a:r>
            <a:r>
              <a:rPr lang="en-US" sz="1700" b="0" dirty="0"/>
              <a:t>such as a Doctor’s prescription to possess</a:t>
            </a:r>
          </a:p>
          <a:p>
            <a:pPr marL="609600" indent="-228600" defTabSz="914400" fontAlgn="auto">
              <a:spcAft>
                <a:spcPts val="0"/>
              </a:spcAft>
              <a:buSzPct val="80000"/>
              <a:defRPr/>
            </a:pPr>
            <a:endParaRPr lang="en-US" sz="1700" b="0" dirty="0"/>
          </a:p>
        </p:txBody>
      </p:sp>
      <p:pic>
        <p:nvPicPr>
          <p:cNvPr id="6148" name="Picture 4" descr="IMPORTANT INFO REQUIRED ASAP - Douglas Valley Nursery">
            <a:extLst>
              <a:ext uri="{FF2B5EF4-FFF2-40B4-BE49-F238E27FC236}">
                <a16:creationId xmlns:a16="http://schemas.microsoft.com/office/drawing/2014/main" id="{07D0A4D2-634A-A1A1-1575-A67391B35C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080" y="4950363"/>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54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dirty="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defences,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3258700764"/>
              </p:ext>
            </p:extLst>
          </p:nvPr>
        </p:nvGraphicFramePr>
        <p:xfrm>
          <a:off x="434897" y="1124743"/>
          <a:ext cx="11374244" cy="5197997"/>
        </p:xfrm>
        <a:graphic>
          <a:graphicData uri="http://schemas.openxmlformats.org/drawingml/2006/table">
            <a:tbl>
              <a:tblPr firstRow="1" bandRow="1">
                <a:tableStyleId>{21E4AEA4-8DFA-4A89-87EB-49C32662AFE0}</a:tableStyleId>
              </a:tblPr>
              <a:tblGrid>
                <a:gridCol w="2843561">
                  <a:extLst>
                    <a:ext uri="{9D8B030D-6E8A-4147-A177-3AD203B41FA5}">
                      <a16:colId xmlns:a16="http://schemas.microsoft.com/office/drawing/2014/main" val="1679078417"/>
                    </a:ext>
                  </a:extLst>
                </a:gridCol>
                <a:gridCol w="2843561">
                  <a:extLst>
                    <a:ext uri="{9D8B030D-6E8A-4147-A177-3AD203B41FA5}">
                      <a16:colId xmlns:a16="http://schemas.microsoft.com/office/drawing/2014/main" val="2064139183"/>
                    </a:ext>
                  </a:extLst>
                </a:gridCol>
                <a:gridCol w="2843561">
                  <a:extLst>
                    <a:ext uri="{9D8B030D-6E8A-4147-A177-3AD203B41FA5}">
                      <a16:colId xmlns:a16="http://schemas.microsoft.com/office/drawing/2014/main" val="3128130626"/>
                    </a:ext>
                  </a:extLst>
                </a:gridCol>
                <a:gridCol w="2843561">
                  <a:extLst>
                    <a:ext uri="{9D8B030D-6E8A-4147-A177-3AD203B41FA5}">
                      <a16:colId xmlns:a16="http://schemas.microsoft.com/office/drawing/2014/main" val="2371383047"/>
                    </a:ext>
                  </a:extLst>
                </a:gridCol>
              </a:tblGrid>
              <a:tr h="605246">
                <a:tc>
                  <a:txBody>
                    <a:bodyPr/>
                    <a:lstStyle/>
                    <a:p>
                      <a:endParaRPr lang="en-GB" dirty="0"/>
                    </a:p>
                  </a:txBody>
                  <a:tcPr/>
                </a:tc>
                <a:tc>
                  <a:txBody>
                    <a:bodyPr/>
                    <a:lstStyle/>
                    <a:p>
                      <a:pPr algn="ctr"/>
                      <a:r>
                        <a:rPr lang="en-GB" sz="2800" u="sng" dirty="0">
                          <a:solidFill>
                            <a:schemeClr val="tx1"/>
                          </a:solidFill>
                        </a:rPr>
                        <a:t>Class A</a:t>
                      </a:r>
                    </a:p>
                  </a:txBody>
                  <a:tcPr/>
                </a:tc>
                <a:tc>
                  <a:txBody>
                    <a:bodyPr/>
                    <a:lstStyle/>
                    <a:p>
                      <a:pPr algn="ctr"/>
                      <a:r>
                        <a:rPr lang="en-GB" sz="2800" u="sng" dirty="0">
                          <a:solidFill>
                            <a:schemeClr val="tx1"/>
                          </a:solidFill>
                        </a:rPr>
                        <a:t>Class B</a:t>
                      </a:r>
                    </a:p>
                  </a:txBody>
                  <a:tcPr/>
                </a:tc>
                <a:tc>
                  <a:txBody>
                    <a:bodyPr/>
                    <a:lstStyle/>
                    <a:p>
                      <a:pPr algn="ctr"/>
                      <a:r>
                        <a:rPr lang="en-GB" sz="2800" u="sng" dirty="0">
                          <a:solidFill>
                            <a:schemeClr val="tx1"/>
                          </a:solidFill>
                        </a:rPr>
                        <a:t>Class</a:t>
                      </a:r>
                      <a:r>
                        <a:rPr lang="en-GB" sz="2800" u="sng" baseline="0" dirty="0">
                          <a:solidFill>
                            <a:schemeClr val="tx1"/>
                          </a:solidFill>
                        </a:rPr>
                        <a:t> C</a:t>
                      </a:r>
                      <a:endParaRPr lang="en-GB" sz="2800" u="sng" dirty="0">
                        <a:solidFill>
                          <a:schemeClr val="tx1"/>
                        </a:solidFill>
                      </a:endParaRPr>
                    </a:p>
                  </a:txBody>
                  <a:tcPr/>
                </a:tc>
                <a:extLst>
                  <a:ext uri="{0D108BD9-81ED-4DB2-BD59-A6C34878D82A}">
                    <a16:rowId xmlns:a16="http://schemas.microsoft.com/office/drawing/2014/main" val="161591325"/>
                  </a:ext>
                </a:extLst>
              </a:tr>
              <a:tr h="1388506">
                <a:tc>
                  <a:txBody>
                    <a:bodyPr/>
                    <a:lstStyle/>
                    <a:p>
                      <a:pPr algn="ctr"/>
                      <a:r>
                        <a:rPr lang="en-GB" sz="2400" b="1" u="sng" dirty="0"/>
                        <a:t>Category of offence</a:t>
                      </a:r>
                    </a:p>
                  </a:txBody>
                  <a:tcPr/>
                </a:tc>
                <a:tc>
                  <a:txBody>
                    <a:bodyPr/>
                    <a:lstStyle/>
                    <a:p>
                      <a:pPr algn="ctr"/>
                      <a:r>
                        <a:rPr lang="en-GB" sz="2400" dirty="0"/>
                        <a:t>Either Way Offence</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extLst>
                  <a:ext uri="{0D108BD9-81ED-4DB2-BD59-A6C34878D82A}">
                    <a16:rowId xmlns:a16="http://schemas.microsoft.com/office/drawing/2014/main" val="3076452266"/>
                  </a:ext>
                </a:extLst>
              </a:tr>
              <a:tr h="18157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u="sng" dirty="0"/>
                        <a:t>Penalty in Crown</a:t>
                      </a:r>
                      <a:r>
                        <a:rPr lang="en-GB" sz="2400" b="1" u="sng" baseline="0" dirty="0"/>
                        <a:t> Court</a:t>
                      </a:r>
                      <a:endParaRPr lang="en-GB" sz="2400" b="1" u="sng" dirty="0"/>
                    </a:p>
                    <a:p>
                      <a:pPr algn="ctr"/>
                      <a:endParaRPr lang="en-GB" sz="2400" b="1" u="sng" dirty="0"/>
                    </a:p>
                  </a:txBody>
                  <a:tcPr/>
                </a:tc>
                <a:tc>
                  <a:txBody>
                    <a:bodyPr/>
                    <a:lstStyle/>
                    <a:p>
                      <a:pPr algn="ctr"/>
                      <a:r>
                        <a:rPr lang="en-GB" sz="2400" dirty="0"/>
                        <a:t>7 years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5 years imprisonment and</a:t>
                      </a:r>
                      <a:r>
                        <a:rPr lang="en-GB" sz="2400" baseline="0" dirty="0"/>
                        <a:t> / or a fine</a:t>
                      </a:r>
                      <a:endParaRPr lang="en-GB" sz="2400" dirty="0"/>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 years imprisonment and</a:t>
                      </a:r>
                      <a:r>
                        <a:rPr lang="en-GB" sz="2400" baseline="0" dirty="0"/>
                        <a:t> / or a fine</a:t>
                      </a:r>
                      <a:endParaRPr lang="en-GB" sz="2400" dirty="0"/>
                    </a:p>
                    <a:p>
                      <a:pPr algn="ctr"/>
                      <a:endParaRPr lang="en-GB" sz="2400" dirty="0"/>
                    </a:p>
                  </a:txBody>
                  <a:tcPr/>
                </a:tc>
                <a:extLst>
                  <a:ext uri="{0D108BD9-81ED-4DB2-BD59-A6C34878D82A}">
                    <a16:rowId xmlns:a16="http://schemas.microsoft.com/office/drawing/2014/main" val="2306662834"/>
                  </a:ext>
                </a:extLst>
              </a:tr>
              <a:tr h="1388506">
                <a:tc>
                  <a:txBody>
                    <a:bodyPr/>
                    <a:lstStyle/>
                    <a:p>
                      <a:pPr algn="ctr"/>
                      <a:r>
                        <a:rPr lang="en-GB" sz="2400" b="1" u="sng" dirty="0"/>
                        <a:t>Penalty in Magistrates Court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6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extLst>
                  <a:ext uri="{0D108BD9-81ED-4DB2-BD59-A6C34878D82A}">
                    <a16:rowId xmlns:a16="http://schemas.microsoft.com/office/drawing/2014/main" val="3735333509"/>
                  </a:ext>
                </a:extLst>
              </a:tr>
            </a:tbl>
          </a:graphicData>
        </a:graphic>
      </p:graphicFrame>
      <p:sp>
        <p:nvSpPr>
          <p:cNvPr id="5" name="TextBox 4"/>
          <p:cNvSpPr txBox="1"/>
          <p:nvPr/>
        </p:nvSpPr>
        <p:spPr>
          <a:xfrm>
            <a:off x="2063552" y="332657"/>
            <a:ext cx="8045422" cy="646331"/>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rPr>
              <a:t>Sentence</a:t>
            </a:r>
          </a:p>
        </p:txBody>
      </p:sp>
    </p:spTree>
    <p:extLst>
      <p:ext uri="{BB962C8B-B14F-4D97-AF65-F5344CB8AC3E}">
        <p14:creationId xmlns:p14="http://schemas.microsoft.com/office/powerpoint/2010/main" val="2346245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Drugs\Drugs searc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7871" y="1340768"/>
            <a:ext cx="7056784" cy="4347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063552" y="332656"/>
            <a:ext cx="8045422"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Search &amp; Seizure: Police Powers</a:t>
            </a:r>
          </a:p>
        </p:txBody>
      </p:sp>
    </p:spTree>
    <p:extLst>
      <p:ext uri="{BB962C8B-B14F-4D97-AF65-F5344CB8AC3E}">
        <p14:creationId xmlns:p14="http://schemas.microsoft.com/office/powerpoint/2010/main" val="17062100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42" name="Arc 104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5894962" y="479493"/>
            <a:ext cx="5458838"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What are Psychoactive Substances?</a:t>
            </a:r>
          </a:p>
        </p:txBody>
      </p:sp>
      <p:sp>
        <p:nvSpPr>
          <p:cNvPr id="1044" name="Freeform: Shape 104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Legal high' shopkeepers convicted after eight customers hospitalised |  Scotland | The Times">
            <a:extLst>
              <a:ext uri="{FF2B5EF4-FFF2-40B4-BE49-F238E27FC236}">
                <a16:creationId xmlns:a16="http://schemas.microsoft.com/office/drawing/2014/main" id="{B6643AAC-DB4B-479B-2803-75DCEC3A1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90" r="27164" b="-1"/>
          <a:stretch/>
        </p:blipFill>
        <p:spPr bwMode="auto">
          <a:xfrm>
            <a:off x="703182" y="955433"/>
            <a:ext cx="4777381" cy="47773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6143171" y="2324924"/>
            <a:ext cx="5458838"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500" dirty="0"/>
              <a:t>Formerly referred to as ‘Legal Highs’ they are made from assorted herbs, herbal extracts and ‘research chemicals’.  </a:t>
            </a:r>
          </a:p>
          <a:p>
            <a:pPr marL="0"/>
            <a:endParaRPr lang="en-US" sz="1500" dirty="0"/>
          </a:p>
          <a:p>
            <a:pPr marL="0"/>
            <a:r>
              <a:rPr lang="en-US" sz="1500" dirty="0"/>
              <a:t>They produce the same, or similar effects, to controlled drugs but are controlled by the Psychoactive Substances Act 2016  which came into effect 26th May 2016.</a:t>
            </a:r>
          </a:p>
          <a:p>
            <a:pPr marL="0"/>
            <a:endParaRPr lang="en-US" sz="1500" dirty="0"/>
          </a:p>
          <a:p>
            <a:pPr marL="0"/>
            <a:r>
              <a:rPr lang="en-US" sz="1500" dirty="0"/>
              <a:t>The main effects of New Psychoactive Substances (NPS) can be described using three main categories:  </a:t>
            </a:r>
          </a:p>
          <a:p>
            <a:pPr marL="0"/>
            <a:r>
              <a:rPr lang="en-US" sz="1500" b="1" dirty="0"/>
              <a:t>Stimulants </a:t>
            </a:r>
          </a:p>
          <a:p>
            <a:pPr marL="0"/>
            <a:r>
              <a:rPr lang="en-US" sz="1500" b="1" dirty="0"/>
              <a:t>Downers / sedatives</a:t>
            </a:r>
          </a:p>
          <a:p>
            <a:pPr marL="0"/>
            <a:r>
              <a:rPr lang="en-US" sz="1500" b="1" dirty="0"/>
              <a:t>Psychedelics  / hallucinogens.</a:t>
            </a:r>
          </a:p>
          <a:p>
            <a:pPr marL="0"/>
            <a:endParaRPr lang="en-US" sz="1500" dirty="0"/>
          </a:p>
          <a:p>
            <a:pPr marL="0"/>
            <a:endParaRPr lang="en-US" sz="1500" dirty="0"/>
          </a:p>
          <a:p>
            <a:pPr marL="0"/>
            <a:endParaRPr lang="en-US" sz="1500" dirty="0"/>
          </a:p>
        </p:txBody>
      </p:sp>
    </p:spTree>
    <p:extLst>
      <p:ext uri="{BB962C8B-B14F-4D97-AF65-F5344CB8AC3E}">
        <p14:creationId xmlns:p14="http://schemas.microsoft.com/office/powerpoint/2010/main" val="39792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287867" y="841173"/>
            <a:ext cx="5120561"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dirty="0">
                <a:solidFill>
                  <a:schemeClr val="tx1"/>
                </a:solidFill>
                <a:latin typeface="+mj-lt"/>
                <a:ea typeface="+mj-ea"/>
                <a:cs typeface="+mj-cs"/>
              </a:rPr>
              <a:t>Stimulants</a:t>
            </a:r>
          </a:p>
        </p:txBody>
      </p:sp>
      <p:sp>
        <p:nvSpPr>
          <p:cNvPr id="3" name="Content Placeholder 2"/>
          <p:cNvSpPr txBox="1">
            <a:spLocks/>
          </p:cNvSpPr>
          <p:nvPr/>
        </p:nvSpPr>
        <p:spPr>
          <a:xfrm>
            <a:off x="296005" y="2972196"/>
            <a:ext cx="674057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400" dirty="0"/>
              <a:t>Act like amphetamines (‘speed’), cocaine, or ecstasy, in that they can make the user feel </a:t>
            </a:r>
            <a:r>
              <a:rPr lang="en-US" sz="2400" dirty="0" err="1"/>
              <a:t>energised</a:t>
            </a:r>
            <a:r>
              <a:rPr lang="en-US" sz="2400" dirty="0"/>
              <a:t>, physically active, fast-thinking, very chatty and euphoric. </a:t>
            </a:r>
          </a:p>
          <a:p>
            <a:pPr marL="0"/>
            <a:r>
              <a:rPr lang="en-US" sz="2400" dirty="0"/>
              <a:t>They can make the user feel overconfident and disinhibited</a:t>
            </a:r>
          </a:p>
          <a:p>
            <a:pPr marL="0" indent="0">
              <a:buNone/>
            </a:pPr>
            <a:r>
              <a:rPr lang="en-US" sz="2400" dirty="0"/>
              <a:t>or </a:t>
            </a:r>
          </a:p>
          <a:p>
            <a:pPr marL="0"/>
            <a:r>
              <a:rPr lang="en-US" sz="2400" dirty="0"/>
              <a:t>Can induce feelings of anxiety, panic, confusion, paranoia and can even cause psychosis.</a:t>
            </a:r>
          </a:p>
          <a:p>
            <a:pPr marL="0"/>
            <a:endParaRPr lang="en-US" sz="2400"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8744" b="51068"/>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8647" r="-1" b="4609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192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TextBox 6"/>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Downers / Sedatives</a:t>
            </a:r>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3" b="17002"/>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rotWithShape="1">
          <a:blip r:embed="rId4"/>
          <a:srcRect r="3" b="43501"/>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p:cNvSpPr txBox="1">
            <a:spLocks/>
          </p:cNvSpPr>
          <p:nvPr/>
        </p:nvSpPr>
        <p:spPr>
          <a:xfrm>
            <a:off x="4184542" y="1946684"/>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Act similar to benzodiazepines (Diazepam or Valium).</a:t>
            </a:r>
          </a:p>
          <a:p>
            <a:pPr marL="0"/>
            <a:r>
              <a:rPr lang="en-US" dirty="0"/>
              <a:t>They are also like cannabis in that they can make the user feel euphoric, relaxed or sleepy.</a:t>
            </a:r>
          </a:p>
          <a:p>
            <a:pPr marL="0"/>
            <a:r>
              <a:rPr lang="en-US" dirty="0"/>
              <a:t>Also they can reduce inhibitions and concentration, making the user forgetful, and slow down reactions.</a:t>
            </a:r>
          </a:p>
          <a:p>
            <a:pPr marL="0"/>
            <a:r>
              <a:rPr lang="en-US" dirty="0"/>
              <a:t>Commonly known as Synthetic Cannabinoids </a:t>
            </a:r>
          </a:p>
          <a:p>
            <a:pPr marL="0"/>
            <a:endParaRPr lang="en-US" dirty="0"/>
          </a:p>
        </p:txBody>
      </p:sp>
    </p:spTree>
    <p:extLst>
      <p:ext uri="{BB962C8B-B14F-4D97-AF65-F5344CB8AC3E}">
        <p14:creationId xmlns:p14="http://schemas.microsoft.com/office/powerpoint/2010/main" val="4963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Psychedelic / Hallucinogenic</a:t>
            </a:r>
          </a:p>
        </p:txBody>
      </p:sp>
      <p:sp>
        <p:nvSpPr>
          <p:cNvPr id="7"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t>Act like LSD, magic mushrooms and ketamine. </a:t>
            </a:r>
          </a:p>
          <a:p>
            <a:pPr marL="0"/>
            <a:r>
              <a:rPr lang="en-US"/>
              <a:t>They create altered perceptions and can make the user hallucinate. </a:t>
            </a:r>
          </a:p>
          <a:p>
            <a:pPr marL="0"/>
            <a:r>
              <a:rPr lang="en-US"/>
              <a:t>They can also induce feelings of euphoria, warmth, ‘enlightenment’ and being detached from the world. </a:t>
            </a:r>
          </a:p>
          <a:p>
            <a:pPr marL="0"/>
            <a:r>
              <a:rPr lang="en-US"/>
              <a:t>They can also cause confusion and panics, making the user feel like their mind and body are separate.</a:t>
            </a:r>
          </a:p>
          <a:p>
            <a:pPr marL="0"/>
            <a:endParaRPr lang="en-US"/>
          </a:p>
        </p:txBody>
      </p:sp>
      <p:pic>
        <p:nvPicPr>
          <p:cNvPr id="8"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35" r="1" b="3371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91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71074" y="1396686"/>
            <a:ext cx="3240506" cy="406462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rgbClr val="FFFFFF"/>
                </a:solidFill>
                <a:latin typeface="+mj-lt"/>
                <a:ea typeface="+mj-ea"/>
                <a:cs typeface="+mj-cs"/>
              </a:rPr>
              <a:t>Psychoactive Substances Act 2016</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txBox="1">
            <a:spLocks/>
          </p:cNvSpPr>
          <p:nvPr/>
        </p:nvSpPr>
        <p:spPr>
          <a:xfrm>
            <a:off x="5370153" y="1526033"/>
            <a:ext cx="5536397" cy="393528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dirty="0"/>
              <a:t>The PSA 2016 Definition of a Psychoactive Substance is: </a:t>
            </a:r>
          </a:p>
          <a:p>
            <a:pPr marL="0"/>
            <a:endParaRPr lang="en-US" sz="1800" b="1" dirty="0"/>
          </a:p>
          <a:p>
            <a:pPr marL="0" algn="ctr"/>
            <a:r>
              <a:rPr lang="en-US" sz="1800" dirty="0"/>
              <a:t>A substance capable of producing a psychoactive effect in a person who consumes it. </a:t>
            </a:r>
          </a:p>
          <a:p>
            <a:pPr marL="0" algn="ctr"/>
            <a:endParaRPr lang="en-US" sz="1800" dirty="0"/>
          </a:p>
          <a:p>
            <a:pPr marL="0" algn="ctr"/>
            <a:r>
              <a:rPr lang="en-US" sz="1800" dirty="0"/>
              <a:t>A substance produces a psychoactive effect in a person</a:t>
            </a:r>
          </a:p>
          <a:p>
            <a:pPr marL="0" indent="0" algn="ctr">
              <a:buNone/>
            </a:pPr>
            <a:endParaRPr lang="en-US" sz="1800" dirty="0"/>
          </a:p>
          <a:p>
            <a:pPr marL="0" algn="ctr"/>
            <a:r>
              <a:rPr lang="en-US" sz="1800" dirty="0"/>
              <a:t>(if by stimulating or depressing the persons central nervous system, it affects the persons mental functioning or emotional state)</a:t>
            </a:r>
          </a:p>
          <a:p>
            <a:pPr marL="0"/>
            <a:endParaRPr lang="en-US" sz="1800" dirty="0"/>
          </a:p>
          <a:p>
            <a:pPr marL="0"/>
            <a:endParaRPr lang="en-US" sz="1800" dirty="0"/>
          </a:p>
        </p:txBody>
      </p:sp>
    </p:spTree>
    <p:extLst>
      <p:ext uri="{BB962C8B-B14F-4D97-AF65-F5344CB8AC3E}">
        <p14:creationId xmlns:p14="http://schemas.microsoft.com/office/powerpoint/2010/main" val="323741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c 14">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Consumes it ….</a:t>
            </a:r>
          </a:p>
        </p:txBody>
      </p:sp>
      <p:pic>
        <p:nvPicPr>
          <p:cNvPr id="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135" r="21365"/>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0450" r="33300"/>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4184542" y="2340959"/>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An individual consumes a substance if the individual causes or allows the substance, or fumes given off by the substance, to enter the individual's body in any way, (section 2(3)). </a:t>
            </a:r>
          </a:p>
          <a:p>
            <a:pPr marL="0"/>
            <a:endParaRPr lang="en-US" dirty="0"/>
          </a:p>
          <a:p>
            <a:pPr marL="0"/>
            <a:r>
              <a:rPr lang="en-US" dirty="0"/>
              <a:t>This includes injecting, eating or drinking, snorting, inhaling and smoking.</a:t>
            </a:r>
          </a:p>
          <a:p>
            <a:pPr marL="0"/>
            <a:endParaRPr lang="en-US" dirty="0"/>
          </a:p>
        </p:txBody>
      </p:sp>
    </p:spTree>
    <p:extLst>
      <p:ext uri="{BB962C8B-B14F-4D97-AF65-F5344CB8AC3E}">
        <p14:creationId xmlns:p14="http://schemas.microsoft.com/office/powerpoint/2010/main" val="161366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87502"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Exemptions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Substances already controlled by the Misuse of Drugs Act</a:t>
            </a:r>
          </a:p>
          <a:p>
            <a:r>
              <a:rPr lang="en-US" sz="2000" dirty="0"/>
              <a:t>Nicotine</a:t>
            </a:r>
          </a:p>
          <a:p>
            <a:r>
              <a:rPr lang="en-US" sz="2000" dirty="0"/>
              <a:t>Alcohol</a:t>
            </a:r>
          </a:p>
          <a:p>
            <a:r>
              <a:rPr lang="en-US" sz="2000" dirty="0"/>
              <a:t>Caffeine</a:t>
            </a:r>
          </a:p>
          <a:p>
            <a:r>
              <a:rPr lang="en-US" sz="2000" dirty="0"/>
              <a:t>Some food products   (including drink such as red bull)</a:t>
            </a:r>
          </a:p>
          <a:p>
            <a:r>
              <a:rPr lang="en-US" sz="2000" dirty="0"/>
              <a:t>Medicinal products. </a:t>
            </a:r>
          </a:p>
          <a:p>
            <a:pPr marL="0"/>
            <a:endParaRPr lang="en-US" sz="2000" dirty="0"/>
          </a:p>
          <a:p>
            <a:pPr marL="0" indent="0">
              <a:buNone/>
            </a:pPr>
            <a:r>
              <a:rPr lang="en-US" sz="2000" b="1" dirty="0"/>
              <a:t>The main intention of the Act is to shut down shops and websites that currently trade in ‘legal highs’. </a:t>
            </a:r>
          </a:p>
          <a:p>
            <a:pPr marL="0"/>
            <a:endParaRPr lang="en-US" sz="20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1887" r="5521" b="-2"/>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265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Producing a Psychoactive Substance: </a:t>
            </a:r>
            <a:br>
              <a:rPr lang="en-US" sz="4400" b="1" dirty="0">
                <a:latin typeface="+mj-lt"/>
                <a:ea typeface="+mj-ea"/>
                <a:cs typeface="+mj-cs"/>
              </a:rPr>
            </a:br>
            <a:r>
              <a:rPr lang="en-US" sz="4400" b="1" dirty="0">
                <a:latin typeface="+mj-lt"/>
                <a:ea typeface="+mj-ea"/>
                <a:cs typeface="+mj-cs"/>
              </a:rPr>
              <a:t>Section 4</a:t>
            </a:r>
          </a:p>
        </p:txBody>
      </p:sp>
      <p:sp>
        <p:nvSpPr>
          <p:cNvPr id="3"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600"/>
          </a:p>
          <a:p>
            <a:pPr marL="0"/>
            <a:r>
              <a:rPr lang="en-US" sz="2600"/>
              <a:t>Intentionally produce a substance knowing or suspecting it to be PAS </a:t>
            </a:r>
          </a:p>
          <a:p>
            <a:pPr marL="0"/>
            <a:r>
              <a:rPr lang="en-US" sz="2600" b="1"/>
              <a:t>and</a:t>
            </a:r>
          </a:p>
          <a:p>
            <a:pPr marL="0"/>
            <a:r>
              <a:rPr lang="en-US" sz="2600"/>
              <a:t>Intends to consume PAS for its psychoactive effects, </a:t>
            </a:r>
          </a:p>
          <a:p>
            <a:pPr marL="0"/>
            <a:r>
              <a:rPr lang="en-US" sz="2600" b="1"/>
              <a:t>or</a:t>
            </a:r>
          </a:p>
          <a:p>
            <a:pPr marL="0"/>
            <a:r>
              <a:rPr lang="en-US" sz="2600"/>
              <a:t>Knows/reckless as to whether, the PAS is likely to be consumed by some other person for its effects.</a:t>
            </a:r>
          </a:p>
          <a:p>
            <a:pPr marL="0"/>
            <a:endParaRPr lang="en-US" sz="2600"/>
          </a:p>
        </p:txBody>
      </p:sp>
      <p:pic>
        <p:nvPicPr>
          <p:cNvPr id="2050" name="Picture 2" descr="What Are Legal Highs? - Sensi Seeds">
            <a:extLst>
              <a:ext uri="{FF2B5EF4-FFF2-40B4-BE49-F238E27FC236}">
                <a16:creationId xmlns:a16="http://schemas.microsoft.com/office/drawing/2014/main" id="{DFC10010-5C08-A3C9-1555-29D11CF156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09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5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552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Supply a Psychoactive Substance and Offering to Supply a Psychoactive Substance: Section 5</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Supply of a psychoactive substance </a:t>
            </a:r>
          </a:p>
          <a:p>
            <a:pPr marL="0" indent="0">
              <a:buNone/>
            </a:pPr>
            <a:endParaRPr lang="en-US" sz="2200" dirty="0"/>
          </a:p>
          <a:p>
            <a:pPr marL="0"/>
            <a:r>
              <a:rPr lang="en-US" sz="2200" dirty="0"/>
              <a:t>Offering to supply a psychoactive substance</a:t>
            </a:r>
          </a:p>
          <a:p>
            <a:pPr marL="0"/>
            <a:endParaRPr lang="en-US" sz="2200" dirty="0"/>
          </a:p>
          <a:p>
            <a:pPr marL="0"/>
            <a:r>
              <a:rPr lang="en-US" sz="2200" dirty="0"/>
              <a:t>For supply must be psychoactive substance and covers distribution</a:t>
            </a:r>
          </a:p>
          <a:p>
            <a:pPr marL="0"/>
            <a:endParaRPr lang="en-US" sz="2200" b="1" dirty="0"/>
          </a:p>
          <a:p>
            <a:pPr marL="0" indent="0">
              <a:buNone/>
            </a:pPr>
            <a:r>
              <a:rPr lang="en-US" sz="2200" b="1" dirty="0"/>
              <a:t>The transaction does not need to result in payment or reward and would include social supply between friends</a:t>
            </a:r>
          </a:p>
          <a:p>
            <a:pPr marL="0"/>
            <a:endParaRPr lang="en-US" sz="2200" dirty="0"/>
          </a:p>
          <a:p>
            <a:pPr marL="0"/>
            <a:endParaRPr lang="en-US" sz="2200" dirty="0"/>
          </a:p>
        </p:txBody>
      </p:sp>
      <p:pic>
        <p:nvPicPr>
          <p:cNvPr id="3074" name="Picture 2" descr="Chinese gangs 'supplying legal highs to Scotland' | The Scotsman">
            <a:extLst>
              <a:ext uri="{FF2B5EF4-FFF2-40B4-BE49-F238E27FC236}">
                <a16:creationId xmlns:a16="http://schemas.microsoft.com/office/drawing/2014/main" id="{2997322E-8365-1187-7FE8-42D34D14CF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80" r="752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308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Aggravated Supply: Section 6 – an offence under Section 5 (supply or offer to supply)</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700" dirty="0"/>
              <a:t>Is committed when (offender must be over the age of 18):</a:t>
            </a:r>
            <a:br>
              <a:rPr lang="en-US" sz="1700" dirty="0"/>
            </a:br>
            <a:endParaRPr lang="en-US" sz="1700" dirty="0"/>
          </a:p>
          <a:p>
            <a:r>
              <a:rPr lang="en-US" sz="1700" dirty="0"/>
              <a:t>In the vicinity of school premises at a </a:t>
            </a:r>
            <a:r>
              <a:rPr lang="en-US" sz="1700" b="1" dirty="0"/>
              <a:t>relevant</a:t>
            </a:r>
            <a:r>
              <a:rPr lang="en-US" sz="1700" dirty="0"/>
              <a:t> time </a:t>
            </a:r>
            <a:r>
              <a:rPr lang="en-US" sz="1700" dirty="0" err="1"/>
              <a:t>i.e</a:t>
            </a:r>
            <a:endParaRPr lang="en-US" sz="1700" dirty="0"/>
          </a:p>
          <a:p>
            <a:pPr marL="0"/>
            <a:r>
              <a:rPr lang="en-US" sz="1700" dirty="0"/>
              <a:t>when the school premises are in use by persons under the age of 18</a:t>
            </a:r>
            <a:br>
              <a:rPr lang="en-US" sz="1700" dirty="0"/>
            </a:br>
            <a:endParaRPr lang="en-US" sz="1700" dirty="0"/>
          </a:p>
          <a:p>
            <a:pPr marL="0"/>
            <a:r>
              <a:rPr lang="en-US" sz="1700" b="1" dirty="0"/>
              <a:t>And this includes…</a:t>
            </a:r>
            <a:br>
              <a:rPr lang="en-US" sz="1700" b="1" dirty="0"/>
            </a:br>
            <a:endParaRPr lang="en-US" sz="1700" b="1" dirty="0"/>
          </a:p>
          <a:p>
            <a:pPr marL="0"/>
            <a:r>
              <a:rPr lang="en-US" sz="1700" dirty="0"/>
              <a:t>One hour before the start and one hour after the end of any such time </a:t>
            </a:r>
          </a:p>
          <a:p>
            <a:pPr marL="0"/>
            <a:r>
              <a:rPr lang="en-US" sz="1700" dirty="0"/>
              <a:t>OR</a:t>
            </a:r>
          </a:p>
          <a:p>
            <a:pPr marL="0"/>
            <a:r>
              <a:rPr lang="en-US" sz="1700" dirty="0"/>
              <a:t>A courier was used by the offender, who at the time of the offence was under the age of 18 </a:t>
            </a:r>
          </a:p>
          <a:p>
            <a:pPr marL="0"/>
            <a:r>
              <a:rPr lang="en-US" sz="1700" dirty="0"/>
              <a:t>OR</a:t>
            </a:r>
          </a:p>
          <a:p>
            <a:pPr marL="0"/>
            <a:r>
              <a:rPr lang="en-US" sz="1700" dirty="0"/>
              <a:t>Committed whilst in a custodial institution.</a:t>
            </a:r>
          </a:p>
          <a:p>
            <a:pPr marL="0"/>
            <a:endParaRPr lang="en-US" sz="1700" dirty="0"/>
          </a:p>
          <a:p>
            <a:pPr marL="0"/>
            <a:endParaRPr lang="en-US" sz="1700" dirty="0"/>
          </a:p>
          <a:p>
            <a:pPr marL="0"/>
            <a:endParaRPr lang="en-US" sz="1700" dirty="0"/>
          </a:p>
          <a:p>
            <a:pPr marL="0"/>
            <a:endParaRPr lang="en-US" sz="1700" dirty="0"/>
          </a:p>
          <a:p>
            <a:pPr marL="0"/>
            <a:endParaRPr lang="en-US" sz="1700" dirty="0"/>
          </a:p>
        </p:txBody>
      </p:sp>
      <p:pic>
        <p:nvPicPr>
          <p:cNvPr id="4098" name="Picture 2" descr="The Importance of Drug Education in Schools">
            <a:extLst>
              <a:ext uri="{FF2B5EF4-FFF2-40B4-BE49-F238E27FC236}">
                <a16:creationId xmlns:a16="http://schemas.microsoft.com/office/drawing/2014/main" id="{E875F12C-B39D-0396-A5DE-4136150021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49" r="16930"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44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Possession with INTENT to supply: Section 7</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(a)  the person is in possession of a psychoactive substance, </a:t>
            </a:r>
            <a:br>
              <a:rPr lang="en-US" sz="2200" dirty="0"/>
            </a:br>
            <a:endParaRPr lang="en-US" sz="2200" dirty="0"/>
          </a:p>
          <a:p>
            <a:pPr marL="0"/>
            <a:r>
              <a:rPr lang="en-US" sz="2200" dirty="0"/>
              <a:t>(b)  the person knows or suspects that the substance is a psychoactive substance, </a:t>
            </a:r>
            <a:r>
              <a:rPr lang="en-US" sz="2200" b="1" dirty="0"/>
              <a:t>and</a:t>
            </a:r>
            <a:r>
              <a:rPr lang="en-US" sz="2200" dirty="0"/>
              <a:t> </a:t>
            </a:r>
            <a:br>
              <a:rPr lang="en-US" sz="2200" dirty="0"/>
            </a:br>
            <a:endParaRPr lang="en-US" sz="2200" dirty="0"/>
          </a:p>
          <a:p>
            <a:pPr marL="0"/>
            <a:r>
              <a:rPr lang="en-US" sz="2200" dirty="0"/>
              <a:t>(c)  the person intends to supply the psychoactive substance to another person for its consumption, whether by any person to whom it is supplied or by some other person, for its psychoactive effects.</a:t>
            </a:r>
          </a:p>
          <a:p>
            <a:pPr marL="0"/>
            <a:endParaRPr lang="en-US" sz="2200"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162" r="21723" b="2"/>
          <a:stretch/>
        </p:blipFill>
        <p:spPr bwMode="auto">
          <a:xfrm>
            <a:off x="7675658" y="2093976"/>
            <a:ext cx="3941064" cy="409651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0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247185" y="200041"/>
            <a:ext cx="5570706"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2800" b="1" dirty="0">
                <a:latin typeface="+mj-lt"/>
                <a:ea typeface="+mj-ea"/>
                <a:cs typeface="+mj-cs"/>
              </a:rPr>
              <a:t>Simple possession of a psychoactive substance will NOT be an offence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800" dirty="0"/>
              <a:t>Except in a ‘custodial institution’ (Section 9) such as:</a:t>
            </a:r>
          </a:p>
          <a:p>
            <a:pPr marL="0"/>
            <a:r>
              <a:rPr lang="en-US" sz="1800" dirty="0"/>
              <a:t>Prison, young offenders' institution</a:t>
            </a:r>
          </a:p>
          <a:p>
            <a:pPr marL="0"/>
            <a:r>
              <a:rPr lang="en-US" sz="1800" dirty="0"/>
              <a:t>secure training </a:t>
            </a:r>
            <a:r>
              <a:rPr lang="en-US" sz="1800" dirty="0" err="1"/>
              <a:t>centre</a:t>
            </a:r>
            <a:r>
              <a:rPr lang="en-US" sz="1800" dirty="0"/>
              <a:t>, secure college </a:t>
            </a:r>
          </a:p>
          <a:p>
            <a:pPr marL="0"/>
            <a:r>
              <a:rPr lang="en-US" sz="1800" dirty="0"/>
              <a:t>juvenile justice </a:t>
            </a:r>
            <a:r>
              <a:rPr lang="en-US" sz="1800" dirty="0" err="1"/>
              <a:t>centre</a:t>
            </a:r>
            <a:r>
              <a:rPr lang="en-US" sz="1800" dirty="0"/>
              <a:t>, remand </a:t>
            </a:r>
            <a:r>
              <a:rPr lang="en-US" sz="1800" dirty="0" err="1"/>
              <a:t>centre</a:t>
            </a:r>
            <a:endParaRPr lang="en-US" sz="1800" dirty="0"/>
          </a:p>
          <a:p>
            <a:pPr marL="0"/>
            <a:r>
              <a:rPr lang="en-US" sz="1800" dirty="0"/>
              <a:t>short-term holding facility, removal </a:t>
            </a:r>
            <a:r>
              <a:rPr lang="en-US" sz="1800" dirty="0" err="1"/>
              <a:t>centre</a:t>
            </a:r>
            <a:r>
              <a:rPr lang="en-US" sz="1800" dirty="0"/>
              <a:t> </a:t>
            </a:r>
          </a:p>
          <a:p>
            <a:pPr marL="0"/>
            <a:r>
              <a:rPr lang="en-US" sz="1800" dirty="0"/>
              <a:t>pre departure accommodation (immigration facility)</a:t>
            </a:r>
          </a:p>
          <a:p>
            <a:pPr marL="0"/>
            <a:r>
              <a:rPr lang="en-US" sz="1800" dirty="0"/>
              <a:t>service custody premises (armed forces).</a:t>
            </a:r>
          </a:p>
          <a:p>
            <a:pPr marL="0"/>
            <a:endParaRPr lang="en-US" sz="1800" dirty="0"/>
          </a:p>
          <a:p>
            <a:pPr marL="0" indent="0">
              <a:buNone/>
            </a:pPr>
            <a:r>
              <a:rPr lang="en-US" sz="1800" dirty="0"/>
              <a:t>This will also apply to those working and visiting these premises</a:t>
            </a:r>
          </a:p>
          <a:p>
            <a:pPr marL="0"/>
            <a:endParaRPr lang="en-US" sz="18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2470" r="15727" b="1"/>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TotalTime>
  <Words>6586</Words>
  <Application>Microsoft Office PowerPoint</Application>
  <PresentationFormat>Widescreen</PresentationFormat>
  <Paragraphs>611</Paragraphs>
  <Slides>39</Slides>
  <Notes>35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ＭＳ Ｐゴシック</vt:lpstr>
      <vt:lpstr>Arial</vt:lpstr>
      <vt:lpstr>Calibri</vt:lpstr>
      <vt:lpstr>Calibri Light</vt:lpstr>
      <vt:lpstr>Office Theme</vt:lpstr>
      <vt:lpstr>Preparing for the Role of Constable  Week 2 Part 2</vt:lpstr>
      <vt:lpstr>This session with recap the following</vt:lpstr>
      <vt:lpstr>Learning Outcomes of Workshop </vt:lpstr>
      <vt:lpstr>Key Legislation </vt:lpstr>
      <vt:lpstr>What do we already know?   What is a ‘controlled drug’?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dc:title>
  <dc:creator>Rhiannon Lloyd</dc:creator>
  <cp:lastModifiedBy>Kelly Andrews</cp:lastModifiedBy>
  <cp:revision>16</cp:revision>
  <dcterms:created xsi:type="dcterms:W3CDTF">2022-02-19T17:45:46Z</dcterms:created>
  <dcterms:modified xsi:type="dcterms:W3CDTF">2025-01-23T11:15:34Z</dcterms:modified>
</cp:coreProperties>
</file>