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handoutMasterIdLst>
    <p:handoutMasterId r:id="rId27"/>
  </p:handoutMasterIdLst>
  <p:sldIdLst>
    <p:sldId id="256" r:id="rId2"/>
    <p:sldId id="280" r:id="rId3"/>
    <p:sldId id="282" r:id="rId4"/>
    <p:sldId id="294" r:id="rId5"/>
    <p:sldId id="296" r:id="rId6"/>
    <p:sldId id="299" r:id="rId7"/>
    <p:sldId id="297" r:id="rId8"/>
    <p:sldId id="298" r:id="rId9"/>
    <p:sldId id="295" r:id="rId10"/>
    <p:sldId id="286" r:id="rId11"/>
    <p:sldId id="301" r:id="rId12"/>
    <p:sldId id="283" r:id="rId13"/>
    <p:sldId id="304" r:id="rId14"/>
    <p:sldId id="284" r:id="rId15"/>
    <p:sldId id="274" r:id="rId16"/>
    <p:sldId id="275" r:id="rId17"/>
    <p:sldId id="292" r:id="rId18"/>
    <p:sldId id="281" r:id="rId19"/>
    <p:sldId id="300" r:id="rId20"/>
    <p:sldId id="287" r:id="rId21"/>
    <p:sldId id="302" r:id="rId22"/>
    <p:sldId id="303" r:id="rId23"/>
    <p:sldId id="288" r:id="rId24"/>
    <p:sldId id="289"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562" autoAdjust="0"/>
    <p:restoredTop sz="64460" autoAdjust="0"/>
  </p:normalViewPr>
  <p:slideViewPr>
    <p:cSldViewPr snapToGrid="0" snapToObjects="1">
      <p:cViewPr>
        <p:scale>
          <a:sx n="55" d="100"/>
          <a:sy n="55" d="100"/>
        </p:scale>
        <p:origin x="-1980" y="-150"/>
      </p:cViewPr>
      <p:guideLst>
        <p:guide orient="horz" pos="2160"/>
        <p:guide pos="2880"/>
      </p:guideLst>
    </p:cSldViewPr>
  </p:slideViewPr>
  <p:notesTextViewPr>
    <p:cViewPr>
      <p:scale>
        <a:sx n="100" d="100"/>
        <a:sy n="100" d="100"/>
      </p:scale>
      <p:origin x="0" y="0"/>
    </p:cViewPr>
  </p:notesTextViewPr>
  <p:sorterViewPr>
    <p:cViewPr>
      <p:scale>
        <a:sx n="112" d="100"/>
        <a:sy n="112" d="100"/>
      </p:scale>
      <p:origin x="0" y="444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485B223-0380-4D65-95A7-D70C550D1F5A}" type="datetimeFigureOut">
              <a:rPr lang="en-GB" smtClean="0"/>
              <a:pPr/>
              <a:t>13/03/2015</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59A08108-5C64-4CE2-B7EC-D0FCC48C0FA5}" type="slidenum">
              <a:rPr lang="en-GB" smtClean="0"/>
              <a:pPr/>
              <a:t>‹#›</a:t>
            </a:fld>
            <a:endParaRPr lang="en-GB"/>
          </a:p>
        </p:txBody>
      </p:sp>
    </p:spTree>
    <p:extLst>
      <p:ext uri="{BB962C8B-B14F-4D97-AF65-F5344CB8AC3E}">
        <p14:creationId xmlns:p14="http://schemas.microsoft.com/office/powerpoint/2010/main" val="221985912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A71E342-F56B-FC49-B2A9-4D3B6459C06C}" type="datetimeFigureOut">
              <a:rPr lang="en-US" smtClean="0"/>
              <a:pPr/>
              <a:t>3/13/2015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44A9E66-DF65-7C4E-97EE-67AE8A6D1E74}" type="slidenum">
              <a:rPr lang="en-US" smtClean="0"/>
              <a:pPr/>
              <a:t>‹#›</a:t>
            </a:fld>
            <a:endParaRPr lang="en-US"/>
          </a:p>
        </p:txBody>
      </p:sp>
    </p:spTree>
    <p:extLst>
      <p:ext uri="{BB962C8B-B14F-4D97-AF65-F5344CB8AC3E}">
        <p14:creationId xmlns:p14="http://schemas.microsoft.com/office/powerpoint/2010/main" val="3172099752"/>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But </a:t>
            </a:r>
            <a:r>
              <a:rPr lang="en-US" dirty="0" err="1" smtClean="0"/>
              <a:t>ethnoarchaeologists</a:t>
            </a:r>
            <a:r>
              <a:rPr lang="en-US" dirty="0" smtClean="0"/>
              <a:t> must</a:t>
            </a:r>
            <a:r>
              <a:rPr lang="en-US" baseline="0" dirty="0" smtClean="0"/>
              <a:t> be specially trained to do this. They would need to go into people’s worlds and measure them to try and find practice links to the past. Could, they asked, we see remnants of </a:t>
            </a:r>
            <a:r>
              <a:rPr lang="en-US" baseline="0" dirty="0" err="1" smtClean="0"/>
              <a:t>behaviour</a:t>
            </a:r>
            <a:r>
              <a:rPr lang="en-US" baseline="0" dirty="0" smtClean="0"/>
              <a:t> in the present that can help us understand remains from the past?</a:t>
            </a:r>
            <a:endParaRPr lang="en-US" dirty="0"/>
          </a:p>
        </p:txBody>
      </p:sp>
      <p:sp>
        <p:nvSpPr>
          <p:cNvPr id="4" name="Slide Number Placeholder 3"/>
          <p:cNvSpPr>
            <a:spLocks noGrp="1"/>
          </p:cNvSpPr>
          <p:nvPr>
            <p:ph type="sldNum" sz="quarter" idx="10"/>
          </p:nvPr>
        </p:nvSpPr>
        <p:spPr/>
        <p:txBody>
          <a:bodyPr/>
          <a:lstStyle/>
          <a:p>
            <a:fld id="{E44A9E66-DF65-7C4E-97EE-67AE8A6D1E74}" type="slidenum">
              <a:rPr lang="en-US" smtClean="0"/>
              <a:pPr/>
              <a:t>2</a:t>
            </a:fld>
            <a:endParaRPr lang="en-US"/>
          </a:p>
        </p:txBody>
      </p:sp>
    </p:spTree>
    <p:extLst>
      <p:ext uri="{BB962C8B-B14F-4D97-AF65-F5344CB8AC3E}">
        <p14:creationId xmlns:p14="http://schemas.microsoft.com/office/powerpoint/2010/main" val="6549474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 will look at various methods</a:t>
            </a:r>
            <a:r>
              <a:rPr lang="en-US" baseline="0" dirty="0" smtClean="0"/>
              <a:t> used that underpin this notion later in the course. Key to note here is that archaeologists think that quantitative data can be used to determine, repaint, the picture of human choices. Humans are thought to be one thing and that they will develop in one way, albeit with variations dependent on ecological conditions.</a:t>
            </a:r>
            <a:endParaRPr lang="en-US" dirty="0"/>
          </a:p>
        </p:txBody>
      </p:sp>
      <p:sp>
        <p:nvSpPr>
          <p:cNvPr id="4" name="Slide Number Placeholder 3"/>
          <p:cNvSpPr>
            <a:spLocks noGrp="1"/>
          </p:cNvSpPr>
          <p:nvPr>
            <p:ph type="sldNum" sz="quarter" idx="10"/>
          </p:nvPr>
        </p:nvSpPr>
        <p:spPr/>
        <p:txBody>
          <a:bodyPr/>
          <a:lstStyle/>
          <a:p>
            <a:fld id="{E44A9E66-DF65-7C4E-97EE-67AE8A6D1E74}" type="slidenum">
              <a:rPr lang="en-US" smtClean="0"/>
              <a:pPr/>
              <a:t>3</a:t>
            </a:fld>
            <a:endParaRPr lang="en-US"/>
          </a:p>
        </p:txBody>
      </p:sp>
    </p:spTree>
    <p:extLst>
      <p:ext uri="{BB962C8B-B14F-4D97-AF65-F5344CB8AC3E}">
        <p14:creationId xmlns:p14="http://schemas.microsoft.com/office/powerpoint/2010/main" val="4368013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Tilley thinks that material culture</a:t>
            </a:r>
            <a:r>
              <a:rPr lang="en-US" baseline="0" dirty="0" smtClean="0"/>
              <a:t> is the active principle here. Material culture, he says, is ‘active media’ page 3.</a:t>
            </a:r>
            <a:endParaRPr lang="en-US" dirty="0"/>
          </a:p>
        </p:txBody>
      </p:sp>
      <p:sp>
        <p:nvSpPr>
          <p:cNvPr id="4" name="Slide Number Placeholder 3"/>
          <p:cNvSpPr>
            <a:spLocks noGrp="1"/>
          </p:cNvSpPr>
          <p:nvPr>
            <p:ph type="sldNum" sz="quarter" idx="10"/>
          </p:nvPr>
        </p:nvSpPr>
        <p:spPr/>
        <p:txBody>
          <a:bodyPr/>
          <a:lstStyle/>
          <a:p>
            <a:fld id="{E44A9E66-DF65-7C4E-97EE-67AE8A6D1E74}" type="slidenum">
              <a:rPr lang="en-US" smtClean="0"/>
              <a:pPr/>
              <a:t>15</a:t>
            </a:fld>
            <a:endParaRPr lang="en-US"/>
          </a:p>
        </p:txBody>
      </p:sp>
    </p:spTree>
    <p:extLst>
      <p:ext uri="{BB962C8B-B14F-4D97-AF65-F5344CB8AC3E}">
        <p14:creationId xmlns:p14="http://schemas.microsoft.com/office/powerpoint/2010/main" val="29480522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interpretation based</a:t>
            </a:r>
            <a:r>
              <a:rPr lang="en-US" baseline="0" dirty="0" smtClean="0"/>
              <a:t> on observation in the present could only render the past </a:t>
            </a:r>
            <a:endParaRPr lang="en-US" dirty="0"/>
          </a:p>
        </p:txBody>
      </p:sp>
      <p:sp>
        <p:nvSpPr>
          <p:cNvPr id="4" name="Slide Number Placeholder 3"/>
          <p:cNvSpPr>
            <a:spLocks noGrp="1"/>
          </p:cNvSpPr>
          <p:nvPr>
            <p:ph type="sldNum" sz="quarter" idx="10"/>
          </p:nvPr>
        </p:nvSpPr>
        <p:spPr/>
        <p:txBody>
          <a:bodyPr/>
          <a:lstStyle/>
          <a:p>
            <a:fld id="{E44A9E66-DF65-7C4E-97EE-67AE8A6D1E74}" type="slidenum">
              <a:rPr lang="en-US" smtClean="0"/>
              <a:pPr/>
              <a:t>16</a:t>
            </a:fld>
            <a:endParaRPr lang="en-US"/>
          </a:p>
        </p:txBody>
      </p:sp>
    </p:spTree>
    <p:extLst>
      <p:ext uri="{BB962C8B-B14F-4D97-AF65-F5344CB8AC3E}">
        <p14:creationId xmlns:p14="http://schemas.microsoft.com/office/powerpoint/2010/main" val="17945210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Great Plains Indian example:</a:t>
            </a:r>
          </a:p>
          <a:p>
            <a:r>
              <a:rPr lang="en-GB" smtClean="0"/>
              <a:t>‘In </a:t>
            </a:r>
            <a:r>
              <a:rPr lang="en-GB" dirty="0" smtClean="0"/>
              <a:t>an attempt to understand</a:t>
            </a:r>
            <a:r>
              <a:rPr lang="en-GB" baseline="0" dirty="0" smtClean="0"/>
              <a:t> settlement and subsistence patterns, the horse was thought to represent a critical bridge between the human and the bison. ‘Therefore it was argued, prehistoric settlement of the Plains would have been impossible prior to the introduction of the horse because that bridge between consumer and resource was missing (Sterns 1918; Wissler 1914). In other words, indigenous Plains populations needed the horse to ensure adequate food supplies, in the form of bison, in the present; therefore they needed the horse in the past for the same reason. Needless to say, many scholars were shocked when archaeological sites, predating the horse and complete with bison bone, began popping up all over the Great Plains. Although this is but one example, it illustrates very clearly the pitfalls of using direct ethnographic analogy in archaeological interpretation’ (Sheehan, 2004: 165)</a:t>
            </a:r>
            <a:endParaRPr lang="en-GB" dirty="0"/>
          </a:p>
        </p:txBody>
      </p:sp>
      <p:sp>
        <p:nvSpPr>
          <p:cNvPr id="4" name="Slide Number Placeholder 3"/>
          <p:cNvSpPr>
            <a:spLocks noGrp="1"/>
          </p:cNvSpPr>
          <p:nvPr>
            <p:ph type="sldNum" sz="quarter" idx="10"/>
          </p:nvPr>
        </p:nvSpPr>
        <p:spPr/>
        <p:txBody>
          <a:bodyPr/>
          <a:lstStyle/>
          <a:p>
            <a:fld id="{E44A9E66-DF65-7C4E-97EE-67AE8A6D1E74}" type="slidenum">
              <a:rPr lang="en-US" smtClean="0"/>
              <a:pPr/>
              <a:t>18</a:t>
            </a:fld>
            <a:endParaRPr lang="en-US"/>
          </a:p>
        </p:txBody>
      </p:sp>
    </p:spTree>
    <p:extLst>
      <p:ext uri="{BB962C8B-B14F-4D97-AF65-F5344CB8AC3E}">
        <p14:creationId xmlns:p14="http://schemas.microsoft.com/office/powerpoint/2010/main" val="1868557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US"/>
          </a:p>
        </p:txBody>
      </p:sp>
      <p:sp>
        <p:nvSpPr>
          <p:cNvPr id="4" name="Date Placeholder 3"/>
          <p:cNvSpPr>
            <a:spLocks noGrp="1"/>
          </p:cNvSpPr>
          <p:nvPr>
            <p:ph type="dt" sz="half" idx="10"/>
          </p:nvPr>
        </p:nvSpPr>
        <p:spPr/>
        <p:txBody>
          <a:bodyPr/>
          <a:lstStyle/>
          <a:p>
            <a:fld id="{6BFECD78-3C8E-49F2-8FAB-59489D168ABB}" type="datetimeFigureOut">
              <a:rPr lang="en-US" smtClean="0"/>
              <a:pPr/>
              <a:t>3/13/2015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B56013-B943-42BA-886F-6F9D4EB85E9D}" type="slidenum">
              <a:rPr lang="en-US" smtClean="0"/>
              <a:pPr/>
              <a:t>‹#›</a:t>
            </a:fld>
            <a:endParaRPr lang="en-US"/>
          </a:p>
        </p:txBody>
      </p:sp>
    </p:spTree>
    <p:extLst>
      <p:ext uri="{BB962C8B-B14F-4D97-AF65-F5344CB8AC3E}">
        <p14:creationId xmlns:p14="http://schemas.microsoft.com/office/powerpoint/2010/main" val="27020199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6BFECD78-3C8E-49F2-8FAB-59489D168ABB}" type="datetimeFigureOut">
              <a:rPr lang="en-US" smtClean="0"/>
              <a:pPr/>
              <a:t>3/13/2015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B56013-B943-42BA-886F-6F9D4EB85E9D}" type="slidenum">
              <a:rPr lang="en-US" smtClean="0"/>
              <a:pPr/>
              <a:t>‹#›</a:t>
            </a:fld>
            <a:endParaRPr lang="en-US"/>
          </a:p>
        </p:txBody>
      </p:sp>
    </p:spTree>
    <p:extLst>
      <p:ext uri="{BB962C8B-B14F-4D97-AF65-F5344CB8AC3E}">
        <p14:creationId xmlns:p14="http://schemas.microsoft.com/office/powerpoint/2010/main" val="22759333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6BFECD78-3C8E-49F2-8FAB-59489D168ABB}" type="datetimeFigureOut">
              <a:rPr lang="en-US" smtClean="0"/>
              <a:pPr/>
              <a:t>3/13/2015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B56013-B943-42BA-886F-6F9D4EB85E9D}" type="slidenum">
              <a:rPr lang="en-US" smtClean="0"/>
              <a:pPr/>
              <a:t>‹#›</a:t>
            </a:fld>
            <a:endParaRPr lang="en-US"/>
          </a:p>
        </p:txBody>
      </p:sp>
    </p:spTree>
    <p:extLst>
      <p:ext uri="{BB962C8B-B14F-4D97-AF65-F5344CB8AC3E}">
        <p14:creationId xmlns:p14="http://schemas.microsoft.com/office/powerpoint/2010/main" val="17989526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Date Placeholder 4"/>
          <p:cNvSpPr>
            <a:spLocks noGrp="1"/>
          </p:cNvSpPr>
          <p:nvPr>
            <p:ph type="dt" sz="half" idx="10"/>
          </p:nvPr>
        </p:nvSpPr>
        <p:spPr/>
        <p:txBody>
          <a:bodyPr/>
          <a:lstStyle/>
          <a:p>
            <a:fld id="{6BFECD78-3C8E-49F2-8FAB-59489D168ABB}" type="datetimeFigureOut">
              <a:rPr lang="en-US" smtClean="0"/>
              <a:pPr/>
              <a:t>3/13/2015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FB56013-B943-42BA-886F-6F9D4EB85E9D}" type="slidenum">
              <a:rPr lang="en-US" smtClean="0"/>
              <a:pPr/>
              <a:t>‹#›</a:t>
            </a:fld>
            <a:endParaRPr lang="en-US"/>
          </a:p>
        </p:txBody>
      </p:sp>
    </p:spTree>
    <p:extLst>
      <p:ext uri="{BB962C8B-B14F-4D97-AF65-F5344CB8AC3E}">
        <p14:creationId xmlns:p14="http://schemas.microsoft.com/office/powerpoint/2010/main" val="10343016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7" name="Date Placeholder 6"/>
          <p:cNvSpPr>
            <a:spLocks noGrp="1"/>
          </p:cNvSpPr>
          <p:nvPr>
            <p:ph type="dt" sz="half" idx="10"/>
          </p:nvPr>
        </p:nvSpPr>
        <p:spPr/>
        <p:txBody>
          <a:bodyPr/>
          <a:lstStyle/>
          <a:p>
            <a:fld id="{6BFECD78-3C8E-49F2-8FAB-59489D168ABB}" type="datetimeFigureOut">
              <a:rPr lang="en-US" smtClean="0"/>
              <a:pPr/>
              <a:t>3/13/2015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FB56013-B943-42BA-886F-6F9D4EB85E9D}" type="slidenum">
              <a:rPr lang="en-US" smtClean="0"/>
              <a:pPr/>
              <a:t>‹#›</a:t>
            </a:fld>
            <a:endParaRPr lang="en-US"/>
          </a:p>
        </p:txBody>
      </p:sp>
    </p:spTree>
    <p:extLst>
      <p:ext uri="{BB962C8B-B14F-4D97-AF65-F5344CB8AC3E}">
        <p14:creationId xmlns:p14="http://schemas.microsoft.com/office/powerpoint/2010/main" val="14179409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Date Placeholder 2"/>
          <p:cNvSpPr>
            <a:spLocks noGrp="1"/>
          </p:cNvSpPr>
          <p:nvPr>
            <p:ph type="dt" sz="half" idx="10"/>
          </p:nvPr>
        </p:nvSpPr>
        <p:spPr/>
        <p:txBody>
          <a:bodyPr/>
          <a:lstStyle/>
          <a:p>
            <a:fld id="{6BFECD78-3C8E-49F2-8FAB-59489D168ABB}" type="datetimeFigureOut">
              <a:rPr lang="en-US" smtClean="0"/>
              <a:pPr/>
              <a:t>3/13/2015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FB56013-B943-42BA-886F-6F9D4EB85E9D}" type="slidenum">
              <a:rPr lang="en-US" smtClean="0"/>
              <a:pPr/>
              <a:t>‹#›</a:t>
            </a:fld>
            <a:endParaRPr lang="en-US"/>
          </a:p>
        </p:txBody>
      </p:sp>
    </p:spTree>
    <p:extLst>
      <p:ext uri="{BB962C8B-B14F-4D97-AF65-F5344CB8AC3E}">
        <p14:creationId xmlns:p14="http://schemas.microsoft.com/office/powerpoint/2010/main" val="6560677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BFECD78-3C8E-49F2-8FAB-59489D168ABB}" type="datetimeFigureOut">
              <a:rPr lang="en-US" smtClean="0"/>
              <a:pPr/>
              <a:t>3/13/2015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FB56013-B943-42BA-886F-6F9D4EB85E9D}" type="slidenum">
              <a:rPr lang="en-US" smtClean="0"/>
              <a:pPr/>
              <a:t>‹#›</a:t>
            </a:fld>
            <a:endParaRPr lang="en-US"/>
          </a:p>
        </p:txBody>
      </p:sp>
    </p:spTree>
    <p:extLst>
      <p:ext uri="{BB962C8B-B14F-4D97-AF65-F5344CB8AC3E}">
        <p14:creationId xmlns:p14="http://schemas.microsoft.com/office/powerpoint/2010/main" val="12491287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6BFECD78-3C8E-49F2-8FAB-59489D168ABB}" type="datetimeFigureOut">
              <a:rPr lang="en-US" smtClean="0"/>
              <a:pPr/>
              <a:t>3/13/2015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FB56013-B943-42BA-886F-6F9D4EB85E9D}" type="slidenum">
              <a:rPr lang="en-US" smtClean="0"/>
              <a:pPr/>
              <a:t>‹#›</a:t>
            </a:fld>
            <a:endParaRPr lang="en-US"/>
          </a:p>
        </p:txBody>
      </p:sp>
    </p:spTree>
    <p:extLst>
      <p:ext uri="{BB962C8B-B14F-4D97-AF65-F5344CB8AC3E}">
        <p14:creationId xmlns:p14="http://schemas.microsoft.com/office/powerpoint/2010/main" val="27301161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smtClean="0"/>
              <a:t>Drag picture to placeholder or click icon to add</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6BFECD78-3C8E-49F2-8FAB-59489D168ABB}" type="datetimeFigureOut">
              <a:rPr lang="en-US" smtClean="0"/>
              <a:pPr/>
              <a:t>3/13/2015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FB56013-B943-42BA-886F-6F9D4EB85E9D}" type="slidenum">
              <a:rPr lang="en-US" smtClean="0"/>
              <a:pPr/>
              <a:t>‹#›</a:t>
            </a:fld>
            <a:endParaRPr lang="en-US"/>
          </a:p>
        </p:txBody>
      </p:sp>
    </p:spTree>
    <p:extLst>
      <p:ext uri="{BB962C8B-B14F-4D97-AF65-F5344CB8AC3E}">
        <p14:creationId xmlns:p14="http://schemas.microsoft.com/office/powerpoint/2010/main" val="5065745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6BFECD78-3C8E-49F2-8FAB-59489D168ABB}" type="datetimeFigureOut">
              <a:rPr lang="en-US" smtClean="0"/>
              <a:pPr/>
              <a:t>3/13/2015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B56013-B943-42BA-886F-6F9D4EB85E9D}" type="slidenum">
              <a:rPr lang="en-US" smtClean="0"/>
              <a:pPr/>
              <a:t>‹#›</a:t>
            </a:fld>
            <a:endParaRPr lang="en-US"/>
          </a:p>
        </p:txBody>
      </p:sp>
    </p:spTree>
    <p:extLst>
      <p:ext uri="{BB962C8B-B14F-4D97-AF65-F5344CB8AC3E}">
        <p14:creationId xmlns:p14="http://schemas.microsoft.com/office/powerpoint/2010/main" val="29494982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6BFECD78-3C8E-49F2-8FAB-59489D168ABB}" type="datetimeFigureOut">
              <a:rPr lang="en-US" smtClean="0"/>
              <a:pPr/>
              <a:t>3/13/2015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B56013-B943-42BA-886F-6F9D4EB85E9D}" type="slidenum">
              <a:rPr lang="en-US" smtClean="0"/>
              <a:pPr/>
              <a:t>‹#›</a:t>
            </a:fld>
            <a:endParaRPr lang="en-US"/>
          </a:p>
        </p:txBody>
      </p:sp>
    </p:spTree>
    <p:extLst>
      <p:ext uri="{BB962C8B-B14F-4D97-AF65-F5344CB8AC3E}">
        <p14:creationId xmlns:p14="http://schemas.microsoft.com/office/powerpoint/2010/main" val="14279412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BFECD78-3C8E-49F2-8FAB-59489D168ABB}" type="datetimeFigureOut">
              <a:rPr lang="en-US" smtClean="0"/>
              <a:pPr/>
              <a:t>3/13/2015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FB56013-B943-42BA-886F-6F9D4EB85E9D}" type="slidenum">
              <a:rPr lang="en-US" smtClean="0"/>
              <a:pPr/>
              <a:t>‹#›</a:t>
            </a:fld>
            <a:endParaRPr lang="en-US"/>
          </a:p>
        </p:txBody>
      </p:sp>
    </p:spTree>
    <p:extLst>
      <p:ext uri="{BB962C8B-B14F-4D97-AF65-F5344CB8AC3E}">
        <p14:creationId xmlns:p14="http://schemas.microsoft.com/office/powerpoint/2010/main" val="2557711237"/>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807019"/>
            <a:ext cx="7772400" cy="3079182"/>
          </a:xfrm>
        </p:spPr>
        <p:txBody>
          <a:bodyPr>
            <a:normAutofit/>
          </a:bodyPr>
          <a:lstStyle/>
          <a:p>
            <a:r>
              <a:rPr lang="en-US" dirty="0" smtClean="0"/>
              <a:t>Analogy:</a:t>
            </a:r>
            <a:br>
              <a:rPr lang="en-US" dirty="0" smtClean="0"/>
            </a:br>
            <a:r>
              <a:rPr lang="en-US" dirty="0" smtClean="0"/>
              <a:t> using the present to understand the past?</a:t>
            </a:r>
            <a:endParaRPr lang="en-US" dirty="0"/>
          </a:p>
        </p:txBody>
      </p:sp>
      <p:pic>
        <p:nvPicPr>
          <p:cNvPr id="25602" name="Picture 2" descr="http://instituteforobjectiviststudies.files.wordpress.com/2013/06/warning-analogies13.jpg"/>
          <p:cNvPicPr>
            <a:picLocks noChangeAspect="1" noChangeArrowheads="1"/>
          </p:cNvPicPr>
          <p:nvPr/>
        </p:nvPicPr>
        <p:blipFill>
          <a:blip r:embed="rId2" cstate="screen"/>
          <a:srcRect/>
          <a:stretch>
            <a:fillRect/>
          </a:stretch>
        </p:blipFill>
        <p:spPr bwMode="auto">
          <a:xfrm>
            <a:off x="2228849" y="3383535"/>
            <a:ext cx="4803775" cy="3074416"/>
          </a:xfrm>
          <a:prstGeom prst="rect">
            <a:avLst/>
          </a:prstGeom>
          <a:noFill/>
        </p:spPr>
      </p:pic>
    </p:spTree>
    <p:extLst>
      <p:ext uri="{BB962C8B-B14F-4D97-AF65-F5344CB8AC3E}">
        <p14:creationId xmlns:p14="http://schemas.microsoft.com/office/powerpoint/2010/main" val="40457647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Ethno-archaeological premise - </a:t>
            </a:r>
            <a:endParaRPr lang="en-US" dirty="0"/>
          </a:p>
        </p:txBody>
      </p:sp>
      <p:sp>
        <p:nvSpPr>
          <p:cNvPr id="3" name="Content Placeholder 2"/>
          <p:cNvSpPr>
            <a:spLocks noGrp="1"/>
          </p:cNvSpPr>
          <p:nvPr>
            <p:ph sz="half" idx="1"/>
          </p:nvPr>
        </p:nvSpPr>
        <p:spPr/>
        <p:txBody>
          <a:bodyPr>
            <a:normAutofit lnSpcReduction="10000"/>
          </a:bodyPr>
          <a:lstStyle/>
          <a:p>
            <a:r>
              <a:rPr lang="en-US" dirty="0" smtClean="0"/>
              <a:t>Spending time in ‘field’ will </a:t>
            </a:r>
          </a:p>
          <a:p>
            <a:pPr lvl="1"/>
            <a:r>
              <a:rPr lang="en-US" dirty="0" smtClean="0"/>
              <a:t>Enrich understanding</a:t>
            </a:r>
          </a:p>
          <a:p>
            <a:pPr lvl="1"/>
            <a:r>
              <a:rPr lang="en-US" dirty="0" smtClean="0"/>
              <a:t>Enable inspiration </a:t>
            </a:r>
            <a:r>
              <a:rPr lang="en-US" dirty="0"/>
              <a:t>(</a:t>
            </a:r>
            <a:r>
              <a:rPr lang="en-US" dirty="0" smtClean="0"/>
              <a:t>eureka moments?)</a:t>
            </a:r>
          </a:p>
          <a:p>
            <a:pPr lvl="1"/>
            <a:r>
              <a:rPr lang="en-US" dirty="0" smtClean="0"/>
              <a:t>Provide comparisons (direct analogy)</a:t>
            </a:r>
          </a:p>
          <a:p>
            <a:pPr lvl="1"/>
            <a:r>
              <a:rPr lang="en-US" dirty="0" smtClean="0"/>
              <a:t>Test validity (including limitations)</a:t>
            </a:r>
          </a:p>
          <a:p>
            <a:pPr lvl="2"/>
            <a:r>
              <a:rPr lang="en-US" dirty="0" smtClean="0"/>
              <a:t>(</a:t>
            </a:r>
            <a:r>
              <a:rPr lang="en-US" dirty="0" err="1"/>
              <a:t>I</a:t>
            </a:r>
            <a:r>
              <a:rPr lang="en-US" dirty="0" err="1" smtClean="0"/>
              <a:t>ssacs</a:t>
            </a:r>
            <a:r>
              <a:rPr lang="en-US" dirty="0" smtClean="0"/>
              <a:t>, 1966. </a:t>
            </a:r>
            <a:r>
              <a:rPr lang="en-US" i="1" dirty="0" smtClean="0"/>
              <a:t>Man the hunter </a:t>
            </a:r>
            <a:r>
              <a:rPr lang="en-US" dirty="0" smtClean="0"/>
              <a:t>conference, Chicago)</a:t>
            </a:r>
            <a:endParaRPr lang="en-US" dirty="0"/>
          </a:p>
        </p:txBody>
      </p:sp>
      <p:pic>
        <p:nvPicPr>
          <p:cNvPr id="22532" name="Picture 4" descr="http://2.bp.blogspot.com/-3PbMVH_DB5k/Tce6Lo3AZyI/AAAAAAAAAF8/HdcZq1BykBg/s1600/Potter1.jpg"/>
          <p:cNvPicPr>
            <a:picLocks noChangeAspect="1" noChangeArrowheads="1"/>
          </p:cNvPicPr>
          <p:nvPr/>
        </p:nvPicPr>
        <p:blipFill>
          <a:blip r:embed="rId3" cstate="screen"/>
          <a:srcRect/>
          <a:stretch>
            <a:fillRect/>
          </a:stretch>
        </p:blipFill>
        <p:spPr bwMode="auto">
          <a:xfrm>
            <a:off x="4400550" y="2057401"/>
            <a:ext cx="4617968" cy="4068762"/>
          </a:xfrm>
          <a:prstGeom prst="rect">
            <a:avLst/>
          </a:prstGeom>
          <a:noFill/>
        </p:spPr>
      </p:pic>
    </p:spTree>
    <p:extLst>
      <p:ext uri="{BB962C8B-B14F-4D97-AF65-F5344CB8AC3E}">
        <p14:creationId xmlns:p14="http://schemas.microsoft.com/office/powerpoint/2010/main" val="246845490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Ethno-arch 2</a:t>
            </a:r>
            <a:endParaRPr lang="en-US" dirty="0"/>
          </a:p>
        </p:txBody>
      </p:sp>
      <p:sp>
        <p:nvSpPr>
          <p:cNvPr id="3" name="Content Placeholder 2"/>
          <p:cNvSpPr>
            <a:spLocks noGrp="1"/>
          </p:cNvSpPr>
          <p:nvPr>
            <p:ph sz="half" idx="1"/>
          </p:nvPr>
        </p:nvSpPr>
        <p:spPr/>
        <p:txBody>
          <a:bodyPr>
            <a:normAutofit lnSpcReduction="10000"/>
          </a:bodyPr>
          <a:lstStyle/>
          <a:p>
            <a:r>
              <a:rPr lang="en-US" dirty="0" smtClean="0"/>
              <a:t>Ethnographic info can be used to indicate </a:t>
            </a:r>
            <a:r>
              <a:rPr lang="en-US" dirty="0" err="1" smtClean="0"/>
              <a:t>behaviour</a:t>
            </a:r>
            <a:r>
              <a:rPr lang="en-US" dirty="0" smtClean="0"/>
              <a:t> associated with</a:t>
            </a:r>
          </a:p>
          <a:p>
            <a:pPr lvl="1"/>
            <a:r>
              <a:rPr lang="en-US" dirty="0" smtClean="0"/>
              <a:t>Mobility</a:t>
            </a:r>
          </a:p>
          <a:p>
            <a:pPr lvl="1"/>
            <a:r>
              <a:rPr lang="en-US" dirty="0" smtClean="0"/>
              <a:t>Subsistence</a:t>
            </a:r>
          </a:p>
          <a:p>
            <a:pPr lvl="1"/>
            <a:r>
              <a:rPr lang="en-US" dirty="0" smtClean="0"/>
              <a:t>Settlements</a:t>
            </a:r>
          </a:p>
          <a:p>
            <a:r>
              <a:rPr lang="en-US" dirty="0" smtClean="0"/>
              <a:t>And with this the </a:t>
            </a:r>
            <a:r>
              <a:rPr lang="en-US" dirty="0" smtClean="0"/>
              <a:t>mind/</a:t>
            </a:r>
            <a:r>
              <a:rPr lang="en-US" dirty="0" err="1" smtClean="0"/>
              <a:t>behaviours</a:t>
            </a:r>
            <a:r>
              <a:rPr lang="en-US" dirty="0" smtClean="0"/>
              <a:t>/ways of being </a:t>
            </a:r>
            <a:r>
              <a:rPr lang="en-US" dirty="0" smtClean="0"/>
              <a:t>can be made visible… </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5800" y="1997015"/>
            <a:ext cx="4828330" cy="32305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3656667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So, ethno-arch uses ethnographic method  </a:t>
            </a:r>
            <a:endParaRPr lang="en-GB" dirty="0"/>
          </a:p>
        </p:txBody>
      </p:sp>
      <p:sp>
        <p:nvSpPr>
          <p:cNvPr id="3" name="Content Placeholder 2"/>
          <p:cNvSpPr>
            <a:spLocks noGrp="1"/>
          </p:cNvSpPr>
          <p:nvPr>
            <p:ph sz="half" idx="1"/>
          </p:nvPr>
        </p:nvSpPr>
        <p:spPr/>
        <p:txBody>
          <a:bodyPr/>
          <a:lstStyle/>
          <a:p>
            <a:r>
              <a:rPr lang="en-GB" dirty="0" smtClean="0"/>
              <a:t>with the aim of experiencing the past through present practices;</a:t>
            </a:r>
          </a:p>
          <a:p>
            <a:r>
              <a:rPr lang="en-GB" dirty="0" smtClean="0"/>
              <a:t>as a strategy to understand behaviours surrounding material culture </a:t>
            </a:r>
            <a:r>
              <a:rPr lang="en-GB" i="1" dirty="0" smtClean="0"/>
              <a:t>in situ</a:t>
            </a:r>
          </a:p>
          <a:p>
            <a:r>
              <a:rPr lang="en-GB" i="1" dirty="0" smtClean="0"/>
              <a:t>So as to make analogies</a:t>
            </a:r>
            <a:endParaRPr lang="en-GB" i="1" dirty="0"/>
          </a:p>
        </p:txBody>
      </p:sp>
      <p:pic>
        <p:nvPicPr>
          <p:cNvPr id="4102" name="Picture 6" descr="http://drupal.arts.kuleuven.be/barsha/sites/drupal.arts.kuleuven.be.barsha/files/images/Ethnoarchaeology.jpg"/>
          <p:cNvPicPr>
            <a:picLocks noChangeAspect="1" noChangeArrowheads="1"/>
          </p:cNvPicPr>
          <p:nvPr/>
        </p:nvPicPr>
        <p:blipFill>
          <a:blip r:embed="rId2" cstate="screen"/>
          <a:srcRect/>
          <a:stretch>
            <a:fillRect/>
          </a:stretch>
        </p:blipFill>
        <p:spPr bwMode="auto">
          <a:xfrm>
            <a:off x="4488494" y="2122488"/>
            <a:ext cx="4514357" cy="3001962"/>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Analogy – </a:t>
            </a:r>
            <a:r>
              <a:rPr lang="en-GB" dirty="0" err="1" smtClean="0"/>
              <a:t>wot</a:t>
            </a:r>
            <a:r>
              <a:rPr lang="en-GB" dirty="0" smtClean="0"/>
              <a:t>?</a:t>
            </a:r>
            <a:endParaRPr lang="en-GB" dirty="0"/>
          </a:p>
        </p:txBody>
      </p:sp>
      <p:sp>
        <p:nvSpPr>
          <p:cNvPr id="5" name="Content Placeholder 4"/>
          <p:cNvSpPr>
            <a:spLocks noGrp="1"/>
          </p:cNvSpPr>
          <p:nvPr>
            <p:ph idx="1"/>
          </p:nvPr>
        </p:nvSpPr>
        <p:spPr>
          <a:xfrm>
            <a:off x="457200" y="1417638"/>
            <a:ext cx="8229600" cy="5086679"/>
          </a:xfrm>
        </p:spPr>
        <p:txBody>
          <a:bodyPr>
            <a:normAutofit fontScale="85000" lnSpcReduction="10000"/>
          </a:bodyPr>
          <a:lstStyle/>
          <a:p>
            <a:r>
              <a:rPr lang="en-GB" dirty="0" smtClean="0"/>
              <a:t>‘The transportation of information from one object to another on the basis of some </a:t>
            </a:r>
            <a:r>
              <a:rPr lang="en-GB" dirty="0" err="1" smtClean="0"/>
              <a:t>realiton</a:t>
            </a:r>
            <a:r>
              <a:rPr lang="en-GB" dirty="0" smtClean="0"/>
              <a:t> of comparability between them’ (</a:t>
            </a:r>
            <a:r>
              <a:rPr lang="en-GB" dirty="0" err="1" smtClean="0"/>
              <a:t>Umeov</a:t>
            </a:r>
            <a:r>
              <a:rPr lang="en-GB" dirty="0" smtClean="0"/>
              <a:t> 1970; </a:t>
            </a:r>
            <a:r>
              <a:rPr lang="en-GB" dirty="0"/>
              <a:t>W</a:t>
            </a:r>
            <a:r>
              <a:rPr lang="en-GB" dirty="0" smtClean="0"/>
              <a:t>ylie 1980 cited by Hodder 1982: 16)</a:t>
            </a:r>
          </a:p>
          <a:p>
            <a:r>
              <a:rPr lang="en-GB" dirty="0" smtClean="0"/>
              <a:t>‘Analogy </a:t>
            </a:r>
            <a:r>
              <a:rPr lang="en-GB" dirty="0" smtClean="0"/>
              <a:t>is a form of argument in which if two objects or events resemble one another in some features they are held to be likely to resemble each other in additional features’ (Barfield 1997: 156)</a:t>
            </a:r>
          </a:p>
          <a:p>
            <a:r>
              <a:rPr lang="en-GB" dirty="0" smtClean="0"/>
              <a:t>‘On a basic level, analogy is the relationship between two things which are similar in many ways, though not all respects’</a:t>
            </a:r>
          </a:p>
          <a:p>
            <a:pPr>
              <a:buNone/>
            </a:pPr>
            <a:r>
              <a:rPr lang="en-GB" dirty="0" smtClean="0"/>
              <a:t>	(</a:t>
            </a:r>
            <a:r>
              <a:rPr lang="en-GB" dirty="0" err="1" smtClean="0"/>
              <a:t>Beauchesne</a:t>
            </a:r>
            <a:r>
              <a:rPr lang="en-GB" dirty="0" smtClean="0"/>
              <a:t> 2005: 24)</a:t>
            </a:r>
            <a:endParaRPr lang="en-GB"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Resemblances and resonances</a:t>
            </a:r>
            <a:endParaRPr lang="en-GB" dirty="0"/>
          </a:p>
        </p:txBody>
      </p:sp>
      <p:sp>
        <p:nvSpPr>
          <p:cNvPr id="4" name="Subtitle 3"/>
          <p:cNvSpPr>
            <a:spLocks noGrp="1"/>
          </p:cNvSpPr>
          <p:nvPr>
            <p:ph sz="half" idx="1"/>
          </p:nvPr>
        </p:nvSpPr>
        <p:spPr/>
        <p:txBody>
          <a:bodyPr/>
          <a:lstStyle/>
          <a:p>
            <a:r>
              <a:rPr lang="en-GB" dirty="0" smtClean="0"/>
              <a:t>Similarities</a:t>
            </a:r>
          </a:p>
          <a:p>
            <a:r>
              <a:rPr lang="en-GB" dirty="0" smtClean="0"/>
              <a:t>Suggestions… </a:t>
            </a:r>
          </a:p>
          <a:p>
            <a:r>
              <a:rPr lang="en-GB" dirty="0" smtClean="0"/>
              <a:t>So as to make inferences</a:t>
            </a:r>
          </a:p>
          <a:p>
            <a:endParaRPr lang="en-GB" dirty="0"/>
          </a:p>
          <a:p>
            <a:pPr marL="0" indent="0">
              <a:buNone/>
            </a:pPr>
            <a:endParaRPr lang="en-GB" dirty="0" smtClean="0"/>
          </a:p>
        </p:txBody>
      </p:sp>
      <p:pic>
        <p:nvPicPr>
          <p:cNvPr id="40962" name="Picture 2" descr="http://img.docstoccdn.com/thumb/orig/103046466.png"/>
          <p:cNvPicPr>
            <a:picLocks noChangeAspect="1" noChangeArrowheads="1"/>
          </p:cNvPicPr>
          <p:nvPr/>
        </p:nvPicPr>
        <p:blipFill>
          <a:blip r:embed="rId2" cstate="screen"/>
          <a:srcRect l="7965" t="13725" r="19469" b="8299"/>
          <a:stretch>
            <a:fillRect/>
          </a:stretch>
        </p:blipFill>
        <p:spPr bwMode="auto">
          <a:xfrm>
            <a:off x="4781550" y="1181100"/>
            <a:ext cx="3905250" cy="5429250"/>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buzzle.com/img/articleImages/481193-7016-13.jpg"/>
          <p:cNvPicPr>
            <a:picLocks noChangeAspect="1" noChangeArrowheads="1"/>
          </p:cNvPicPr>
          <p:nvPr/>
        </p:nvPicPr>
        <p:blipFill>
          <a:blip r:embed="rId2" cstate="screen"/>
          <a:srcRect/>
          <a:stretch>
            <a:fillRect/>
          </a:stretch>
        </p:blipFill>
        <p:spPr bwMode="auto">
          <a:xfrm>
            <a:off x="914400" y="3968040"/>
            <a:ext cx="3541810" cy="2354262"/>
          </a:xfrm>
          <a:prstGeom prst="rect">
            <a:avLst/>
          </a:prstGeom>
          <a:noFill/>
        </p:spPr>
      </p:pic>
      <p:pic>
        <p:nvPicPr>
          <p:cNvPr id="1028" name="Picture 4" descr="http://digitalarts.bgsu.edu/faculty/saritds/Fall09/artc3110_1/images/Visual_analogy02.jpg"/>
          <p:cNvPicPr>
            <a:picLocks noChangeAspect="1" noChangeArrowheads="1"/>
          </p:cNvPicPr>
          <p:nvPr/>
        </p:nvPicPr>
        <p:blipFill>
          <a:blip r:embed="rId3" cstate="screen"/>
          <a:srcRect/>
          <a:stretch>
            <a:fillRect/>
          </a:stretch>
        </p:blipFill>
        <p:spPr bwMode="auto">
          <a:xfrm>
            <a:off x="4878290" y="3968040"/>
            <a:ext cx="3541810" cy="2367840"/>
          </a:xfrm>
          <a:prstGeom prst="rect">
            <a:avLst/>
          </a:prstGeom>
          <a:noFill/>
        </p:spPr>
      </p:pic>
      <p:sp>
        <p:nvSpPr>
          <p:cNvPr id="12" name="Title 11"/>
          <p:cNvSpPr>
            <a:spLocks noGrp="1"/>
          </p:cNvSpPr>
          <p:nvPr>
            <p:ph type="ctrTitle"/>
          </p:nvPr>
        </p:nvSpPr>
        <p:spPr/>
        <p:txBody>
          <a:bodyPr>
            <a:normAutofit fontScale="90000"/>
          </a:bodyPr>
          <a:lstStyle/>
          <a:p>
            <a:r>
              <a:rPr lang="en-GB" dirty="0" smtClean="0"/>
              <a:t>But how do we see similarity? </a:t>
            </a:r>
            <a:br>
              <a:rPr lang="en-GB" dirty="0" smtClean="0"/>
            </a:br>
            <a:r>
              <a:rPr lang="en-GB" dirty="0" smtClean="0"/>
              <a:t>And can we see it because we are looking for it?</a:t>
            </a:r>
            <a:br>
              <a:rPr lang="en-GB" dirty="0" smtClean="0"/>
            </a:br>
            <a:endParaRPr lang="en-GB"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Representations </a:t>
            </a:r>
            <a:endParaRPr lang="en-GB" dirty="0"/>
          </a:p>
        </p:txBody>
      </p:sp>
      <p:sp>
        <p:nvSpPr>
          <p:cNvPr id="3" name="Content Placeholder 2"/>
          <p:cNvSpPr>
            <a:spLocks noGrp="1"/>
          </p:cNvSpPr>
          <p:nvPr>
            <p:ph sz="half" idx="1"/>
          </p:nvPr>
        </p:nvSpPr>
        <p:spPr/>
        <p:txBody>
          <a:bodyPr>
            <a:normAutofit fontScale="70000" lnSpcReduction="20000"/>
          </a:bodyPr>
          <a:lstStyle/>
          <a:p>
            <a:r>
              <a:rPr lang="en-GB" dirty="0" smtClean="0"/>
              <a:t>‘the iconography of this ‘race of progress’ fixes the skin colours and technologies associated with indigenous people at the prehistoric beginning of the ‘march’ and the skin colours and technologies associated with the west at the end...once such evolutionary reconstructions circulate they become entrenched as scientific documents: they authorise the use of ethnographic analogy, the primitive [</a:t>
            </a:r>
            <a:r>
              <a:rPr lang="en-GB" i="1" dirty="0" smtClean="0"/>
              <a:t>sic</a:t>
            </a:r>
            <a:r>
              <a:rPr lang="en-GB" dirty="0" smtClean="0"/>
              <a:t>] African proxy for the European past’ </a:t>
            </a:r>
            <a:r>
              <a:rPr lang="en-GB" sz="2200" dirty="0" smtClean="0"/>
              <a:t>(Scott 2007: 52 – </a:t>
            </a:r>
            <a:r>
              <a:rPr lang="en-GB" sz="2200" i="1" dirty="0" smtClean="0"/>
              <a:t>Rethinking Evolution in the Museum: envisioning African Origins </a:t>
            </a:r>
            <a:r>
              <a:rPr lang="en-GB" sz="2200" dirty="0" smtClean="0"/>
              <a:t>Taylor and Francis</a:t>
            </a:r>
            <a:r>
              <a:rPr lang="en-GB" dirty="0" smtClean="0"/>
              <a:t>)</a:t>
            </a:r>
            <a:endParaRPr lang="en-GB" dirty="0"/>
          </a:p>
        </p:txBody>
      </p:sp>
      <p:pic>
        <p:nvPicPr>
          <p:cNvPr id="39938" name="Picture 2" descr="http://www.greendragonsociety.com/images/Ancient%20Hunter%20Gatherers.jpg"/>
          <p:cNvPicPr>
            <a:picLocks noChangeAspect="1" noChangeArrowheads="1"/>
          </p:cNvPicPr>
          <p:nvPr/>
        </p:nvPicPr>
        <p:blipFill>
          <a:blip r:embed="rId2" cstate="screen"/>
          <a:srcRect/>
          <a:stretch>
            <a:fillRect/>
          </a:stretch>
        </p:blipFill>
        <p:spPr bwMode="auto">
          <a:xfrm>
            <a:off x="4495800" y="1878013"/>
            <a:ext cx="4524168" cy="4019550"/>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p:txBody>
          <a:bodyPr>
            <a:normAutofit fontScale="90000"/>
          </a:bodyPr>
          <a:lstStyle/>
          <a:p>
            <a:r>
              <a:rPr lang="en-GB" dirty="0" smtClean="0"/>
              <a:t>The success of ethno-archaeology depends on epistemology.</a:t>
            </a:r>
            <a:endParaRPr lang="en-GB" dirty="0"/>
          </a:p>
        </p:txBody>
      </p:sp>
      <p:sp>
        <p:nvSpPr>
          <p:cNvPr id="6" name="Subtitle 5"/>
          <p:cNvSpPr>
            <a:spLocks noGrp="1"/>
          </p:cNvSpPr>
          <p:nvPr>
            <p:ph type="subTitle" idx="1"/>
          </p:nvPr>
        </p:nvSpPr>
        <p:spPr/>
        <p:txBody>
          <a:bodyPr/>
          <a:lstStyle/>
          <a:p>
            <a:r>
              <a:rPr lang="en-GB" dirty="0" smtClean="0"/>
              <a:t>Discuss.</a:t>
            </a:r>
            <a:endParaRPr lang="en-GB"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VBCD – very brief controlled digression</a:t>
            </a:r>
            <a:endParaRPr lang="en-US" dirty="0"/>
          </a:p>
        </p:txBody>
      </p:sp>
      <p:sp>
        <p:nvSpPr>
          <p:cNvPr id="3" name="Content Placeholder 2"/>
          <p:cNvSpPr>
            <a:spLocks noGrp="1"/>
          </p:cNvSpPr>
          <p:nvPr>
            <p:ph sz="half" idx="1"/>
          </p:nvPr>
        </p:nvSpPr>
        <p:spPr/>
        <p:txBody>
          <a:bodyPr/>
          <a:lstStyle/>
          <a:p>
            <a:r>
              <a:rPr lang="en-US" dirty="0" smtClean="0"/>
              <a:t>Can a footprint image the mind?</a:t>
            </a:r>
          </a:p>
          <a:p>
            <a:r>
              <a:rPr lang="en-US" dirty="0" smtClean="0"/>
              <a:t>Can a pile of bones image the mind?</a:t>
            </a:r>
          </a:p>
          <a:p>
            <a:r>
              <a:rPr lang="en-US" dirty="0" smtClean="0"/>
              <a:t>A tooth?</a:t>
            </a:r>
          </a:p>
          <a:p>
            <a:r>
              <a:rPr lang="en-US" dirty="0" smtClean="0"/>
              <a:t>Walls?</a:t>
            </a:r>
          </a:p>
          <a:p>
            <a:r>
              <a:rPr lang="en-US" dirty="0" smtClean="0"/>
              <a:t>Pots?</a:t>
            </a:r>
          </a:p>
          <a:p>
            <a:r>
              <a:rPr lang="en-US" dirty="0" smtClean="0"/>
              <a:t>And so on…</a:t>
            </a:r>
            <a:endParaRPr lang="en-US" dirty="0"/>
          </a:p>
        </p:txBody>
      </p:sp>
      <p:pic>
        <p:nvPicPr>
          <p:cNvPr id="5" name="Content Placeholder 4"/>
          <p:cNvPicPr>
            <a:picLocks noGrp="1" noChangeAspect="1"/>
          </p:cNvPicPr>
          <p:nvPr>
            <p:ph sz="half" idx="2"/>
          </p:nvPr>
        </p:nvPicPr>
        <p:blipFill>
          <a:blip r:embed="rId2"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244786331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p:txBody>
          <a:bodyPr/>
          <a:lstStyle/>
          <a:p>
            <a:r>
              <a:rPr lang="en-GB" dirty="0" smtClean="0"/>
              <a:t>Academics’ ideas about ethno-arch method and pursuit</a:t>
            </a:r>
            <a:endParaRPr lang="en-GB" dirty="0"/>
          </a:p>
        </p:txBody>
      </p:sp>
      <p:sp>
        <p:nvSpPr>
          <p:cNvPr id="6" name="Subtitle 5"/>
          <p:cNvSpPr>
            <a:spLocks noGrp="1"/>
          </p:cNvSpPr>
          <p:nvPr>
            <p:ph type="subTitle" idx="1"/>
          </p:nvPr>
        </p:nvSpPr>
        <p:spPr/>
        <p:txBody>
          <a:bodyPr/>
          <a:lstStyle/>
          <a:p>
            <a:endParaRPr lang="en-GB"/>
          </a:p>
        </p:txBody>
      </p:sp>
    </p:spTree>
    <p:extLst>
      <p:ext uri="{BB962C8B-B14F-4D97-AF65-F5344CB8AC3E}">
        <p14:creationId xmlns:p14="http://schemas.microsoft.com/office/powerpoint/2010/main" val="18066696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Leach, 1973 (anthropologist)</a:t>
            </a:r>
            <a:endParaRPr lang="en-US" dirty="0"/>
          </a:p>
        </p:txBody>
      </p:sp>
      <p:sp>
        <p:nvSpPr>
          <p:cNvPr id="3" name="Content Placeholder 2"/>
          <p:cNvSpPr>
            <a:spLocks noGrp="1"/>
          </p:cNvSpPr>
          <p:nvPr>
            <p:ph sz="half" idx="1"/>
          </p:nvPr>
        </p:nvSpPr>
        <p:spPr/>
        <p:txBody>
          <a:bodyPr>
            <a:normAutofit lnSpcReduction="10000"/>
          </a:bodyPr>
          <a:lstStyle/>
          <a:p>
            <a:r>
              <a:rPr lang="en-US" dirty="0" smtClean="0"/>
              <a:t>Using ethnography is questionable</a:t>
            </a:r>
          </a:p>
          <a:p>
            <a:r>
              <a:rPr lang="en-US" dirty="0" smtClean="0"/>
              <a:t>Too much cultural variation</a:t>
            </a:r>
          </a:p>
          <a:p>
            <a:r>
              <a:rPr lang="en-US" dirty="0" smtClean="0"/>
              <a:t>Anthropology doesn’t use cultural practices to create laws of change so archaeologists shouldn’t – create theory not laws</a:t>
            </a:r>
            <a:endParaRPr lang="en-US" dirty="0"/>
          </a:p>
        </p:txBody>
      </p:sp>
      <p:pic>
        <p:nvPicPr>
          <p:cNvPr id="5" name="Content Placeholder 4"/>
          <p:cNvPicPr>
            <a:picLocks noGrp="1" noChangeAspect="1"/>
          </p:cNvPicPr>
          <p:nvPr>
            <p:ph sz="half" idx="2"/>
          </p:nvPr>
        </p:nvPicPr>
        <p:blipFill>
          <a:blip r:embed="rId2"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318619269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Hodder to combat criticisms offers distinctions between types of analogy</a:t>
            </a:r>
            <a:endParaRPr lang="en-GB" dirty="0"/>
          </a:p>
        </p:txBody>
      </p:sp>
      <p:sp>
        <p:nvSpPr>
          <p:cNvPr id="3" name="Content Placeholder 2"/>
          <p:cNvSpPr>
            <a:spLocks noGrp="1"/>
          </p:cNvSpPr>
          <p:nvPr>
            <p:ph sz="half" idx="1"/>
          </p:nvPr>
        </p:nvSpPr>
        <p:spPr/>
        <p:txBody>
          <a:bodyPr>
            <a:normAutofit lnSpcReduction="10000"/>
          </a:bodyPr>
          <a:lstStyle/>
          <a:p>
            <a:r>
              <a:rPr lang="en-GB" dirty="0" smtClean="0"/>
              <a:t>Formal </a:t>
            </a:r>
          </a:p>
          <a:p>
            <a:pPr lvl="1"/>
            <a:r>
              <a:rPr lang="en-GB" dirty="0" smtClean="0"/>
              <a:t>If two objects have common properties they must have other similarities</a:t>
            </a:r>
          </a:p>
          <a:p>
            <a:pPr lvl="1"/>
            <a:r>
              <a:rPr lang="en-GB" dirty="0" smtClean="0"/>
              <a:t>Hodder thinks this is weak</a:t>
            </a:r>
          </a:p>
          <a:p>
            <a:r>
              <a:rPr lang="en-GB" dirty="0" smtClean="0"/>
              <a:t>Relational</a:t>
            </a:r>
          </a:p>
          <a:p>
            <a:pPr lvl="1"/>
            <a:r>
              <a:rPr lang="en-GB" dirty="0" smtClean="0"/>
              <a:t>‘Seeks to determine some natural or cultural links between different aspects’ (1982:16)</a:t>
            </a:r>
            <a:endParaRPr lang="en-GB"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93101" y="1600200"/>
            <a:ext cx="3295289" cy="49699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494622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Tilley (archaeologist)</a:t>
            </a:r>
            <a:endParaRPr lang="en-US" dirty="0"/>
          </a:p>
        </p:txBody>
      </p:sp>
      <p:sp>
        <p:nvSpPr>
          <p:cNvPr id="3" name="Content Placeholder 2"/>
          <p:cNvSpPr>
            <a:spLocks noGrp="1"/>
          </p:cNvSpPr>
          <p:nvPr>
            <p:ph sz="half" idx="1"/>
          </p:nvPr>
        </p:nvSpPr>
        <p:spPr/>
        <p:txBody>
          <a:bodyPr/>
          <a:lstStyle/>
          <a:p>
            <a:r>
              <a:rPr lang="en-US" dirty="0" smtClean="0"/>
              <a:t>Concentrating on long- term use of stuff indicates </a:t>
            </a:r>
            <a:r>
              <a:rPr lang="en-US" i="1" dirty="0" smtClean="0"/>
              <a:t>transformations</a:t>
            </a:r>
            <a:r>
              <a:rPr lang="en-US" dirty="0" smtClean="0"/>
              <a:t> of social relations – and archaeology is in the business of understanding </a:t>
            </a:r>
            <a:r>
              <a:rPr lang="en-US" i="1" dirty="0" smtClean="0"/>
              <a:t>changes</a:t>
            </a:r>
            <a:endParaRPr lang="en-US" i="1" dirty="0"/>
          </a:p>
        </p:txBody>
      </p:sp>
      <p:pic>
        <p:nvPicPr>
          <p:cNvPr id="5" name="Content Placeholder 4"/>
          <p:cNvPicPr>
            <a:picLocks noGrp="1" noChangeAspect="1"/>
          </p:cNvPicPr>
          <p:nvPr>
            <p:ph sz="half" idx="2"/>
          </p:nvPr>
        </p:nvPicPr>
        <p:blipFill>
          <a:blip r:embed="rId2"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156014376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Tilley, 1996. </a:t>
            </a:r>
            <a:br>
              <a:rPr lang="en-US" dirty="0" smtClean="0"/>
            </a:br>
            <a:r>
              <a:rPr lang="en-US" i="1" dirty="0" smtClean="0"/>
              <a:t>An ethnography of the Neolithic</a:t>
            </a:r>
            <a:endParaRPr lang="en-US" i="1" dirty="0"/>
          </a:p>
        </p:txBody>
      </p:sp>
      <p:sp>
        <p:nvSpPr>
          <p:cNvPr id="3" name="Content Placeholder 2"/>
          <p:cNvSpPr>
            <a:spLocks noGrp="1"/>
          </p:cNvSpPr>
          <p:nvPr>
            <p:ph sz="half" idx="1"/>
          </p:nvPr>
        </p:nvSpPr>
        <p:spPr>
          <a:xfrm>
            <a:off x="457200" y="1600200"/>
            <a:ext cx="4038600" cy="5160230"/>
          </a:xfrm>
        </p:spPr>
        <p:txBody>
          <a:bodyPr>
            <a:normAutofit fontScale="92500" lnSpcReduction="20000"/>
          </a:bodyPr>
          <a:lstStyle/>
          <a:p>
            <a:r>
              <a:rPr lang="en-US" dirty="0" smtClean="0"/>
              <a:t>Using analogies from the present is problematic because</a:t>
            </a:r>
          </a:p>
          <a:p>
            <a:pPr lvl="1"/>
            <a:r>
              <a:rPr lang="en-US" dirty="0" smtClean="0"/>
              <a:t>Interpreters are time-bounded</a:t>
            </a:r>
          </a:p>
          <a:p>
            <a:pPr lvl="1"/>
            <a:r>
              <a:rPr lang="en-US" dirty="0" smtClean="0"/>
              <a:t>Too positivistic</a:t>
            </a:r>
          </a:p>
          <a:p>
            <a:pPr lvl="1"/>
            <a:r>
              <a:rPr lang="en-US" dirty="0" err="1" smtClean="0"/>
              <a:t>Ethnoarchs</a:t>
            </a:r>
            <a:r>
              <a:rPr lang="en-US" dirty="0" smtClean="0"/>
              <a:t> always try and filter what they think is contemporary from traditional</a:t>
            </a:r>
          </a:p>
          <a:p>
            <a:r>
              <a:rPr lang="en-US" dirty="0" smtClean="0"/>
              <a:t>But worth comes from </a:t>
            </a:r>
            <a:r>
              <a:rPr lang="en-US" i="1" dirty="0" smtClean="0"/>
              <a:t>‘</a:t>
            </a:r>
            <a:r>
              <a:rPr lang="en-US" dirty="0" smtClean="0"/>
              <a:t>think[</a:t>
            </a:r>
            <a:r>
              <a:rPr lang="en-US" dirty="0" err="1" smtClean="0"/>
              <a:t>ing</a:t>
            </a:r>
            <a:r>
              <a:rPr lang="en-US" dirty="0" smtClean="0"/>
              <a:t>] </a:t>
            </a:r>
            <a:r>
              <a:rPr lang="en-US" i="1" dirty="0" smtClean="0"/>
              <a:t>through </a:t>
            </a:r>
            <a:r>
              <a:rPr lang="en-US" dirty="0" smtClean="0"/>
              <a:t>the evidence’ (p2, original emphasis) whilst using structural ideas </a:t>
            </a:r>
            <a:endParaRPr lang="en-US" dirty="0"/>
          </a:p>
        </p:txBody>
      </p:sp>
      <p:pic>
        <p:nvPicPr>
          <p:cNvPr id="5" name="Content Placeholder 4"/>
          <p:cNvPicPr>
            <a:picLocks noGrp="1" noChangeAspect="1"/>
          </p:cNvPicPr>
          <p:nvPr>
            <p:ph sz="half" idx="2"/>
          </p:nvPr>
        </p:nvPicPr>
        <p:blipFill>
          <a:blip r:embed="rId3"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361936231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1" algn="ctr" rtl="0">
              <a:spcBef>
                <a:spcPct val="0"/>
              </a:spcBef>
            </a:pPr>
            <a:r>
              <a:rPr lang="en-US" sz="2800" dirty="0" err="1" smtClean="0">
                <a:solidFill>
                  <a:schemeClr val="tx1"/>
                </a:solidFill>
              </a:rPr>
              <a:t>Gosden</a:t>
            </a:r>
            <a:r>
              <a:rPr lang="en-US" sz="2800" dirty="0" smtClean="0">
                <a:solidFill>
                  <a:schemeClr val="tx1"/>
                </a:solidFill>
              </a:rPr>
              <a:t>, C. 1999. </a:t>
            </a:r>
            <a:r>
              <a:rPr lang="en-US" sz="2800" i="1" dirty="0" smtClean="0">
                <a:solidFill>
                  <a:schemeClr val="tx1"/>
                </a:solidFill>
              </a:rPr>
              <a:t>Anthropology and archaeology</a:t>
            </a:r>
            <a:r>
              <a:rPr lang="en-US" sz="2800" dirty="0" smtClean="0">
                <a:solidFill>
                  <a:schemeClr val="tx1"/>
                </a:solidFill>
              </a:rPr>
              <a:t>: </a:t>
            </a:r>
            <a:r>
              <a:rPr lang="en-US" sz="2800" i="1" dirty="0" smtClean="0">
                <a:solidFill>
                  <a:schemeClr val="tx1"/>
                </a:solidFill>
              </a:rPr>
              <a:t>a changing relationship</a:t>
            </a:r>
            <a:r>
              <a:rPr lang="en-US" sz="2800" dirty="0" smtClean="0">
                <a:solidFill>
                  <a:schemeClr val="tx1"/>
                </a:solidFill>
              </a:rPr>
              <a:t>. London: Routledge</a:t>
            </a:r>
            <a:r>
              <a:rPr lang="en-US" sz="2800" dirty="0" smtClean="0"/>
              <a:t>4 </a:t>
            </a:r>
            <a:r>
              <a:rPr lang="en-US" dirty="0" smtClean="0"/>
              <a:t/>
            </a:r>
            <a:br>
              <a:rPr lang="en-US" dirty="0" smtClean="0"/>
            </a:br>
            <a:endParaRPr lang="en-US" dirty="0"/>
          </a:p>
        </p:txBody>
      </p:sp>
      <p:sp>
        <p:nvSpPr>
          <p:cNvPr id="3" name="Content Placeholder 2"/>
          <p:cNvSpPr>
            <a:spLocks noGrp="1"/>
          </p:cNvSpPr>
          <p:nvPr>
            <p:ph sz="half" idx="1"/>
          </p:nvPr>
        </p:nvSpPr>
        <p:spPr/>
        <p:txBody>
          <a:bodyPr>
            <a:normAutofit fontScale="92500"/>
          </a:bodyPr>
          <a:lstStyle/>
          <a:p>
            <a:r>
              <a:rPr lang="en-US" dirty="0" smtClean="0"/>
              <a:t>Using the present to populate the past may be immoral</a:t>
            </a:r>
          </a:p>
          <a:p>
            <a:pPr lvl="1"/>
            <a:r>
              <a:rPr lang="en-US" dirty="0" smtClean="0"/>
              <a:t>Societies should be studied in their own right</a:t>
            </a:r>
          </a:p>
          <a:p>
            <a:pPr lvl="1"/>
            <a:r>
              <a:rPr lang="en-US" dirty="0"/>
              <a:t>‘You can’t dig up a kinship system</a:t>
            </a:r>
            <a:r>
              <a:rPr lang="en-US" dirty="0" smtClean="0"/>
              <a:t>’ (p4)</a:t>
            </a:r>
          </a:p>
          <a:p>
            <a:r>
              <a:rPr lang="en-US" dirty="0" smtClean="0"/>
              <a:t>Interpretation using the present only renders the past in the shape of today</a:t>
            </a:r>
            <a:endParaRPr lang="en-US" dirty="0"/>
          </a:p>
          <a:p>
            <a:endParaRPr lang="en-US" dirty="0"/>
          </a:p>
        </p:txBody>
      </p:sp>
      <p:pic>
        <p:nvPicPr>
          <p:cNvPr id="6" name="Picture 5"/>
          <p:cNvPicPr>
            <a:picLocks noChangeAspect="1"/>
          </p:cNvPicPr>
          <p:nvPr/>
        </p:nvPicPr>
        <p:blipFill>
          <a:blip r:embed="rId3" cstate="screen"/>
          <a:stretch>
            <a:fillRect/>
          </a:stretch>
        </p:blipFill>
        <p:spPr>
          <a:xfrm>
            <a:off x="4743450" y="1417638"/>
            <a:ext cx="3943350" cy="5257800"/>
          </a:xfrm>
          <a:prstGeom prst="rect">
            <a:avLst/>
          </a:prstGeom>
        </p:spPr>
      </p:pic>
    </p:spTree>
    <p:extLst>
      <p:ext uri="{BB962C8B-B14F-4D97-AF65-F5344CB8AC3E}">
        <p14:creationId xmlns:p14="http://schemas.microsoft.com/office/powerpoint/2010/main" val="142204133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Nicolas and Kramer, 2001. </a:t>
            </a:r>
            <a:r>
              <a:rPr lang="en-GB" i="1" dirty="0" smtClean="0"/>
              <a:t>Ethno-arch in action </a:t>
            </a:r>
            <a:r>
              <a:rPr lang="en-GB" dirty="0" smtClean="0"/>
              <a:t>, CUP</a:t>
            </a:r>
            <a:endParaRPr lang="en-GB" dirty="0"/>
          </a:p>
        </p:txBody>
      </p:sp>
      <p:sp>
        <p:nvSpPr>
          <p:cNvPr id="4" name="Content Placeholder 3"/>
          <p:cNvSpPr>
            <a:spLocks noGrp="1"/>
          </p:cNvSpPr>
          <p:nvPr>
            <p:ph sz="half" idx="2"/>
          </p:nvPr>
        </p:nvSpPr>
        <p:spPr>
          <a:xfrm>
            <a:off x="4648200" y="1600200"/>
            <a:ext cx="4038600" cy="5121234"/>
          </a:xfrm>
        </p:spPr>
        <p:txBody>
          <a:bodyPr>
            <a:normAutofit fontScale="85000" lnSpcReduction="20000"/>
          </a:bodyPr>
          <a:lstStyle/>
          <a:p>
            <a:r>
              <a:rPr lang="en-GB" dirty="0" smtClean="0"/>
              <a:t>Culture </a:t>
            </a:r>
          </a:p>
          <a:p>
            <a:pPr lvl="1"/>
            <a:r>
              <a:rPr lang="en-GB" dirty="0" smtClean="0"/>
              <a:t>Exists because we make it</a:t>
            </a:r>
          </a:p>
          <a:p>
            <a:pPr lvl="1"/>
            <a:r>
              <a:rPr lang="en-GB" dirty="0" smtClean="0"/>
              <a:t>It can be seen because of its effect. </a:t>
            </a:r>
          </a:p>
          <a:p>
            <a:pPr lvl="1"/>
            <a:r>
              <a:rPr lang="en-GB" dirty="0" smtClean="0"/>
              <a:t>We experience the effects</a:t>
            </a:r>
          </a:p>
          <a:p>
            <a:pPr lvl="1"/>
            <a:r>
              <a:rPr lang="en-GB" dirty="0" smtClean="0"/>
              <a:t>The structures and processes establish it</a:t>
            </a:r>
          </a:p>
          <a:p>
            <a:r>
              <a:rPr lang="en-GB" dirty="0" smtClean="0"/>
              <a:t>Ethno-arch activates material culture by seeing it ‘in action’</a:t>
            </a:r>
          </a:p>
          <a:p>
            <a:r>
              <a:rPr lang="en-GB" dirty="0" smtClean="0"/>
              <a:t>But behaviour is unpredictable, so no overarching theory possible to access pre-historical minds (e.g.: </a:t>
            </a:r>
            <a:r>
              <a:rPr lang="en-GB" dirty="0" err="1" smtClean="0"/>
              <a:t>Binford’s</a:t>
            </a:r>
            <a:r>
              <a:rPr lang="en-GB" dirty="0" smtClean="0"/>
              <a:t> camps)</a:t>
            </a:r>
            <a:endParaRPr lang="en-GB" dirty="0"/>
          </a:p>
        </p:txBody>
      </p:sp>
      <p:pic>
        <p:nvPicPr>
          <p:cNvPr id="13314" name="Picture 2" descr="http://www.printsasiaimages.com/264681324/130330110704r86ly3Jx.jpg"/>
          <p:cNvPicPr>
            <a:picLocks noChangeAspect="1" noChangeArrowheads="1"/>
          </p:cNvPicPr>
          <p:nvPr/>
        </p:nvPicPr>
        <p:blipFill>
          <a:blip r:embed="rId2" cstate="screen"/>
          <a:srcRect/>
          <a:stretch>
            <a:fillRect/>
          </a:stretch>
        </p:blipFill>
        <p:spPr bwMode="auto">
          <a:xfrm>
            <a:off x="457200" y="1417638"/>
            <a:ext cx="3679825" cy="5135030"/>
          </a:xfrm>
          <a:prstGeom prst="rect">
            <a:avLst/>
          </a:prstGeo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Sheehan’s response:</a:t>
            </a:r>
            <a:endParaRPr lang="en-US" dirty="0"/>
          </a:p>
        </p:txBody>
      </p:sp>
      <p:sp>
        <p:nvSpPr>
          <p:cNvPr id="3" name="Content Placeholder 2"/>
          <p:cNvSpPr>
            <a:spLocks noGrp="1"/>
          </p:cNvSpPr>
          <p:nvPr>
            <p:ph sz="half" idx="1"/>
          </p:nvPr>
        </p:nvSpPr>
        <p:spPr/>
        <p:txBody>
          <a:bodyPr/>
          <a:lstStyle/>
          <a:p>
            <a:r>
              <a:rPr lang="en-US" dirty="0" err="1" smtClean="0"/>
              <a:t>Refleshing</a:t>
            </a:r>
            <a:r>
              <a:rPr lang="en-US" dirty="0" smtClean="0"/>
              <a:t> the bones using ethnographic info is ‘seductive’ but problematic </a:t>
            </a:r>
          </a:p>
          <a:p>
            <a:r>
              <a:rPr lang="en-US" dirty="0" smtClean="0"/>
              <a:t>Gives example of Great Plains Indians – horses/humans/buffalo (p165) – as example of bad direct analogy</a:t>
            </a:r>
          </a:p>
          <a:p>
            <a:endParaRPr lang="en-US" dirty="0"/>
          </a:p>
        </p:txBody>
      </p:sp>
      <p:pic>
        <p:nvPicPr>
          <p:cNvPr id="5" name="Content Placeholder 4"/>
          <p:cNvPicPr>
            <a:picLocks noGrp="1" noChangeAspect="1"/>
          </p:cNvPicPr>
          <p:nvPr>
            <p:ph sz="half" idx="2"/>
          </p:nvPr>
        </p:nvPicPr>
        <p:blipFill>
          <a:blip r:embed="rId3" cstate="screen">
            <a:extLst>
              <a:ext uri="{28A0092B-C50C-407E-A947-70E740481C1C}">
                <a14:useLocalDpi xmlns:a14="http://schemas.microsoft.com/office/drawing/2010/main"/>
              </a:ext>
            </a:extLst>
          </a:blip>
          <a:srcRect/>
          <a:stretch>
            <a:fillRect/>
          </a:stretch>
        </p:blipFill>
        <p:spPr/>
      </p:pic>
      <p:sp>
        <p:nvSpPr>
          <p:cNvPr id="6" name="Rectangle 5"/>
          <p:cNvSpPr/>
          <p:nvPr/>
        </p:nvSpPr>
        <p:spPr>
          <a:xfrm>
            <a:off x="336430" y="5659253"/>
            <a:ext cx="4572000" cy="646331"/>
          </a:xfrm>
          <a:prstGeom prst="rect">
            <a:avLst/>
          </a:prstGeom>
        </p:spPr>
        <p:txBody>
          <a:bodyPr>
            <a:spAutoFit/>
          </a:bodyPr>
          <a:lstStyle/>
          <a:p>
            <a:r>
              <a:rPr lang="en-GB" dirty="0" smtClean="0"/>
              <a:t>2004 in Barnard, A (</a:t>
            </a:r>
            <a:r>
              <a:rPr lang="en-GB" dirty="0" err="1" smtClean="0"/>
              <a:t>ed</a:t>
            </a:r>
            <a:r>
              <a:rPr lang="en-GB" dirty="0" smtClean="0"/>
              <a:t>) </a:t>
            </a:r>
            <a:r>
              <a:rPr lang="en-GB" i="1" dirty="0" smtClean="0"/>
              <a:t>Hunter gatherers in history, archaeology and anthropology</a:t>
            </a:r>
            <a:endParaRPr lang="en-GB" i="1" dirty="0"/>
          </a:p>
        </p:txBody>
      </p:sp>
    </p:spTree>
    <p:extLst>
      <p:ext uri="{BB962C8B-B14F-4D97-AF65-F5344CB8AC3E}">
        <p14:creationId xmlns:p14="http://schemas.microsoft.com/office/powerpoint/2010/main" val="86070167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Another cautionary tale</a:t>
            </a:r>
            <a:endParaRPr lang="en-GB" dirty="0"/>
          </a:p>
        </p:txBody>
      </p:sp>
      <p:sp>
        <p:nvSpPr>
          <p:cNvPr id="3" name="Content Placeholder 2"/>
          <p:cNvSpPr>
            <a:spLocks noGrp="1"/>
          </p:cNvSpPr>
          <p:nvPr>
            <p:ph sz="half" idx="1"/>
          </p:nvPr>
        </p:nvSpPr>
        <p:spPr/>
        <p:txBody>
          <a:bodyPr/>
          <a:lstStyle/>
          <a:p>
            <a:r>
              <a:rPr lang="en-GB" dirty="0" smtClean="0"/>
              <a:t>Barker, 1981 </a:t>
            </a:r>
            <a:r>
              <a:rPr lang="en-GB" i="1" dirty="0" smtClean="0"/>
              <a:t>Landscape and Society in Prehistoric Central Italy</a:t>
            </a:r>
            <a:r>
              <a:rPr lang="en-GB" dirty="0" smtClean="0"/>
              <a:t> identified ‘big men’ in Italy because of grave goods...but  PNG burials don’t show grave goods</a:t>
            </a:r>
            <a:endParaRPr lang="en-GB" dirty="0"/>
          </a:p>
        </p:txBody>
      </p:sp>
      <p:pic>
        <p:nvPicPr>
          <p:cNvPr id="41986" name="Picture 2" descr="http://2.bp.blogspot.com/-ZIBzCM5jDdA/Uqyh8E5KhSI/AAAAAAAA5rg/8XBYeGfFj3Q/s1600/Italy_07.jpg"/>
          <p:cNvPicPr>
            <a:picLocks noChangeAspect="1" noChangeArrowheads="1"/>
          </p:cNvPicPr>
          <p:nvPr/>
        </p:nvPicPr>
        <p:blipFill>
          <a:blip r:embed="rId2" cstate="screen"/>
          <a:srcRect/>
          <a:stretch>
            <a:fillRect/>
          </a:stretch>
        </p:blipFill>
        <p:spPr bwMode="auto">
          <a:xfrm>
            <a:off x="4648200" y="2247900"/>
            <a:ext cx="4205838" cy="2763838"/>
          </a:xfrm>
          <a:prstGeom prst="rect">
            <a:avLst/>
          </a:prstGeom>
          <a:noFill/>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Anth</a:t>
            </a:r>
            <a:r>
              <a:rPr lang="en-US" dirty="0" smtClean="0"/>
              <a:t> approach</a:t>
            </a:r>
            <a:endParaRPr lang="en-US" dirty="0"/>
          </a:p>
        </p:txBody>
      </p:sp>
      <p:sp>
        <p:nvSpPr>
          <p:cNvPr id="3" name="Content Placeholder 2"/>
          <p:cNvSpPr>
            <a:spLocks noGrp="1"/>
          </p:cNvSpPr>
          <p:nvPr>
            <p:ph sz="half" idx="1"/>
          </p:nvPr>
        </p:nvSpPr>
        <p:spPr/>
        <p:txBody>
          <a:bodyPr>
            <a:normAutofit lnSpcReduction="10000"/>
          </a:bodyPr>
          <a:lstStyle/>
          <a:p>
            <a:r>
              <a:rPr lang="en-US" dirty="0" smtClean="0"/>
              <a:t>Meaning cannot be attributed if life is cut into bits (</a:t>
            </a:r>
            <a:r>
              <a:rPr lang="en-US" dirty="0" err="1"/>
              <a:t>I</a:t>
            </a:r>
            <a:r>
              <a:rPr lang="en-US" dirty="0" err="1" smtClean="0"/>
              <a:t>ngold</a:t>
            </a:r>
            <a:r>
              <a:rPr lang="en-US" dirty="0" smtClean="0"/>
              <a:t>)</a:t>
            </a:r>
          </a:p>
          <a:p>
            <a:r>
              <a:rPr lang="en-US" dirty="0" smtClean="0"/>
              <a:t>Abstracted things have no meaning; meaning is relational; to abstract is to do violence (</a:t>
            </a:r>
            <a:r>
              <a:rPr lang="en-US" dirty="0" err="1" smtClean="0"/>
              <a:t>Strathern</a:t>
            </a:r>
            <a:r>
              <a:rPr lang="en-US" dirty="0" smtClean="0"/>
              <a:t>)</a:t>
            </a:r>
          </a:p>
          <a:p>
            <a:r>
              <a:rPr lang="en-US" dirty="0" smtClean="0"/>
              <a:t>= relations and webbed-ness can indicate transformations</a:t>
            </a:r>
            <a:endParaRPr lang="en-US" dirty="0"/>
          </a:p>
        </p:txBody>
      </p:sp>
      <p:pic>
        <p:nvPicPr>
          <p:cNvPr id="5" name="Content Placeholder 4"/>
          <p:cNvPicPr>
            <a:picLocks noGrp="1" noChangeAspect="1"/>
          </p:cNvPicPr>
          <p:nvPr>
            <p:ph sz="half" idx="2"/>
          </p:nvPr>
        </p:nvPicPr>
        <p:blipFill>
          <a:blip r:embed="rId2"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390481498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p:txBody>
          <a:bodyPr/>
          <a:lstStyle/>
          <a:p>
            <a:r>
              <a:rPr lang="en-GB" dirty="0" smtClean="0"/>
              <a:t>So, is there worth in archaeology using anthropology’s method?</a:t>
            </a:r>
            <a:endParaRPr lang="en-GB" dirty="0"/>
          </a:p>
        </p:txBody>
      </p:sp>
      <p:sp>
        <p:nvSpPr>
          <p:cNvPr id="6" name="Subtitle 5"/>
          <p:cNvSpPr>
            <a:spLocks noGrp="1"/>
          </p:cNvSpPr>
          <p:nvPr>
            <p:ph type="subTitle" idx="1"/>
          </p:nvPr>
        </p:nvSpPr>
        <p:spPr/>
        <p:txBody>
          <a:bodyPr/>
          <a:lstStyle/>
          <a:p>
            <a:endParaRPr lang="en-GB"/>
          </a:p>
        </p:txBody>
      </p:sp>
    </p:spTree>
    <p:extLst>
      <p:ext uri="{BB962C8B-B14F-4D97-AF65-F5344CB8AC3E}">
        <p14:creationId xmlns:p14="http://schemas.microsoft.com/office/powerpoint/2010/main" val="4602314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smtClean="0"/>
              <a:t>‘archaeology is anthropology, or it is nothing’</a:t>
            </a:r>
            <a:endParaRPr lang="en-GB" dirty="0"/>
          </a:p>
        </p:txBody>
      </p:sp>
      <p:sp>
        <p:nvSpPr>
          <p:cNvPr id="5" name="Subtitle 4"/>
          <p:cNvSpPr>
            <a:spLocks noGrp="1"/>
          </p:cNvSpPr>
          <p:nvPr>
            <p:ph type="subTitle" idx="1"/>
          </p:nvPr>
        </p:nvSpPr>
        <p:spPr/>
        <p:txBody>
          <a:bodyPr/>
          <a:lstStyle/>
          <a:p>
            <a:r>
              <a:rPr lang="en-GB" dirty="0" smtClean="0"/>
              <a:t>(Willey and Phillips, 1958:2)</a:t>
            </a:r>
            <a:endParaRPr lang="en-GB" dirty="0"/>
          </a:p>
        </p:txBody>
      </p:sp>
    </p:spTree>
    <p:extLst>
      <p:ext uri="{BB962C8B-B14F-4D97-AF65-F5344CB8AC3E}">
        <p14:creationId xmlns:p14="http://schemas.microsoft.com/office/powerpoint/2010/main" val="161700187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r-FR" dirty="0"/>
              <a:t>Ingold, </a:t>
            </a:r>
            <a:r>
              <a:rPr lang="fr-FR" dirty="0" err="1"/>
              <a:t>T</a:t>
            </a:r>
            <a:r>
              <a:rPr lang="fr-FR" dirty="0"/>
              <a:t>. 1992. ‘Editorial’, </a:t>
            </a:r>
            <a:r>
              <a:rPr lang="fr-FR" i="1" dirty="0"/>
              <a:t>Man </a:t>
            </a:r>
            <a:r>
              <a:rPr lang="fr-FR" dirty="0"/>
              <a:t>27: </a:t>
            </a:r>
            <a:r>
              <a:rPr lang="fr-FR" dirty="0" smtClean="0"/>
              <a:t>693–6</a:t>
            </a:r>
            <a:endParaRPr lang="en-US" dirty="0"/>
          </a:p>
        </p:txBody>
      </p:sp>
      <p:sp>
        <p:nvSpPr>
          <p:cNvPr id="3" name="Content Placeholder 2"/>
          <p:cNvSpPr>
            <a:spLocks noGrp="1"/>
          </p:cNvSpPr>
          <p:nvPr>
            <p:ph sz="half" idx="1"/>
          </p:nvPr>
        </p:nvSpPr>
        <p:spPr/>
        <p:txBody>
          <a:bodyPr>
            <a:normAutofit/>
          </a:bodyPr>
          <a:lstStyle/>
          <a:p>
            <a:r>
              <a:rPr lang="en-US" dirty="0" smtClean="0"/>
              <a:t>Social/</a:t>
            </a:r>
            <a:r>
              <a:rPr lang="en-US" dirty="0"/>
              <a:t>cultural </a:t>
            </a:r>
            <a:r>
              <a:rPr lang="en-US" dirty="0" smtClean="0"/>
              <a:t>anthropology… and archaeology </a:t>
            </a:r>
            <a:r>
              <a:rPr lang="en-US" dirty="0"/>
              <a:t>‘</a:t>
            </a:r>
            <a:r>
              <a:rPr lang="en-US" dirty="0" smtClean="0"/>
              <a:t>form… </a:t>
            </a:r>
            <a:r>
              <a:rPr lang="en-US" dirty="0"/>
              <a:t>a necessary unity’ (</a:t>
            </a:r>
            <a:r>
              <a:rPr lang="en-US" dirty="0" err="1"/>
              <a:t>Ingold</a:t>
            </a:r>
            <a:r>
              <a:rPr lang="en-US" dirty="0"/>
              <a:t> 1992: 694). </a:t>
            </a:r>
            <a:endParaRPr lang="en-US" dirty="0" smtClean="0"/>
          </a:p>
          <a:p>
            <a:r>
              <a:rPr lang="en-US" dirty="0" smtClean="0"/>
              <a:t>‘</a:t>
            </a:r>
            <a:r>
              <a:rPr lang="en-US" dirty="0"/>
              <a:t>Thus anthropology </a:t>
            </a:r>
            <a:r>
              <a:rPr lang="en-US" i="1" dirty="0"/>
              <a:t>needs </a:t>
            </a:r>
            <a:r>
              <a:rPr lang="en-US" dirty="0"/>
              <a:t>archaeology if it is to substantiate its claim to be a genuinely historical science’ (</a:t>
            </a:r>
            <a:r>
              <a:rPr lang="en-US" dirty="0" smtClean="0"/>
              <a:t>Ibid). </a:t>
            </a:r>
            <a:endParaRPr lang="en-US" dirty="0"/>
          </a:p>
          <a:p>
            <a:endParaRPr lang="en-US" dirty="0"/>
          </a:p>
        </p:txBody>
      </p:sp>
      <p:pic>
        <p:nvPicPr>
          <p:cNvPr id="5" name="Content Placeholder 4"/>
          <p:cNvPicPr>
            <a:picLocks noGrp="1" noChangeAspect="1"/>
          </p:cNvPicPr>
          <p:nvPr>
            <p:ph sz="half" idx="2"/>
          </p:nvPr>
        </p:nvPicPr>
        <p:blipFill>
          <a:blip r:embed="rId2"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16855714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half" idx="1"/>
          </p:nvPr>
        </p:nvSpPr>
        <p:spPr/>
        <p:txBody>
          <a:bodyPr>
            <a:normAutofit/>
          </a:bodyPr>
          <a:lstStyle/>
          <a:p>
            <a:r>
              <a:rPr lang="en-US" dirty="0" smtClean="0"/>
              <a:t>So, </a:t>
            </a:r>
            <a:r>
              <a:rPr lang="en-US" dirty="0" err="1" smtClean="0"/>
              <a:t>ethnoarchaeology’s</a:t>
            </a:r>
            <a:r>
              <a:rPr lang="en-US" dirty="0" smtClean="0"/>
              <a:t> worth has been debated for the last 60 years – and as all knowledge is situated the debate will go on</a:t>
            </a:r>
          </a:p>
        </p:txBody>
      </p:sp>
      <p:pic>
        <p:nvPicPr>
          <p:cNvPr id="5" name="Content Placeholder 4"/>
          <p:cNvPicPr>
            <a:picLocks noGrp="1" noChangeAspect="1"/>
          </p:cNvPicPr>
          <p:nvPr>
            <p:ph sz="half" idx="2"/>
          </p:nvPr>
        </p:nvPicPr>
        <p:blipFill>
          <a:blip r:embed="rId2"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1014087078"/>
      </p:ext>
    </p:extLst>
  </p:cSld>
  <p:clrMapOvr>
    <a:masterClrMapping/>
  </p:clrMapOvr>
</p:sld>
</file>

<file path=ppt/theme/theme1.xml><?xml version="1.0" encoding="utf-8"?>
<a:theme xmlns:a="http://schemas.openxmlformats.org/drawingml/2006/main" name=" Black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Black .thmx</Template>
  <TotalTime>32312</TotalTime>
  <Words>1206</Words>
  <Application>Microsoft Office PowerPoint</Application>
  <PresentationFormat>On-screen Show (4:3)</PresentationFormat>
  <Paragraphs>99</Paragraphs>
  <Slides>24</Slides>
  <Notes>5</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 Black </vt:lpstr>
      <vt:lpstr>Analogy:  using the present to understand the past?</vt:lpstr>
      <vt:lpstr>Ethno-archaeological premise - </vt:lpstr>
      <vt:lpstr>Ethno-arch 2</vt:lpstr>
      <vt:lpstr>So, ethno-arch uses ethnographic method  </vt:lpstr>
      <vt:lpstr>Analogy – wot?</vt:lpstr>
      <vt:lpstr>Resemblances and resonances</vt:lpstr>
      <vt:lpstr>But how do we see similarity?  And can we see it because we are looking for it? </vt:lpstr>
      <vt:lpstr>Representations </vt:lpstr>
      <vt:lpstr>The success of ethno-archaeology depends on epistemology.</vt:lpstr>
      <vt:lpstr>VBCD – very brief controlled digression</vt:lpstr>
      <vt:lpstr>Academics’ ideas about ethno-arch method and pursuit</vt:lpstr>
      <vt:lpstr>Leach, 1973 (anthropologist)</vt:lpstr>
      <vt:lpstr>Hodder to combat criticisms offers distinctions between types of analogy</vt:lpstr>
      <vt:lpstr>Tilley (archaeologist)</vt:lpstr>
      <vt:lpstr>Tilley, 1996.  An ethnography of the Neolithic</vt:lpstr>
      <vt:lpstr>Gosden, C. 1999. Anthropology and archaeology: a changing relationship. London: Routledge4  </vt:lpstr>
      <vt:lpstr>Nicolas and Kramer, 2001. Ethno-arch in action , CUP</vt:lpstr>
      <vt:lpstr>Sheehan’s response:</vt:lpstr>
      <vt:lpstr>Another cautionary tale</vt:lpstr>
      <vt:lpstr>Anth approach</vt:lpstr>
      <vt:lpstr>So, is there worth in archaeology using anthropology’s method?</vt:lpstr>
      <vt:lpstr>‘archaeology is anthropology, or it is nothing’</vt:lpstr>
      <vt:lpstr>Ingold, T. 1992. ‘Editorial’, Man 27: 693–6</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Human evolution</dc:title>
  <dc:creator>Luci Attala</dc:creator>
  <cp:lastModifiedBy>Administrator</cp:lastModifiedBy>
  <cp:revision>106</cp:revision>
  <dcterms:created xsi:type="dcterms:W3CDTF">2013-01-15T17:03:52Z</dcterms:created>
  <dcterms:modified xsi:type="dcterms:W3CDTF">2015-03-13T10:57:38Z</dcterms:modified>
</cp:coreProperties>
</file>