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4" r:id="rId9"/>
    <p:sldId id="262" r:id="rId10"/>
    <p:sldId id="263" r:id="rId11"/>
    <p:sldId id="266" r:id="rId12"/>
    <p:sldId id="270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E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9"/>
    <p:restoredTop sz="94648"/>
  </p:normalViewPr>
  <p:slideViewPr>
    <p:cSldViewPr snapToGrid="0" snapToObjects="1">
      <p:cViewPr>
        <p:scale>
          <a:sx n="93" d="100"/>
          <a:sy n="93" d="100"/>
        </p:scale>
        <p:origin x="1184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1/18/19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1/18/19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389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labour.org.uk/manifesto/)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bc.co.uk/news/uk-england-london-38751307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l.uk/learning/histcitizen/21cc/utopia/methods1/bourgeoisie1/bourgeoisie.html)" TargetMode="External"/><Relationship Id="rId3" Type="http://schemas.openxmlformats.org/officeDocument/2006/relationships/image" Target="../media/image1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nabledworks.co.uk/about-us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researchbriefings.parliament.uk/ResearchBriefing/Summary/CBP-7367)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heguardian.com/society/2013/mar/27/welfare-cuts-disabled-people)" TargetMode="External"/><Relationship Id="rId3" Type="http://schemas.openxmlformats.org/officeDocument/2006/relationships/hyperlink" Target="https://www.mind.org.uk/news-campaigns/news/over-half-of-people-with-mental-health-problems-have-had-their-benefits-cut-in-the-move-from-dla-to-pip/#.XEC6fbGcagQ)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hyperlink" Target="https://enabledworks.co.uk/about-us/" TargetMode="External"/><Relationship Id="rId20" Type="http://schemas.openxmlformats.org/officeDocument/2006/relationships/hyperlink" Target="http://www.bl.uk/learning/histcitizen/21cc/utopia/methods1/bourgeoisie1/bourgeoisie.html" TargetMode="External"/><Relationship Id="rId21" Type="http://schemas.openxmlformats.org/officeDocument/2006/relationships/hyperlink" Target="http://www.legislation.gov.uk/ukpga/2012/5/section/78/enacted" TargetMode="External"/><Relationship Id="rId22" Type="http://schemas.openxmlformats.org/officeDocument/2006/relationships/hyperlink" Target="https://en.wikipedia.org/wiki/Karl_Marx#/media/File:Karl_Marx_001.jpg" TargetMode="External"/><Relationship Id="rId10" Type="http://schemas.openxmlformats.org/officeDocument/2006/relationships/hyperlink" Target="https://www.legislation.gov.uk/ukpga/2010/15/contents" TargetMode="External"/><Relationship Id="rId11" Type="http://schemas.openxmlformats.org/officeDocument/2006/relationships/hyperlink" Target="https://labour.org.uk/manifesto/" TargetMode="External"/><Relationship Id="rId12" Type="http://schemas.openxmlformats.org/officeDocument/2006/relationships/hyperlink" Target="https://www.gov.uk/government/publications/national-lgbt-survey-summary-report/national-lgbt-survey-summary-report" TargetMode="External"/><Relationship Id="rId13" Type="http://schemas.openxmlformats.org/officeDocument/2006/relationships/hyperlink" Target="https://researchbriefings.parliament.uk/ResearchBriefing/Summary/CBP-7367" TargetMode="External"/><Relationship Id="rId14" Type="http://schemas.openxmlformats.org/officeDocument/2006/relationships/hyperlink" Target="https://labour.org.uk/manifesto/accessible-manifesto/" TargetMode="External"/><Relationship Id="rId15" Type="http://schemas.openxmlformats.org/officeDocument/2006/relationships/hyperlink" Target="https://www.conservatives.com/accessiblemanifestoversions" TargetMode="External"/><Relationship Id="rId16" Type="http://schemas.openxmlformats.org/officeDocument/2006/relationships/hyperlink" Target="https://www.conservatives.com/manifesto" TargetMode="External"/><Relationship Id="rId17" Type="http://schemas.openxmlformats.org/officeDocument/2006/relationships/hyperlink" Target="https://www.mind.org.uk/news-campaigns/news/over-half-of-people-with-mental-health-problems-have-had-their-benefits-cut-in-the-move-from-dla-to-pip/#.XEC6fbGcagQ" TargetMode="External"/><Relationship Id="rId18" Type="http://schemas.openxmlformats.org/officeDocument/2006/relationships/hyperlink" Target="https://publications.parliament.uk/pa/cm201719/cmselect/cmworpen/355/35503.htm#_idTextAnchor001" TargetMode="External"/><Relationship Id="rId19" Type="http://schemas.openxmlformats.org/officeDocument/2006/relationships/hyperlink" Target="https://www.google.com/url?sa=t&amp;rct=j&amp;q=&amp;esrc=s&amp;source=web&amp;cd=12&amp;ved=2ahUKEwjE5MXV3e_fAhVQNOwKHVuwBycQFjALegQICBAC&amp;url=http://researchbriefings.files.parliament.uk/documents/CBP-7540/CBP-7540.pdf&amp;usg=AOvVaw36N6VpwRguWAfPFnoMLCeb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bc.co.uk/news/uk-england-london-38751307" TargetMode="External"/><Relationship Id="rId3" Type="http://schemas.openxmlformats.org/officeDocument/2006/relationships/hyperlink" Target="https://www.independent.co.uk/news/uk/home-news/disabled-people-jobs-applications-more-able-bodied-stats-before-employment-a7970701.html" TargetMode="External"/><Relationship Id="rId4" Type="http://schemas.openxmlformats.org/officeDocument/2006/relationships/hyperlink" Target="https://www.independent.co.uk/news/uk/home-news/benefits-dwp-work-and-pensions-disability-benefits-mental-health-assessment-high-court-scope-a8168496.html" TargetMode="External"/><Relationship Id="rId5" Type="http://schemas.openxmlformats.org/officeDocument/2006/relationships/hyperlink" Target="https://www.theguardian.com/society/2013/mar/27/welfare-cuts-disabled-people" TargetMode="External"/><Relationship Id="rId6" Type="http://schemas.openxmlformats.org/officeDocument/2006/relationships/hyperlink" Target="https://www.independent.co.uk/voices/conservatives-disability-disabled-people-obsession-minimum-wage-pay-performance-productivity-economy-a8101896.html?fbclid=IwAR32y8va5DNc7fCDPZnhhpOYYBa6JWJR5tJlQE7TKkKXiK5ZP51Cfk6Nufg#r3z-addoor" TargetMode="External"/><Relationship Id="rId7" Type="http://schemas.openxmlformats.org/officeDocument/2006/relationships/hyperlink" Target="https://labour.org.uk/wp-content/uploads/2017/10/manifesto-for-disabled-people-1.pdf" TargetMode="External"/><Relationship Id="rId8" Type="http://schemas.openxmlformats.org/officeDocument/2006/relationships/hyperlink" Target="https://assets.publishing.service.gov.uk/government/uploads/system/uploads/attachment_data/file/663399/improving-lives-the-future-of-work-health-and-disabilit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ECSS6002 </a:t>
            </a:r>
            <a:br>
              <a:rPr lang="en-US" dirty="0" smtClean="0"/>
            </a:br>
            <a:r>
              <a:rPr lang="en-US" dirty="0" smtClean="0"/>
              <a:t>Assessment 2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Name: Cari Davies</a:t>
            </a:r>
          </a:p>
          <a:p>
            <a:r>
              <a:rPr lang="en-US" sz="2400" dirty="0" smtClean="0"/>
              <a:t>Student Number: 1602259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8286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The </a:t>
            </a:r>
            <a:r>
              <a:rPr lang="en-GB" sz="4000" u="sng" dirty="0" smtClean="0"/>
              <a:t>Labour</a:t>
            </a:r>
            <a:r>
              <a:rPr lang="en-US" sz="4000" u="sng" dirty="0" smtClean="0"/>
              <a:t> Party’s 2017 Disability Manifesto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79911"/>
          </a:xfrm>
        </p:spPr>
        <p:txBody>
          <a:bodyPr/>
          <a:lstStyle/>
          <a:p>
            <a:r>
              <a:rPr lang="en-US" dirty="0" smtClean="0"/>
              <a:t>The </a:t>
            </a:r>
            <a:r>
              <a:rPr lang="en-GB" dirty="0" smtClean="0"/>
              <a:t>Labour</a:t>
            </a:r>
            <a:r>
              <a:rPr lang="en-US" dirty="0" smtClean="0"/>
              <a:t> Party created a 28-page manifesto detailing how they were going to support people with disabilities.</a:t>
            </a:r>
          </a:p>
          <a:p>
            <a:r>
              <a:rPr lang="en-US" dirty="0" smtClean="0"/>
              <a:t>Topics to be discussed in the manifesto:</a:t>
            </a:r>
            <a:endParaRPr lang="en-US" dirty="0"/>
          </a:p>
          <a:p>
            <a:pPr algn="ctr">
              <a:buFont typeface="Wingdings" charset="2"/>
              <a:buChar char="v"/>
            </a:pPr>
            <a:r>
              <a:rPr lang="en-US" dirty="0" smtClean="0"/>
              <a:t>“Ensuring an adequate standard of living and social protection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Work and employment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Education and training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Accessible environments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Health and social care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Access to justice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Participating fully in political, public and cultural life”.</a:t>
            </a:r>
          </a:p>
          <a:p>
            <a:pPr marL="0" indent="0" algn="r">
              <a:buNone/>
            </a:pPr>
            <a:r>
              <a:rPr lang="en-US" dirty="0" smtClean="0"/>
              <a:t>(</a:t>
            </a:r>
            <a:r>
              <a:rPr lang="en-US" dirty="0" err="1" smtClean="0"/>
              <a:t>Corbyn</a:t>
            </a:r>
            <a:r>
              <a:rPr lang="en-US" dirty="0" smtClean="0"/>
              <a:t>, Abrahams &amp; </a:t>
            </a:r>
            <a:r>
              <a:rPr lang="en-US" dirty="0" err="1" smtClean="0"/>
              <a:t>Rimmer</a:t>
            </a:r>
            <a:r>
              <a:rPr lang="en-US" dirty="0" smtClean="0"/>
              <a:t>, 2017, p.5).</a:t>
            </a:r>
          </a:p>
        </p:txBody>
      </p:sp>
    </p:spTree>
    <p:extLst>
      <p:ext uri="{BB962C8B-B14F-4D97-AF65-F5344CB8AC3E}">
        <p14:creationId xmlns:p14="http://schemas.microsoft.com/office/powerpoint/2010/main" val="94802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The Conservative Party’s 2017 Manifesto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Conservative party wrote 3 paragraphs in their manifesto which specifically discussed how they were going to support people with disabilities.</a:t>
            </a:r>
          </a:p>
          <a:p>
            <a:r>
              <a:rPr lang="en-US" dirty="0" smtClean="0"/>
              <a:t>Topics that were mentioned in the manifesto: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Reducing disability discrimination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Supporting people with disabilities in employment and reducing unemployment figures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Financial support for people with disabilities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Improving accessibility to public services.</a:t>
            </a:r>
          </a:p>
          <a:p>
            <a:pPr marL="0" indent="0" algn="r">
              <a:buNone/>
            </a:pPr>
            <a:r>
              <a:rPr lang="en-US" dirty="0" smtClean="0"/>
              <a:t>(May, 2017, p.57-58). </a:t>
            </a:r>
          </a:p>
          <a:p>
            <a:pPr algn="ctr">
              <a:buFont typeface="Wingdings" charset="2"/>
              <a:buChar char="v"/>
            </a:pP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02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 18"/>
          <p:cNvSpPr/>
          <p:nvPr/>
        </p:nvSpPr>
        <p:spPr>
          <a:xfrm>
            <a:off x="4079082" y="1414462"/>
            <a:ext cx="5186362" cy="4897437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Similarities</a:t>
            </a:r>
            <a:endParaRPr lang="en-US" sz="4000" u="sng" dirty="0"/>
          </a:p>
        </p:txBody>
      </p:sp>
      <p:sp>
        <p:nvSpPr>
          <p:cNvPr id="4" name="Oval 3"/>
          <p:cNvSpPr/>
          <p:nvPr/>
        </p:nvSpPr>
        <p:spPr>
          <a:xfrm>
            <a:off x="458258" y="1414462"/>
            <a:ext cx="5186362" cy="4897437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Arc 11"/>
          <p:cNvSpPr/>
          <p:nvPr/>
        </p:nvSpPr>
        <p:spPr>
          <a:xfrm rot="13519071">
            <a:off x="4107421" y="1425566"/>
            <a:ext cx="5129684" cy="4992706"/>
          </a:xfrm>
          <a:prstGeom prst="arc">
            <a:avLst>
              <a:gd name="adj1" fmla="val 1627527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93484" y="1270000"/>
            <a:ext cx="1326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Labour</a:t>
            </a:r>
            <a:endParaRPr lang="en-GB" sz="2400" b="1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7922956" y="1269999"/>
            <a:ext cx="2042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/>
              <a:t>Conservative</a:t>
            </a:r>
            <a:endParaRPr lang="en-US" sz="2400" b="1" u="sng" dirty="0"/>
          </a:p>
        </p:txBody>
      </p:sp>
      <p:sp>
        <p:nvSpPr>
          <p:cNvPr id="15" name="TextBox 14"/>
          <p:cNvSpPr txBox="1"/>
          <p:nvPr/>
        </p:nvSpPr>
        <p:spPr>
          <a:xfrm>
            <a:off x="955964" y="2044629"/>
            <a:ext cx="311456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charset="2"/>
              <a:buChar char="Ø"/>
            </a:pPr>
            <a:r>
              <a:rPr lang="en-US" sz="1600" dirty="0"/>
              <a:t>“Ensuring an adequate standard of living and social </a:t>
            </a:r>
            <a:r>
              <a:rPr lang="en-US" sz="1600" dirty="0" smtClean="0"/>
              <a:t>protection”,</a:t>
            </a:r>
          </a:p>
          <a:p>
            <a:pPr marL="285750" indent="-285750" algn="ctr">
              <a:buFont typeface="Wingdings" charset="2"/>
              <a:buChar char="Ø"/>
            </a:pPr>
            <a:endParaRPr lang="en-US" sz="1600" dirty="0" smtClean="0"/>
          </a:p>
          <a:p>
            <a:pPr marL="285750" indent="-285750" algn="ctr">
              <a:buFont typeface="Wingdings" charset="2"/>
              <a:buChar char="Ø"/>
            </a:pPr>
            <a:r>
              <a:rPr lang="en-US" sz="1600" dirty="0" smtClean="0"/>
              <a:t>“Education </a:t>
            </a:r>
            <a:r>
              <a:rPr lang="en-US" sz="1600" dirty="0"/>
              <a:t>and </a:t>
            </a:r>
            <a:r>
              <a:rPr lang="en-US" sz="1600" dirty="0" smtClean="0"/>
              <a:t>training”,</a:t>
            </a:r>
          </a:p>
          <a:p>
            <a:pPr marL="285750" indent="-285750" algn="ctr">
              <a:buFont typeface="Wingdings" charset="2"/>
              <a:buChar char="Ø"/>
            </a:pPr>
            <a:endParaRPr lang="en-US" sz="1600" dirty="0" smtClean="0"/>
          </a:p>
          <a:p>
            <a:pPr marL="285750" indent="-285750" algn="ctr">
              <a:buFont typeface="Wingdings" charset="2"/>
              <a:buChar char="Ø"/>
            </a:pPr>
            <a:r>
              <a:rPr lang="en-US" sz="1600" dirty="0" smtClean="0"/>
              <a:t>“Health </a:t>
            </a:r>
            <a:r>
              <a:rPr lang="en-US" sz="1600" dirty="0"/>
              <a:t>and social </a:t>
            </a:r>
            <a:r>
              <a:rPr lang="en-US" sz="1600" dirty="0" smtClean="0"/>
              <a:t>care”,</a:t>
            </a:r>
            <a:endParaRPr lang="en-US" sz="1600" dirty="0"/>
          </a:p>
          <a:p>
            <a:pPr marL="285750" indent="-285750" algn="ctr">
              <a:buFont typeface="Wingdings" charset="2"/>
              <a:buChar char="Ø"/>
            </a:pPr>
            <a:endParaRPr lang="en-US" sz="1600" dirty="0" smtClean="0"/>
          </a:p>
          <a:p>
            <a:pPr marL="285750" indent="-285750" algn="ctr">
              <a:buFont typeface="Wingdings" charset="2"/>
              <a:buChar char="Ø"/>
            </a:pPr>
            <a:r>
              <a:rPr lang="en-US" sz="1600" dirty="0" smtClean="0"/>
              <a:t>“Access </a:t>
            </a:r>
            <a:r>
              <a:rPr lang="en-US" sz="1600" dirty="0"/>
              <a:t>to </a:t>
            </a:r>
            <a:r>
              <a:rPr lang="en-US" sz="1600" dirty="0" smtClean="0"/>
              <a:t>justice”,</a:t>
            </a:r>
            <a:endParaRPr lang="en-US" sz="1600" dirty="0"/>
          </a:p>
          <a:p>
            <a:pPr marL="285750" indent="-285750" algn="ctr">
              <a:buFont typeface="Wingdings" charset="2"/>
              <a:buChar char="Ø"/>
            </a:pPr>
            <a:endParaRPr lang="en-US" sz="1600" dirty="0" smtClean="0"/>
          </a:p>
          <a:p>
            <a:pPr marL="285750" indent="-285750" algn="ctr">
              <a:buFont typeface="Wingdings" charset="2"/>
              <a:buChar char="Ø"/>
            </a:pPr>
            <a:r>
              <a:rPr lang="en-US" sz="1600" dirty="0" smtClean="0"/>
              <a:t>“Participating </a:t>
            </a:r>
            <a:r>
              <a:rPr lang="en-US" sz="1600" dirty="0"/>
              <a:t>fully in political, public and cultural </a:t>
            </a:r>
            <a:r>
              <a:rPr lang="en-US" sz="1600" dirty="0" smtClean="0"/>
              <a:t>life.”</a:t>
            </a:r>
            <a:endParaRPr lang="en-US" sz="1600" dirty="0"/>
          </a:p>
          <a:p>
            <a:pPr algn="ctr">
              <a:buFont typeface="Wingdings" charset="2"/>
              <a:buChar char="v"/>
            </a:pPr>
            <a:endParaRPr lang="en-US" dirty="0" smtClean="0"/>
          </a:p>
          <a:p>
            <a:pPr algn="r"/>
            <a:r>
              <a:rPr lang="en-US" sz="1600" dirty="0" smtClean="0"/>
              <a:t>(</a:t>
            </a:r>
            <a:r>
              <a:rPr lang="en-US" sz="1600" dirty="0" err="1" smtClean="0"/>
              <a:t>Corbyn</a:t>
            </a:r>
            <a:r>
              <a:rPr lang="en-US" sz="1600" dirty="0" smtClean="0"/>
              <a:t>, Abrahams &amp; </a:t>
            </a:r>
            <a:r>
              <a:rPr lang="en-US" sz="1600" dirty="0" err="1" smtClean="0"/>
              <a:t>Rimmer</a:t>
            </a:r>
            <a:r>
              <a:rPr lang="en-US" sz="1600" dirty="0" smtClean="0"/>
              <a:t>, 2017, p.5).</a:t>
            </a:r>
          </a:p>
          <a:p>
            <a:pPr algn="ctr">
              <a:buFont typeface="Wingdings" charset="2"/>
              <a:buChar char="v"/>
            </a:pP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5021420" y="1930400"/>
            <a:ext cx="355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US" sz="1600" dirty="0" smtClean="0"/>
              <a:t>Reducing disability discrimination</a:t>
            </a:r>
            <a:endParaRPr lang="en-US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4079082" y="2921792"/>
            <a:ext cx="17716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US" sz="1600" dirty="0"/>
              <a:t>E</a:t>
            </a:r>
            <a:r>
              <a:rPr lang="en-US" sz="1600" dirty="0" smtClean="0"/>
              <a:t>mployment</a:t>
            </a:r>
          </a:p>
          <a:p>
            <a:pPr marL="285750" indent="-285750">
              <a:buFont typeface="Wingdings" charset="2"/>
              <a:buChar char="Ø"/>
            </a:pPr>
            <a:endParaRPr lang="en-US" sz="1600" dirty="0" smtClean="0"/>
          </a:p>
          <a:p>
            <a:pPr marL="285750" indent="-285750">
              <a:buFont typeface="Wingdings" charset="2"/>
              <a:buChar char="Ø"/>
            </a:pPr>
            <a:r>
              <a:rPr lang="en-US" sz="1600" dirty="0" smtClean="0"/>
              <a:t>Financial support</a:t>
            </a:r>
          </a:p>
          <a:p>
            <a:pPr marL="285750" indent="-285750">
              <a:buFont typeface="Wingdings" charset="2"/>
              <a:buChar char="Ø"/>
            </a:pPr>
            <a:endParaRPr lang="en-US" sz="1600" dirty="0" smtClean="0"/>
          </a:p>
          <a:p>
            <a:pPr marL="285750" indent="-285750">
              <a:buFont typeface="Wingdings" charset="2"/>
              <a:buChar char="Ø"/>
            </a:pPr>
            <a:r>
              <a:rPr lang="en-US" sz="1600" dirty="0" smtClean="0"/>
              <a:t>Improving accessibility to public services.</a:t>
            </a:r>
          </a:p>
          <a:p>
            <a:pPr marL="285750" indent="-285750">
              <a:buFont typeface="Wingdings" charset="2"/>
              <a:buChar char="Ø"/>
            </a:pP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6272473" y="5490647"/>
            <a:ext cx="23651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(May, 2017, p.57-58).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8828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Differences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“For the many, not just the privileged few” </a:t>
            </a:r>
            <a:r>
              <a:rPr lang="en-US" dirty="0"/>
              <a:t>(Formby, 2019, </a:t>
            </a:r>
            <a:r>
              <a:rPr lang="en-US" dirty="0">
                <a:hlinkClick r:id="rId2"/>
              </a:rPr>
              <a:t>https://labour.org.uk/manifesto</a:t>
            </a:r>
            <a:r>
              <a:rPr lang="en-US" dirty="0" smtClean="0">
                <a:hlinkClick r:id="rId2"/>
              </a:rPr>
              <a:t>/)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r>
              <a:rPr lang="en-US" dirty="0" smtClean="0"/>
              <a:t>“Economic security”, “strong and stable leadership”, “hardworking families” and “we will build a stronger, fairer, more prosperous Britain” (May, 2017, p.1). </a:t>
            </a:r>
          </a:p>
          <a:p>
            <a:endParaRPr lang="en-US" dirty="0"/>
          </a:p>
          <a:p>
            <a:r>
              <a:rPr lang="en-US" dirty="0" smtClean="0"/>
              <a:t>Only 51.3% of people with disabilities in the UK are employed, which means that almost half are unemployed, or economically inactive (Powell, 2018).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Conservative - Employment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4521199"/>
          </a:xfrm>
        </p:spPr>
        <p:txBody>
          <a:bodyPr>
            <a:normAutofit/>
          </a:bodyPr>
          <a:lstStyle/>
          <a:p>
            <a:r>
              <a:rPr lang="en-US" sz="2800" dirty="0" smtClean="0"/>
              <a:t>“We will get 1 million more people with disabilities into employment over the next ten years” (May, 2017, p.57).</a:t>
            </a:r>
          </a:p>
          <a:p>
            <a:endParaRPr lang="en-US" sz="2800" dirty="0"/>
          </a:p>
          <a:p>
            <a:r>
              <a:rPr lang="en-US" sz="2800" dirty="0" smtClean="0"/>
              <a:t>“Improving Lives: The Future of Work, Health and Disability” (Department for Work &amp; Pensions and Department of Health, 2017, title). </a:t>
            </a:r>
          </a:p>
          <a:p>
            <a:endParaRPr lang="en-US" sz="1900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12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Employment for people with disabilities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The Equality Act 2010 should protect people with disabilities from discrimination in employment.</a:t>
            </a:r>
          </a:p>
          <a:p>
            <a:endParaRPr lang="en-US" sz="2000" dirty="0" smtClean="0"/>
          </a:p>
          <a:p>
            <a:r>
              <a:rPr lang="en-US" sz="2000" dirty="0" smtClean="0"/>
              <a:t>“Disabled people have to apply for 60% more jobs than non-disabled people before finding one” (Bulman, 2017, title). </a:t>
            </a:r>
          </a:p>
          <a:p>
            <a:endParaRPr lang="en-US" sz="2000" dirty="0"/>
          </a:p>
          <a:p>
            <a:r>
              <a:rPr lang="en-US" sz="2000" dirty="0" smtClean="0"/>
              <a:t>Research has demonstrated that individuals who identify with another protected characteristic e.g. identifying as transgender or as a Muslim are also less likely to be employed (</a:t>
            </a:r>
            <a:r>
              <a:rPr lang="en-US" sz="2000" dirty="0" err="1" smtClean="0"/>
              <a:t>Gov.uk</a:t>
            </a:r>
            <a:r>
              <a:rPr lang="en-US" sz="2000" dirty="0" smtClean="0"/>
              <a:t>, 2018; </a:t>
            </a:r>
            <a:r>
              <a:rPr lang="en-US" sz="2000" dirty="0" err="1" smtClean="0"/>
              <a:t>Adesina</a:t>
            </a:r>
            <a:r>
              <a:rPr lang="en-US" sz="2000" dirty="0" smtClean="0"/>
              <a:t> &amp; </a:t>
            </a:r>
            <a:r>
              <a:rPr lang="en-US" sz="2000" dirty="0" err="1" smtClean="0"/>
              <a:t>Marocico</a:t>
            </a:r>
            <a:r>
              <a:rPr lang="en-US" sz="2000" dirty="0"/>
              <a:t>, 2017, </a:t>
            </a:r>
            <a:r>
              <a:rPr lang="en-US" sz="2000" dirty="0">
                <a:hlinkClick r:id="rId2"/>
              </a:rPr>
              <a:t>https://</a:t>
            </a:r>
            <a:r>
              <a:rPr lang="en-US" sz="2000" dirty="0" smtClean="0">
                <a:hlinkClick r:id="rId2"/>
              </a:rPr>
              <a:t>www.bbc.co.uk</a:t>
            </a:r>
            <a:r>
              <a:rPr lang="en-US" sz="2000" smtClean="0">
                <a:hlinkClick r:id="rId2"/>
              </a:rPr>
              <a:t>/news/uk-england-london-38751307</a:t>
            </a:r>
            <a:r>
              <a:rPr lang="en-US" sz="2000" smtClean="0"/>
              <a:t>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12316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Conservative - Employment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40873"/>
            <a:ext cx="8596668" cy="4876800"/>
          </a:xfrm>
        </p:spPr>
        <p:txBody>
          <a:bodyPr>
            <a:normAutofit fontScale="85000" lnSpcReduction="20000"/>
          </a:bodyPr>
          <a:lstStyle/>
          <a:p>
            <a:r>
              <a:rPr lang="en-US" sz="2400" dirty="0"/>
              <a:t>There has been an increase of 1.5% of people with disabilities in employment from 2017-2018, from 49.8% in 2017 to 51.3% in 2018 (Powell, 2018). </a:t>
            </a:r>
          </a:p>
          <a:p>
            <a:endParaRPr lang="en-US" sz="2400" dirty="0"/>
          </a:p>
          <a:p>
            <a:r>
              <a:rPr lang="en-US" sz="2400" dirty="0"/>
              <a:t>Benefits of employment:</a:t>
            </a:r>
          </a:p>
          <a:p>
            <a:pPr algn="ctr">
              <a:buFont typeface="Wingdings" charset="2"/>
              <a:buChar char="v"/>
            </a:pPr>
            <a:r>
              <a:rPr lang="en-US" sz="2400" dirty="0"/>
              <a:t>Source of income</a:t>
            </a:r>
          </a:p>
          <a:p>
            <a:pPr algn="ctr">
              <a:buFont typeface="Wingdings" charset="2"/>
              <a:buChar char="v"/>
            </a:pPr>
            <a:r>
              <a:rPr lang="en-US" sz="2400" dirty="0"/>
              <a:t>Routine</a:t>
            </a:r>
          </a:p>
          <a:p>
            <a:pPr algn="ctr">
              <a:buFont typeface="Wingdings" charset="2"/>
              <a:buChar char="v"/>
            </a:pPr>
            <a:r>
              <a:rPr lang="en-US" sz="2400" dirty="0"/>
              <a:t>Additional </a:t>
            </a:r>
            <a:r>
              <a:rPr lang="en-GB" sz="2400" dirty="0"/>
              <a:t>socialisation</a:t>
            </a:r>
            <a:r>
              <a:rPr lang="en-US" sz="2400" dirty="0"/>
              <a:t> opportunities </a:t>
            </a:r>
          </a:p>
          <a:p>
            <a:pPr marL="0" indent="0" algn="r">
              <a:buNone/>
            </a:pPr>
            <a:r>
              <a:rPr lang="en-US" sz="2400" dirty="0"/>
              <a:t>(Saunders &amp; </a:t>
            </a:r>
            <a:r>
              <a:rPr lang="en-US" sz="2400" dirty="0" err="1"/>
              <a:t>Nedelec</a:t>
            </a:r>
            <a:r>
              <a:rPr lang="en-US" sz="2400" dirty="0"/>
              <a:t>, 2014</a:t>
            </a:r>
            <a:r>
              <a:rPr lang="en-US" sz="2400" dirty="0" smtClean="0"/>
              <a:t>).</a:t>
            </a:r>
          </a:p>
          <a:p>
            <a:pPr marL="0" indent="0" algn="r">
              <a:buNone/>
            </a:pPr>
            <a:endParaRPr lang="en-US" sz="2400" dirty="0"/>
          </a:p>
          <a:p>
            <a:r>
              <a:rPr lang="en-US" sz="2400" dirty="0" smtClean="0"/>
              <a:t>“</a:t>
            </a:r>
            <a:r>
              <a:rPr lang="en-US" sz="2400" dirty="0"/>
              <a:t>If we could support just 1% more eligible Employment and Support Allowance customers to find work in 2018/2019, this would bring an estimated saving to the Exchequer of £240 million plus a wider boost to the economy of £260 </a:t>
            </a:r>
            <a:r>
              <a:rPr lang="en-US" sz="2400" dirty="0" smtClean="0"/>
              <a:t>million” (Department for Work &amp; Pensions and Department of Health, 2017, p.6). </a:t>
            </a:r>
            <a:endParaRPr lang="en-US" sz="24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1833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Marxism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072583"/>
            <a:ext cx="6333066" cy="3880773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smtClean="0"/>
              <a:t>“Marx argued that the capitalist bourgeoisie mercilessly exploited the proletariat” </a:t>
            </a:r>
          </a:p>
          <a:p>
            <a:pPr marL="0" indent="0" algn="r">
              <a:buNone/>
            </a:pPr>
            <a:r>
              <a:rPr lang="en-US" dirty="0" smtClean="0"/>
              <a:t>(The British Library Board</a:t>
            </a:r>
            <a:r>
              <a:rPr lang="en-US" dirty="0"/>
              <a:t>, no date,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www.bl.uk/learning/histcitizen/21cc/utopia/methods1/bourgeoisie1/bourgeoisie.html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2"/>
              </a:rPr>
              <a:t>)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3937" y="167741"/>
            <a:ext cx="4691063" cy="59277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31137" y="6095539"/>
            <a:ext cx="43608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An image of Karl Marx taken from Wikipedia (2019).</a:t>
            </a:r>
          </a:p>
        </p:txBody>
      </p:sp>
    </p:spTree>
    <p:extLst>
      <p:ext uri="{BB962C8B-B14F-4D97-AF65-F5344CB8AC3E}">
        <p14:creationId xmlns:p14="http://schemas.microsoft.com/office/powerpoint/2010/main" val="156246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 smtClean="0"/>
              <a:t>Labour</a:t>
            </a:r>
            <a:r>
              <a:rPr lang="en-US" sz="4000" u="sng" dirty="0" smtClean="0"/>
              <a:t> - Employment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“Halving the disability employment gap and supporting one million more disabled people into work would boost the economy by £13 billion a year” (</a:t>
            </a:r>
            <a:r>
              <a:rPr lang="en-US" sz="2400" dirty="0" err="1" smtClean="0"/>
              <a:t>Corbyn</a:t>
            </a:r>
            <a:r>
              <a:rPr lang="en-US" sz="2400" dirty="0" smtClean="0"/>
              <a:t>, Abrahams &amp; </a:t>
            </a:r>
            <a:r>
              <a:rPr lang="en-US" sz="2400" dirty="0" err="1" smtClean="0"/>
              <a:t>Rimmer</a:t>
            </a:r>
            <a:r>
              <a:rPr lang="en-US" sz="2400" dirty="0" smtClean="0"/>
              <a:t>, 2017, p.13). </a:t>
            </a:r>
          </a:p>
          <a:p>
            <a:endParaRPr lang="en-US" sz="2400" dirty="0"/>
          </a:p>
          <a:p>
            <a:r>
              <a:rPr lang="en-US" sz="2400" dirty="0" smtClean="0"/>
              <a:t>‘Enabled Works’ in Leeds – “a not-for-personal-profit workers co-operative and it is owned and run by its own disabled workforce” </a:t>
            </a:r>
            <a:r>
              <a:rPr lang="en-US" sz="2400" dirty="0"/>
              <a:t>(Enabled Works, no date, </a:t>
            </a:r>
            <a:r>
              <a:rPr lang="en-US" sz="2400" dirty="0">
                <a:hlinkClick r:id="rId2"/>
              </a:rPr>
              <a:t>https://enabledworks.co.uk/about-us</a:t>
            </a:r>
            <a:r>
              <a:rPr lang="en-US" sz="2400" dirty="0" smtClean="0">
                <a:hlinkClick r:id="rId2"/>
              </a:rPr>
              <a:t>/</a:t>
            </a:r>
            <a:r>
              <a:rPr lang="en-US" sz="2400" dirty="0" smtClean="0"/>
              <a:t>).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3548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Conservative – Social Security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399"/>
            <a:ext cx="8596668" cy="4110963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 smtClean="0"/>
              <a:t>“We will continue to ensure a sustainable welfare system, with help targeted at those who need it most” (May, 2017, p.57). </a:t>
            </a:r>
          </a:p>
          <a:p>
            <a:endParaRPr lang="en-US" sz="2800" dirty="0"/>
          </a:p>
          <a:p>
            <a:r>
              <a:rPr lang="en-US" sz="2800" dirty="0" smtClean="0"/>
              <a:t>“Government reforms had led to ‘grave and systematic’ violations of the rights of disabled people” (Jones, Wilson, Kennedy</a:t>
            </a:r>
            <a:r>
              <a:rPr lang="en-US" sz="2800" dirty="0"/>
              <a:t>, Jarrett &amp; Powell, 2017, </a:t>
            </a:r>
            <a:r>
              <a:rPr lang="en-US" sz="2800" dirty="0">
                <a:hlinkClick r:id="rId2"/>
              </a:rPr>
              <a:t>https://</a:t>
            </a:r>
            <a:r>
              <a:rPr lang="en-US" sz="2800" dirty="0" smtClean="0">
                <a:hlinkClick r:id="rId2"/>
              </a:rPr>
              <a:t>researchbriefings.parliament.uk/ResearchBriefing/Summary/CBP-7367)</a:t>
            </a:r>
            <a:r>
              <a:rPr lang="en-US" sz="2800" dirty="0" smtClean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77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Conservative – Social Security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dirty="0"/>
              <a:t>An inquiry into PIP and ESA assessments demonstrated that the majority of respondents were unhappy with the processes (Parliament, 2018).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“</a:t>
            </a:r>
            <a:r>
              <a:rPr lang="en-US" dirty="0"/>
              <a:t>B</a:t>
            </a:r>
            <a:r>
              <a:rPr lang="en-US" dirty="0" smtClean="0"/>
              <a:t>y </a:t>
            </a:r>
            <a:r>
              <a:rPr lang="en-US" dirty="0"/>
              <a:t>2017-18 about 3.7 million disabled people will collectively lose £28bn as a result of the </a:t>
            </a:r>
            <a:r>
              <a:rPr lang="en-US" dirty="0" smtClean="0"/>
              <a:t>reforms” (Butler</a:t>
            </a:r>
            <a:r>
              <a:rPr lang="en-US" dirty="0"/>
              <a:t>, Taylor &amp; Ball, 2013, </a:t>
            </a: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www.theguardian.com/society/2013/mar/27/welfare-cuts-disabled-people)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/>
              <a:t>“More than half of people with mental health problems who need support from Personal Independence Payment (PIP) have lost out financially after being re-assessed” (MIND, 2016, </a:t>
            </a:r>
            <a:r>
              <a:rPr lang="en-US" dirty="0">
                <a:hlinkClick r:id="rId3"/>
              </a:rPr>
              <a:t>https://www.mind.org.uk/news-campaigns/news/over-half-of-people-with-mental-health-problems-have-had-their-benefits-cut-in-the-move-from-dla-to-pip/#.XEC6fbGcagQ)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57596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err="1" smtClean="0"/>
              <a:t>Labour</a:t>
            </a:r>
            <a:r>
              <a:rPr lang="en-US" sz="4000" u="sng" dirty="0" smtClean="0"/>
              <a:t> – Social Security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Labour’s</a:t>
            </a:r>
            <a:r>
              <a:rPr lang="en-US" dirty="0" smtClean="0"/>
              <a:t> promises for people with disabilities:</a:t>
            </a:r>
          </a:p>
          <a:p>
            <a:r>
              <a:rPr lang="en-US" dirty="0" smtClean="0"/>
              <a:t>”Repeal cuts”</a:t>
            </a:r>
          </a:p>
          <a:p>
            <a:r>
              <a:rPr lang="en-US" dirty="0" smtClean="0"/>
              <a:t>“A new Social Security Bill”</a:t>
            </a:r>
          </a:p>
          <a:p>
            <a:r>
              <a:rPr lang="en-US" dirty="0" smtClean="0"/>
              <a:t>“Reverse</a:t>
            </a:r>
            <a:r>
              <a:rPr lang="is-IS" dirty="0" smtClean="0"/>
              <a:t>…</a:t>
            </a:r>
            <a:r>
              <a:rPr lang="en-US" dirty="0" smtClean="0"/>
              <a:t> cuts to Personal Independence Payments”</a:t>
            </a:r>
          </a:p>
          <a:p>
            <a:r>
              <a:rPr lang="en-US" dirty="0" smtClean="0"/>
              <a:t>“Repeal the... </a:t>
            </a:r>
            <a:r>
              <a:rPr lang="is-IS" dirty="0" smtClean="0"/>
              <a:t>Bedroom Tax”</a:t>
            </a:r>
          </a:p>
          <a:p>
            <a:r>
              <a:rPr lang="en-US" dirty="0" smtClean="0"/>
              <a:t>“Scrap... Personal Independence Payment assessments and replace them with a </a:t>
            </a:r>
            <a:r>
              <a:rPr lang="en-US" dirty="0" err="1" smtClean="0"/>
              <a:t>personalised</a:t>
            </a:r>
            <a:r>
              <a:rPr lang="en-US" dirty="0" smtClean="0"/>
              <a:t>, holistic assessment process”</a:t>
            </a:r>
          </a:p>
          <a:p>
            <a:r>
              <a:rPr lang="en-US" dirty="0" smtClean="0"/>
              <a:t>”Provide(s) each individual with a tailored plan, building on their strengths and addressing barriers, whether financial, skills, health, care, transport, or housing related”</a:t>
            </a:r>
          </a:p>
          <a:p>
            <a:pPr marL="0" indent="0" algn="r">
              <a:buNone/>
            </a:pPr>
            <a:r>
              <a:rPr lang="en-US" dirty="0" smtClean="0"/>
              <a:t>(</a:t>
            </a:r>
            <a:r>
              <a:rPr lang="en-US" dirty="0" err="1" smtClean="0"/>
              <a:t>Corbyn</a:t>
            </a:r>
            <a:r>
              <a:rPr lang="en-US" dirty="0" smtClean="0"/>
              <a:t>, Abrahams &amp; </a:t>
            </a:r>
            <a:r>
              <a:rPr lang="en-US" dirty="0" err="1" smtClean="0"/>
              <a:t>Rimmer</a:t>
            </a:r>
            <a:r>
              <a:rPr lang="en-US" dirty="0" smtClean="0"/>
              <a:t>, 2017, p.8).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12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Conclusion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40873"/>
            <a:ext cx="8596668" cy="4600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 smtClean="0"/>
              <a:t>Conservative</a:t>
            </a:r>
          </a:p>
          <a:p>
            <a:r>
              <a:rPr lang="en-US" dirty="0" smtClean="0"/>
              <a:t>Number of people with disabilities in employment has increased over the last year (Powell, 2018).</a:t>
            </a:r>
          </a:p>
          <a:p>
            <a:r>
              <a:rPr lang="en-US" dirty="0" smtClean="0"/>
              <a:t>Improving people with disabilities’ employability (May, 2017). </a:t>
            </a:r>
          </a:p>
          <a:p>
            <a:r>
              <a:rPr lang="en-US" dirty="0" smtClean="0"/>
              <a:t>Not much has been done to ensure that people with disabilities are financially supported.</a:t>
            </a:r>
          </a:p>
          <a:p>
            <a:pPr marL="0" indent="0">
              <a:buNone/>
            </a:pPr>
            <a:r>
              <a:rPr lang="en-GB" u="sng" dirty="0" smtClean="0"/>
              <a:t>Labour</a:t>
            </a:r>
            <a:endParaRPr lang="en-GB" dirty="0" smtClean="0"/>
          </a:p>
          <a:p>
            <a:r>
              <a:rPr lang="en-US" dirty="0" smtClean="0"/>
              <a:t>The party want to support individuals who may have difficulty with traditional job roles (</a:t>
            </a:r>
            <a:r>
              <a:rPr lang="en-US" dirty="0" err="1" smtClean="0"/>
              <a:t>Corbyn</a:t>
            </a:r>
            <a:r>
              <a:rPr lang="en-US" dirty="0" smtClean="0"/>
              <a:t>, Abrahams &amp; </a:t>
            </a:r>
            <a:r>
              <a:rPr lang="en-US" dirty="0" err="1" smtClean="0"/>
              <a:t>Rimmer</a:t>
            </a:r>
            <a:r>
              <a:rPr lang="en-US" dirty="0" smtClean="0"/>
              <a:t>, 2017). </a:t>
            </a:r>
          </a:p>
          <a:p>
            <a:r>
              <a:rPr lang="en-US" dirty="0" smtClean="0"/>
              <a:t>Want to change the current PIP assessment, by passing a new Social Security Bill (</a:t>
            </a:r>
            <a:r>
              <a:rPr lang="en-US" dirty="0" err="1" smtClean="0"/>
              <a:t>Corbyn</a:t>
            </a:r>
            <a:r>
              <a:rPr lang="en-US" dirty="0" smtClean="0"/>
              <a:t>, Abrahams &amp; </a:t>
            </a:r>
            <a:r>
              <a:rPr lang="en-US" dirty="0" err="1" smtClean="0"/>
              <a:t>Rimmer</a:t>
            </a:r>
            <a:r>
              <a:rPr lang="en-US" dirty="0" smtClean="0"/>
              <a:t>, 2017).</a:t>
            </a:r>
          </a:p>
          <a:p>
            <a:r>
              <a:rPr lang="en-US" dirty="0" smtClean="0"/>
              <a:t>It will be interesting to see whether the </a:t>
            </a:r>
            <a:r>
              <a:rPr lang="en-US" dirty="0" err="1" smtClean="0"/>
              <a:t>Labour</a:t>
            </a:r>
            <a:r>
              <a:rPr lang="en-US" dirty="0" smtClean="0"/>
              <a:t> party introduce these changes if they are voted in to govern the UK.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0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091" y="0"/>
            <a:ext cx="11762508" cy="669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Adesina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Z., </a:t>
            </a:r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Marocico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O. (2017) ‘Is it easier to get a job if you’re Adam or Mohamed?’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BBC News,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6</a:t>
            </a:r>
            <a:r>
              <a:rPr lang="en-GB" sz="1100" baseline="30000" dirty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February.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2"/>
              </a:rPr>
              <a:t>https://www.bbc.co.uk/news/uk-england-london-38751307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Bulman, M. (2017) ‘Disabled people have to apply for 60% more jobs than non-disabled people before finding one’,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The Independent,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28</a:t>
            </a:r>
            <a:r>
              <a:rPr lang="en-GB" sz="1100" baseline="30000" dirty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September.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3"/>
              </a:rPr>
              <a:t>https://www.independent.co.uk/news/uk/home-news/disabled-people-jobs-applications-more-able-bodied-stats-before-employment-a7970701.html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Bulman, M. (2018) ‘More than 160,000 people could get disability benefit back-payments from Department for Work and Pensions’,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The Independent,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19</a:t>
            </a:r>
            <a:r>
              <a:rPr lang="en-GB" sz="1100" baseline="30000" dirty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January.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4"/>
              </a:rPr>
              <a:t>https://www.independent.co.uk/news/uk/home-news/benefits-dwp-work-and-pensions-disability-benefits-mental-health-assessment-high-court-scope-a8168496.html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Burns, E. (2019)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What is Marxism?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New York: New Outlook Publishers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.</a:t>
            </a:r>
          </a:p>
          <a:p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Butler, P., Taylor, M., Ball, J. (2013) ‘Welfare cuts will cost disabled people £28bn over 5 years’, </a:t>
            </a:r>
            <a:r>
              <a:rPr lang="en-GB" sz="1100" i="1" dirty="0" smtClean="0">
                <a:latin typeface="Calibri" charset="0"/>
                <a:ea typeface="Calibri" charset="0"/>
                <a:cs typeface="Times New Roman" charset="0"/>
              </a:rPr>
              <a:t>The Guardian, 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27</a:t>
            </a:r>
            <a:r>
              <a:rPr lang="en-GB" sz="1100" baseline="30000" dirty="0" smtClean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 March.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  <a:hlinkClick r:id="rId5"/>
              </a:rPr>
              <a:t>https://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  <a:hlinkClick r:id="rId5"/>
              </a:rPr>
              <a:t>www.theguardian.com/society/2013/mar/27/welfare-cuts-disabled-people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 (Accessed: 18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Chu, B. (2017) ‘We need to talk about the Tories’ unhealthy obsession with disabled people’s pay and performance’,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The Independent,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10</a:t>
            </a:r>
            <a:r>
              <a:rPr lang="en-GB" sz="1100" baseline="30000" dirty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December.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6"/>
              </a:rPr>
              <a:t>https://www.independent.co.uk/voices/conservatives-disability-disabled-people-obsession-minimum-wage-pay-performance-productivity-economy-a8101896.html?fbclid=IwAR32y8va5DNc7fCDPZnhhpOYYBa6JWJR5tJlQE7TKkKXiK5ZP51Cfk6Nufg#r3z-addoor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Corbyn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J., Abrahams, D., </a:t>
            </a:r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Rimmer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M.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Nothing about you, without you: A manifesto with and for disabled people.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7"/>
              </a:rPr>
              <a:t>https://labour.org.uk/wp-content/uploads/2017/10/manifesto-for-disabled-people-1.pdf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14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Department for Work &amp; Pensions and Department of Health.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Improving Lives: The Future of Work, Health and Disability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(Cm 9526).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8"/>
              </a:rPr>
              <a:t>https://assets.publishing.service.gov.uk/government/uploads/system/uploads/attachment_data/file/663399/improving-lives-the-future-of-work-health-and-disability.PDF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(Accessed:16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Enabled Works. (no date)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A company rises from the ashes to offer it’s disabled workers a framework for success: An Enabled Workforce.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9"/>
              </a:rPr>
              <a:t>https://enabledworks.co.uk/about-us/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Equality Act 2010, c.15.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0"/>
              </a:rPr>
              <a:t>https://www.legislation.gov.uk/ukpga/2010/15/contents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Formby, J. (2019)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Where We Stand: Our Manifesto.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1"/>
              </a:rPr>
              <a:t>https://labour.org.uk/manifesto/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15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Gov.uk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. (2018)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National LGBT Survey: Summary report.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2"/>
              </a:rPr>
              <a:t>https://www.gov.uk/government/publications/national-lgbt-survey-summary-report/national-lgbt-survey-summary-report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Jones, A., Wilson, W., Kennedy, S., Jarret, T., Powell, A.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The UN Inquiry into the Rights of Persons with Disabilities in the UK.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3"/>
              </a:rPr>
              <a:t>https://researchbriefings.parliament.uk/ResearchBriefing/Summary/CBP-7367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Labour.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Our manifesto in accessible formats.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4"/>
              </a:rPr>
              <a:t>https://labour.org.uk/manifesto/accessible-manifesto/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15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Mabbutt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A.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Conservative Party Manifesto.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5"/>
              </a:rPr>
              <a:t>https://www.conservatives.com/accessiblemanifestoversions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15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May, T.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Forward, Together: Our Plan for a Stronger Britain and a Prosperous Future.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6"/>
              </a:rPr>
              <a:t>https://www.conservatives.com/manifesto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14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MIND. (2016)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Over half of people with mental health problems have had their benefits cut in the move from DLA to PIP.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7"/>
              </a:rPr>
              <a:t>https://www.mind.org.uk/news-campaigns/news/over-half-of-people-with-mental-health-problems-have-had-their-benefits-cut-in-the-move-from-dla-to-pip/#.XEC6fbGcagQ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Parliament. (2018)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PIP and ESA assessments: claimant experiences.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8"/>
              </a:rPr>
              <a:t>https://publications.parliament.uk/pa/cm201719/cmselect/cmworpen/355/35503.htm#_idTextAnchor001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Powell, A. (2018)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People with disabilities in employment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(Number 7540).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9"/>
              </a:rPr>
              <a:t>https://www.google.com/url?sa=t&amp;rct=j&amp;q=&amp;esrc=s&amp;source=web&amp;cd=12&amp;ved=2ahUKEwjE5MXV3e_fAhVQNOwKHVuwBycQFjALegQICBAC&amp;url=http%3A%2F%2Fresearchbriefings.files.parliament.uk%2Fdocuments%2FCBP-7540%2FCBP-7540.pdf&amp;usg=AOvVaw36N6VpwRguWAfPFnoMLCeb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15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Saunders, S.L., </a:t>
            </a:r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Nedelec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B. (2014) ‘What work means to people with work disability’,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Journal of occupational rehabilitation,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24(1) DOI: 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10.1007/s10926-013-9436-y. (Accessed: 15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The British Library Board. (no date) </a:t>
            </a:r>
            <a:r>
              <a:rPr lang="en-US" sz="1100" i="1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The Communist Manifesto – Bourgeoisie and Proletariat.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Available at: </a:t>
            </a:r>
            <a:r>
              <a:rPr lang="en-US" sz="1100" u="sng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  <a:hlinkClick r:id="rId20"/>
              </a:rPr>
              <a:t>http://www.bl.uk/learning/histcitizen/21cc/utopia/methods1/bourgeoisie1/bourgeoisie.html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US" sz="1100" i="1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Welfare Reform Act 2012, c.5.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Available at: </a:t>
            </a:r>
            <a:r>
              <a:rPr lang="en-US" sz="1100" u="sng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  <a:hlinkClick r:id="rId21"/>
              </a:rPr>
              <a:t>http://www.legislation.gov.uk/ukpga/2012/5/section/78/enacted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Wikipedia. (2019) </a:t>
            </a:r>
            <a:r>
              <a:rPr lang="en-US" sz="1100" i="1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Portrait of Karl Marx.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[image] Available at: </a:t>
            </a:r>
            <a:r>
              <a:rPr lang="en-US" sz="1100" u="sng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  <a:hlinkClick r:id="rId22"/>
              </a:rPr>
              <a:t>https://en.wikipedia.org/wiki/Karl_Marx#/media/File:Karl_Marx_001.jpg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(Accessed: 16 January 2019).</a:t>
            </a:r>
            <a:endParaRPr lang="en-US" sz="11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56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7003</TotalTime>
  <Words>1848</Words>
  <Application>Microsoft Macintosh PowerPoint</Application>
  <PresentationFormat>Widescreen</PresentationFormat>
  <Paragraphs>128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Times New Roman</vt:lpstr>
      <vt:lpstr>Trebuchet MS</vt:lpstr>
      <vt:lpstr>Wingdings</vt:lpstr>
      <vt:lpstr>Wingdings 3</vt:lpstr>
      <vt:lpstr>Arial</vt:lpstr>
      <vt:lpstr>Facet</vt:lpstr>
      <vt:lpstr>ECSS6002  Assessment 2</vt:lpstr>
      <vt:lpstr>The Labour Party’s 2017 Disability Manifesto</vt:lpstr>
      <vt:lpstr>The Conservative Party’s 2017 Manifesto</vt:lpstr>
      <vt:lpstr>Similarities</vt:lpstr>
      <vt:lpstr>Differences</vt:lpstr>
      <vt:lpstr>Conservative - Employment</vt:lpstr>
      <vt:lpstr>Employment for people with disabilities</vt:lpstr>
      <vt:lpstr>Conservative - Employment</vt:lpstr>
      <vt:lpstr>Marxism</vt:lpstr>
      <vt:lpstr>Labour - Employment</vt:lpstr>
      <vt:lpstr>Conservative – Social Security</vt:lpstr>
      <vt:lpstr>Conservative – Social Security</vt:lpstr>
      <vt:lpstr>Labour – Social Security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ECSS6002  Assessment 2</dc:title>
  <dc:creator>Cari Davies (1602259)</dc:creator>
  <cp:lastModifiedBy>Cari Davies (1602259)</cp:lastModifiedBy>
  <cp:revision>50</cp:revision>
  <dcterms:created xsi:type="dcterms:W3CDTF">2019-01-14T21:26:03Z</dcterms:created>
  <dcterms:modified xsi:type="dcterms:W3CDTF">2019-01-19T18:54:27Z</dcterms:modified>
</cp:coreProperties>
</file>