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36"/>
  </p:notesMasterIdLst>
  <p:sldIdLst>
    <p:sldId id="256" r:id="rId2"/>
    <p:sldId id="289" r:id="rId3"/>
    <p:sldId id="290" r:id="rId4"/>
    <p:sldId id="267" r:id="rId5"/>
    <p:sldId id="257" r:id="rId6"/>
    <p:sldId id="258" r:id="rId7"/>
    <p:sldId id="259" r:id="rId8"/>
    <p:sldId id="260" r:id="rId9"/>
    <p:sldId id="261" r:id="rId10"/>
    <p:sldId id="262" r:id="rId11"/>
    <p:sldId id="291" r:id="rId12"/>
    <p:sldId id="263" r:id="rId13"/>
    <p:sldId id="264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  <p:sldId id="276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8023" autoAdjust="0"/>
  </p:normalViewPr>
  <p:slideViewPr>
    <p:cSldViewPr snapToGrid="0">
      <p:cViewPr varScale="1">
        <p:scale>
          <a:sx n="78" d="100"/>
          <a:sy n="78" d="100"/>
        </p:scale>
        <p:origin x="181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92C317-D1CC-4CDC-99B6-8A4312DB975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304992-7BBF-4FD7-A4DC-1513706F85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789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9174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Easy</a:t>
            </a:r>
            <a:r>
              <a:rPr lang="en-GB" baseline="0" dirty="0" smtClean="0"/>
              <a:t> to construct using basic equipment or CAD software. </a:t>
            </a:r>
          </a:p>
          <a:p>
            <a:pPr algn="ctr"/>
            <a:r>
              <a:rPr lang="en-GB" baseline="0" dirty="0" smtClean="0"/>
              <a:t>It can be a limited communication tool however</a:t>
            </a:r>
          </a:p>
          <a:p>
            <a:pPr algn="ctr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894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 planes</a:t>
            </a:r>
            <a:r>
              <a:rPr lang="en-GB" baseline="0" dirty="0" smtClean="0"/>
              <a:t> at 90 degrees (right angles) to each other are said to be orthogonal</a:t>
            </a:r>
          </a:p>
          <a:p>
            <a:r>
              <a:rPr lang="en-GB" baseline="0" dirty="0" smtClean="0"/>
              <a:t>A Plane is a flat surface or the intersection of two axis at 90degrees to each other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9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52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Projection of</a:t>
            </a:r>
            <a:r>
              <a:rPr lang="en-GB" baseline="0" dirty="0" smtClean="0"/>
              <a:t> an object onto a plane</a:t>
            </a:r>
          </a:p>
          <a:p>
            <a:r>
              <a:rPr lang="en-GB" dirty="0" smtClean="0"/>
              <a:t>Imagine</a:t>
            </a:r>
            <a:r>
              <a:rPr lang="en-GB" baseline="0" dirty="0" smtClean="0"/>
              <a:t> you have a vertical plane and a horizontal plane 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5020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Part orientation</a:t>
            </a:r>
            <a:r>
              <a:rPr lang="en-GB" baseline="0" dirty="0" smtClean="0"/>
              <a:t> is important when creating your technical drawing. Think about how it is best to present the component for ease of understanding.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338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 smtClean="0"/>
              <a:t>Hidden detail</a:t>
            </a:r>
            <a:r>
              <a:rPr lang="en-GB" baseline="0" dirty="0" smtClean="0"/>
              <a:t> line is a thin dashed line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Dashes should touch visible outline lines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Dashes meet at right angles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A dash touches where hidden detail is a continuation of a visible outline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Dashes of arcs touch at points of tangency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Dashes either cross or miss visible lines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749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baseline="0" dirty="0" smtClean="0"/>
              <a:t>A centre line is thin chain line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Centre lines begin and end with a long dash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Centre lines extend a short distance beyond the feature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Centre lines should cross with long dashes at the centre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Centre lines do not extend between views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Centre lines do not stop at other lines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Centre lines can be extended as projection lines for dimensions</a:t>
            </a:r>
          </a:p>
          <a:p>
            <a:pPr marL="228600" indent="-228600">
              <a:buAutoNum type="arabicParenR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4542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4732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Figures</a:t>
            </a:r>
            <a:r>
              <a:rPr lang="en-GB" baseline="0" dirty="0" smtClean="0"/>
              <a:t> – Figures showing dimension should be carefully drawn</a:t>
            </a:r>
          </a:p>
          <a:p>
            <a:endParaRPr lang="en-GB" baseline="0" dirty="0" smtClean="0"/>
          </a:p>
          <a:p>
            <a:r>
              <a:rPr lang="en-GB" baseline="0" dirty="0" smtClean="0"/>
              <a:t>Position – decimal points should be placed in the same position as a full stop</a:t>
            </a:r>
          </a:p>
          <a:p>
            <a:r>
              <a:rPr lang="en-GB" baseline="0" dirty="0" smtClean="0"/>
              <a:t>	- In decimal numbers of less than one, a zero (0) should be placed before the decimal point</a:t>
            </a:r>
          </a:p>
          <a:p>
            <a:endParaRPr lang="en-GB" baseline="0" dirty="0" smtClean="0"/>
          </a:p>
          <a:p>
            <a:r>
              <a:rPr lang="en-GB" baseline="0" dirty="0" smtClean="0"/>
              <a:t>More than 3 – Four figures should not carry a space</a:t>
            </a:r>
          </a:p>
          <a:p>
            <a:r>
              <a:rPr lang="en-GB" baseline="0" dirty="0" smtClean="0"/>
              <a:t>	- Numbers containing more than four figures should be grouped in threes</a:t>
            </a:r>
          </a:p>
          <a:p>
            <a:r>
              <a:rPr lang="en-GB" baseline="0" dirty="0" smtClean="0"/>
              <a:t>	- A comma should not be placed between the groups of three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6860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4651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33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Intersection – if projection</a:t>
            </a:r>
            <a:r>
              <a:rPr lang="en-GB" baseline="0" dirty="0" smtClean="0"/>
              <a:t> lines extended from a drawing outline meet at a point, the intersection point should be clearly marked with a round dot from which the dimensions extend</a:t>
            </a:r>
          </a:p>
          <a:p>
            <a:r>
              <a:rPr lang="en-GB" baseline="0" dirty="0" smtClean="0"/>
              <a:t>Small – methods for inserting small dimensions are shown in the diagram</a:t>
            </a:r>
          </a:p>
          <a:p>
            <a:r>
              <a:rPr lang="en-GB" baseline="0" dirty="0" smtClean="0"/>
              <a:t>Common – alternative methods for using a common datum are shown.</a:t>
            </a:r>
          </a:p>
          <a:p>
            <a:r>
              <a:rPr lang="en-GB" baseline="0" dirty="0" smtClean="0"/>
              <a:t>Radii – the dimension line should pass through the centre of the arc, circle or sphere. </a:t>
            </a:r>
          </a:p>
          <a:p>
            <a:r>
              <a:rPr lang="en-GB" baseline="0" dirty="0" smtClean="0"/>
              <a:t>	- a circle can be dimensioned by either method shown.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283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Dimensions</a:t>
            </a:r>
            <a:r>
              <a:rPr lang="en-GB" baseline="0" dirty="0" smtClean="0"/>
              <a:t> for holes – should have the word HOLE placed in front of dimension</a:t>
            </a:r>
          </a:p>
          <a:p>
            <a:r>
              <a:rPr lang="en-GB" baseline="0" dirty="0" smtClean="0"/>
              <a:t>	Details for countersunk or threads </a:t>
            </a:r>
            <a:r>
              <a:rPr lang="en-GB" baseline="0" dirty="0" err="1" smtClean="0"/>
              <a:t>etc</a:t>
            </a:r>
            <a:r>
              <a:rPr lang="en-GB" baseline="0" dirty="0" smtClean="0"/>
              <a:t> should also be included</a:t>
            </a:r>
          </a:p>
          <a:p>
            <a:r>
              <a:rPr lang="en-GB" baseline="0" dirty="0" smtClean="0"/>
              <a:t>Angles – four methods of dimensioning are shown</a:t>
            </a:r>
          </a:p>
          <a:p>
            <a:r>
              <a:rPr lang="en-GB" baseline="0" dirty="0" smtClean="0"/>
              <a:t>	Angles of less than one degree should be </a:t>
            </a:r>
            <a:r>
              <a:rPr lang="en-GB" baseline="0" dirty="0" err="1" smtClean="0"/>
              <a:t>preceeded</a:t>
            </a:r>
            <a:r>
              <a:rPr lang="en-GB" baseline="0" dirty="0" smtClean="0"/>
              <a:t> by a 0 e.g. 0.45degree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967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notes are to be included</a:t>
            </a:r>
            <a:r>
              <a:rPr lang="en-GB" baseline="0" dirty="0" smtClean="0"/>
              <a:t> on the drawings, leaders may be needed to indicate the parts to which the notes refer</a:t>
            </a:r>
          </a:p>
          <a:p>
            <a:r>
              <a:rPr lang="en-GB" baseline="0" dirty="0" smtClean="0"/>
              <a:t>Leader lines ending on the drawing outlines should terminate with an arrow</a:t>
            </a:r>
          </a:p>
          <a:p>
            <a:r>
              <a:rPr lang="en-GB" baseline="0" dirty="0" smtClean="0"/>
              <a:t>Leader lines ending within the drawing outline should terminate with a dot</a:t>
            </a:r>
          </a:p>
          <a:p>
            <a:r>
              <a:rPr lang="en-GB" baseline="0" dirty="0" smtClean="0"/>
              <a:t>Notes should normally be written in CAPTIAL Letters and not underlined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8774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Important</a:t>
            </a:r>
            <a:r>
              <a:rPr lang="en-GB" baseline="0" dirty="0" smtClean="0"/>
              <a:t> part of many engineering drawings</a:t>
            </a:r>
          </a:p>
          <a:p>
            <a:r>
              <a:rPr lang="en-GB" baseline="0" dirty="0" smtClean="0"/>
              <a:t>Drawn to show the shape of internal parts of components in orthographic projects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494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66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Edge of the section plane is shown by a thin chain</a:t>
            </a:r>
            <a:r>
              <a:rPr lang="en-GB" baseline="0" dirty="0" smtClean="0"/>
              <a:t> with thick lines at each end</a:t>
            </a:r>
          </a:p>
          <a:p>
            <a:r>
              <a:rPr lang="en-GB" baseline="0" dirty="0" smtClean="0"/>
              <a:t>Direction of viewing is clearly shown</a:t>
            </a:r>
          </a:p>
          <a:p>
            <a:r>
              <a:rPr lang="en-GB" baseline="0" dirty="0" smtClean="0"/>
              <a:t>Section plane is labelled</a:t>
            </a:r>
          </a:p>
          <a:p>
            <a:r>
              <a:rPr lang="en-GB" baseline="0" dirty="0" smtClean="0"/>
              <a:t>Surfaces cut by the section plane are shown by thin lines at 45 degrees spaced about 4mm apart (known as hatching lines)</a:t>
            </a:r>
          </a:p>
          <a:p>
            <a:r>
              <a:rPr lang="en-GB" baseline="0" dirty="0" smtClean="0"/>
              <a:t>Sectional view is labelled</a:t>
            </a:r>
          </a:p>
          <a:p>
            <a:r>
              <a:rPr lang="en-GB" baseline="0" dirty="0" smtClean="0"/>
              <a:t>Section plane is regarded as having no thickness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384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994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Information is available</a:t>
            </a:r>
            <a:r>
              <a:rPr lang="en-GB" baseline="0" dirty="0" smtClean="0"/>
              <a:t> on Moodle.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7173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04992-7BBF-4FD7-A4DC-1513706F850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622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lidworks.com/sw/resources/getting-started-part-and-assembly-drawings.htm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videos/search?q=how+to+create+a+technical+drawing+in+solidworks&amp;&amp;view=detail&amp;mid=FA2C10FED80FD0D152C5FA2C10FED80FD0D152C5&amp;&amp;FORM=VRDG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Technical Drawing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 guide to the Production &amp; Interpretation of Drawings to BS8888:2020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759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Coursework 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AutoNum type="arabicParenR"/>
            </a:pPr>
            <a:r>
              <a:rPr lang="en-GB" sz="2400" i="1" dirty="0" smtClean="0"/>
              <a:t>Presentation of concept designs and final design proposal</a:t>
            </a:r>
          </a:p>
          <a:p>
            <a:pPr marL="457200" indent="-457200">
              <a:buAutoNum type="arabicParenR"/>
            </a:pPr>
            <a:r>
              <a:rPr lang="en-GB" sz="2400" i="1" dirty="0" smtClean="0"/>
              <a:t>Technical Drawing from each team member is required as a separate/individual submission to the report</a:t>
            </a:r>
          </a:p>
          <a:p>
            <a:pPr marL="457200" indent="-457200">
              <a:buAutoNum type="arabicParenR"/>
            </a:pPr>
            <a:endParaRPr lang="en-GB" sz="2400" i="1" dirty="0"/>
          </a:p>
          <a:p>
            <a:pPr marL="0" indent="0">
              <a:buNone/>
            </a:pPr>
            <a:r>
              <a:rPr lang="en-GB" sz="2400" dirty="0" smtClean="0"/>
              <a:t>What should be submitted;</a:t>
            </a:r>
          </a:p>
          <a:p>
            <a:pPr marL="0" indent="0">
              <a:buNone/>
            </a:pPr>
            <a:r>
              <a:rPr lang="en-GB" sz="2400" dirty="0" smtClean="0"/>
              <a:t>- Compiled Group Written Report (max of 1000 words per person)</a:t>
            </a:r>
          </a:p>
          <a:p>
            <a:pPr marL="0" indent="0">
              <a:buNone/>
            </a:pPr>
            <a:r>
              <a:rPr lang="en-GB" sz="2400" dirty="0" smtClean="0"/>
              <a:t>- Supporting material to be included in report</a:t>
            </a:r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smtClean="0"/>
              <a:t>e.g. design calculations / technical drawings / solid models / diagrams etc. 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 smtClean="0"/>
              <a:t>Due 3</a:t>
            </a:r>
            <a:r>
              <a:rPr lang="en-GB" sz="2400" i="1" baseline="30000" dirty="0" smtClean="0"/>
              <a:t>rd</a:t>
            </a:r>
            <a:r>
              <a:rPr lang="en-GB" sz="2400" i="1" dirty="0" smtClean="0"/>
              <a:t> February 9am on </a:t>
            </a:r>
            <a:r>
              <a:rPr lang="en-GB" sz="2400" i="1" dirty="0" err="1" smtClean="0"/>
              <a:t>TurnItIn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1332427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Technical Report Reminders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Title page including all relevant information</a:t>
            </a:r>
          </a:p>
          <a:p>
            <a:r>
              <a:rPr lang="en-GB" sz="2800" dirty="0" smtClean="0"/>
              <a:t>Contents page with page numbers</a:t>
            </a:r>
          </a:p>
          <a:p>
            <a:r>
              <a:rPr lang="en-GB" sz="2800" dirty="0" smtClean="0"/>
              <a:t>Chapter and sub-heading numbers and titles</a:t>
            </a:r>
          </a:p>
          <a:p>
            <a:r>
              <a:rPr lang="en-GB" sz="2800" dirty="0" smtClean="0"/>
              <a:t>Written in the 3</a:t>
            </a:r>
            <a:r>
              <a:rPr lang="en-GB" sz="2800" baseline="30000" dirty="0" smtClean="0"/>
              <a:t>rd</a:t>
            </a:r>
            <a:r>
              <a:rPr lang="en-GB" sz="2800" dirty="0" smtClean="0"/>
              <a:t> person</a:t>
            </a:r>
          </a:p>
          <a:p>
            <a:r>
              <a:rPr lang="en-GB" sz="2800" dirty="0" smtClean="0"/>
              <a:t>All diagrams, images, figures &amp; tables should be numbered and labelled</a:t>
            </a:r>
          </a:p>
          <a:p>
            <a:endParaRPr lang="en-GB" sz="2800" dirty="0"/>
          </a:p>
          <a:p>
            <a:r>
              <a:rPr lang="en-GB" sz="2800" dirty="0" smtClean="0"/>
              <a:t>Use the School of Engineering Technical Report Guidelines to help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96248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68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3095762" cy="4601183"/>
          </a:xfrm>
        </p:spPr>
        <p:txBody>
          <a:bodyPr/>
          <a:lstStyle/>
          <a:p>
            <a:r>
              <a:rPr lang="en-GB" dirty="0" smtClean="0"/>
              <a:t>Why communication standards are necessary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524" y="879621"/>
            <a:ext cx="7752706" cy="508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5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 smtClean="0"/>
              <a:t>Technical Drawings allow;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A standardised communication tool</a:t>
            </a:r>
          </a:p>
          <a:p>
            <a:pPr marL="0" indent="0">
              <a:buNone/>
            </a:pPr>
            <a:r>
              <a:rPr lang="en-GB" sz="3200" dirty="0" smtClean="0"/>
              <a:t>Layout of multi-views</a:t>
            </a:r>
          </a:p>
          <a:p>
            <a:pPr marL="0" indent="0">
              <a:buNone/>
            </a:pPr>
            <a:r>
              <a:rPr lang="en-GB" sz="3200" dirty="0" smtClean="0"/>
              <a:t>Dimensioning</a:t>
            </a:r>
          </a:p>
          <a:p>
            <a:pPr marL="0" indent="0">
              <a:buNone/>
            </a:pPr>
            <a:r>
              <a:rPr lang="en-GB" sz="3200" dirty="0" smtClean="0"/>
              <a:t>Tolerance</a:t>
            </a:r>
          </a:p>
          <a:p>
            <a:pPr marL="0" indent="0">
              <a:buNone/>
            </a:pPr>
            <a:r>
              <a:rPr lang="en-GB" sz="3200" dirty="0" smtClean="0"/>
              <a:t>Surface finish / treatments</a:t>
            </a:r>
          </a:p>
          <a:p>
            <a:pPr marL="0" indent="0">
              <a:buNone/>
            </a:pPr>
            <a:r>
              <a:rPr lang="en-GB" sz="3200" dirty="0" smtClean="0"/>
              <a:t>Assemblies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57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08119" cy="4601183"/>
          </a:xfrm>
        </p:spPr>
        <p:txBody>
          <a:bodyPr/>
          <a:lstStyle/>
          <a:p>
            <a:r>
              <a:rPr lang="en-GB" dirty="0" smtClean="0"/>
              <a:t>Types of visual communication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965" y="1324359"/>
            <a:ext cx="7759459" cy="420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03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Isometric Drawing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81"/>
          <a:stretch/>
        </p:blipFill>
        <p:spPr>
          <a:xfrm>
            <a:off x="3494551" y="62119"/>
            <a:ext cx="5029902" cy="33623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1125" y="2765846"/>
            <a:ext cx="4543167" cy="3836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6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Projection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1210" y="673505"/>
            <a:ext cx="7335795" cy="5501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20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Orthographic Drawing Conventions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0122" y="1123837"/>
            <a:ext cx="7784444" cy="458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15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Vertical and Horizontal Planes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1003" y="543697"/>
            <a:ext cx="9450997" cy="555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190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Angle Projection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6" t="25405" r="2342" b="12792"/>
          <a:stretch/>
        </p:blipFill>
        <p:spPr>
          <a:xfrm>
            <a:off x="3484605" y="1210963"/>
            <a:ext cx="8303740" cy="4238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74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Third Angle Projection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4" t="23914" r="3146" b="12387"/>
          <a:stretch/>
        </p:blipFill>
        <p:spPr>
          <a:xfrm>
            <a:off x="3507124" y="1321704"/>
            <a:ext cx="8108228" cy="4205447"/>
          </a:xfrm>
        </p:spPr>
      </p:pic>
    </p:spTree>
    <p:extLst>
      <p:ext uri="{BB962C8B-B14F-4D97-AF65-F5344CB8AC3E}">
        <p14:creationId xmlns:p14="http://schemas.microsoft.com/office/powerpoint/2010/main" val="159171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Line and their application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0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Continuous Line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Thick Line = Outline of features / visible features</a:t>
            </a:r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 smtClean="0"/>
          </a:p>
          <a:p>
            <a:r>
              <a:rPr lang="en-GB" sz="3200" dirty="0" smtClean="0"/>
              <a:t>Thin Line = Dimension lines or Extension lines</a:t>
            </a:r>
            <a:endParaRPr lang="en-GB" sz="320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4510216" y="3076832"/>
            <a:ext cx="5820033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4510216" y="5869459"/>
            <a:ext cx="5968314" cy="123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65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Dashed 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Indicates a hidden detail line</a:t>
            </a:r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3869268" y="1890585"/>
            <a:ext cx="13221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5412260" y="1890585"/>
            <a:ext cx="13221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969211" y="1890585"/>
            <a:ext cx="13221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8513806" y="1890585"/>
            <a:ext cx="13221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0134144" y="1890585"/>
            <a:ext cx="13221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750" y="2190492"/>
            <a:ext cx="5297093" cy="448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606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Dash and Dotted 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Shows Centre Lines, Lines of Symmetry or Pitch Circle Diameters</a:t>
            </a:r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3527055" y="2026508"/>
            <a:ext cx="1433384" cy="123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5128054" y="2026508"/>
            <a:ext cx="3830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7335338" y="2038865"/>
            <a:ext cx="3830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671751" y="2026508"/>
            <a:ext cx="1519881" cy="123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7902944" y="2020329"/>
            <a:ext cx="1433384" cy="123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9503943" y="2020329"/>
            <a:ext cx="3830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10047640" y="2020329"/>
            <a:ext cx="1519881" cy="123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" name="Picture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563" y="2288188"/>
            <a:ext cx="4663440" cy="1911096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4"/>
          <a:srcRect l="6030"/>
          <a:stretch/>
        </p:blipFill>
        <p:spPr>
          <a:xfrm>
            <a:off x="3633684" y="4448610"/>
            <a:ext cx="3633691" cy="2229051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0260" y="4448610"/>
            <a:ext cx="3244208" cy="2099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60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Dimensioning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19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Lines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Dimensions			Figures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Abbreviations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5375189" y="2211859"/>
            <a:ext cx="2137719" cy="100089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5375189" y="3410465"/>
            <a:ext cx="2137719" cy="247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375189" y="3657600"/>
            <a:ext cx="2051222" cy="93911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010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Figures for dimensions</a:t>
            </a:r>
          </a:p>
          <a:p>
            <a:endParaRPr lang="en-GB" sz="4400" dirty="0"/>
          </a:p>
          <a:p>
            <a:r>
              <a:rPr lang="en-GB" sz="4400" dirty="0" smtClean="0"/>
              <a:t>Position of decimal point</a:t>
            </a:r>
          </a:p>
          <a:p>
            <a:endParaRPr lang="en-GB" sz="4400" dirty="0"/>
          </a:p>
          <a:p>
            <a:r>
              <a:rPr lang="en-GB" sz="4400" dirty="0" smtClean="0"/>
              <a:t>Numbers with more than three figures</a:t>
            </a:r>
          </a:p>
        </p:txBody>
      </p:sp>
    </p:spTree>
    <p:extLst>
      <p:ext uri="{BB962C8B-B14F-4D97-AF65-F5344CB8AC3E}">
        <p14:creationId xmlns:p14="http://schemas.microsoft.com/office/powerpoint/2010/main" val="149166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Abbreviations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9891" y="686098"/>
            <a:ext cx="8459487" cy="572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08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Abbreviations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86" y="666291"/>
            <a:ext cx="7910517" cy="5808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65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Abbreviations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1088" y="662026"/>
            <a:ext cx="8421856" cy="5524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63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Dimensions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Frequently stated on the drawing.</a:t>
            </a:r>
          </a:p>
          <a:p>
            <a:r>
              <a:rPr lang="en-GB" sz="3200" dirty="0" smtClean="0"/>
              <a:t>BS/ISO dimensions include mm/cm/m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2767" y="2071815"/>
            <a:ext cx="4884523" cy="4413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82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Rules for Dimensioning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737" y="244176"/>
            <a:ext cx="3330403" cy="25176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4432" y="324524"/>
            <a:ext cx="2566169" cy="23569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1139" y="3215755"/>
            <a:ext cx="2791597" cy="27417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8859" y="3100002"/>
            <a:ext cx="3648075" cy="2857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327310" y="2700087"/>
            <a:ext cx="3231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Point of Intersection</a:t>
            </a:r>
            <a:endParaRPr lang="en-GB" i="1" dirty="0"/>
          </a:p>
        </p:txBody>
      </p:sp>
      <p:sp>
        <p:nvSpPr>
          <p:cNvPr id="9" name="TextBox 8"/>
          <p:cNvSpPr txBox="1"/>
          <p:nvPr/>
        </p:nvSpPr>
        <p:spPr>
          <a:xfrm>
            <a:off x="8685768" y="2675478"/>
            <a:ext cx="300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Small Dimensions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4473147" y="5957502"/>
            <a:ext cx="2335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Common Datum</a:t>
            </a:r>
            <a:endParaRPr lang="en-GB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8685768" y="5957502"/>
            <a:ext cx="2811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Radii &amp; Diameters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155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Rules for Dimensioning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946" y="524518"/>
            <a:ext cx="7791450" cy="3362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6069" y="4235278"/>
            <a:ext cx="3716295" cy="254129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30173" y="3865946"/>
            <a:ext cx="4770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Dimensioning Holes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7743440" y="5363540"/>
            <a:ext cx="3805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Dimensioning Angles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1793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Leaders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912" y="1469826"/>
            <a:ext cx="7883951" cy="435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34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Sectional Views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09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Rectangular Steel Bar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0688" y="1508817"/>
            <a:ext cx="8455892" cy="3831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54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Rectangular Steel Bar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06963" y="1090612"/>
            <a:ext cx="523875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588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Remaining areas to consider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23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Geometric Dimensioning and Tolerances</a:t>
            </a:r>
          </a:p>
          <a:p>
            <a:endParaRPr lang="en-GB" sz="4800" dirty="0"/>
          </a:p>
          <a:p>
            <a:r>
              <a:rPr lang="en-GB" sz="4800" dirty="0" smtClean="0"/>
              <a:t>Limits and Fits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22213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Technical Drawings in SolidWorks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9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SolidWorks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Attempt Tutorial Lesson 3 on SolidWorks</a:t>
            </a:r>
          </a:p>
          <a:p>
            <a:endParaRPr lang="en-GB" dirty="0" smtClean="0"/>
          </a:p>
          <a:p>
            <a:r>
              <a:rPr lang="en-GB" sz="2800" dirty="0" smtClean="0"/>
              <a:t>SolidWorks videos</a:t>
            </a: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www.solidworks.com/sw/resources/getting-started-part-and-assembly-drawings.htm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sz="2800" dirty="0" smtClean="0"/>
              <a:t>YouTube videos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://www.bing.com/videos/search?q=how+to+create+a+technical+drawing+in+solidworks&amp;&amp;view=detail&amp;mid=FA2C10FED80FD0D152C5FA2C10FED80FD0D152C5&amp;&amp;</a:t>
            </a:r>
            <a:r>
              <a:rPr lang="en-GB" dirty="0" smtClean="0">
                <a:hlinkClick r:id="rId4"/>
              </a:rPr>
              <a:t>FORM=VRDGAR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12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386</TotalTime>
  <Words>782</Words>
  <Application>Microsoft Office PowerPoint</Application>
  <PresentationFormat>Widescreen</PresentationFormat>
  <Paragraphs>183</Paragraphs>
  <Slides>34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Calibri</vt:lpstr>
      <vt:lpstr>Corbel</vt:lpstr>
      <vt:lpstr>Wingdings 2</vt:lpstr>
      <vt:lpstr>Frame</vt:lpstr>
      <vt:lpstr>Technical Drawing </vt:lpstr>
      <vt:lpstr>Coursework Task 2</vt:lpstr>
      <vt:lpstr>Technical Report Reminders</vt:lpstr>
      <vt:lpstr>Introduction</vt:lpstr>
      <vt:lpstr>Why communication standards are necessary</vt:lpstr>
      <vt:lpstr>Introduction</vt:lpstr>
      <vt:lpstr>Types of visual communication</vt:lpstr>
      <vt:lpstr>Isometric Drawing</vt:lpstr>
      <vt:lpstr>Orthographic Projection</vt:lpstr>
      <vt:lpstr>Orthographic Drawing Conventions</vt:lpstr>
      <vt:lpstr>Vertical and Horizontal Planes</vt:lpstr>
      <vt:lpstr>First Angle Projection</vt:lpstr>
      <vt:lpstr>Third Angle Projection</vt:lpstr>
      <vt:lpstr>Types of Line and their application</vt:lpstr>
      <vt:lpstr>Continuous Line</vt:lpstr>
      <vt:lpstr>Dashed Line</vt:lpstr>
      <vt:lpstr>Dash and Dotted Line</vt:lpstr>
      <vt:lpstr>Dimensioning</vt:lpstr>
      <vt:lpstr>Guidelines</vt:lpstr>
      <vt:lpstr>Guidelines</vt:lpstr>
      <vt:lpstr>Abbreviations</vt:lpstr>
      <vt:lpstr>Abbreviations</vt:lpstr>
      <vt:lpstr>Abbreviations</vt:lpstr>
      <vt:lpstr>Dimensions</vt:lpstr>
      <vt:lpstr>Rules for Dimensioning</vt:lpstr>
      <vt:lpstr>Rules for Dimensioning</vt:lpstr>
      <vt:lpstr>Use of Leaders</vt:lpstr>
      <vt:lpstr>Sectional Views</vt:lpstr>
      <vt:lpstr>Rectangular Steel Bar</vt:lpstr>
      <vt:lpstr>Rectangular Steel Bar</vt:lpstr>
      <vt:lpstr>Remaining areas to consider</vt:lpstr>
      <vt:lpstr>PowerPoint Presentation</vt:lpstr>
      <vt:lpstr>Technical Drawings in SolidWorks</vt:lpstr>
      <vt:lpstr>SolidWorks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Specification</dc:title>
  <dc:creator>Kerry Tudor</dc:creator>
  <cp:lastModifiedBy>Kerry Tudor</cp:lastModifiedBy>
  <cp:revision>33</cp:revision>
  <cp:lastPrinted>2019-11-26T15:09:53Z</cp:lastPrinted>
  <dcterms:created xsi:type="dcterms:W3CDTF">2019-11-26T11:54:10Z</dcterms:created>
  <dcterms:modified xsi:type="dcterms:W3CDTF">2020-01-21T16:01:25Z</dcterms:modified>
</cp:coreProperties>
</file>