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4"/>
    <p:sldMasterId id="2147483686" r:id="rId5"/>
  </p:sldMasterIdLst>
  <p:notesMasterIdLst>
    <p:notesMasterId r:id="rId43"/>
  </p:notesMasterIdLst>
  <p:sldIdLst>
    <p:sldId id="257" r:id="rId6"/>
    <p:sldId id="258" r:id="rId7"/>
    <p:sldId id="382" r:id="rId8"/>
    <p:sldId id="383" r:id="rId9"/>
    <p:sldId id="384" r:id="rId10"/>
    <p:sldId id="385" r:id="rId11"/>
    <p:sldId id="386" r:id="rId12"/>
    <p:sldId id="387" r:id="rId13"/>
    <p:sldId id="388" r:id="rId14"/>
    <p:sldId id="389" r:id="rId15"/>
    <p:sldId id="390" r:id="rId16"/>
    <p:sldId id="391" r:id="rId17"/>
    <p:sldId id="392" r:id="rId18"/>
    <p:sldId id="393" r:id="rId19"/>
    <p:sldId id="394" r:id="rId20"/>
    <p:sldId id="395" r:id="rId21"/>
    <p:sldId id="399" r:id="rId22"/>
    <p:sldId id="400" r:id="rId23"/>
    <p:sldId id="404" r:id="rId24"/>
    <p:sldId id="406" r:id="rId25"/>
    <p:sldId id="407" r:id="rId26"/>
    <p:sldId id="408" r:id="rId27"/>
    <p:sldId id="411" r:id="rId28"/>
    <p:sldId id="413" r:id="rId29"/>
    <p:sldId id="414" r:id="rId30"/>
    <p:sldId id="415" r:id="rId31"/>
    <p:sldId id="417" r:id="rId32"/>
    <p:sldId id="418" r:id="rId33"/>
    <p:sldId id="420" r:id="rId34"/>
    <p:sldId id="423" r:id="rId35"/>
    <p:sldId id="425" r:id="rId36"/>
    <p:sldId id="426" r:id="rId37"/>
    <p:sldId id="427" r:id="rId38"/>
    <p:sldId id="428" r:id="rId39"/>
    <p:sldId id="429" r:id="rId40"/>
    <p:sldId id="430" r:id="rId41"/>
    <p:sldId id="431" r:id="rId42"/>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950" autoAdjust="0"/>
    <p:restoredTop sz="88837" autoAdjust="0"/>
  </p:normalViewPr>
  <p:slideViewPr>
    <p:cSldViewPr>
      <p:cViewPr varScale="1">
        <p:scale>
          <a:sx n="102" d="100"/>
          <a:sy n="102" d="100"/>
        </p:scale>
        <p:origin x="198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79"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24582"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83"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4600345-6BB7-42B7-910A-9CABB9615B23}" type="slidenum">
              <a:rPr lang="en-GB" altLang="cy-GB"/>
              <a:pPr>
                <a:defRPr/>
              </a:pPr>
              <a:t>‹#›</a:t>
            </a:fld>
            <a:endParaRPr lang="en-GB" altLang="cy-GB"/>
          </a:p>
        </p:txBody>
      </p:sp>
    </p:spTree>
    <p:extLst>
      <p:ext uri="{BB962C8B-B14F-4D97-AF65-F5344CB8AC3E}">
        <p14:creationId xmlns:p14="http://schemas.microsoft.com/office/powerpoint/2010/main" val="20678551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90525" y="846138"/>
            <a:ext cx="5648325" cy="423703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3559367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DC49D3CB-AA7D-460D-AF6F-897FF616722A}"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34" charset="-128"/>
              <a:cs typeface="+mn-cs"/>
            </a:endParaRPr>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4010232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81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C579D5C-44A9-41C3-9283-FBD5BCFBCB55}" type="slidenum">
              <a:rPr lang="en-GB" altLang="cy-GB" smtClean="0"/>
              <a:pPr>
                <a:spcBef>
                  <a:spcPct val="0"/>
                </a:spcBef>
              </a:pPr>
              <a:t>5</a:t>
            </a:fld>
            <a:endParaRPr lang="en-GB" altLang="cy-GB"/>
          </a:p>
        </p:txBody>
      </p:sp>
    </p:spTree>
    <p:extLst>
      <p:ext uri="{BB962C8B-B14F-4D97-AF65-F5344CB8AC3E}">
        <p14:creationId xmlns:p14="http://schemas.microsoft.com/office/powerpoint/2010/main" val="2153587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6</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r>
              <a:rPr lang="en-GB" altLang="cy-GB" dirty="0">
                <a:latin typeface="Arial" panose="020B0604020202020204" pitchFamily="34" charset="0"/>
              </a:rPr>
              <a:t>Could link back to the Nursery Rhyme lecture…</a:t>
            </a:r>
          </a:p>
        </p:txBody>
      </p:sp>
    </p:spTree>
    <p:extLst>
      <p:ext uri="{BB962C8B-B14F-4D97-AF65-F5344CB8AC3E}">
        <p14:creationId xmlns:p14="http://schemas.microsoft.com/office/powerpoint/2010/main" val="3765850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7</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994275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8</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890691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9</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r>
              <a:rPr lang="en-GB" altLang="cy-GB" dirty="0">
                <a:latin typeface="Arial" panose="020B0604020202020204" pitchFamily="34" charset="0"/>
              </a:rPr>
              <a:t>Copies available on SharePoint and Moodle.</a:t>
            </a:r>
          </a:p>
        </p:txBody>
      </p:sp>
    </p:spTree>
    <p:extLst>
      <p:ext uri="{BB962C8B-B14F-4D97-AF65-F5344CB8AC3E}">
        <p14:creationId xmlns:p14="http://schemas.microsoft.com/office/powerpoint/2010/main" val="3790143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10</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94812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11</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003838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12</a:t>
            </a:fld>
            <a:endParaRPr lang="en-GB" altLang="cy-GB"/>
          </a:p>
        </p:txBody>
      </p:sp>
    </p:spTree>
    <p:extLst>
      <p:ext uri="{BB962C8B-B14F-4D97-AF65-F5344CB8AC3E}">
        <p14:creationId xmlns:p14="http://schemas.microsoft.com/office/powerpoint/2010/main" val="1083451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13</a:t>
            </a:fld>
            <a:endParaRPr lang="en-GB" altLang="cy-GB"/>
          </a:p>
        </p:txBody>
      </p:sp>
    </p:spTree>
    <p:extLst>
      <p:ext uri="{BB962C8B-B14F-4D97-AF65-F5344CB8AC3E}">
        <p14:creationId xmlns:p14="http://schemas.microsoft.com/office/powerpoint/2010/main" val="3216933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en-GB" sz="1200" b="0" i="0" u="none" strike="noStrike" kern="1200" dirty="0">
              <a:solidFill>
                <a:schemeClr val="tx1"/>
              </a:solidFill>
              <a:effectLst/>
              <a:latin typeface="Arial" charset="0"/>
              <a:ea typeface="+mn-ea"/>
              <a:cs typeface="+mn-cs"/>
            </a:endParaRPr>
          </a:p>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14</a:t>
            </a:fld>
            <a:endParaRPr lang="en-GB" altLang="cy-GB"/>
          </a:p>
        </p:txBody>
      </p:sp>
    </p:spTree>
    <p:extLst>
      <p:ext uri="{BB962C8B-B14F-4D97-AF65-F5344CB8AC3E}">
        <p14:creationId xmlns:p14="http://schemas.microsoft.com/office/powerpoint/2010/main" val="1612581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r>
              <a:rPr lang="cy-GB" altLang="cy-GB" dirty="0" err="1">
                <a:latin typeface="Arial" panose="020B0604020202020204" pitchFamily="34" charset="0"/>
              </a:rPr>
              <a:t>Worth</a:t>
            </a:r>
            <a:r>
              <a:rPr lang="cy-GB" altLang="cy-GB" dirty="0">
                <a:latin typeface="Arial" panose="020B0604020202020204" pitchFamily="34" charset="0"/>
              </a:rPr>
              <a:t> a </a:t>
            </a:r>
            <a:r>
              <a:rPr lang="cy-GB" altLang="cy-GB" dirty="0" err="1">
                <a:latin typeface="Arial" panose="020B0604020202020204" pitchFamily="34" charset="0"/>
              </a:rPr>
              <a:t>watch</a:t>
            </a:r>
            <a:r>
              <a:rPr lang="cy-GB" altLang="cy-GB" dirty="0">
                <a:latin typeface="Arial" panose="020B0604020202020204" pitchFamily="34" charset="0"/>
              </a:rPr>
              <a:t> (</a:t>
            </a:r>
            <a:r>
              <a:rPr lang="cy-GB" altLang="cy-GB" dirty="0" err="1">
                <a:latin typeface="Arial" panose="020B0604020202020204" pitchFamily="34" charset="0"/>
              </a:rPr>
              <a:t>in</a:t>
            </a:r>
            <a:r>
              <a:rPr lang="cy-GB" altLang="cy-GB" dirty="0">
                <a:latin typeface="Arial" panose="020B0604020202020204" pitchFamily="34" charset="0"/>
              </a:rPr>
              <a:t> </a:t>
            </a:r>
            <a:r>
              <a:rPr lang="cy-GB" altLang="cy-GB" dirty="0" err="1">
                <a:latin typeface="Arial" panose="020B0604020202020204" pitchFamily="34" charset="0"/>
              </a:rPr>
              <a:t>students</a:t>
            </a:r>
            <a:r>
              <a:rPr lang="cy-GB" altLang="cy-GB" dirty="0">
                <a:latin typeface="Arial" panose="020B0604020202020204" pitchFamily="34" charset="0"/>
              </a:rPr>
              <a:t>’ </a:t>
            </a:r>
            <a:r>
              <a:rPr lang="cy-GB" altLang="cy-GB" dirty="0" err="1">
                <a:latin typeface="Arial" panose="020B0604020202020204" pitchFamily="34" charset="0"/>
              </a:rPr>
              <a:t>own</a:t>
            </a:r>
            <a:r>
              <a:rPr lang="cy-GB" altLang="cy-GB" dirty="0">
                <a:latin typeface="Arial" panose="020B0604020202020204" pitchFamily="34" charset="0"/>
              </a:rPr>
              <a:t> </a:t>
            </a:r>
            <a:r>
              <a:rPr lang="cy-GB" altLang="cy-GB" dirty="0" err="1">
                <a:latin typeface="Arial" panose="020B0604020202020204" pitchFamily="34" charset="0"/>
              </a:rPr>
              <a:t>time</a:t>
            </a:r>
            <a:r>
              <a:rPr lang="cy-GB" altLang="cy-GB" dirty="0">
                <a:latin typeface="Arial" panose="020B0604020202020204" pitchFamily="34" charset="0"/>
              </a:rPr>
              <a:t>)...</a:t>
            </a: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15</a:t>
            </a:fld>
            <a:endParaRPr lang="en-GB" altLang="cy-GB"/>
          </a:p>
        </p:txBody>
      </p:sp>
    </p:spTree>
    <p:extLst>
      <p:ext uri="{BB962C8B-B14F-4D97-AF65-F5344CB8AC3E}">
        <p14:creationId xmlns:p14="http://schemas.microsoft.com/office/powerpoint/2010/main" val="7622264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16</a:t>
            </a:fld>
            <a:endParaRPr lang="en-GB" altLang="cy-GB"/>
          </a:p>
        </p:txBody>
      </p:sp>
    </p:spTree>
    <p:extLst>
      <p:ext uri="{BB962C8B-B14F-4D97-AF65-F5344CB8AC3E}">
        <p14:creationId xmlns:p14="http://schemas.microsoft.com/office/powerpoint/2010/main" val="17934401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17</a:t>
            </a:fld>
            <a:endParaRPr lang="en-GB" altLang="cy-GB"/>
          </a:p>
        </p:txBody>
      </p:sp>
    </p:spTree>
    <p:extLst>
      <p:ext uri="{BB962C8B-B14F-4D97-AF65-F5344CB8AC3E}">
        <p14:creationId xmlns:p14="http://schemas.microsoft.com/office/powerpoint/2010/main" val="21148231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r>
              <a:rPr lang="cy-GB" altLang="cy-GB" dirty="0" err="1">
                <a:latin typeface="Arial" panose="020B0604020202020204" pitchFamily="34" charset="0"/>
              </a:rPr>
              <a:t>Further</a:t>
            </a:r>
            <a:r>
              <a:rPr lang="cy-GB" altLang="cy-GB" dirty="0">
                <a:latin typeface="Arial" panose="020B0604020202020204" pitchFamily="34" charset="0"/>
              </a:rPr>
              <a:t> </a:t>
            </a:r>
            <a:r>
              <a:rPr lang="cy-GB" altLang="cy-GB" dirty="0" err="1">
                <a:latin typeface="Arial" panose="020B0604020202020204" pitchFamily="34" charset="0"/>
              </a:rPr>
              <a:t>discussion</a:t>
            </a:r>
            <a:r>
              <a:rPr lang="cy-GB" altLang="cy-GB" dirty="0">
                <a:latin typeface="Arial" panose="020B0604020202020204" pitchFamily="34" charset="0"/>
              </a:rPr>
              <a:t> </a:t>
            </a:r>
            <a:r>
              <a:rPr lang="cy-GB" altLang="cy-GB" dirty="0" err="1">
                <a:latin typeface="Arial" panose="020B0604020202020204" pitchFamily="34" charset="0"/>
              </a:rPr>
              <a:t>points</a:t>
            </a: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18</a:t>
            </a:fld>
            <a:endParaRPr lang="en-GB" altLang="cy-GB"/>
          </a:p>
        </p:txBody>
      </p:sp>
    </p:spTree>
    <p:extLst>
      <p:ext uri="{BB962C8B-B14F-4D97-AF65-F5344CB8AC3E}">
        <p14:creationId xmlns:p14="http://schemas.microsoft.com/office/powerpoint/2010/main" val="31507539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a:latin typeface="Arial" panose="020B0604020202020204" pitchFamily="34" charset="0"/>
            </a:endParaRPr>
          </a:p>
          <a:p>
            <a:pPr marL="0" indent="0">
              <a:buFont typeface="Arial" panose="020B0604020202020204" pitchFamily="34" charset="0"/>
              <a:buNone/>
            </a:pP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19</a:t>
            </a:fld>
            <a:endParaRPr lang="en-GB" altLang="cy-GB"/>
          </a:p>
        </p:txBody>
      </p:sp>
    </p:spTree>
    <p:extLst>
      <p:ext uri="{BB962C8B-B14F-4D97-AF65-F5344CB8AC3E}">
        <p14:creationId xmlns:p14="http://schemas.microsoft.com/office/powerpoint/2010/main" val="3760990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a:latin typeface="Arial" panose="020B0604020202020204" pitchFamily="34" charset="0"/>
            </a:endParaRPr>
          </a:p>
          <a:p>
            <a:pPr marL="0" indent="0">
              <a:buFont typeface="Arial" panose="020B0604020202020204" pitchFamily="34" charset="0"/>
              <a:buNone/>
            </a:pP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20</a:t>
            </a:fld>
            <a:endParaRPr lang="en-GB" altLang="cy-GB"/>
          </a:p>
        </p:txBody>
      </p:sp>
    </p:spTree>
    <p:extLst>
      <p:ext uri="{BB962C8B-B14F-4D97-AF65-F5344CB8AC3E}">
        <p14:creationId xmlns:p14="http://schemas.microsoft.com/office/powerpoint/2010/main" val="929435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4600345-6BB7-42B7-910A-9CABB9615B23}" type="slidenum">
              <a:rPr lang="en-GB" altLang="cy-GB" smtClean="0"/>
              <a:pPr>
                <a:defRPr/>
              </a:pPr>
              <a:t>21</a:t>
            </a:fld>
            <a:endParaRPr lang="en-GB" altLang="cy-GB"/>
          </a:p>
        </p:txBody>
      </p:sp>
    </p:spTree>
    <p:extLst>
      <p:ext uri="{BB962C8B-B14F-4D97-AF65-F5344CB8AC3E}">
        <p14:creationId xmlns:p14="http://schemas.microsoft.com/office/powerpoint/2010/main" val="39464524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22</a:t>
            </a:fld>
            <a:endParaRPr lang="en-GB" altLang="cy-GB"/>
          </a:p>
        </p:txBody>
      </p:sp>
    </p:spTree>
    <p:extLst>
      <p:ext uri="{BB962C8B-B14F-4D97-AF65-F5344CB8AC3E}">
        <p14:creationId xmlns:p14="http://schemas.microsoft.com/office/powerpoint/2010/main" val="33410101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23</a:t>
            </a:fld>
            <a:endParaRPr lang="en-GB" altLang="cy-GB"/>
          </a:p>
        </p:txBody>
      </p:sp>
    </p:spTree>
    <p:extLst>
      <p:ext uri="{BB962C8B-B14F-4D97-AF65-F5344CB8AC3E}">
        <p14:creationId xmlns:p14="http://schemas.microsoft.com/office/powerpoint/2010/main" val="8823941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r>
              <a:rPr lang="cy-GB" altLang="cy-GB" dirty="0" err="1">
                <a:latin typeface="Arial" panose="020B0604020202020204" pitchFamily="34" charset="0"/>
              </a:rPr>
              <a:t>This</a:t>
            </a:r>
            <a:r>
              <a:rPr lang="cy-GB" altLang="cy-GB" dirty="0">
                <a:latin typeface="Arial" panose="020B0604020202020204" pitchFamily="34" charset="0"/>
              </a:rPr>
              <a:t> can be </a:t>
            </a:r>
            <a:r>
              <a:rPr lang="cy-GB" altLang="cy-GB" dirty="0" err="1">
                <a:latin typeface="Arial" panose="020B0604020202020204" pitchFamily="34" charset="0"/>
              </a:rPr>
              <a:t>linked</a:t>
            </a:r>
            <a:r>
              <a:rPr lang="cy-GB" altLang="cy-GB" dirty="0">
                <a:latin typeface="Arial" panose="020B0604020202020204" pitchFamily="34" charset="0"/>
              </a:rPr>
              <a:t> to the </a:t>
            </a:r>
            <a:r>
              <a:rPr lang="cy-GB" altLang="cy-GB" dirty="0" err="1">
                <a:latin typeface="Arial" panose="020B0604020202020204" pitchFamily="34" charset="0"/>
              </a:rPr>
              <a:t>assignment</a:t>
            </a:r>
            <a:r>
              <a:rPr lang="cy-GB" altLang="cy-GB" dirty="0">
                <a:latin typeface="Arial" panose="020B0604020202020204" pitchFamily="34" charset="0"/>
              </a:rPr>
              <a:t>...</a:t>
            </a: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C9F4F8-2D03-4B05-AD16-60AE7A81DEF1}" type="slidenum">
              <a:rPr lang="en-GB" altLang="cy-GB" smtClean="0"/>
              <a:pPr>
                <a:spcBef>
                  <a:spcPct val="0"/>
                </a:spcBef>
              </a:pPr>
              <a:t>24</a:t>
            </a:fld>
            <a:endParaRPr lang="en-GB" altLang="cy-GB"/>
          </a:p>
        </p:txBody>
      </p:sp>
    </p:spTree>
    <p:extLst>
      <p:ext uri="{BB962C8B-B14F-4D97-AF65-F5344CB8AC3E}">
        <p14:creationId xmlns:p14="http://schemas.microsoft.com/office/powerpoint/2010/main" val="6437375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r>
              <a:rPr lang="cy-GB" altLang="cy-GB" dirty="0" err="1">
                <a:latin typeface="Arial" panose="020B0604020202020204" pitchFamily="34" charset="0"/>
              </a:rPr>
              <a:t>Already</a:t>
            </a:r>
            <a:r>
              <a:rPr lang="cy-GB" altLang="cy-GB" dirty="0">
                <a:latin typeface="Arial" panose="020B0604020202020204" pitchFamily="34" charset="0"/>
              </a:rPr>
              <a:t> </a:t>
            </a:r>
            <a:r>
              <a:rPr lang="cy-GB" altLang="cy-GB" dirty="0" err="1">
                <a:latin typeface="Arial" panose="020B0604020202020204" pitchFamily="34" charset="0"/>
              </a:rPr>
              <a:t>discussed</a:t>
            </a:r>
            <a:r>
              <a:rPr lang="cy-GB" altLang="cy-GB" dirty="0">
                <a:latin typeface="Arial" panose="020B0604020202020204" pitchFamily="34" charset="0"/>
              </a:rPr>
              <a:t> </a:t>
            </a:r>
            <a:r>
              <a:rPr lang="cy-GB" altLang="cy-GB" dirty="0" err="1">
                <a:latin typeface="Arial" panose="020B0604020202020204" pitchFamily="34" charset="0"/>
              </a:rPr>
              <a:t>in</a:t>
            </a:r>
            <a:r>
              <a:rPr lang="cy-GB" altLang="cy-GB" dirty="0">
                <a:latin typeface="Arial" panose="020B0604020202020204" pitchFamily="34" charset="0"/>
              </a:rPr>
              <a:t> the </a:t>
            </a:r>
            <a:r>
              <a:rPr lang="cy-GB" altLang="cy-GB" dirty="0" err="1">
                <a:latin typeface="Arial" panose="020B0604020202020204" pitchFamily="34" charset="0"/>
              </a:rPr>
              <a:t>Oracy</a:t>
            </a:r>
            <a:r>
              <a:rPr lang="cy-GB" altLang="cy-GB" dirty="0">
                <a:latin typeface="Arial" panose="020B0604020202020204" pitchFamily="34" charset="0"/>
              </a:rPr>
              <a:t> </a:t>
            </a:r>
            <a:r>
              <a:rPr lang="cy-GB" altLang="cy-GB" dirty="0" err="1">
                <a:latin typeface="Arial" panose="020B0604020202020204" pitchFamily="34" charset="0"/>
              </a:rPr>
              <a:t>lecture</a:t>
            </a: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25</a:t>
            </a:fld>
            <a:endParaRPr lang="en-GB" altLang="cy-GB"/>
          </a:p>
        </p:txBody>
      </p:sp>
    </p:spTree>
    <p:extLst>
      <p:ext uri="{BB962C8B-B14F-4D97-AF65-F5344CB8AC3E}">
        <p14:creationId xmlns:p14="http://schemas.microsoft.com/office/powerpoint/2010/main" val="13894885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26</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r>
              <a:rPr lang="en-US" altLang="cy-GB" dirty="0">
                <a:latin typeface="Arial" panose="020B0604020202020204" pitchFamily="34" charset="0"/>
              </a:rPr>
              <a:t>Assignment…</a:t>
            </a:r>
          </a:p>
        </p:txBody>
      </p:sp>
    </p:spTree>
    <p:extLst>
      <p:ext uri="{BB962C8B-B14F-4D97-AF65-F5344CB8AC3E}">
        <p14:creationId xmlns:p14="http://schemas.microsoft.com/office/powerpoint/2010/main" val="12442965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27</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33742025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r>
              <a:rPr lang="en-GB" altLang="cy-GB" dirty="0">
                <a:latin typeface="Arial" panose="020B0604020202020204" pitchFamily="34" charset="0"/>
              </a:rPr>
              <a:t>Assignment – the next few slides may provide ideas</a:t>
            </a: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28</a:t>
            </a:fld>
            <a:endParaRPr lang="en-GB" altLang="cy-GB"/>
          </a:p>
        </p:txBody>
      </p:sp>
    </p:spTree>
    <p:extLst>
      <p:ext uri="{BB962C8B-B14F-4D97-AF65-F5344CB8AC3E}">
        <p14:creationId xmlns:p14="http://schemas.microsoft.com/office/powerpoint/2010/main" val="2329554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r>
              <a:rPr lang="en-GB" altLang="cy-GB" dirty="0">
                <a:latin typeface="Arial" panose="020B0604020202020204" pitchFamily="34" charset="0"/>
              </a:rPr>
              <a:t>Sample of images from Rachel MacMillan Nursery Deptford</a:t>
            </a: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29</a:t>
            </a:fld>
            <a:endParaRPr lang="en-GB" altLang="cy-GB"/>
          </a:p>
        </p:txBody>
      </p:sp>
    </p:spTree>
    <p:extLst>
      <p:ext uri="{BB962C8B-B14F-4D97-AF65-F5344CB8AC3E}">
        <p14:creationId xmlns:p14="http://schemas.microsoft.com/office/powerpoint/2010/main" val="32454099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r>
              <a:rPr lang="en-GB" altLang="cy-GB" dirty="0">
                <a:latin typeface="Arial" panose="020B0604020202020204" pitchFamily="34" charset="0"/>
              </a:rPr>
              <a:t>Sample of images from Rachel MacMillan Nursery Deptford</a:t>
            </a: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30</a:t>
            </a:fld>
            <a:endParaRPr lang="en-GB" altLang="cy-GB"/>
          </a:p>
        </p:txBody>
      </p:sp>
    </p:spTree>
    <p:extLst>
      <p:ext uri="{BB962C8B-B14F-4D97-AF65-F5344CB8AC3E}">
        <p14:creationId xmlns:p14="http://schemas.microsoft.com/office/powerpoint/2010/main" val="26178087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r>
              <a:rPr lang="en-GB" altLang="cy-GB" dirty="0">
                <a:latin typeface="Arial" panose="020B0604020202020204" pitchFamily="34" charset="0"/>
              </a:rPr>
              <a:t>Useful should students use puppets/props in the assignment</a:t>
            </a: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31</a:t>
            </a:fld>
            <a:endParaRPr lang="en-GB" altLang="cy-GB"/>
          </a:p>
        </p:txBody>
      </p:sp>
    </p:spTree>
    <p:extLst>
      <p:ext uri="{BB962C8B-B14F-4D97-AF65-F5344CB8AC3E}">
        <p14:creationId xmlns:p14="http://schemas.microsoft.com/office/powerpoint/2010/main" val="12776714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32</a:t>
            </a:fld>
            <a:endParaRPr lang="en-GB" altLang="cy-GB"/>
          </a:p>
        </p:txBody>
      </p:sp>
    </p:spTree>
    <p:extLst>
      <p:ext uri="{BB962C8B-B14F-4D97-AF65-F5344CB8AC3E}">
        <p14:creationId xmlns:p14="http://schemas.microsoft.com/office/powerpoint/2010/main" val="3437904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3584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9A51F27-B4BA-4B6F-95B8-8D1FB08A5F9C}" type="slidenum">
              <a:rPr lang="en-GB" altLang="cy-GB" smtClean="0"/>
              <a:pPr>
                <a:spcBef>
                  <a:spcPct val="0"/>
                </a:spcBef>
              </a:pPr>
              <a:t>33</a:t>
            </a:fld>
            <a:endParaRPr lang="en-GB" altLang="cy-GB"/>
          </a:p>
        </p:txBody>
      </p:sp>
    </p:spTree>
    <p:extLst>
      <p:ext uri="{BB962C8B-B14F-4D97-AF65-F5344CB8AC3E}">
        <p14:creationId xmlns:p14="http://schemas.microsoft.com/office/powerpoint/2010/main" val="287219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EE5C10-382C-427C-9B8D-C4790EA3AE05}" type="slidenum">
              <a:rPr lang="en-GB" altLang="cy-GB" smtClean="0"/>
              <a:pPr>
                <a:spcBef>
                  <a:spcPct val="0"/>
                </a:spcBef>
              </a:pPr>
              <a:t>34</a:t>
            </a:fld>
            <a:endParaRPr lang="en-GB" altLang="cy-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US" altLang="cy-GB">
              <a:latin typeface="Arial" panose="020B0604020202020204" pitchFamily="34" charset="0"/>
            </a:endParaRPr>
          </a:p>
        </p:txBody>
      </p:sp>
    </p:spTree>
    <p:extLst>
      <p:ext uri="{BB962C8B-B14F-4D97-AF65-F5344CB8AC3E}">
        <p14:creationId xmlns:p14="http://schemas.microsoft.com/office/powerpoint/2010/main" val="1879016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13E013-E430-4388-BB47-5C3A91B3C9D7}" type="slidenum">
              <a:rPr lang="en-GB" altLang="cy-GB" smtClean="0"/>
              <a:pPr>
                <a:spcBef>
                  <a:spcPct val="0"/>
                </a:spcBef>
              </a:pPr>
              <a:t>35</a:t>
            </a:fld>
            <a:endParaRPr lang="en-GB" altLang="cy-GB"/>
          </a:p>
        </p:txBody>
      </p:sp>
    </p:spTree>
    <p:extLst>
      <p:ext uri="{BB962C8B-B14F-4D97-AF65-F5344CB8AC3E}">
        <p14:creationId xmlns:p14="http://schemas.microsoft.com/office/powerpoint/2010/main" val="140256786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F5E501-9063-4028-B5B0-C2B896C07B3A}" type="slidenum">
              <a:rPr lang="en-GB" altLang="cy-GB" smtClean="0"/>
              <a:pPr>
                <a:spcBef>
                  <a:spcPct val="0"/>
                </a:spcBef>
              </a:pPr>
              <a:t>36</a:t>
            </a:fld>
            <a:endParaRPr lang="en-GB" altLang="cy-GB"/>
          </a:p>
        </p:txBody>
      </p:sp>
    </p:spTree>
    <p:extLst>
      <p:ext uri="{BB962C8B-B14F-4D97-AF65-F5344CB8AC3E}">
        <p14:creationId xmlns:p14="http://schemas.microsoft.com/office/powerpoint/2010/main" val="37491851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F5E501-9063-4028-B5B0-C2B896C07B3A}" type="slidenum">
              <a:rPr lang="en-GB" altLang="cy-GB" smtClean="0"/>
              <a:pPr>
                <a:spcBef>
                  <a:spcPct val="0"/>
                </a:spcBef>
              </a:pPr>
              <a:t>37</a:t>
            </a:fld>
            <a:endParaRPr lang="en-GB" altLang="cy-GB"/>
          </a:p>
        </p:txBody>
      </p:sp>
    </p:spTree>
    <p:extLst>
      <p:ext uri="{BB962C8B-B14F-4D97-AF65-F5344CB8AC3E}">
        <p14:creationId xmlns:p14="http://schemas.microsoft.com/office/powerpoint/2010/main" val="2490774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09040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711442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307808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69316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66651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84451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14772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59095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7" name="Rectangle 6"/>
          <p:cNvSpPr>
            <a:spLocks noGrp="1" noChangeArrowheads="1"/>
          </p:cNvSpPr>
          <p:nvPr>
            <p:ph type="sldNum" sz="quarter" idx="12"/>
          </p:nvPr>
        </p:nvSpPr>
        <p:spPr>
          <a:ln/>
        </p:spPr>
        <p:txBody>
          <a:bodyPr/>
          <a:lstStyle>
            <a:lvl1pPr>
              <a:defRPr/>
            </a:lvl1pPr>
          </a:lstStyle>
          <a:p>
            <a:pPr>
              <a:defRPr/>
            </a:pPr>
            <a:fld id="{AE20E8E0-E378-4831-B649-F5D8789320A1}" type="slidenum">
              <a:rPr lang="en-GB" altLang="cy-GB"/>
              <a:pPr>
                <a:defRPr/>
              </a:pPr>
              <a:t>‹#›</a:t>
            </a:fld>
            <a:endParaRPr lang="en-GB" altLang="cy-GB"/>
          </a:p>
        </p:txBody>
      </p:sp>
    </p:spTree>
    <p:extLst>
      <p:ext uri="{BB962C8B-B14F-4D97-AF65-F5344CB8AC3E}">
        <p14:creationId xmlns:p14="http://schemas.microsoft.com/office/powerpoint/2010/main" val="3104593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7" name="Rectangle 6"/>
          <p:cNvSpPr>
            <a:spLocks noGrp="1" noChangeArrowheads="1"/>
          </p:cNvSpPr>
          <p:nvPr>
            <p:ph type="sldNum" sz="quarter" idx="12"/>
          </p:nvPr>
        </p:nvSpPr>
        <p:spPr>
          <a:ln/>
        </p:spPr>
        <p:txBody>
          <a:bodyPr/>
          <a:lstStyle>
            <a:lvl1pPr>
              <a:defRPr/>
            </a:lvl1pPr>
          </a:lstStyle>
          <a:p>
            <a:pPr>
              <a:defRPr/>
            </a:pPr>
            <a:fld id="{A6B0853B-5B72-44D5-B144-29DFE7001536}" type="slidenum">
              <a:rPr lang="en-GB" altLang="cy-GB"/>
              <a:pPr>
                <a:defRPr/>
              </a:pPr>
              <a:t>‹#›</a:t>
            </a:fld>
            <a:endParaRPr lang="en-GB" altLang="cy-GB"/>
          </a:p>
        </p:txBody>
      </p:sp>
    </p:spTree>
    <p:extLst>
      <p:ext uri="{BB962C8B-B14F-4D97-AF65-F5344CB8AC3E}">
        <p14:creationId xmlns:p14="http://schemas.microsoft.com/office/powerpoint/2010/main" val="4144640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cy-GB"/>
          </a:p>
        </p:txBody>
      </p:sp>
      <p:sp>
        <p:nvSpPr>
          <p:cNvPr id="3" name="Table Placeholder 2"/>
          <p:cNvSpPr>
            <a:spLocks noGrp="1"/>
          </p:cNvSpPr>
          <p:nvPr>
            <p:ph type="tbl" idx="1"/>
          </p:nvPr>
        </p:nvSpPr>
        <p:spPr>
          <a:xfrm>
            <a:off x="457200" y="1600200"/>
            <a:ext cx="8229600" cy="4525963"/>
          </a:xfrm>
        </p:spPr>
        <p:txBody>
          <a:bodyPr/>
          <a:lstStyle/>
          <a:p>
            <a:pPr lvl="0"/>
            <a:endParaRPr lang="cy-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cy-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cy-GB"/>
          </a:p>
        </p:txBody>
      </p:sp>
      <p:sp>
        <p:nvSpPr>
          <p:cNvPr id="6" name="Rectangle 6"/>
          <p:cNvSpPr>
            <a:spLocks noGrp="1" noChangeArrowheads="1"/>
          </p:cNvSpPr>
          <p:nvPr>
            <p:ph type="sldNum" sz="quarter" idx="12"/>
          </p:nvPr>
        </p:nvSpPr>
        <p:spPr>
          <a:ln/>
        </p:spPr>
        <p:txBody>
          <a:bodyPr/>
          <a:lstStyle>
            <a:lvl1pPr>
              <a:defRPr/>
            </a:lvl1pPr>
          </a:lstStyle>
          <a:p>
            <a:pPr>
              <a:defRPr/>
            </a:pPr>
            <a:fld id="{CD783473-4AAE-4A69-97D5-C2ECCA8AA495}" type="slidenum">
              <a:rPr lang="en-GB" altLang="cy-GB"/>
              <a:pPr>
                <a:defRPr/>
              </a:pPr>
              <a:t>‹#›</a:t>
            </a:fld>
            <a:endParaRPr lang="en-GB" altLang="cy-GB"/>
          </a:p>
        </p:txBody>
      </p:sp>
    </p:spTree>
    <p:extLst>
      <p:ext uri="{BB962C8B-B14F-4D97-AF65-F5344CB8AC3E}">
        <p14:creationId xmlns:p14="http://schemas.microsoft.com/office/powerpoint/2010/main" val="35250883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image" Target="../media/image2.png"/><Relationship Id="rId5" Type="http://schemas.openxmlformats.org/officeDocument/2006/relationships/slideLayout" Target="../slideLayouts/slideLayout7.xml"/><Relationship Id="rId10" Type="http://schemas.openxmlformats.org/officeDocument/2006/relationships/theme" Target="../theme/theme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57549625"/>
      </p:ext>
    </p:extLst>
  </p:cSld>
  <p:clrMap bg1="lt1" tx1="dk1" bg2="lt2" tx2="dk2" accent1="accent1" accent2="accent2" accent3="accent3" accent4="accent4" accent5="accent5" accent6="accent6" hlink="hlink" folHlink="folHlink"/>
  <p:sldLayoutIdLst>
    <p:sldLayoutId id="2147483684"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412584880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video" Target="https://www.youtube.com/embed/YTDNEmCQEpg?list=PL_lm_02NSM2MRzmfIlupYiBn5ai6nzt2p" TargetMode="External"/><Relationship Id="rId5" Type="http://schemas.openxmlformats.org/officeDocument/2006/relationships/image" Target="../media/image12.jpeg"/><Relationship Id="rId4" Type="http://schemas.openxmlformats.org/officeDocument/2006/relationships/hyperlink" Target="https://www.youtube.com/watch?v=YTDNEmCQEpg&amp;list=PL_lm_02NSM2MRzmfIlupYiBn5ai6nzt2p"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video" Target="https://www.youtube.com/embed/KNsfNbWpBCE?feature=oembed" TargetMode="External"/><Relationship Id="rId5" Type="http://schemas.openxmlformats.org/officeDocument/2006/relationships/hyperlink" Target="https://www.youtube.com/watch?v=KNsfNbWpBCE" TargetMode="External"/><Relationship Id="rId4" Type="http://schemas.openxmlformats.org/officeDocument/2006/relationships/image" Target="../media/image15.jpeg"/></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video" Target="https://www.youtube.com/embed/IkV-fKzHPPE?feature=oembed" TargetMode="External"/><Relationship Id="rId4" Type="http://schemas.openxmlformats.org/officeDocument/2006/relationships/image" Target="../media/image18.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5.xml"/><Relationship Id="rId1" Type="http://schemas.openxmlformats.org/officeDocument/2006/relationships/video" Target="https://www.youtube.com/embed/av1ZyVH2Qpw?feature=oembed" TargetMode="External"/><Relationship Id="rId5" Type="http://schemas.openxmlformats.org/officeDocument/2006/relationships/image" Target="../media/image23.jpeg"/><Relationship Id="rId4" Type="http://schemas.openxmlformats.org/officeDocument/2006/relationships/hyperlink" Target="https://www.youtube.com/watch?v=av1ZyVH2Qpw"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link.springer.com/article/10.1007/s10643-024-01701-0"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 Id="rId5" Type="http://schemas.openxmlformats.org/officeDocument/2006/relationships/hyperlink" Target="https://doi.org/10.37134/saecj.vol10.sp.8.2021" TargetMode="External"/><Relationship Id="rId4" Type="http://schemas.openxmlformats.org/officeDocument/2006/relationships/hyperlink" Target="https://doi.org/10.1080/02643944.2016.1225315"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1002/berj.3685" TargetMode="External"/><Relationship Id="rId2" Type="http://schemas.openxmlformats.org/officeDocument/2006/relationships/notesSlide" Target="../notesSlides/notesSlide37.xml"/><Relationship Id="rId1" Type="http://schemas.openxmlformats.org/officeDocument/2006/relationships/slideLayout" Target="../slideLayouts/slideLayout4.xml"/><Relationship Id="rId5" Type="http://schemas.openxmlformats.org/officeDocument/2006/relationships/hyperlink" Target="https://www.researchgate.net/publication/376203042_Children%27s_exposure_to_aggression_and_stereotypes_presented_in_fairy_tales" TargetMode="External"/><Relationship Id="rId4" Type="http://schemas.openxmlformats.org/officeDocument/2006/relationships/hyperlink" Target="https://www.scottishbooktrust.com/articles/why-black-and-white-books-are-perfect-for-bab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67544" y="1385455"/>
            <a:ext cx="8434001"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ea typeface="ＭＳ Ｐゴシック" charset="-128"/>
              </a:rPr>
              <a:t>Storytelling</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b="1" dirty="0" err="1">
                <a:latin typeface="Arial" panose="020B0604020202020204" pitchFamily="34" charset="0"/>
                <a:cs typeface="Arial" panose="020B0604020202020204" pitchFamily="34" charset="0"/>
              </a:rPr>
              <a:t>Contents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539552" y="1684134"/>
            <a:ext cx="7039694" cy="3809862"/>
          </a:xfrm>
        </p:spPr>
        <p:txBody>
          <a:bodyPr>
            <a:normAutofit fontScale="85000" lnSpcReduction="10000"/>
          </a:bodyPr>
          <a:lstStyle/>
          <a:p>
            <a:pPr eaLnBrk="1" hangingPunct="1">
              <a:lnSpc>
                <a:spcPct val="150000"/>
              </a:lnSpc>
            </a:pPr>
            <a:r>
              <a:rPr lang="en-GB" altLang="cy-GB" dirty="0">
                <a:latin typeface="Arial" panose="020B0604020202020204" pitchFamily="34" charset="0"/>
              </a:rPr>
              <a:t>Traditional practice;</a:t>
            </a:r>
          </a:p>
          <a:p>
            <a:pPr eaLnBrk="1" hangingPunct="1">
              <a:lnSpc>
                <a:spcPct val="150000"/>
              </a:lnSpc>
            </a:pPr>
            <a:r>
              <a:rPr lang="en-GB" altLang="cy-GB" dirty="0">
                <a:latin typeface="Arial" panose="020B0604020202020204" pitchFamily="34" charset="0"/>
              </a:rPr>
              <a:t>Fairy tales;</a:t>
            </a:r>
          </a:p>
          <a:p>
            <a:pPr eaLnBrk="1" hangingPunct="1">
              <a:lnSpc>
                <a:spcPct val="150000"/>
              </a:lnSpc>
            </a:pPr>
            <a:r>
              <a:rPr lang="en-GB" altLang="cy-GB" dirty="0">
                <a:latin typeface="Arial" panose="020B0604020202020204" pitchFamily="34" charset="0"/>
              </a:rPr>
              <a:t>Storytelling;</a:t>
            </a:r>
          </a:p>
          <a:p>
            <a:pPr>
              <a:lnSpc>
                <a:spcPct val="150000"/>
              </a:lnSpc>
            </a:pPr>
            <a:r>
              <a:rPr lang="en-GB" altLang="cy-GB" dirty="0">
                <a:latin typeface="Arial" panose="020B0604020202020204" pitchFamily="34" charset="0"/>
              </a:rPr>
              <a:t>Linguistic differences</a:t>
            </a:r>
            <a:r>
              <a:rPr lang="en-GB" altLang="cy-GB" dirty="0">
                <a:latin typeface="Arial" panose="020B0604020202020204" pitchFamily="34" charset="0"/>
              </a:rPr>
              <a:t>; Research;</a:t>
            </a:r>
          </a:p>
          <a:p>
            <a:pPr>
              <a:lnSpc>
                <a:spcPct val="150000"/>
              </a:lnSpc>
            </a:pPr>
            <a:r>
              <a:rPr lang="en-GB" altLang="cy-GB" dirty="0">
                <a:latin typeface="Arial" panose="020B0604020202020204" pitchFamily="34" charset="0"/>
              </a:rPr>
              <a:t>Practical considerations;</a:t>
            </a:r>
          </a:p>
          <a:p>
            <a:pPr>
              <a:lnSpc>
                <a:spcPct val="150000"/>
              </a:lnSpc>
            </a:pPr>
            <a:r>
              <a:rPr lang="en-GB" altLang="cy-GB" dirty="0">
                <a:latin typeface="Arial" panose="020B0604020202020204" pitchFamily="34" charset="0"/>
              </a:rPr>
              <a:t>Reflection.</a:t>
            </a:r>
          </a:p>
          <a:p>
            <a:pPr eaLnBrk="1" hangingPunct="1"/>
            <a:endParaRPr lang="en-GB" altLang="cy-GB" dirty="0">
              <a:latin typeface="Arial" panose="020B0604020202020204" pitchFamily="34" charset="0"/>
            </a:endParaRPr>
          </a:p>
          <a:p>
            <a:pPr marL="0" indent="0">
              <a:buNone/>
            </a:pPr>
            <a:endParaRPr lang="en-GB" dirty="0"/>
          </a:p>
        </p:txBody>
      </p:sp>
      <p:pic>
        <p:nvPicPr>
          <p:cNvPr id="7" name="Picture 6"/>
          <p:cNvPicPr>
            <a:picLocks noChangeAspect="1"/>
          </p:cNvPicPr>
          <p:nvPr/>
        </p:nvPicPr>
        <p:blipFill>
          <a:blip r:embed="rId3"/>
          <a:stretch>
            <a:fillRect/>
          </a:stretch>
        </p:blipFill>
        <p:spPr>
          <a:xfrm>
            <a:off x="4716016" y="1412776"/>
            <a:ext cx="4032448" cy="2258171"/>
          </a:xfrm>
          <a:prstGeom prst="rect">
            <a:avLst/>
          </a:prstGeom>
        </p:spPr>
      </p:pic>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65127"/>
            <a:ext cx="8856984" cy="903634"/>
          </a:xfrm>
        </p:spPr>
        <p:txBody>
          <a:bodyPr>
            <a:noAutofit/>
          </a:bodyPr>
          <a:lstStyle/>
          <a:p>
            <a:pPr algn="ctr"/>
            <a:r>
              <a:rPr lang="en-GB" sz="3600" b="1" dirty="0">
                <a:latin typeface="Arial" panose="020B0604020202020204" pitchFamily="34" charset="0"/>
              </a:rPr>
              <a:t>Employability/Transferable Skills</a:t>
            </a:r>
            <a:endParaRPr lang="en-US" sz="4000" b="1" dirty="0">
              <a:latin typeface="Arial" panose="020B0604020202020204" pitchFamily="34" charset="0"/>
            </a:endParaRPr>
          </a:p>
        </p:txBody>
      </p:sp>
      <p:sp>
        <p:nvSpPr>
          <p:cNvPr id="4" name="Content Placeholder 3"/>
          <p:cNvSpPr>
            <a:spLocks noGrp="1"/>
          </p:cNvSpPr>
          <p:nvPr>
            <p:ph sz="half" idx="2"/>
          </p:nvPr>
        </p:nvSpPr>
        <p:spPr>
          <a:xfrm>
            <a:off x="323528" y="1628800"/>
            <a:ext cx="8424936" cy="3312368"/>
          </a:xfrm>
        </p:spPr>
        <p:txBody>
          <a:bodyPr>
            <a:normAutofit/>
          </a:bodyPr>
          <a:lstStyle/>
          <a:p>
            <a:pPr>
              <a:lnSpc>
                <a:spcPct val="150000"/>
              </a:lnSpc>
            </a:pPr>
            <a:r>
              <a:rPr lang="en-GB" dirty="0" smtClean="0">
                <a:latin typeface="Arial" panose="020B0604020202020204" pitchFamily="34" charset="0"/>
              </a:rPr>
              <a:t>Organisation and Planning;</a:t>
            </a:r>
          </a:p>
          <a:p>
            <a:pPr>
              <a:lnSpc>
                <a:spcPct val="150000"/>
              </a:lnSpc>
            </a:pPr>
            <a:r>
              <a:rPr lang="en-GB" dirty="0" smtClean="0">
                <a:latin typeface="Arial" panose="020B0604020202020204" pitchFamily="34" charset="0"/>
              </a:rPr>
              <a:t>Researching and Note taking;</a:t>
            </a:r>
          </a:p>
          <a:p>
            <a:pPr>
              <a:lnSpc>
                <a:spcPct val="150000"/>
              </a:lnSpc>
            </a:pPr>
            <a:r>
              <a:rPr lang="en-GB" dirty="0" smtClean="0">
                <a:latin typeface="Arial" panose="020B0604020202020204" pitchFamily="34" charset="0"/>
              </a:rPr>
              <a:t>Discussing;</a:t>
            </a:r>
          </a:p>
          <a:p>
            <a:pPr>
              <a:lnSpc>
                <a:spcPct val="150000"/>
              </a:lnSpc>
            </a:pPr>
            <a:r>
              <a:rPr lang="en-GB" dirty="0" smtClean="0">
                <a:latin typeface="Arial" panose="020B0604020202020204" pitchFamily="34" charset="0"/>
              </a:rPr>
              <a:t>Linking theory to practice.</a:t>
            </a:r>
            <a:endParaRPr lang="en-GB" dirty="0">
              <a:latin typeface="Arial" panose="020B0604020202020204" pitchFamily="34" charset="0"/>
            </a:endParaRPr>
          </a:p>
        </p:txBody>
      </p:sp>
      <p:pic>
        <p:nvPicPr>
          <p:cNvPr id="5" name="Picture 4"/>
          <p:cNvPicPr>
            <a:picLocks noChangeAspect="1"/>
          </p:cNvPicPr>
          <p:nvPr/>
        </p:nvPicPr>
        <p:blipFill>
          <a:blip r:embed="rId3"/>
          <a:stretch>
            <a:fillRect/>
          </a:stretch>
        </p:blipFill>
        <p:spPr>
          <a:xfrm>
            <a:off x="5148064" y="3573016"/>
            <a:ext cx="3728986" cy="2088232"/>
          </a:xfrm>
          <a:prstGeom prst="rect">
            <a:avLst/>
          </a:prstGeom>
        </p:spPr>
      </p:pic>
    </p:spTree>
    <p:extLst>
      <p:ext uri="{BB962C8B-B14F-4D97-AF65-F5344CB8AC3E}">
        <p14:creationId xmlns:p14="http://schemas.microsoft.com/office/powerpoint/2010/main" val="3264818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975641"/>
          </a:xfrm>
        </p:spPr>
        <p:txBody>
          <a:bodyPr>
            <a:noAutofit/>
          </a:bodyPr>
          <a:lstStyle/>
          <a:p>
            <a:pPr algn="ctr" eaLnBrk="1" hangingPunct="1"/>
            <a:r>
              <a:rPr lang="en-GB" altLang="en-US" sz="4000" b="1" dirty="0">
                <a:latin typeface="Arial" panose="020B0604020202020204" pitchFamily="34" charset="0"/>
              </a:rPr>
              <a:t>Resources</a:t>
            </a:r>
          </a:p>
        </p:txBody>
      </p:sp>
      <p:sp>
        <p:nvSpPr>
          <p:cNvPr id="11268" name="Content Placeholder 1"/>
          <p:cNvSpPr>
            <a:spLocks noGrp="1"/>
          </p:cNvSpPr>
          <p:nvPr>
            <p:ph sz="half" idx="2"/>
          </p:nvPr>
        </p:nvSpPr>
        <p:spPr>
          <a:xfrm>
            <a:off x="500063" y="1700808"/>
            <a:ext cx="8015287" cy="4476155"/>
          </a:xfrm>
        </p:spPr>
        <p:txBody>
          <a:bodyPr>
            <a:normAutofit/>
          </a:bodyPr>
          <a:lstStyle/>
          <a:p>
            <a:pPr>
              <a:lnSpc>
                <a:spcPct val="150000"/>
              </a:lnSpc>
            </a:pPr>
            <a:r>
              <a:rPr lang="en-GB" dirty="0">
                <a:latin typeface="Arial" panose="020B0604020202020204" pitchFamily="34" charset="0"/>
              </a:rPr>
              <a:t>PP for the lecture;</a:t>
            </a:r>
          </a:p>
          <a:p>
            <a:pPr>
              <a:lnSpc>
                <a:spcPct val="150000"/>
              </a:lnSpc>
            </a:pPr>
            <a:r>
              <a:rPr lang="en-GB" dirty="0">
                <a:latin typeface="Arial" panose="020B0604020202020204" pitchFamily="34" charset="0"/>
              </a:rPr>
              <a:t>Research;</a:t>
            </a:r>
          </a:p>
          <a:p>
            <a:pPr>
              <a:lnSpc>
                <a:spcPct val="150000"/>
              </a:lnSpc>
            </a:pPr>
            <a:r>
              <a:rPr lang="en-GB" dirty="0">
                <a:latin typeface="Arial" panose="020B0604020202020204" pitchFamily="34" charset="0"/>
              </a:rPr>
              <a:t>Video clips;</a:t>
            </a:r>
          </a:p>
          <a:p>
            <a:pPr>
              <a:lnSpc>
                <a:spcPct val="150000"/>
              </a:lnSpc>
            </a:pPr>
            <a:r>
              <a:rPr lang="en-GB" dirty="0">
                <a:latin typeface="Arial" panose="020B0604020202020204" pitchFamily="34" charset="0"/>
              </a:rPr>
              <a:t>Websites and blogs.</a:t>
            </a:r>
          </a:p>
          <a:p>
            <a:endParaRPr lang="en-GB" altLang="en-US"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GB"/>
            </a:defPPr>
            <a:lvl1pPr algn="r" rtl="0" eaLnBrk="0" fontAlgn="base" hangingPunct="0">
              <a:spcBef>
                <a:spcPct val="0"/>
              </a:spcBef>
              <a:spcAft>
                <a:spcPct val="0"/>
              </a:spcAft>
              <a:defRPr sz="1200" kern="1200">
                <a:solidFill>
                  <a:schemeClr val="tx1">
                    <a:tint val="75000"/>
                  </a:schemeClr>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A8CBF47-CD5C-4D4C-8BC8-D49EA6405D47}" type="slidenum">
              <a:rPr lang="en-US" smtClean="0"/>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4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marL="342900" marR="0" lvl="0" indent="-342900" algn="l" defTabSz="914400" rtl="0" eaLnBrk="1" fontAlgn="base" latinLnBrk="0" hangingPunct="1">
              <a:lnSpc>
                <a:spcPct val="100000"/>
              </a:lnSpc>
              <a:spcBef>
                <a:spcPct val="20000"/>
              </a:spcBef>
              <a:spcAft>
                <a:spcPct val="0"/>
              </a:spcAft>
              <a:buClr>
                <a:srgbClr val="5B9BD5"/>
              </a:buClr>
              <a:buSzTx/>
              <a:buFont typeface="Wingdings" pitchFamily="2" charset="2"/>
              <a:buChar char="l"/>
              <a:tabLst/>
              <a:defRPr/>
            </a:pPr>
            <a:endParaRPr kumimoji="0" lang="en-GB" altLang="en-US" sz="3200" b="0" i="0" u="none" strike="noStrike" kern="1200" cap="none" spc="0" normalizeH="0" baseline="0" noProof="0">
              <a:ln>
                <a:noFill/>
              </a:ln>
              <a:solidFill>
                <a:prstClr val="black"/>
              </a:solidFill>
              <a:effectLst/>
              <a:uLnTx/>
              <a:uFillTx/>
              <a:latin typeface="Arial" charset="0"/>
              <a:ea typeface="ＭＳ Ｐゴシック" panose="020B0600070205080204" pitchFamily="34" charset="-128"/>
              <a:cs typeface="Arial" charset="0"/>
            </a:endParaRPr>
          </a:p>
        </p:txBody>
      </p:sp>
      <p:pic>
        <p:nvPicPr>
          <p:cNvPr id="6" name="Picture 2" descr="White papers, working papers, preprints: What's the differ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0188" y="2132856"/>
            <a:ext cx="4355524" cy="2360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5517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p:cNvSpPr>
            <a:spLocks noGrp="1"/>
          </p:cNvSpPr>
          <p:nvPr>
            <p:ph type="title"/>
          </p:nvPr>
        </p:nvSpPr>
        <p:spPr/>
        <p:txBody>
          <a:bodyPr>
            <a:normAutofit/>
          </a:bodyPr>
          <a:lstStyle/>
          <a:p>
            <a:pPr algn="ctr"/>
            <a:r>
              <a:rPr lang="en-GB" altLang="cy-GB" sz="4000" b="1" dirty="0">
                <a:latin typeface="Arial" panose="020B0604020202020204" pitchFamily="34" charset="0"/>
              </a:rPr>
              <a:t>Discuss…</a:t>
            </a:r>
            <a:endParaRPr lang="cy-GB" altLang="cy-GB" sz="4000" b="1" dirty="0"/>
          </a:p>
        </p:txBody>
      </p:sp>
      <p:sp>
        <p:nvSpPr>
          <p:cNvPr id="2" name="Content Placeholder 1">
            <a:extLst>
              <a:ext uri="{FF2B5EF4-FFF2-40B4-BE49-F238E27FC236}">
                <a16:creationId xmlns:a16="http://schemas.microsoft.com/office/drawing/2014/main" id="{FEC24B7A-0CCC-444F-465C-7B996300EE19}"/>
              </a:ext>
            </a:extLst>
          </p:cNvPr>
          <p:cNvSpPr>
            <a:spLocks noGrp="1"/>
          </p:cNvSpPr>
          <p:nvPr>
            <p:ph sz="half" idx="2"/>
          </p:nvPr>
        </p:nvSpPr>
        <p:spPr>
          <a:xfrm>
            <a:off x="755576" y="1825625"/>
            <a:ext cx="7759774" cy="3809862"/>
          </a:xfrm>
        </p:spPr>
        <p:txBody>
          <a:bodyPr/>
          <a:lstStyle/>
          <a:p>
            <a:pPr marL="0" indent="0">
              <a:lnSpc>
                <a:spcPct val="150000"/>
              </a:lnSpc>
              <a:buFontTx/>
              <a:buNone/>
            </a:pPr>
            <a:r>
              <a:rPr lang="en-GB" altLang="cy-GB" sz="3600" i="1" dirty="0">
                <a:latin typeface="Arial" panose="020B0604020202020204" pitchFamily="34" charset="0"/>
              </a:rPr>
              <a:t>“Story-telling is almost the oldest art in the world – the first conscious form of literary communication,”</a:t>
            </a:r>
          </a:p>
          <a:p>
            <a:pPr marL="0" indent="0" algn="r">
              <a:lnSpc>
                <a:spcPct val="150000"/>
              </a:lnSpc>
              <a:buFontTx/>
              <a:buNone/>
            </a:pPr>
            <a:r>
              <a:rPr lang="en-GB" altLang="cy-GB" sz="2400" dirty="0">
                <a:latin typeface="Arial" panose="020B0604020202020204" pitchFamily="34" charset="0"/>
              </a:rPr>
              <a:t>(</a:t>
            </a:r>
            <a:r>
              <a:rPr lang="en-GB" altLang="cy-GB" sz="2400" dirty="0" err="1">
                <a:latin typeface="Arial" panose="020B0604020202020204" pitchFamily="34" charset="0"/>
              </a:rPr>
              <a:t>Shedlock</a:t>
            </a:r>
            <a:r>
              <a:rPr lang="en-GB" altLang="cy-GB" sz="2400" dirty="0">
                <a:latin typeface="Arial" panose="020B0604020202020204" pitchFamily="34" charset="0"/>
              </a:rPr>
              <a:t>, 1917: 9).</a:t>
            </a:r>
            <a:endParaRPr lang="cy-GB" altLang="cy-GB" sz="2400" dirty="0">
              <a:latin typeface="Arial" panose="020B0604020202020204" pitchFamily="34" charset="0"/>
            </a:endParaRPr>
          </a:p>
          <a:p>
            <a:endParaRPr lang="en-GB" dirty="0"/>
          </a:p>
        </p:txBody>
      </p:sp>
    </p:spTree>
    <p:extLst>
      <p:ext uri="{BB962C8B-B14F-4D97-AF65-F5344CB8AC3E}">
        <p14:creationId xmlns:p14="http://schemas.microsoft.com/office/powerpoint/2010/main" val="605188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pPr algn="ctr" eaLnBrk="1" hangingPunct="1"/>
            <a:r>
              <a:rPr lang="en-GB" altLang="cy-GB" sz="4000" b="1" dirty="0">
                <a:latin typeface="Arial" panose="020B0604020202020204" pitchFamily="34" charset="0"/>
              </a:rPr>
              <a:t>Traditional practice</a:t>
            </a:r>
          </a:p>
        </p:txBody>
      </p:sp>
      <p:sp>
        <p:nvSpPr>
          <p:cNvPr id="5124" name="Rectangle 5"/>
          <p:cNvSpPr>
            <a:spLocks noGrp="1" noChangeArrowheads="1"/>
          </p:cNvSpPr>
          <p:nvPr>
            <p:ph type="body" sz="half" idx="2"/>
          </p:nvPr>
        </p:nvSpPr>
        <p:spPr>
          <a:xfrm>
            <a:off x="606946" y="1556792"/>
            <a:ext cx="7643192" cy="4137323"/>
          </a:xfrm>
        </p:spPr>
        <p:txBody>
          <a:bodyPr>
            <a:normAutofit fontScale="92500" lnSpcReduction="10000"/>
          </a:bodyPr>
          <a:lstStyle/>
          <a:p>
            <a:pPr eaLnBrk="1" hangingPunct="1">
              <a:lnSpc>
                <a:spcPct val="150000"/>
              </a:lnSpc>
              <a:defRPr/>
            </a:pPr>
            <a:r>
              <a:rPr lang="en-GB" altLang="cy-GB" sz="3600" dirty="0">
                <a:latin typeface="Arial" panose="020B0604020202020204" pitchFamily="34" charset="0"/>
              </a:rPr>
              <a:t>Culture:</a:t>
            </a:r>
          </a:p>
          <a:p>
            <a:pPr eaLnBrk="1" hangingPunct="1">
              <a:lnSpc>
                <a:spcPct val="150000"/>
              </a:lnSpc>
              <a:buFontTx/>
              <a:buChar char="-"/>
              <a:defRPr/>
            </a:pPr>
            <a:r>
              <a:rPr lang="en-GB" altLang="cy-GB" sz="3600" dirty="0">
                <a:latin typeface="Arial" panose="020B0604020202020204" pitchFamily="34" charset="0"/>
              </a:rPr>
              <a:t>singing;</a:t>
            </a:r>
          </a:p>
          <a:p>
            <a:pPr eaLnBrk="1" hangingPunct="1">
              <a:lnSpc>
                <a:spcPct val="150000"/>
              </a:lnSpc>
              <a:buFontTx/>
              <a:buChar char="-"/>
              <a:defRPr/>
            </a:pPr>
            <a:r>
              <a:rPr lang="en-GB" altLang="cy-GB" sz="3600" dirty="0">
                <a:latin typeface="Arial" panose="020B0604020202020204" pitchFamily="34" charset="0"/>
              </a:rPr>
              <a:t>chanting;</a:t>
            </a:r>
          </a:p>
          <a:p>
            <a:pPr eaLnBrk="1" hangingPunct="1">
              <a:lnSpc>
                <a:spcPct val="150000"/>
              </a:lnSpc>
              <a:buFontTx/>
              <a:buChar char="-"/>
              <a:defRPr/>
            </a:pPr>
            <a:r>
              <a:rPr lang="en-GB" altLang="cy-GB" sz="3600" dirty="0">
                <a:latin typeface="Arial" panose="020B0604020202020204" pitchFamily="34" charset="0"/>
              </a:rPr>
              <a:t>music;</a:t>
            </a:r>
          </a:p>
          <a:p>
            <a:pPr eaLnBrk="1" hangingPunct="1">
              <a:lnSpc>
                <a:spcPct val="150000"/>
              </a:lnSpc>
              <a:buFontTx/>
              <a:buChar char="-"/>
              <a:defRPr/>
            </a:pPr>
            <a:r>
              <a:rPr lang="en-GB" altLang="cy-GB" sz="3600" dirty="0">
                <a:latin typeface="Arial" panose="020B0604020202020204" pitchFamily="34" charset="0"/>
              </a:rPr>
              <a:t>poetry.</a:t>
            </a: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eaLnBrk="1" hangingPunct="1">
              <a:buFontTx/>
              <a:buChar char="-"/>
              <a:defRPr/>
            </a:pPr>
            <a:endParaRPr lang="en-GB" altLang="cy-GB" sz="2400" dirty="0">
              <a:solidFill>
                <a:srgbClr val="0000FF"/>
              </a:solidFill>
              <a:latin typeface="Arial" panose="020B0604020202020204" pitchFamily="34" charset="0"/>
            </a:endParaRPr>
          </a:p>
        </p:txBody>
      </p:sp>
      <p:pic>
        <p:nvPicPr>
          <p:cNvPr id="2050" name="Picture 2" descr="global perspectives on literature and literacy: First Nations Literacy  Practice: Oral Storytelling Tradi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3753" y="1916832"/>
            <a:ext cx="4419384" cy="3005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945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365127"/>
            <a:ext cx="7886700" cy="759618"/>
          </a:xfrm>
        </p:spPr>
        <p:txBody>
          <a:bodyPr>
            <a:noAutofit/>
          </a:bodyPr>
          <a:lstStyle/>
          <a:p>
            <a:pPr algn="ctr" eaLnBrk="1" hangingPunct="1"/>
            <a:r>
              <a:rPr lang="en-GB" altLang="cy-GB" sz="4000" b="1" dirty="0">
                <a:latin typeface="Arial" panose="020B0604020202020204" pitchFamily="34" charset="0"/>
              </a:rPr>
              <a:t>History of children’s books</a:t>
            </a:r>
          </a:p>
        </p:txBody>
      </p:sp>
      <p:sp>
        <p:nvSpPr>
          <p:cNvPr id="5124" name="Rectangle 5"/>
          <p:cNvSpPr>
            <a:spLocks noGrp="1" noChangeArrowheads="1"/>
          </p:cNvSpPr>
          <p:nvPr>
            <p:ph type="body" sz="half" idx="2"/>
          </p:nvPr>
        </p:nvSpPr>
        <p:spPr>
          <a:xfrm>
            <a:off x="179512" y="1412776"/>
            <a:ext cx="8640959" cy="4209331"/>
          </a:xfrm>
        </p:spPr>
        <p:txBody>
          <a:bodyPr>
            <a:normAutofit fontScale="62500" lnSpcReduction="20000"/>
          </a:bodyPr>
          <a:lstStyle/>
          <a:p>
            <a:pPr marL="0" indent="0" eaLnBrk="1" hangingPunct="1">
              <a:lnSpc>
                <a:spcPct val="170000"/>
              </a:lnSpc>
              <a:buNone/>
              <a:defRPr/>
            </a:pPr>
            <a:r>
              <a:rPr lang="en-GB" altLang="cy-GB" sz="4500" b="1" dirty="0">
                <a:latin typeface="Arial" panose="020B0604020202020204" pitchFamily="34" charset="0"/>
              </a:rPr>
              <a:t>Pre 18</a:t>
            </a:r>
            <a:r>
              <a:rPr lang="en-GB" altLang="cy-GB" sz="4500" b="1" baseline="30000" dirty="0">
                <a:latin typeface="Arial" panose="020B0604020202020204" pitchFamily="34" charset="0"/>
              </a:rPr>
              <a:t>th</a:t>
            </a:r>
            <a:r>
              <a:rPr lang="en-GB" altLang="cy-GB" sz="4500" b="1" dirty="0">
                <a:latin typeface="Arial" panose="020B0604020202020204" pitchFamily="34" charset="0"/>
              </a:rPr>
              <a:t> century</a:t>
            </a:r>
          </a:p>
          <a:p>
            <a:pPr eaLnBrk="1" hangingPunct="1">
              <a:lnSpc>
                <a:spcPct val="170000"/>
              </a:lnSpc>
              <a:buFontTx/>
              <a:buChar char="-"/>
              <a:defRPr/>
            </a:pPr>
            <a:r>
              <a:rPr lang="en-GB" altLang="cy-GB" sz="4500" dirty="0">
                <a:latin typeface="Arial" panose="020B0604020202020204" pitchFamily="34" charset="0"/>
              </a:rPr>
              <a:t>Children thought to be born ‘sinful’;</a:t>
            </a:r>
          </a:p>
          <a:p>
            <a:pPr eaLnBrk="1" hangingPunct="1">
              <a:lnSpc>
                <a:spcPct val="170000"/>
              </a:lnSpc>
              <a:buFontTx/>
              <a:buChar char="-"/>
              <a:defRPr/>
            </a:pPr>
            <a:r>
              <a:rPr lang="en-GB" altLang="cy-GB" sz="4500" dirty="0">
                <a:latin typeface="Arial" panose="020B0604020202020204" pitchFamily="34" charset="0"/>
              </a:rPr>
              <a:t>Aim of books was to improve children’s minds;</a:t>
            </a:r>
          </a:p>
          <a:p>
            <a:pPr eaLnBrk="1" hangingPunct="1">
              <a:lnSpc>
                <a:spcPct val="170000"/>
              </a:lnSpc>
              <a:buFontTx/>
              <a:buChar char="-"/>
              <a:defRPr/>
            </a:pPr>
            <a:r>
              <a:rPr lang="en-GB" altLang="cy-GB" sz="4500" dirty="0">
                <a:latin typeface="Arial" panose="020B0604020202020204" pitchFamily="34" charset="0"/>
              </a:rPr>
              <a:t>Fairy tales;</a:t>
            </a:r>
          </a:p>
          <a:p>
            <a:pPr eaLnBrk="1" hangingPunct="1">
              <a:lnSpc>
                <a:spcPct val="170000"/>
              </a:lnSpc>
              <a:buFontTx/>
              <a:buChar char="-"/>
              <a:defRPr/>
            </a:pPr>
            <a:r>
              <a:rPr lang="en-GB" altLang="cy-GB" sz="4500" dirty="0">
                <a:latin typeface="Arial" panose="020B0604020202020204" pitchFamily="34" charset="0"/>
              </a:rPr>
              <a:t>Stories with morals</a:t>
            </a:r>
            <a:r>
              <a:rPr lang="en-GB" altLang="cy-GB" sz="4500" dirty="0" smtClean="0">
                <a:latin typeface="Arial" panose="020B0604020202020204" pitchFamily="34" charset="0"/>
              </a:rPr>
              <a:t>.</a:t>
            </a: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p:txBody>
      </p:sp>
    </p:spTree>
    <p:extLst>
      <p:ext uri="{BB962C8B-B14F-4D97-AF65-F5344CB8AC3E}">
        <p14:creationId xmlns:p14="http://schemas.microsoft.com/office/powerpoint/2010/main" val="530929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pPr algn="ctr" eaLnBrk="1" hangingPunct="1"/>
            <a:r>
              <a:rPr lang="cy-GB" altLang="cy-GB" sz="4000" b="1" dirty="0">
                <a:latin typeface="Arial" panose="020B0604020202020204" pitchFamily="34" charset="0"/>
              </a:rPr>
              <a:t>‘</a:t>
            </a:r>
            <a:r>
              <a:rPr lang="cy-GB" altLang="cy-GB" sz="4000" b="1" dirty="0" err="1">
                <a:latin typeface="Arial" panose="020B0604020202020204" pitchFamily="34" charset="0"/>
              </a:rPr>
              <a:t>Chapbooks</a:t>
            </a:r>
            <a:r>
              <a:rPr lang="cy-GB" altLang="cy-GB" sz="4000" b="1" dirty="0">
                <a:latin typeface="Arial" panose="020B0604020202020204" pitchFamily="34" charset="0"/>
              </a:rPr>
              <a:t>’</a:t>
            </a:r>
            <a:endParaRPr lang="en-GB" altLang="cy-GB" sz="4000" b="1" dirty="0">
              <a:solidFill>
                <a:srgbClr val="0000FF"/>
              </a:solidFill>
              <a:latin typeface="Arial" panose="020B0604020202020204" pitchFamily="34" charset="0"/>
            </a:endParaRPr>
          </a:p>
        </p:txBody>
      </p:sp>
      <p:sp>
        <p:nvSpPr>
          <p:cNvPr id="5124" name="Rectangle 5"/>
          <p:cNvSpPr>
            <a:spLocks noGrp="1" noChangeArrowheads="1"/>
          </p:cNvSpPr>
          <p:nvPr>
            <p:ph type="body" sz="half" idx="4294967295"/>
          </p:nvPr>
        </p:nvSpPr>
        <p:spPr>
          <a:xfrm>
            <a:off x="5110163" y="1600200"/>
            <a:ext cx="4033837" cy="4525963"/>
          </a:xfrm>
        </p:spPr>
        <p:txBody>
          <a:bodyPr/>
          <a:lstStyle/>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pic>
        <p:nvPicPr>
          <p:cNvPr id="6" name="Content Placeholder 5"/>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a:xfrm>
            <a:off x="827585" y="2564904"/>
            <a:ext cx="7272808" cy="3743821"/>
          </a:xfrm>
          <a:prstGeom prst="rect">
            <a:avLst/>
          </a:prstGeom>
        </p:spPr>
      </p:pic>
      <p:sp>
        <p:nvSpPr>
          <p:cNvPr id="2" name="Rectangle 1"/>
          <p:cNvSpPr/>
          <p:nvPr/>
        </p:nvSpPr>
        <p:spPr>
          <a:xfrm>
            <a:off x="107504" y="1361866"/>
            <a:ext cx="9036496" cy="1287532"/>
          </a:xfrm>
          <a:prstGeom prst="rect">
            <a:avLst/>
          </a:prstGeom>
        </p:spPr>
        <p:txBody>
          <a:bodyPr wrap="square">
            <a:spAutoFit/>
          </a:bodyPr>
          <a:lstStyle/>
          <a:p>
            <a:pPr eaLnBrk="1" hangingPunct="1">
              <a:lnSpc>
                <a:spcPct val="150000"/>
              </a:lnSpc>
            </a:pPr>
            <a:r>
              <a:rPr lang="en-GB" altLang="cy-GB" dirty="0"/>
              <a:t>Chapbooks were small, affordable forms of literature for children and adults that were sold on the streets, and covered a range of subjects from fairy tales and ghost stories to news of politics, crime or disaster.</a:t>
            </a:r>
            <a:endParaRPr lang="en-GB" altLang="cy-GB" dirty="0"/>
          </a:p>
        </p:txBody>
      </p:sp>
    </p:spTree>
    <p:extLst>
      <p:ext uri="{BB962C8B-B14F-4D97-AF65-F5344CB8AC3E}">
        <p14:creationId xmlns:p14="http://schemas.microsoft.com/office/powerpoint/2010/main" val="1132089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1520" y="460040"/>
            <a:ext cx="7886700" cy="952736"/>
          </a:xfrm>
        </p:spPr>
        <p:txBody>
          <a:bodyPr>
            <a:noAutofit/>
          </a:bodyPr>
          <a:lstStyle/>
          <a:p>
            <a:pPr algn="ctr" eaLnBrk="1" hangingPunct="1"/>
            <a:r>
              <a:rPr lang="en-GB" altLang="cy-GB" sz="4000" b="1" dirty="0">
                <a:latin typeface="Arial" panose="020B0604020202020204" pitchFamily="34" charset="0"/>
              </a:rPr>
              <a:t>Task</a:t>
            </a:r>
          </a:p>
        </p:txBody>
      </p:sp>
      <p:sp>
        <p:nvSpPr>
          <p:cNvPr id="5124" name="Rectangle 5"/>
          <p:cNvSpPr>
            <a:spLocks noGrp="1" noChangeArrowheads="1"/>
          </p:cNvSpPr>
          <p:nvPr>
            <p:ph type="body" sz="half" idx="2"/>
          </p:nvPr>
        </p:nvSpPr>
        <p:spPr>
          <a:xfrm>
            <a:off x="467544" y="1556792"/>
            <a:ext cx="8280920" cy="4281339"/>
          </a:xfrm>
        </p:spPr>
        <p:txBody>
          <a:bodyPr>
            <a:normAutofit/>
          </a:bodyPr>
          <a:lstStyle/>
          <a:p>
            <a:pPr marL="0" indent="0" eaLnBrk="1" hangingPunct="1">
              <a:lnSpc>
                <a:spcPct val="160000"/>
              </a:lnSpc>
              <a:buNone/>
              <a:defRPr/>
            </a:pPr>
            <a:r>
              <a:rPr lang="en-GB" altLang="cy-GB" sz="3600" dirty="0">
                <a:latin typeface="Arial" panose="020B0604020202020204" pitchFamily="34" charset="0"/>
              </a:rPr>
              <a:t>1. Read the 2 versions of Aesop’s ‘The hare and the tortoise’(on Moodle);</a:t>
            </a:r>
          </a:p>
          <a:p>
            <a:pPr marL="0" indent="0" eaLnBrk="1" hangingPunct="1">
              <a:lnSpc>
                <a:spcPct val="160000"/>
              </a:lnSpc>
              <a:buFontTx/>
              <a:buNone/>
              <a:defRPr/>
            </a:pPr>
            <a:r>
              <a:rPr lang="en-GB" altLang="cy-GB" sz="3600" dirty="0">
                <a:latin typeface="Arial" panose="020B0604020202020204" pitchFamily="34" charset="0"/>
              </a:rPr>
              <a:t>2. Note any similarities;</a:t>
            </a:r>
          </a:p>
          <a:p>
            <a:pPr marL="0" indent="0" eaLnBrk="1" hangingPunct="1">
              <a:lnSpc>
                <a:spcPct val="160000"/>
              </a:lnSpc>
              <a:buFontTx/>
              <a:buNone/>
              <a:defRPr/>
            </a:pPr>
            <a:r>
              <a:rPr lang="en-GB" altLang="cy-GB" sz="3600" dirty="0">
                <a:latin typeface="Arial" panose="020B0604020202020204" pitchFamily="34" charset="0"/>
              </a:rPr>
              <a:t>3. Note any differences</a:t>
            </a:r>
            <a:r>
              <a:rPr lang="en-GB" altLang="cy-GB" sz="3600" dirty="0" smtClean="0">
                <a:latin typeface="Arial" panose="020B0604020202020204" pitchFamily="34" charset="0"/>
              </a:rPr>
              <a:t>.</a:t>
            </a:r>
            <a:r>
              <a:rPr lang="en-GB" altLang="cy-GB" sz="2400" dirty="0" smtClean="0">
                <a:solidFill>
                  <a:srgbClr val="0000FF"/>
                </a:solidFill>
                <a:latin typeface="Arial" panose="020B0604020202020204" pitchFamily="34" charset="0"/>
              </a:rPr>
              <a:t> </a:t>
            </a:r>
            <a:endParaRPr lang="en-GB" altLang="cy-GB" sz="2400" dirty="0">
              <a:solidFill>
                <a:srgbClr val="0000FF"/>
              </a:solidFill>
              <a:latin typeface="Arial" panose="020B0604020202020204" pitchFamily="34" charset="0"/>
            </a:endParaRP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975500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365127"/>
            <a:ext cx="7886700" cy="759618"/>
          </a:xfrm>
        </p:spPr>
        <p:txBody>
          <a:bodyPr>
            <a:noAutofit/>
          </a:bodyPr>
          <a:lstStyle/>
          <a:p>
            <a:pPr algn="ctr" eaLnBrk="1" hangingPunct="1"/>
            <a:r>
              <a:rPr lang="en-GB" altLang="cy-GB" sz="4000" b="1" dirty="0">
                <a:latin typeface="Arial" panose="020B0604020202020204" pitchFamily="34" charset="0"/>
              </a:rPr>
              <a:t>History of children’s books</a:t>
            </a:r>
          </a:p>
        </p:txBody>
      </p:sp>
      <p:sp>
        <p:nvSpPr>
          <p:cNvPr id="5124" name="Rectangle 5"/>
          <p:cNvSpPr>
            <a:spLocks noGrp="1" noChangeArrowheads="1"/>
          </p:cNvSpPr>
          <p:nvPr>
            <p:ph type="body" sz="half" idx="2"/>
          </p:nvPr>
        </p:nvSpPr>
        <p:spPr>
          <a:xfrm>
            <a:off x="395536" y="908720"/>
            <a:ext cx="8496944" cy="2232247"/>
          </a:xfrm>
        </p:spPr>
        <p:txBody>
          <a:bodyPr>
            <a:noAutofit/>
          </a:bodyPr>
          <a:lstStyle/>
          <a:p>
            <a:pPr marL="0" indent="0" eaLnBrk="1" hangingPunct="1">
              <a:lnSpc>
                <a:spcPct val="170000"/>
              </a:lnSpc>
              <a:buNone/>
              <a:defRPr/>
            </a:pPr>
            <a:r>
              <a:rPr lang="en-GB" altLang="cy-GB" sz="1600" b="1" dirty="0">
                <a:latin typeface="Arial" panose="020B0604020202020204" pitchFamily="34" charset="0"/>
              </a:rPr>
              <a:t>19</a:t>
            </a:r>
            <a:r>
              <a:rPr lang="en-GB" altLang="cy-GB" sz="1600" b="1" baseline="30000" dirty="0">
                <a:latin typeface="Arial" panose="020B0604020202020204" pitchFamily="34" charset="0"/>
              </a:rPr>
              <a:t>th</a:t>
            </a:r>
            <a:r>
              <a:rPr lang="en-GB" altLang="cy-GB" sz="1600" b="1" dirty="0">
                <a:latin typeface="Arial" panose="020B0604020202020204" pitchFamily="34" charset="0"/>
              </a:rPr>
              <a:t> century</a:t>
            </a:r>
          </a:p>
          <a:p>
            <a:pPr eaLnBrk="1" hangingPunct="1">
              <a:lnSpc>
                <a:spcPct val="170000"/>
              </a:lnSpc>
              <a:buFontTx/>
              <a:buChar char="-"/>
              <a:defRPr/>
            </a:pPr>
            <a:r>
              <a:rPr lang="en-GB" altLang="cy-GB" sz="1600" dirty="0">
                <a:latin typeface="Arial" panose="020B0604020202020204" pitchFamily="34" charset="0"/>
              </a:rPr>
              <a:t>A change in attitude towards children/childhood;</a:t>
            </a:r>
          </a:p>
          <a:p>
            <a:pPr eaLnBrk="1" hangingPunct="1">
              <a:lnSpc>
                <a:spcPct val="170000"/>
              </a:lnSpc>
              <a:buFontTx/>
              <a:buChar char="-"/>
              <a:defRPr/>
            </a:pPr>
            <a:r>
              <a:rPr lang="en-GB" altLang="cy-GB" sz="1600" dirty="0">
                <a:latin typeface="Arial" panose="020B0604020202020204" pitchFamily="34" charset="0"/>
              </a:rPr>
              <a:t>Why was this?</a:t>
            </a:r>
          </a:p>
          <a:p>
            <a:pPr marL="0" indent="0" eaLnBrk="1" hangingPunct="1">
              <a:lnSpc>
                <a:spcPct val="170000"/>
              </a:lnSpc>
              <a:buNone/>
              <a:defRPr/>
            </a:pPr>
            <a:r>
              <a:rPr lang="en-GB" altLang="cy-GB" sz="1600" dirty="0">
                <a:latin typeface="Arial" panose="020B0604020202020204" pitchFamily="34" charset="0"/>
              </a:rPr>
              <a:t>- Increase in children’s literature</a:t>
            </a:r>
            <a:r>
              <a:rPr lang="en-GB" altLang="cy-GB" sz="1600" dirty="0" smtClean="0">
                <a:latin typeface="Arial" panose="020B0604020202020204" pitchFamily="34" charset="0"/>
              </a:rPr>
              <a:t>.</a:t>
            </a:r>
            <a:endParaRPr lang="en-GB" altLang="cy-GB" sz="800" dirty="0">
              <a:solidFill>
                <a:srgbClr val="0000FF"/>
              </a:solidFill>
              <a:latin typeface="Arial" panose="020B0604020202020204" pitchFamily="34" charset="0"/>
            </a:endParaRPr>
          </a:p>
          <a:p>
            <a:pPr>
              <a:lnSpc>
                <a:spcPct val="150000"/>
              </a:lnSpc>
            </a:pPr>
            <a:r>
              <a:rPr lang="en-GB" altLang="cy-GB" sz="1100" dirty="0">
                <a:latin typeface="Arial" panose="020B0604020202020204" pitchFamily="34" charset="0"/>
              </a:rPr>
              <a:t>Social attitudes towards children started to change in the middle of the 19th century, and childhood gradually came to be seen more as a distinct phase of life, separate from adulthood, with children needing protecting  from the hardships of adult life, especially work and provided with more guidance and nurturing through education</a:t>
            </a:r>
            <a:r>
              <a:rPr lang="en-GB" altLang="cy-GB" sz="1100" dirty="0" smtClean="0">
                <a:latin typeface="Arial" panose="020B0604020202020204" pitchFamily="34" charset="0"/>
              </a:rPr>
              <a:t>.</a:t>
            </a:r>
            <a:endParaRPr lang="en-GB" altLang="cy-GB" sz="1100" dirty="0">
              <a:latin typeface="Arial" panose="020B0604020202020204" pitchFamily="34" charset="0"/>
            </a:endParaRPr>
          </a:p>
          <a:p>
            <a:pPr>
              <a:lnSpc>
                <a:spcPct val="150000"/>
              </a:lnSpc>
            </a:pPr>
            <a:r>
              <a:rPr lang="en-GB" altLang="cy-GB" sz="1100" dirty="0">
                <a:latin typeface="Arial" panose="020B0604020202020204" pitchFamily="34" charset="0"/>
              </a:rPr>
              <a:t>These attitudes were reflected in the introduction of several social policies related to work and education, and the establishment of institutions dedicated to child welfare gradually changed the status of children</a:t>
            </a:r>
            <a:r>
              <a:rPr lang="en-GB" altLang="cy-GB" sz="1100" dirty="0" smtClean="0">
                <a:latin typeface="Arial" panose="020B0604020202020204" pitchFamily="34" charset="0"/>
              </a:rPr>
              <a:t>.</a:t>
            </a:r>
            <a:endParaRPr lang="en-GB" altLang="cy-GB" sz="1100" dirty="0">
              <a:latin typeface="Arial" panose="020B0604020202020204" pitchFamily="34" charset="0"/>
            </a:endParaRPr>
          </a:p>
          <a:p>
            <a:pPr>
              <a:lnSpc>
                <a:spcPct val="150000"/>
              </a:lnSpc>
            </a:pPr>
            <a:r>
              <a:rPr lang="en-GB" altLang="cy-GB" sz="1100" dirty="0">
                <a:latin typeface="Arial" panose="020B0604020202020204" pitchFamily="34" charset="0"/>
              </a:rPr>
              <a:t>Legislation changes in the field of work and </a:t>
            </a:r>
            <a:r>
              <a:rPr lang="en-GB" altLang="cy-GB" sz="1100" dirty="0" smtClean="0">
                <a:latin typeface="Arial" panose="020B0604020202020204" pitchFamily="34" charset="0"/>
              </a:rPr>
              <a:t>education</a:t>
            </a:r>
            <a:endParaRPr lang="en-GB" altLang="cy-GB" sz="1100" dirty="0">
              <a:latin typeface="Arial" panose="020B0604020202020204" pitchFamily="34" charset="0"/>
            </a:endParaRPr>
          </a:p>
          <a:p>
            <a:pPr>
              <a:lnSpc>
                <a:spcPct val="150000"/>
              </a:lnSpc>
            </a:pPr>
            <a:r>
              <a:rPr lang="en-GB" altLang="cy-GB" sz="1100" dirty="0">
                <a:latin typeface="Arial" panose="020B0604020202020204" pitchFamily="34" charset="0"/>
              </a:rPr>
              <a:t>The  1870 Education Act introduced Education for all children aged 5-12, although this was voluntary at the time. In 1880 it was made compulsory for all children to attend school aged 5-12, with the responsibility for attendance falling on the Local Education Authorities.</a:t>
            </a:r>
          </a:p>
          <a:p>
            <a:pPr marL="0" indent="0" eaLnBrk="1" hangingPunct="1">
              <a:buFontTx/>
              <a:buNone/>
              <a:defRPr/>
            </a:pPr>
            <a:endParaRPr lang="en-GB" altLang="cy-GB" sz="1400" dirty="0">
              <a:solidFill>
                <a:srgbClr val="0000FF"/>
              </a:solidFill>
              <a:latin typeface="Arial" panose="020B0604020202020204" pitchFamily="34" charset="0"/>
            </a:endParaRPr>
          </a:p>
          <a:p>
            <a:pPr marL="0" indent="0" algn="r" eaLnBrk="1" hangingPunct="1">
              <a:buFontTx/>
              <a:buNone/>
              <a:defRPr/>
            </a:pPr>
            <a:r>
              <a:rPr lang="en-GB" altLang="cy-GB" sz="1400" dirty="0">
                <a:solidFill>
                  <a:srgbClr val="0000FF"/>
                </a:solidFill>
                <a:latin typeface="Arial" panose="020B0604020202020204" pitchFamily="34" charset="0"/>
              </a:rPr>
              <a:t> </a:t>
            </a:r>
          </a:p>
        </p:txBody>
      </p:sp>
    </p:spTree>
    <p:extLst>
      <p:ext uri="{BB962C8B-B14F-4D97-AF65-F5344CB8AC3E}">
        <p14:creationId xmlns:p14="http://schemas.microsoft.com/office/powerpoint/2010/main" val="183724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70797" y="-99392"/>
            <a:ext cx="7886700" cy="1325563"/>
          </a:xfrm>
        </p:spPr>
        <p:txBody>
          <a:bodyPr>
            <a:normAutofit/>
          </a:bodyPr>
          <a:lstStyle/>
          <a:p>
            <a:pPr algn="ctr" eaLnBrk="1" hangingPunct="1"/>
            <a:r>
              <a:rPr lang="cy-GB" altLang="cy-GB" sz="4000" b="1" dirty="0" err="1">
                <a:latin typeface="Arial" panose="020B0604020202020204" pitchFamily="34" charset="0"/>
              </a:rPr>
              <a:t>Bruno</a:t>
            </a:r>
            <a:r>
              <a:rPr lang="cy-GB" altLang="cy-GB" sz="4000" b="1" dirty="0">
                <a:latin typeface="Arial" panose="020B0604020202020204" pitchFamily="34" charset="0"/>
              </a:rPr>
              <a:t> </a:t>
            </a:r>
            <a:r>
              <a:rPr lang="cy-GB" altLang="cy-GB" sz="4000" b="1" dirty="0" err="1">
                <a:latin typeface="Arial" panose="020B0604020202020204" pitchFamily="34" charset="0"/>
              </a:rPr>
              <a:t>Bettelheim</a:t>
            </a:r>
            <a:r>
              <a:rPr lang="cy-GB" altLang="cy-GB" sz="4000" b="1" dirty="0">
                <a:latin typeface="Arial" panose="020B0604020202020204" pitchFamily="34" charset="0"/>
              </a:rPr>
              <a:t> (1903-1990)</a:t>
            </a:r>
            <a:endParaRPr lang="en-GB" altLang="cy-GB" sz="4000" b="1" dirty="0">
              <a:solidFill>
                <a:srgbClr val="0000FF"/>
              </a:solidFill>
              <a:latin typeface="Arial" panose="020B0604020202020204" pitchFamily="34" charset="0"/>
            </a:endParaRPr>
          </a:p>
        </p:txBody>
      </p:sp>
      <p:sp>
        <p:nvSpPr>
          <p:cNvPr id="5123" name="Rectangle 4"/>
          <p:cNvSpPr>
            <a:spLocks noGrp="1" noChangeArrowheads="1"/>
          </p:cNvSpPr>
          <p:nvPr>
            <p:ph type="body" sz="half" idx="1"/>
          </p:nvPr>
        </p:nvSpPr>
        <p:spPr>
          <a:xfrm>
            <a:off x="457200" y="1600200"/>
            <a:ext cx="4033838" cy="4525963"/>
          </a:xfrm>
        </p:spPr>
        <p:txBody>
          <a:bodyPr/>
          <a:lstStyle/>
          <a:p>
            <a:pPr marL="0" indent="0" eaLnBrk="1" hangingPunct="1">
              <a:buNone/>
              <a:defRPr/>
            </a:pPr>
            <a:endParaRPr lang="cy-GB" altLang="cy-GB" sz="3200" dirty="0">
              <a:latin typeface="Arial" panose="020B0604020202020204" pitchFamily="34" charset="0"/>
            </a:endParaRPr>
          </a:p>
        </p:txBody>
      </p:sp>
      <p:sp>
        <p:nvSpPr>
          <p:cNvPr id="5124" name="Rectangle 5"/>
          <p:cNvSpPr>
            <a:spLocks noGrp="1" noChangeArrowheads="1"/>
          </p:cNvSpPr>
          <p:nvPr>
            <p:ph type="body" sz="half" idx="2"/>
          </p:nvPr>
        </p:nvSpPr>
        <p:spPr>
          <a:xfrm>
            <a:off x="4644008" y="908720"/>
            <a:ext cx="4033837" cy="4525963"/>
          </a:xfrm>
        </p:spPr>
        <p:txBody>
          <a:bodyPr>
            <a:noAutofit/>
          </a:bodyPr>
          <a:lstStyle/>
          <a:p>
            <a:pPr>
              <a:defRPr/>
            </a:pPr>
            <a:r>
              <a:rPr lang="en-GB" altLang="cy-GB" sz="1100" dirty="0" smtClean="0">
                <a:latin typeface="Arial" panose="020B0604020202020204" pitchFamily="34" charset="0"/>
                <a:cs typeface="Arial" panose="020B0604020202020204" pitchFamily="34" charset="0"/>
              </a:rPr>
              <a:t>Child </a:t>
            </a:r>
            <a:r>
              <a:rPr lang="en-GB" altLang="cy-GB" sz="1100" dirty="0">
                <a:latin typeface="Arial" panose="020B0604020202020204" pitchFamily="34" charset="0"/>
                <a:cs typeface="Arial" panose="020B0604020202020204" pitchFamily="34" charset="0"/>
              </a:rPr>
              <a:t>psychologist</a:t>
            </a:r>
            <a:r>
              <a:rPr lang="en-GB" altLang="cy-GB" sz="1100" dirty="0" smtClean="0">
                <a:latin typeface="Arial" panose="020B0604020202020204" pitchFamily="34" charset="0"/>
                <a:cs typeface="Arial" panose="020B0604020202020204" pitchFamily="34" charset="0"/>
              </a:rPr>
              <a:t>;</a:t>
            </a:r>
          </a:p>
          <a:p>
            <a:pPr marL="0" indent="0">
              <a:buNone/>
            </a:pPr>
            <a:r>
              <a:rPr lang="en-GB" altLang="cy-GB" sz="1100" dirty="0">
                <a:latin typeface="Arial" panose="020B0604020202020204" pitchFamily="34" charset="0"/>
                <a:cs typeface="Arial" panose="020B0604020202020204" pitchFamily="34" charset="0"/>
              </a:rPr>
              <a:t>Bettelheim’s writing covered several topics, including:</a:t>
            </a:r>
          </a:p>
          <a:p>
            <a:pPr marL="171450" indent="-171450"/>
            <a:r>
              <a:rPr lang="en-GB" altLang="cy-GB" sz="1100" dirty="0">
                <a:latin typeface="Arial" panose="020B0604020202020204" pitchFamily="34" charset="0"/>
                <a:cs typeface="Arial" panose="020B0604020202020204" pitchFamily="34" charset="0"/>
              </a:rPr>
              <a:t>the residential treatment of children</a:t>
            </a:r>
          </a:p>
          <a:p>
            <a:pPr marL="171450" indent="-171450"/>
            <a:r>
              <a:rPr lang="en-GB" altLang="cy-GB" sz="1100" dirty="0">
                <a:latin typeface="Arial" panose="020B0604020202020204" pitchFamily="34" charset="0"/>
                <a:cs typeface="Arial" panose="020B0604020202020204" pitchFamily="34" charset="0"/>
              </a:rPr>
              <a:t>parenting</a:t>
            </a:r>
          </a:p>
          <a:p>
            <a:pPr marL="171450" indent="-171450"/>
            <a:r>
              <a:rPr lang="en-GB" altLang="cy-GB" sz="1100" dirty="0">
                <a:latin typeface="Arial" panose="020B0604020202020204" pitchFamily="34" charset="0"/>
                <a:cs typeface="Arial" panose="020B0604020202020204" pitchFamily="34" charset="0"/>
              </a:rPr>
              <a:t>loss of autonomy in extreme settings</a:t>
            </a:r>
          </a:p>
          <a:p>
            <a:pPr marL="171450" indent="-171450"/>
            <a:r>
              <a:rPr lang="en-GB" altLang="cy-GB" sz="1100" dirty="0">
                <a:latin typeface="Arial" panose="020B0604020202020204" pitchFamily="34" charset="0"/>
                <a:cs typeface="Arial" panose="020B0604020202020204" pitchFamily="34" charset="0"/>
              </a:rPr>
              <a:t>social prejudice</a:t>
            </a:r>
          </a:p>
          <a:p>
            <a:pPr marL="171450" indent="-171450"/>
            <a:r>
              <a:rPr lang="en-GB" altLang="cy-GB" sz="1100" dirty="0">
                <a:latin typeface="Arial" panose="020B0604020202020204" pitchFamily="34" charset="0"/>
                <a:cs typeface="Arial" panose="020B0604020202020204" pitchFamily="34" charset="0"/>
              </a:rPr>
              <a:t>raising children in kibbutz</a:t>
            </a:r>
          </a:p>
          <a:p>
            <a:pPr marL="171450" indent="-171450"/>
            <a:r>
              <a:rPr lang="en-GB" altLang="cy-GB" sz="1100" dirty="0">
                <a:latin typeface="Arial" panose="020B0604020202020204" pitchFamily="34" charset="0"/>
                <a:cs typeface="Arial" panose="020B0604020202020204" pitchFamily="34" charset="0"/>
              </a:rPr>
              <a:t>fairy tales</a:t>
            </a:r>
          </a:p>
          <a:p>
            <a:pPr marL="171450" indent="-171450"/>
            <a:r>
              <a:rPr lang="en-GB" altLang="cy-GB" sz="1100" dirty="0">
                <a:latin typeface="Arial" panose="020B0604020202020204" pitchFamily="34" charset="0"/>
                <a:cs typeface="Arial" panose="020B0604020202020204" pitchFamily="34" charset="0"/>
              </a:rPr>
              <a:t>misunderstandings of Freud</a:t>
            </a:r>
          </a:p>
          <a:p>
            <a:pPr marL="171450" indent="-171450"/>
            <a:r>
              <a:rPr lang="en-GB" altLang="cy-GB" sz="1100" dirty="0" smtClean="0">
                <a:latin typeface="Arial" panose="020B0604020202020204" pitchFamily="34" charset="0"/>
                <a:cs typeface="Arial" panose="020B0604020202020204" pitchFamily="34" charset="0"/>
              </a:rPr>
              <a:t>Education</a:t>
            </a:r>
          </a:p>
          <a:p>
            <a:pPr marL="0" indent="0">
              <a:lnSpc>
                <a:spcPct val="150000"/>
              </a:lnSpc>
              <a:buNone/>
            </a:pPr>
            <a:r>
              <a:rPr lang="en-GB" sz="1100" dirty="0" smtClean="0">
                <a:latin typeface="Arial" panose="020B0604020202020204" pitchFamily="34" charset="0"/>
                <a:cs typeface="Arial" panose="020B0604020202020204" pitchFamily="34" charset="0"/>
              </a:rPr>
              <a:t>From </a:t>
            </a:r>
            <a:r>
              <a:rPr lang="en-GB" sz="1100" dirty="0">
                <a:latin typeface="Arial" panose="020B0604020202020204" pitchFamily="34" charset="0"/>
                <a:cs typeface="Arial" panose="020B0604020202020204" pitchFamily="34" charset="0"/>
              </a:rPr>
              <a:t>a psychoanalytical perspective, Bruno Bettelheim investigated why fairy tales were so important for children. The aspect of the stories he was most interested in was to what extent fairy tales can foster children’s development. Bettelheim suggested that fairy tales give children the opportunity to understand inner conflicts which they experience in the phases of their spiritual and intellectual development, and to act these out and resolve them in their imagination. </a:t>
            </a:r>
            <a:endParaRPr lang="en-GB" altLang="cy-GB" sz="1100" dirty="0">
              <a:latin typeface="Arial" panose="020B0604020202020204" pitchFamily="34" charset="0"/>
              <a:cs typeface="Arial" panose="020B0604020202020204" pitchFamily="34" charset="0"/>
            </a:endParaRPr>
          </a:p>
          <a:p>
            <a:pPr marL="171450" indent="-171450"/>
            <a:endParaRPr lang="en-GB" altLang="cy-GB" sz="3200" dirty="0">
              <a:latin typeface="Arial" panose="020B0604020202020204" pitchFamily="34" charset="0"/>
            </a:endParaRPr>
          </a:p>
          <a:p>
            <a:pPr>
              <a:defRPr/>
            </a:pPr>
            <a:endParaRPr lang="en-GB" altLang="cy-GB" sz="3200" dirty="0">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052736"/>
            <a:ext cx="3951486" cy="4525963"/>
          </a:xfrm>
          <a:prstGeom prst="rect">
            <a:avLst/>
          </a:prstGeom>
        </p:spPr>
      </p:pic>
    </p:spTree>
    <p:extLst>
      <p:ext uri="{BB962C8B-B14F-4D97-AF65-F5344CB8AC3E}">
        <p14:creationId xmlns:p14="http://schemas.microsoft.com/office/powerpoint/2010/main" val="926123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Autofit/>
          </a:bodyPr>
          <a:lstStyle/>
          <a:p>
            <a:pPr algn="ctr"/>
            <a:r>
              <a:rPr lang="en-GB" altLang="cy-GB" sz="4000" b="1" dirty="0">
                <a:latin typeface="Arial" panose="020B0604020202020204" pitchFamily="34" charset="0"/>
              </a:rPr>
              <a:t>Fairy tales</a:t>
            </a:r>
            <a:endParaRPr lang="cy-GB" altLang="cy-GB" sz="4000" b="1" dirty="0">
              <a:latin typeface="Arial" panose="020B0604020202020204" pitchFamily="34" charset="0"/>
            </a:endParaRPr>
          </a:p>
        </p:txBody>
      </p:sp>
      <p:sp>
        <p:nvSpPr>
          <p:cNvPr id="4" name="Content Placeholder 3"/>
          <p:cNvSpPr>
            <a:spLocks noGrp="1"/>
          </p:cNvSpPr>
          <p:nvPr>
            <p:ph sz="half" idx="2"/>
          </p:nvPr>
        </p:nvSpPr>
        <p:spPr>
          <a:xfrm>
            <a:off x="539552" y="1628800"/>
            <a:ext cx="8424936" cy="3821472"/>
          </a:xfrm>
        </p:spPr>
        <p:txBody>
          <a:bodyPr/>
          <a:lstStyle/>
          <a:p>
            <a:pPr>
              <a:lnSpc>
                <a:spcPct val="150000"/>
              </a:lnSpc>
              <a:defRPr/>
            </a:pPr>
            <a:r>
              <a:rPr lang="cy-GB" dirty="0" err="1">
                <a:latin typeface="Arial" panose="020B0604020202020204" pitchFamily="34" charset="0"/>
              </a:rPr>
              <a:t>Thousands</a:t>
            </a:r>
            <a:r>
              <a:rPr lang="cy-GB" dirty="0">
                <a:latin typeface="Arial" panose="020B0604020202020204" pitchFamily="34" charset="0"/>
              </a:rPr>
              <a:t> of </a:t>
            </a:r>
            <a:r>
              <a:rPr lang="cy-GB" dirty="0" err="1">
                <a:latin typeface="Arial" panose="020B0604020202020204" pitchFamily="34" charset="0"/>
              </a:rPr>
              <a:t>years</a:t>
            </a:r>
            <a:r>
              <a:rPr lang="cy-GB" dirty="0">
                <a:latin typeface="Arial" panose="020B0604020202020204" pitchFamily="34" charset="0"/>
              </a:rPr>
              <a:t> </a:t>
            </a:r>
            <a:r>
              <a:rPr lang="cy-GB" dirty="0" err="1">
                <a:latin typeface="Arial" panose="020B0604020202020204" pitchFamily="34" charset="0"/>
              </a:rPr>
              <a:t>old</a:t>
            </a:r>
            <a:r>
              <a:rPr lang="cy-GB" dirty="0">
                <a:latin typeface="Arial" panose="020B0604020202020204" pitchFamily="34" charset="0"/>
              </a:rPr>
              <a:t>;</a:t>
            </a:r>
          </a:p>
          <a:p>
            <a:pPr>
              <a:lnSpc>
                <a:spcPct val="150000"/>
              </a:lnSpc>
              <a:defRPr/>
            </a:pPr>
            <a:r>
              <a:rPr lang="cy-GB" dirty="0">
                <a:latin typeface="Arial" panose="020B0604020202020204" pitchFamily="34" charset="0"/>
              </a:rPr>
              <a:t>Brothers </a:t>
            </a:r>
            <a:r>
              <a:rPr lang="cy-GB" dirty="0" err="1">
                <a:latin typeface="Arial" panose="020B0604020202020204" pitchFamily="34" charset="0"/>
              </a:rPr>
              <a:t>Grimm</a:t>
            </a:r>
            <a:r>
              <a:rPr lang="cy-GB" dirty="0">
                <a:latin typeface="Arial" panose="020B0604020202020204" pitchFamily="34" charset="0"/>
              </a:rPr>
              <a:t>:</a:t>
            </a:r>
          </a:p>
          <a:p>
            <a:pPr>
              <a:lnSpc>
                <a:spcPct val="150000"/>
              </a:lnSpc>
              <a:buFontTx/>
              <a:buChar char="-"/>
              <a:defRPr/>
            </a:pPr>
            <a:r>
              <a:rPr lang="cy-GB" dirty="0" err="1">
                <a:latin typeface="Arial" panose="020B0604020202020204" pitchFamily="34" charset="0"/>
              </a:rPr>
              <a:t>folklore</a:t>
            </a:r>
            <a:r>
              <a:rPr lang="cy-GB" dirty="0">
                <a:latin typeface="Arial" panose="020B0604020202020204" pitchFamily="34" charset="0"/>
              </a:rPr>
              <a:t>/</a:t>
            </a:r>
            <a:r>
              <a:rPr lang="cy-GB" dirty="0" err="1">
                <a:latin typeface="Arial" panose="020B0604020202020204" pitchFamily="34" charset="0"/>
              </a:rPr>
              <a:t>oral</a:t>
            </a:r>
            <a:r>
              <a:rPr lang="cy-GB" dirty="0">
                <a:latin typeface="Arial" panose="020B0604020202020204" pitchFamily="34" charset="0"/>
              </a:rPr>
              <a:t> </a:t>
            </a:r>
            <a:r>
              <a:rPr lang="cy-GB" dirty="0" err="1">
                <a:latin typeface="Arial" panose="020B0604020202020204" pitchFamily="34" charset="0"/>
              </a:rPr>
              <a:t>tradition</a:t>
            </a:r>
            <a:r>
              <a:rPr lang="cy-GB" dirty="0">
                <a:latin typeface="Arial" panose="020B0604020202020204" pitchFamily="34" charset="0"/>
              </a:rPr>
              <a:t>;</a:t>
            </a:r>
          </a:p>
          <a:p>
            <a:pPr>
              <a:lnSpc>
                <a:spcPct val="150000"/>
              </a:lnSpc>
              <a:buFontTx/>
              <a:buChar char="-"/>
              <a:defRPr/>
            </a:pPr>
            <a:r>
              <a:rPr lang="cy-GB" dirty="0" err="1">
                <a:latin typeface="Arial" panose="020B0604020202020204" pitchFamily="34" charset="0"/>
              </a:rPr>
              <a:t>thought</a:t>
            </a:r>
            <a:r>
              <a:rPr lang="cy-GB" dirty="0">
                <a:latin typeface="Arial" panose="020B0604020202020204" pitchFamily="34" charset="0"/>
              </a:rPr>
              <a:t> to </a:t>
            </a:r>
            <a:r>
              <a:rPr lang="cy-GB" dirty="0" err="1">
                <a:latin typeface="Arial" panose="020B0604020202020204" pitchFamily="34" charset="0"/>
              </a:rPr>
              <a:t>reflect</a:t>
            </a:r>
            <a:r>
              <a:rPr lang="cy-GB" dirty="0">
                <a:latin typeface="Arial" panose="020B0604020202020204" pitchFamily="34" charset="0"/>
              </a:rPr>
              <a:t> </a:t>
            </a:r>
            <a:r>
              <a:rPr lang="cy-GB" dirty="0" err="1">
                <a:latin typeface="Arial" panose="020B0604020202020204" pitchFamily="34" charset="0"/>
              </a:rPr>
              <a:t>society</a:t>
            </a:r>
            <a:r>
              <a:rPr lang="cy-GB" dirty="0">
                <a:latin typeface="Arial" panose="020B0604020202020204" pitchFamily="34" charset="0"/>
              </a:rPr>
              <a:t>;</a:t>
            </a:r>
          </a:p>
          <a:p>
            <a:pPr>
              <a:lnSpc>
                <a:spcPct val="150000"/>
              </a:lnSpc>
              <a:defRPr/>
            </a:pPr>
            <a:r>
              <a:rPr lang="cy-GB" dirty="0">
                <a:latin typeface="Arial" panose="020B0604020202020204" pitchFamily="34" charset="0"/>
              </a:rPr>
              <a:t>Not </a:t>
            </a:r>
            <a:r>
              <a:rPr lang="cy-GB" dirty="0" err="1">
                <a:latin typeface="Arial" panose="020B0604020202020204" pitchFamily="34" charset="0"/>
              </a:rPr>
              <a:t>meant</a:t>
            </a:r>
            <a:r>
              <a:rPr lang="cy-GB" dirty="0">
                <a:latin typeface="Arial" panose="020B0604020202020204" pitchFamily="34" charset="0"/>
              </a:rPr>
              <a:t> for </a:t>
            </a:r>
            <a:r>
              <a:rPr lang="cy-GB" dirty="0" err="1">
                <a:latin typeface="Arial" panose="020B0604020202020204" pitchFamily="34" charset="0"/>
              </a:rPr>
              <a:t>children</a:t>
            </a:r>
            <a:r>
              <a:rPr lang="cy-GB" dirty="0">
                <a:latin typeface="Arial" panose="020B0604020202020204" pitchFamily="34" charset="0"/>
              </a:rPr>
              <a:t>!</a:t>
            </a:r>
          </a:p>
        </p:txBody>
      </p:sp>
      <p:pic>
        <p:nvPicPr>
          <p:cNvPr id="2" name="Picture 1"/>
          <p:cNvPicPr>
            <a:picLocks noChangeAspect="1"/>
          </p:cNvPicPr>
          <p:nvPr/>
        </p:nvPicPr>
        <p:blipFill>
          <a:blip r:embed="rId3"/>
          <a:stretch>
            <a:fillRect/>
          </a:stretch>
        </p:blipFill>
        <p:spPr>
          <a:xfrm>
            <a:off x="5364087" y="1868438"/>
            <a:ext cx="3033213" cy="3864818"/>
          </a:xfrm>
          <a:prstGeom prst="rect">
            <a:avLst/>
          </a:prstGeom>
        </p:spPr>
      </p:pic>
    </p:spTree>
    <p:extLst>
      <p:ext uri="{BB962C8B-B14F-4D97-AF65-F5344CB8AC3E}">
        <p14:creationId xmlns:p14="http://schemas.microsoft.com/office/powerpoint/2010/main" val="1304115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363272" cy="1143000"/>
          </a:xfrm>
        </p:spPr>
        <p:txBody>
          <a:bodyPr>
            <a:normAutofit/>
          </a:bodyPr>
          <a:lstStyle/>
          <a:p>
            <a:pPr algn="ctr"/>
            <a:r>
              <a:rPr lang="en-GB" altLang="cy-GB" sz="4000" b="1" dirty="0">
                <a:latin typeface="Arial" panose="020B0604020202020204" pitchFamily="34" charset="0"/>
              </a:rPr>
              <a:t>Traditional fairy tales</a:t>
            </a:r>
            <a:endParaRPr lang="cy-GB" altLang="cy-GB" sz="4000" b="1" dirty="0">
              <a:latin typeface="Arial" panose="020B0604020202020204" pitchFamily="34" charset="0"/>
            </a:endParaRPr>
          </a:p>
        </p:txBody>
      </p:sp>
      <p:sp>
        <p:nvSpPr>
          <p:cNvPr id="4" name="Content Placeholder 3"/>
          <p:cNvSpPr>
            <a:spLocks noGrp="1"/>
          </p:cNvSpPr>
          <p:nvPr>
            <p:ph sz="half" idx="2"/>
          </p:nvPr>
        </p:nvSpPr>
        <p:spPr>
          <a:xfrm>
            <a:off x="457200" y="1417638"/>
            <a:ext cx="8686800" cy="4759325"/>
          </a:xfrm>
        </p:spPr>
        <p:txBody>
          <a:bodyPr>
            <a:normAutofit/>
          </a:bodyPr>
          <a:lstStyle/>
          <a:p>
            <a:pPr marL="0" indent="0">
              <a:lnSpc>
                <a:spcPct val="150000"/>
              </a:lnSpc>
              <a:buNone/>
              <a:defRPr/>
            </a:pPr>
            <a:r>
              <a:rPr lang="cy-GB" dirty="0" err="1">
                <a:latin typeface="Arial" panose="020B0604020202020204" pitchFamily="34" charset="0"/>
              </a:rPr>
              <a:t>How</a:t>
            </a:r>
            <a:r>
              <a:rPr lang="cy-GB" dirty="0">
                <a:latin typeface="Arial" panose="020B0604020202020204" pitchFamily="34" charset="0"/>
              </a:rPr>
              <a:t> </a:t>
            </a:r>
            <a:r>
              <a:rPr lang="cy-GB" dirty="0" err="1">
                <a:latin typeface="Arial" panose="020B0604020202020204" pitchFamily="34" charset="0"/>
              </a:rPr>
              <a:t>many</a:t>
            </a:r>
            <a:r>
              <a:rPr lang="cy-GB" dirty="0">
                <a:latin typeface="Arial" panose="020B0604020202020204" pitchFamily="34" charset="0"/>
              </a:rPr>
              <a:t> can </a:t>
            </a:r>
            <a:r>
              <a:rPr lang="cy-GB" dirty="0" err="1">
                <a:latin typeface="Arial" panose="020B0604020202020204" pitchFamily="34" charset="0"/>
              </a:rPr>
              <a:t>you</a:t>
            </a:r>
            <a:r>
              <a:rPr lang="cy-GB" dirty="0">
                <a:latin typeface="Arial" panose="020B0604020202020204" pitchFamily="34" charset="0"/>
              </a:rPr>
              <a:t> </a:t>
            </a:r>
            <a:r>
              <a:rPr lang="cy-GB" dirty="0" err="1">
                <a:latin typeface="Arial" panose="020B0604020202020204" pitchFamily="34" charset="0"/>
              </a:rPr>
              <a:t>remember</a:t>
            </a:r>
            <a:r>
              <a:rPr lang="cy-GB" dirty="0">
                <a:latin typeface="Arial" panose="020B0604020202020204" pitchFamily="34" charset="0"/>
              </a:rPr>
              <a:t>?</a:t>
            </a:r>
          </a:p>
          <a:p>
            <a:pPr>
              <a:lnSpc>
                <a:spcPct val="150000"/>
              </a:lnSpc>
              <a:defRPr/>
            </a:pPr>
            <a:r>
              <a:rPr lang="cy-GB" dirty="0" err="1">
                <a:latin typeface="Arial" panose="020B0604020202020204" pitchFamily="34" charset="0"/>
              </a:rPr>
              <a:t>Snow</a:t>
            </a:r>
            <a:r>
              <a:rPr lang="cy-GB" dirty="0">
                <a:latin typeface="Arial" panose="020B0604020202020204" pitchFamily="34" charset="0"/>
              </a:rPr>
              <a:t> White;</a:t>
            </a:r>
          </a:p>
          <a:p>
            <a:pPr>
              <a:lnSpc>
                <a:spcPct val="150000"/>
              </a:lnSpc>
              <a:defRPr/>
            </a:pPr>
            <a:r>
              <a:rPr lang="cy-GB" dirty="0" err="1">
                <a:latin typeface="Arial" panose="020B0604020202020204" pitchFamily="34" charset="0"/>
              </a:rPr>
              <a:t>Rapunzel</a:t>
            </a:r>
            <a:r>
              <a:rPr lang="cy-GB" dirty="0">
                <a:latin typeface="Arial" panose="020B0604020202020204" pitchFamily="34" charset="0"/>
              </a:rPr>
              <a:t>;</a:t>
            </a:r>
          </a:p>
          <a:p>
            <a:pPr>
              <a:lnSpc>
                <a:spcPct val="150000"/>
              </a:lnSpc>
              <a:defRPr/>
            </a:pPr>
            <a:r>
              <a:rPr lang="cy-GB" dirty="0" err="1">
                <a:latin typeface="Arial" panose="020B0604020202020204" pitchFamily="34" charset="0"/>
              </a:rPr>
              <a:t>Hansel</a:t>
            </a:r>
            <a:r>
              <a:rPr lang="cy-GB" dirty="0">
                <a:latin typeface="Arial" panose="020B0604020202020204" pitchFamily="34" charset="0"/>
              </a:rPr>
              <a:t> and </a:t>
            </a:r>
            <a:r>
              <a:rPr lang="cy-GB" dirty="0" err="1">
                <a:latin typeface="Arial" panose="020B0604020202020204" pitchFamily="34" charset="0"/>
              </a:rPr>
              <a:t>Gretel</a:t>
            </a:r>
            <a:r>
              <a:rPr lang="cy-GB" dirty="0">
                <a:latin typeface="Arial" panose="020B0604020202020204" pitchFamily="34" charset="0"/>
              </a:rPr>
              <a:t>;</a:t>
            </a:r>
          </a:p>
          <a:p>
            <a:pPr>
              <a:lnSpc>
                <a:spcPct val="150000"/>
              </a:lnSpc>
              <a:defRPr/>
            </a:pPr>
            <a:r>
              <a:rPr lang="cy-GB" dirty="0" err="1">
                <a:latin typeface="Arial" panose="020B0604020202020204" pitchFamily="34" charset="0"/>
              </a:rPr>
              <a:t>Cinderella</a:t>
            </a:r>
            <a:r>
              <a:rPr lang="cy-GB" dirty="0">
                <a:latin typeface="Arial" panose="020B0604020202020204" pitchFamily="34" charset="0"/>
              </a:rPr>
              <a:t>;</a:t>
            </a:r>
          </a:p>
          <a:p>
            <a:pPr>
              <a:lnSpc>
                <a:spcPct val="150000"/>
              </a:lnSpc>
              <a:defRPr/>
            </a:pPr>
            <a:r>
              <a:rPr lang="cy-GB" dirty="0">
                <a:latin typeface="Arial" panose="020B0604020202020204" pitchFamily="34" charset="0"/>
              </a:rPr>
              <a:t>Little Red </a:t>
            </a:r>
            <a:r>
              <a:rPr lang="cy-GB" dirty="0" err="1">
                <a:latin typeface="Arial" panose="020B0604020202020204" pitchFamily="34" charset="0"/>
              </a:rPr>
              <a:t>Riding</a:t>
            </a:r>
            <a:r>
              <a:rPr lang="cy-GB" dirty="0">
                <a:latin typeface="Arial" panose="020B0604020202020204" pitchFamily="34" charset="0"/>
              </a:rPr>
              <a:t> </a:t>
            </a:r>
            <a:r>
              <a:rPr lang="cy-GB" dirty="0" err="1">
                <a:latin typeface="Arial" panose="020B0604020202020204" pitchFamily="34" charset="0"/>
              </a:rPr>
              <a:t>Hood</a:t>
            </a:r>
            <a:r>
              <a:rPr lang="cy-GB" dirty="0">
                <a:latin typeface="Arial" panose="020B0604020202020204" pitchFamily="34" charset="0"/>
              </a:rPr>
              <a:t>.</a:t>
            </a:r>
          </a:p>
        </p:txBody>
      </p:sp>
      <p:pic>
        <p:nvPicPr>
          <p:cNvPr id="2" name="Picture 1"/>
          <p:cNvPicPr>
            <a:picLocks noChangeAspect="1"/>
          </p:cNvPicPr>
          <p:nvPr/>
        </p:nvPicPr>
        <p:blipFill rotWithShape="1">
          <a:blip r:embed="rId3"/>
          <a:srcRect t="9680" b="10520"/>
          <a:stretch/>
        </p:blipFill>
        <p:spPr>
          <a:xfrm>
            <a:off x="4572000" y="2276872"/>
            <a:ext cx="4248472" cy="3390234"/>
          </a:xfrm>
          <a:prstGeom prst="rect">
            <a:avLst/>
          </a:prstGeom>
        </p:spPr>
      </p:pic>
    </p:spTree>
    <p:extLst>
      <p:ext uri="{BB962C8B-B14F-4D97-AF65-F5344CB8AC3E}">
        <p14:creationId xmlns:p14="http://schemas.microsoft.com/office/powerpoint/2010/main" val="1773588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Autofit/>
          </a:bodyPr>
          <a:lstStyle/>
          <a:p>
            <a:pPr algn="ctr"/>
            <a:r>
              <a:rPr lang="en-GB" altLang="cy-GB" sz="4000" b="1" dirty="0">
                <a:latin typeface="Arial" panose="020B0604020202020204" pitchFamily="34" charset="0"/>
              </a:rPr>
              <a:t>Politically correct stories</a:t>
            </a:r>
            <a:endParaRPr lang="cy-GB" altLang="cy-GB" sz="4000" b="1" dirty="0">
              <a:latin typeface="Arial" panose="020B0604020202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67544" y="1448779"/>
            <a:ext cx="3888432" cy="4369575"/>
          </a:xfrm>
        </p:spPr>
      </p:pic>
      <p:sp>
        <p:nvSpPr>
          <p:cNvPr id="4" name="Content Placeholder 3"/>
          <p:cNvSpPr>
            <a:spLocks noGrp="1"/>
          </p:cNvSpPr>
          <p:nvPr>
            <p:ph sz="half" idx="2"/>
          </p:nvPr>
        </p:nvSpPr>
        <p:spPr>
          <a:xfrm>
            <a:off x="4648200" y="1556792"/>
            <a:ext cx="4316288" cy="4153550"/>
          </a:xfrm>
        </p:spPr>
        <p:txBody>
          <a:bodyPr>
            <a:normAutofit fontScale="92500" lnSpcReduction="10000"/>
          </a:bodyPr>
          <a:lstStyle/>
          <a:p>
            <a:pPr>
              <a:lnSpc>
                <a:spcPct val="150000"/>
              </a:lnSpc>
              <a:defRPr/>
            </a:pPr>
            <a:r>
              <a:rPr lang="cy-GB" b="1" dirty="0">
                <a:solidFill>
                  <a:srgbClr val="7030A0"/>
                </a:solidFill>
                <a:latin typeface="Arial" panose="020B0604020202020204" pitchFamily="34" charset="0"/>
              </a:rPr>
              <a:t>James </a:t>
            </a:r>
            <a:r>
              <a:rPr lang="cy-GB" b="1" dirty="0" err="1">
                <a:solidFill>
                  <a:srgbClr val="7030A0"/>
                </a:solidFill>
                <a:latin typeface="Arial" panose="020B0604020202020204" pitchFamily="34" charset="0"/>
              </a:rPr>
              <a:t>Finn</a:t>
            </a:r>
            <a:r>
              <a:rPr lang="cy-GB" b="1" dirty="0">
                <a:solidFill>
                  <a:srgbClr val="7030A0"/>
                </a:solidFill>
                <a:latin typeface="Arial" panose="020B0604020202020204" pitchFamily="34" charset="0"/>
              </a:rPr>
              <a:t> Garner</a:t>
            </a:r>
          </a:p>
          <a:p>
            <a:pPr marL="0" indent="0">
              <a:lnSpc>
                <a:spcPct val="150000"/>
              </a:lnSpc>
              <a:buNone/>
              <a:defRPr/>
            </a:pPr>
            <a:endParaRPr lang="cy-GB" dirty="0">
              <a:solidFill>
                <a:srgbClr val="0000FF"/>
              </a:solidFill>
              <a:latin typeface="Arial" panose="020B0604020202020204" pitchFamily="34" charset="0"/>
            </a:endParaRPr>
          </a:p>
          <a:p>
            <a:pPr>
              <a:lnSpc>
                <a:spcPct val="150000"/>
              </a:lnSpc>
              <a:defRPr/>
            </a:pPr>
            <a:r>
              <a:rPr lang="cy-GB" dirty="0">
                <a:latin typeface="Arial" panose="020B0604020202020204" pitchFamily="34" charset="0"/>
              </a:rPr>
              <a:t>Twist to </a:t>
            </a:r>
            <a:r>
              <a:rPr lang="cy-GB" dirty="0" err="1">
                <a:latin typeface="Arial" panose="020B0604020202020204" pitchFamily="34" charset="0"/>
              </a:rPr>
              <a:t>storylines</a:t>
            </a:r>
            <a:r>
              <a:rPr lang="cy-GB" dirty="0">
                <a:latin typeface="Arial" panose="020B0604020202020204" pitchFamily="34" charset="0"/>
              </a:rPr>
              <a:t>;</a:t>
            </a:r>
          </a:p>
          <a:p>
            <a:pPr>
              <a:lnSpc>
                <a:spcPct val="150000"/>
              </a:lnSpc>
              <a:defRPr/>
            </a:pPr>
            <a:r>
              <a:rPr lang="cy-GB" dirty="0" err="1">
                <a:latin typeface="Arial" panose="020B0604020202020204" pitchFamily="34" charset="0"/>
              </a:rPr>
              <a:t>Role</a:t>
            </a:r>
            <a:r>
              <a:rPr lang="cy-GB" dirty="0">
                <a:latin typeface="Arial" panose="020B0604020202020204" pitchFamily="34" charset="0"/>
              </a:rPr>
              <a:t> </a:t>
            </a:r>
            <a:r>
              <a:rPr lang="cy-GB" dirty="0" err="1">
                <a:latin typeface="Arial" panose="020B0604020202020204" pitchFamily="34" charset="0"/>
              </a:rPr>
              <a:t>reversal</a:t>
            </a:r>
            <a:r>
              <a:rPr lang="cy-GB" dirty="0">
                <a:latin typeface="Arial" panose="020B0604020202020204" pitchFamily="34" charset="0"/>
              </a:rPr>
              <a:t>;</a:t>
            </a:r>
          </a:p>
          <a:p>
            <a:pPr>
              <a:lnSpc>
                <a:spcPct val="150000"/>
              </a:lnSpc>
              <a:defRPr/>
            </a:pPr>
            <a:r>
              <a:rPr lang="cy-GB" dirty="0" err="1">
                <a:latin typeface="Arial" panose="020B0604020202020204" pitchFamily="34" charset="0"/>
              </a:rPr>
              <a:t>Humour</a:t>
            </a:r>
            <a:r>
              <a:rPr lang="cy-GB" dirty="0">
                <a:latin typeface="Arial" panose="020B0604020202020204" pitchFamily="34" charset="0"/>
              </a:rPr>
              <a:t>;</a:t>
            </a:r>
          </a:p>
          <a:p>
            <a:pPr>
              <a:lnSpc>
                <a:spcPct val="150000"/>
              </a:lnSpc>
              <a:defRPr/>
            </a:pPr>
            <a:r>
              <a:rPr lang="cy-GB" dirty="0" err="1">
                <a:latin typeface="Arial" panose="020B0604020202020204" pitchFamily="34" charset="0"/>
              </a:rPr>
              <a:t>Parody</a:t>
            </a:r>
            <a:r>
              <a:rPr lang="cy-GB" dirty="0">
                <a:latin typeface="Arial" panose="020B0604020202020204" pitchFamily="34" charset="0"/>
              </a:rPr>
              <a:t>.</a:t>
            </a:r>
          </a:p>
        </p:txBody>
      </p:sp>
    </p:spTree>
    <p:extLst>
      <p:ext uri="{BB962C8B-B14F-4D97-AF65-F5344CB8AC3E}">
        <p14:creationId xmlns:p14="http://schemas.microsoft.com/office/powerpoint/2010/main" val="2839177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ctr"/>
            <a:r>
              <a:rPr lang="en-GB" altLang="cy-GB" sz="4000" b="1" dirty="0">
                <a:latin typeface="Arial" panose="020B0604020202020204" pitchFamily="34" charset="0"/>
              </a:rPr>
              <a:t>Politically correct stories</a:t>
            </a:r>
            <a:endParaRPr lang="cy-GB" altLang="cy-GB" sz="4000" b="1" dirty="0">
              <a:latin typeface="Arial" panose="020B0604020202020204" pitchFamily="34" charset="0"/>
            </a:endParaRPr>
          </a:p>
        </p:txBody>
      </p:sp>
      <p:sp>
        <p:nvSpPr>
          <p:cNvPr id="2" name="Content Placeholder 1"/>
          <p:cNvSpPr>
            <a:spLocks noGrp="1"/>
          </p:cNvSpPr>
          <p:nvPr>
            <p:ph sz="half" idx="1"/>
          </p:nvPr>
        </p:nvSpPr>
        <p:spPr/>
        <p:txBody>
          <a:bodyPr>
            <a:normAutofit fontScale="62500" lnSpcReduction="20000"/>
          </a:bodyPr>
          <a:lstStyle/>
          <a:p>
            <a:pPr marL="0" indent="0">
              <a:lnSpc>
                <a:spcPct val="170000"/>
              </a:lnSpc>
              <a:buNone/>
            </a:pPr>
            <a:r>
              <a:rPr lang="en-GB" dirty="0">
                <a:latin typeface="Arial" panose="020B0604020202020204" pitchFamily="34" charset="0"/>
              </a:rPr>
              <a:t>Garner, J. F. (1994) </a:t>
            </a:r>
            <a:r>
              <a:rPr lang="en-GB" i="1" dirty="0">
                <a:latin typeface="Arial" panose="020B0604020202020204" pitchFamily="34" charset="0"/>
              </a:rPr>
              <a:t>The Three Vertically Challenged Pigs (audio story) Politically Correct Bedtime Stories. </a:t>
            </a:r>
            <a:r>
              <a:rPr lang="en-GB" dirty="0">
                <a:latin typeface="Arial" panose="020B0604020202020204" pitchFamily="34" charset="0"/>
              </a:rPr>
              <a:t>[video].Available at:  </a:t>
            </a:r>
            <a:r>
              <a:rPr lang="en-GB" dirty="0">
                <a:latin typeface="Arial" panose="020B0604020202020204" pitchFamily="34" charset="0"/>
                <a:hlinkClick r:id="rId4"/>
              </a:rPr>
              <a:t>https://www.youtube.com/watch?v=YTDNEmCQEpg&amp;list=PL_lm_02NSM2MRzmfIlupYiBn5ai6nzt2p</a:t>
            </a:r>
            <a:r>
              <a:rPr lang="en-GB" dirty="0">
                <a:latin typeface="Arial" panose="020B0604020202020204" pitchFamily="34" charset="0"/>
              </a:rPr>
              <a:t> [Accessed: </a:t>
            </a:r>
            <a:r>
              <a:rPr lang="en-GB" dirty="0" smtClean="0">
                <a:latin typeface="Arial" panose="020B0604020202020204" pitchFamily="34" charset="0"/>
              </a:rPr>
              <a:t>September 17 2024].</a:t>
            </a:r>
            <a:endParaRPr lang="en-GB" dirty="0">
              <a:latin typeface="Arial" panose="020B0604020202020204" pitchFamily="34" charset="0"/>
            </a:endParaRPr>
          </a:p>
        </p:txBody>
      </p:sp>
      <p:pic>
        <p:nvPicPr>
          <p:cNvPr id="4" name="Online Media 3" title="The Three Vertically Challenged Pigs (audio story) Politically Correct Bedtime Stories">
            <a:hlinkClick r:id="" action="ppaction://media"/>
            <a:extLst>
              <a:ext uri="{FF2B5EF4-FFF2-40B4-BE49-F238E27FC236}">
                <a16:creationId xmlns:a16="http://schemas.microsoft.com/office/drawing/2014/main" id="{1A2B6953-7398-C870-476B-F4498C7C43CB}"/>
              </a:ext>
            </a:extLst>
          </p:cNvPr>
          <p:cNvPicPr>
            <a:picLocks noGrp="1" noRot="1" noChangeAspect="1"/>
          </p:cNvPicPr>
          <p:nvPr>
            <p:ph sz="half" idx="2"/>
            <a:videoFile r:link="rId1"/>
          </p:nvPr>
        </p:nvPicPr>
        <p:blipFill>
          <a:blip r:embed="rId5"/>
          <a:stretch>
            <a:fillRect/>
          </a:stretch>
        </p:blipFill>
        <p:spPr>
          <a:xfrm>
            <a:off x="4648200" y="1916832"/>
            <a:ext cx="3867150" cy="2900362"/>
          </a:xfrm>
          <a:prstGeom prst="rect">
            <a:avLst/>
          </a:prstGeom>
        </p:spPr>
      </p:pic>
    </p:spTree>
    <p:extLst>
      <p:ext uri="{BB962C8B-B14F-4D97-AF65-F5344CB8AC3E}">
        <p14:creationId xmlns:p14="http://schemas.microsoft.com/office/powerpoint/2010/main" val="214121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759618"/>
          </a:xfrm>
        </p:spPr>
        <p:txBody>
          <a:bodyPr>
            <a:noAutofit/>
          </a:bodyPr>
          <a:lstStyle/>
          <a:p>
            <a:pPr algn="ctr"/>
            <a:r>
              <a:rPr lang="en-GB" altLang="cy-GB" sz="4000" b="1" dirty="0">
                <a:latin typeface="Arial" panose="020B0604020202020204" pitchFamily="34" charset="0"/>
              </a:rPr>
              <a:t>Negative thoughts</a:t>
            </a:r>
            <a:endParaRPr lang="cy-GB" altLang="cy-GB" sz="4000" b="1" dirty="0">
              <a:latin typeface="Arial" panose="020B0604020202020204" pitchFamily="34" charset="0"/>
            </a:endParaRPr>
          </a:p>
        </p:txBody>
      </p:sp>
      <p:sp>
        <p:nvSpPr>
          <p:cNvPr id="4" name="Content Placeholder 3"/>
          <p:cNvSpPr>
            <a:spLocks noGrp="1"/>
          </p:cNvSpPr>
          <p:nvPr>
            <p:ph sz="half" idx="2"/>
          </p:nvPr>
        </p:nvSpPr>
        <p:spPr>
          <a:xfrm>
            <a:off x="539552" y="1268760"/>
            <a:ext cx="8263830" cy="4332139"/>
          </a:xfrm>
        </p:spPr>
        <p:txBody>
          <a:bodyPr>
            <a:normAutofit fontScale="92500" lnSpcReduction="10000"/>
          </a:bodyPr>
          <a:lstStyle/>
          <a:p>
            <a:pPr>
              <a:lnSpc>
                <a:spcPct val="150000"/>
              </a:lnSpc>
              <a:defRPr/>
            </a:pPr>
            <a:r>
              <a:rPr lang="cy-GB" dirty="0" err="1">
                <a:latin typeface="Arial" panose="020B0604020202020204" pitchFamily="34" charset="0"/>
              </a:rPr>
              <a:t>Unrealistic</a:t>
            </a:r>
            <a:r>
              <a:rPr lang="cy-GB" dirty="0">
                <a:latin typeface="Arial" panose="020B0604020202020204" pitchFamily="34" charset="0"/>
              </a:rPr>
              <a:t>;</a:t>
            </a:r>
          </a:p>
          <a:p>
            <a:pPr>
              <a:lnSpc>
                <a:spcPct val="150000"/>
              </a:lnSpc>
              <a:defRPr/>
            </a:pPr>
            <a:r>
              <a:rPr lang="cy-GB" dirty="0" err="1">
                <a:latin typeface="Arial" panose="020B0604020202020204" pitchFamily="34" charset="0"/>
              </a:rPr>
              <a:t>Untrue</a:t>
            </a:r>
            <a:r>
              <a:rPr lang="cy-GB" dirty="0">
                <a:latin typeface="Arial" panose="020B0604020202020204" pitchFamily="34" charset="0"/>
              </a:rPr>
              <a:t> </a:t>
            </a:r>
            <a:r>
              <a:rPr lang="cy-GB" dirty="0" err="1">
                <a:latin typeface="Arial" panose="020B0604020202020204" pitchFamily="34" charset="0"/>
              </a:rPr>
              <a:t>expectations</a:t>
            </a:r>
            <a:r>
              <a:rPr lang="cy-GB" dirty="0">
                <a:latin typeface="Arial" panose="020B0604020202020204" pitchFamily="34" charset="0"/>
              </a:rPr>
              <a:t>;</a:t>
            </a:r>
          </a:p>
          <a:p>
            <a:pPr>
              <a:lnSpc>
                <a:spcPct val="150000"/>
              </a:lnSpc>
              <a:defRPr/>
            </a:pPr>
            <a:r>
              <a:rPr lang="cy-GB" dirty="0" err="1">
                <a:latin typeface="Arial" panose="020B0604020202020204" pitchFamily="34" charset="0"/>
              </a:rPr>
              <a:t>Causes</a:t>
            </a:r>
            <a:r>
              <a:rPr lang="cy-GB" dirty="0">
                <a:latin typeface="Arial" panose="020B0604020202020204" pitchFamily="34" charset="0"/>
              </a:rPr>
              <a:t> </a:t>
            </a:r>
            <a:r>
              <a:rPr lang="cy-GB" dirty="0" err="1">
                <a:latin typeface="Arial" panose="020B0604020202020204" pitchFamily="34" charset="0"/>
              </a:rPr>
              <a:t>violent</a:t>
            </a:r>
            <a:r>
              <a:rPr lang="cy-GB" dirty="0">
                <a:latin typeface="Arial" panose="020B0604020202020204" pitchFamily="34" charset="0"/>
              </a:rPr>
              <a:t> </a:t>
            </a:r>
            <a:r>
              <a:rPr lang="cy-GB" dirty="0" err="1">
                <a:latin typeface="Arial" panose="020B0604020202020204" pitchFamily="34" charset="0"/>
              </a:rPr>
              <a:t>behaviour</a:t>
            </a:r>
            <a:r>
              <a:rPr lang="cy-GB" dirty="0">
                <a:latin typeface="Arial" panose="020B0604020202020204" pitchFamily="34" charset="0"/>
              </a:rPr>
              <a:t>;</a:t>
            </a:r>
          </a:p>
          <a:p>
            <a:pPr>
              <a:lnSpc>
                <a:spcPct val="150000"/>
              </a:lnSpc>
              <a:defRPr/>
            </a:pPr>
            <a:r>
              <a:rPr lang="cy-GB" dirty="0" err="1">
                <a:latin typeface="Arial" panose="020B0604020202020204" pitchFamily="34" charset="0"/>
              </a:rPr>
              <a:t>Frightening</a:t>
            </a:r>
            <a:r>
              <a:rPr lang="cy-GB" dirty="0">
                <a:latin typeface="Arial" panose="020B0604020202020204" pitchFamily="34" charset="0"/>
              </a:rPr>
              <a:t>;</a:t>
            </a:r>
          </a:p>
          <a:p>
            <a:pPr>
              <a:lnSpc>
                <a:spcPct val="150000"/>
              </a:lnSpc>
              <a:defRPr/>
            </a:pPr>
            <a:r>
              <a:rPr lang="cy-GB" dirty="0" err="1">
                <a:latin typeface="Arial" panose="020B0604020202020204" pitchFamily="34" charset="0"/>
              </a:rPr>
              <a:t>Stereotypical</a:t>
            </a:r>
            <a:r>
              <a:rPr lang="cy-GB" dirty="0">
                <a:latin typeface="Arial" panose="020B0604020202020204" pitchFamily="34" charset="0"/>
              </a:rPr>
              <a:t>.</a:t>
            </a:r>
          </a:p>
          <a:p>
            <a:pPr marL="0" indent="0">
              <a:buNone/>
              <a:defRPr/>
            </a:pPr>
            <a:endParaRPr lang="cy-GB" dirty="0">
              <a:latin typeface="Arial" panose="020B0604020202020204" pitchFamily="34" charset="0"/>
            </a:endParaRPr>
          </a:p>
          <a:p>
            <a:pPr marL="0" indent="0" algn="r">
              <a:buNone/>
              <a:defRPr/>
            </a:pPr>
            <a:r>
              <a:rPr lang="cy-GB" sz="1800" dirty="0">
                <a:latin typeface="Arial" panose="020B0604020202020204" pitchFamily="34" charset="0"/>
              </a:rPr>
              <a:t>(</a:t>
            </a:r>
            <a:r>
              <a:rPr lang="cy-GB" sz="1800" dirty="0" err="1">
                <a:latin typeface="Arial" panose="020B0604020202020204" pitchFamily="34" charset="0"/>
              </a:rPr>
              <a:t>Vechiu</a:t>
            </a:r>
            <a:r>
              <a:rPr lang="cy-GB" sz="1800" dirty="0">
                <a:latin typeface="Arial" panose="020B0604020202020204" pitchFamily="34" charset="0"/>
              </a:rPr>
              <a:t> </a:t>
            </a:r>
            <a:r>
              <a:rPr lang="cy-GB" sz="1800" dirty="0" err="1">
                <a:latin typeface="Arial" panose="020B0604020202020204" pitchFamily="34" charset="0"/>
              </a:rPr>
              <a:t>and</a:t>
            </a:r>
            <a:r>
              <a:rPr lang="cy-GB" sz="1800" dirty="0">
                <a:latin typeface="Arial" panose="020B0604020202020204" pitchFamily="34" charset="0"/>
              </a:rPr>
              <a:t> </a:t>
            </a:r>
            <a:r>
              <a:rPr lang="cy-GB" sz="1800" dirty="0" err="1">
                <a:latin typeface="Arial" panose="020B0604020202020204" pitchFamily="34" charset="0"/>
              </a:rPr>
              <a:t>Romaniuc</a:t>
            </a:r>
            <a:r>
              <a:rPr lang="cy-GB" sz="1800" dirty="0">
                <a:latin typeface="Arial" panose="020B0604020202020204" pitchFamily="34" charset="0"/>
              </a:rPr>
              <a:t>, 2023)</a:t>
            </a:r>
          </a:p>
        </p:txBody>
      </p:sp>
    </p:spTree>
    <p:extLst>
      <p:ext uri="{BB962C8B-B14F-4D97-AF65-F5344CB8AC3E}">
        <p14:creationId xmlns:p14="http://schemas.microsoft.com/office/powerpoint/2010/main" val="232920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903634"/>
          </a:xfrm>
        </p:spPr>
        <p:txBody>
          <a:bodyPr>
            <a:noAutofit/>
          </a:bodyPr>
          <a:lstStyle/>
          <a:p>
            <a:pPr algn="ctr"/>
            <a:r>
              <a:rPr lang="en-GB" altLang="cy-GB" sz="4000" b="1" dirty="0">
                <a:latin typeface="Arial" panose="020B0604020202020204" pitchFamily="34" charset="0"/>
              </a:rPr>
              <a:t>Gender</a:t>
            </a:r>
            <a:endParaRPr lang="cy-GB" altLang="cy-GB" sz="4000" b="1" dirty="0">
              <a:latin typeface="Arial" panose="020B0604020202020204" pitchFamily="34" charset="0"/>
            </a:endParaRPr>
          </a:p>
        </p:txBody>
      </p:sp>
      <p:sp>
        <p:nvSpPr>
          <p:cNvPr id="4" name="Content Placeholder 3"/>
          <p:cNvSpPr>
            <a:spLocks noGrp="1"/>
          </p:cNvSpPr>
          <p:nvPr>
            <p:ph sz="half" idx="2"/>
          </p:nvPr>
        </p:nvSpPr>
        <p:spPr>
          <a:xfrm>
            <a:off x="539552" y="1268761"/>
            <a:ext cx="8263830" cy="5040560"/>
          </a:xfrm>
        </p:spPr>
        <p:txBody>
          <a:bodyPr/>
          <a:lstStyle/>
          <a:p>
            <a:pPr>
              <a:lnSpc>
                <a:spcPct val="150000"/>
              </a:lnSpc>
              <a:defRPr/>
            </a:pPr>
            <a:r>
              <a:rPr lang="en-GB" dirty="0">
                <a:latin typeface="Arial" panose="020B0604020202020204" pitchFamily="34" charset="0"/>
              </a:rPr>
              <a:t>Girls and boys have different strengths as users of language;</a:t>
            </a:r>
          </a:p>
          <a:p>
            <a:pPr>
              <a:lnSpc>
                <a:spcPct val="150000"/>
              </a:lnSpc>
              <a:defRPr/>
            </a:pPr>
            <a:r>
              <a:rPr lang="en-GB" dirty="0">
                <a:latin typeface="Arial" panose="020B0604020202020204" pitchFamily="34" charset="0"/>
              </a:rPr>
              <a:t>Girls find books and reading more interesting and easier than boys;</a:t>
            </a:r>
          </a:p>
          <a:p>
            <a:pPr>
              <a:lnSpc>
                <a:spcPct val="150000"/>
              </a:lnSpc>
              <a:defRPr/>
            </a:pPr>
            <a:r>
              <a:rPr lang="en-GB" dirty="0">
                <a:latin typeface="Arial" panose="020B0604020202020204" pitchFamily="34" charset="0"/>
              </a:rPr>
              <a:t>Do you agree?</a:t>
            </a:r>
          </a:p>
          <a:p>
            <a:pPr>
              <a:lnSpc>
                <a:spcPct val="150000"/>
              </a:lnSpc>
              <a:defRPr/>
            </a:pPr>
            <a:r>
              <a:rPr lang="en-GB" dirty="0">
                <a:latin typeface="Arial" panose="020B0604020202020204" pitchFamily="34" charset="0"/>
              </a:rPr>
              <a:t>Why?</a:t>
            </a:r>
            <a:endParaRPr lang="cy-GB" dirty="0">
              <a:latin typeface="Arial" panose="020B0604020202020204" pitchFamily="34" charset="0"/>
            </a:endParaRPr>
          </a:p>
        </p:txBody>
      </p:sp>
    </p:spTree>
    <p:extLst>
      <p:ext uri="{BB962C8B-B14F-4D97-AF65-F5344CB8AC3E}">
        <p14:creationId xmlns:p14="http://schemas.microsoft.com/office/powerpoint/2010/main" val="292494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327570"/>
          </a:xfrm>
        </p:spPr>
        <p:txBody>
          <a:bodyPr>
            <a:normAutofit fontScale="90000"/>
          </a:bodyPr>
          <a:lstStyle/>
          <a:p>
            <a:pPr algn="ctr"/>
            <a:r>
              <a:rPr lang="en-GB" altLang="cy-GB" b="1" dirty="0">
                <a:latin typeface="Arial" panose="020B0604020202020204" pitchFamily="34" charset="0"/>
              </a:rPr>
              <a:t>Genre  </a:t>
            </a:r>
            <a:r>
              <a:rPr lang="en-GB" altLang="cy-GB" sz="2800" b="1" dirty="0">
                <a:latin typeface="Arial" panose="020B0604020202020204" pitchFamily="34" charset="0"/>
              </a:rPr>
              <a:t>(Scholes </a:t>
            </a:r>
            <a:r>
              <a:rPr lang="en-GB" altLang="cy-GB" sz="2800" b="1" i="1" dirty="0">
                <a:latin typeface="Arial" panose="020B0604020202020204" pitchFamily="34" charset="0"/>
              </a:rPr>
              <a:t>et al</a:t>
            </a:r>
            <a:r>
              <a:rPr lang="en-GB" altLang="cy-GB" sz="2800" b="1" dirty="0">
                <a:latin typeface="Arial" panose="020B0604020202020204" pitchFamily="34" charset="0"/>
              </a:rPr>
              <a:t>., 2020)</a:t>
            </a:r>
            <a:endParaRPr lang="cy-GB" altLang="cy-GB" sz="2800" b="1" dirty="0">
              <a:latin typeface="Arial" panose="020B0604020202020204" pitchFamily="34" charset="0"/>
            </a:endParaRPr>
          </a:p>
        </p:txBody>
      </p:sp>
      <p:sp>
        <p:nvSpPr>
          <p:cNvPr id="4" name="Content Placeholder 3"/>
          <p:cNvSpPr>
            <a:spLocks noGrp="1"/>
          </p:cNvSpPr>
          <p:nvPr>
            <p:ph sz="half" idx="2"/>
          </p:nvPr>
        </p:nvSpPr>
        <p:spPr>
          <a:xfrm>
            <a:off x="440085" y="1052736"/>
            <a:ext cx="8263830" cy="5112568"/>
          </a:xfrm>
        </p:spPr>
        <p:txBody>
          <a:bodyPr/>
          <a:lstStyle/>
          <a:p>
            <a:pPr lvl="0">
              <a:lnSpc>
                <a:spcPct val="150000"/>
              </a:lnSpc>
            </a:pPr>
            <a:r>
              <a:rPr lang="en-GB" dirty="0">
                <a:latin typeface="Arial" panose="020B0604020202020204" pitchFamily="34" charset="0"/>
              </a:rPr>
              <a:t>Girls understand fiction better than boys;</a:t>
            </a:r>
          </a:p>
          <a:p>
            <a:pPr lvl="0">
              <a:lnSpc>
                <a:spcPct val="150000"/>
              </a:lnSpc>
            </a:pPr>
            <a:r>
              <a:rPr lang="en-GB" dirty="0">
                <a:latin typeface="Arial" panose="020B0604020202020204" pitchFamily="34" charset="0"/>
              </a:rPr>
              <a:t>Boys prefer nonfiction;</a:t>
            </a:r>
          </a:p>
          <a:p>
            <a:pPr lvl="0">
              <a:lnSpc>
                <a:spcPct val="150000"/>
              </a:lnSpc>
            </a:pPr>
            <a:r>
              <a:rPr lang="en-GB" dirty="0">
                <a:latin typeface="Arial" panose="020B0604020202020204" pitchFamily="34" charset="0"/>
              </a:rPr>
              <a:t>Boys tend to prefer short amounts of text;</a:t>
            </a:r>
          </a:p>
          <a:p>
            <a:pPr lvl="0">
              <a:lnSpc>
                <a:spcPct val="150000"/>
              </a:lnSpc>
            </a:pPr>
            <a:r>
              <a:rPr lang="en-GB" dirty="0">
                <a:latin typeface="Arial" panose="020B0604020202020204" pitchFamily="34" charset="0"/>
              </a:rPr>
              <a:t>Girls enjoy reading for pleasure more than boys.</a:t>
            </a:r>
          </a:p>
          <a:p>
            <a:pPr marL="0" indent="0">
              <a:buNone/>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477581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634082"/>
          </a:xfrm>
        </p:spPr>
        <p:txBody>
          <a:bodyPr>
            <a:noAutofit/>
          </a:bodyPr>
          <a:lstStyle/>
          <a:p>
            <a:pPr algn="ctr"/>
            <a:r>
              <a:rPr lang="en-GB" altLang="cy-GB" sz="3600" b="1" dirty="0">
                <a:latin typeface="Arial" panose="020B0604020202020204" pitchFamily="34" charset="0"/>
              </a:rPr>
              <a:t>Babies and books</a:t>
            </a:r>
            <a:endParaRPr lang="cy-GB" altLang="cy-GB" sz="3600" b="1" dirty="0">
              <a:latin typeface="Arial" panose="020B0604020202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124744"/>
            <a:ext cx="3826768" cy="5001419"/>
          </a:xfrm>
        </p:spPr>
      </p:pic>
      <p:sp>
        <p:nvSpPr>
          <p:cNvPr id="4" name="Content Placeholder 3"/>
          <p:cNvSpPr>
            <a:spLocks noGrp="1"/>
          </p:cNvSpPr>
          <p:nvPr>
            <p:ph sz="half" idx="2"/>
          </p:nvPr>
        </p:nvSpPr>
        <p:spPr>
          <a:xfrm>
            <a:off x="4648200" y="1412776"/>
            <a:ext cx="4316288" cy="4713387"/>
          </a:xfrm>
        </p:spPr>
        <p:txBody>
          <a:bodyPr>
            <a:normAutofit/>
          </a:bodyPr>
          <a:lstStyle/>
          <a:p>
            <a:pPr marL="0" indent="0">
              <a:lnSpc>
                <a:spcPct val="150000"/>
              </a:lnSpc>
              <a:buNone/>
              <a:defRPr/>
            </a:pPr>
            <a:endParaRPr lang="cy-GB" dirty="0">
              <a:solidFill>
                <a:srgbClr val="0000FF"/>
              </a:solidFill>
              <a:latin typeface="Arial" panose="020B0604020202020204" pitchFamily="34" charset="0"/>
            </a:endParaRPr>
          </a:p>
          <a:p>
            <a:pPr>
              <a:lnSpc>
                <a:spcPct val="150000"/>
              </a:lnSpc>
              <a:defRPr/>
            </a:pPr>
            <a:r>
              <a:rPr lang="cy-GB" dirty="0" err="1">
                <a:latin typeface="Arial" panose="020B0604020202020204" pitchFamily="34" charset="0"/>
              </a:rPr>
              <a:t>Books</a:t>
            </a:r>
            <a:r>
              <a:rPr lang="cy-GB" dirty="0">
                <a:latin typeface="Arial" panose="020B0604020202020204" pitchFamily="34" charset="0"/>
              </a:rPr>
              <a:t> </a:t>
            </a:r>
            <a:r>
              <a:rPr lang="cy-GB" dirty="0" err="1">
                <a:latin typeface="Arial" panose="020B0604020202020204" pitchFamily="34" charset="0"/>
              </a:rPr>
              <a:t>are</a:t>
            </a:r>
            <a:r>
              <a:rPr lang="cy-GB" dirty="0">
                <a:latin typeface="Arial" panose="020B0604020202020204" pitchFamily="34" charset="0"/>
              </a:rPr>
              <a:t>:</a:t>
            </a:r>
          </a:p>
          <a:p>
            <a:pPr>
              <a:lnSpc>
                <a:spcPct val="150000"/>
              </a:lnSpc>
              <a:buFontTx/>
              <a:buChar char="-"/>
              <a:defRPr/>
            </a:pPr>
            <a:r>
              <a:rPr lang="cy-GB" dirty="0" err="1">
                <a:latin typeface="Arial" panose="020B0604020202020204" pitchFamily="34" charset="0"/>
              </a:rPr>
              <a:t>tasted</a:t>
            </a:r>
            <a:r>
              <a:rPr lang="cy-GB" dirty="0">
                <a:latin typeface="Arial" panose="020B0604020202020204" pitchFamily="34" charset="0"/>
              </a:rPr>
              <a:t>, </a:t>
            </a:r>
            <a:r>
              <a:rPr lang="cy-GB" dirty="0" err="1">
                <a:latin typeface="Arial" panose="020B0604020202020204" pitchFamily="34" charset="0"/>
              </a:rPr>
              <a:t>chewed</a:t>
            </a:r>
            <a:r>
              <a:rPr lang="cy-GB" dirty="0">
                <a:latin typeface="Arial" panose="020B0604020202020204" pitchFamily="34" charset="0"/>
              </a:rPr>
              <a:t>, </a:t>
            </a:r>
            <a:r>
              <a:rPr lang="cy-GB" dirty="0" err="1">
                <a:latin typeface="Arial" panose="020B0604020202020204" pitchFamily="34" charset="0"/>
              </a:rPr>
              <a:t>smelled</a:t>
            </a:r>
            <a:r>
              <a:rPr lang="cy-GB" dirty="0">
                <a:latin typeface="Arial" panose="020B0604020202020204" pitchFamily="34" charset="0"/>
              </a:rPr>
              <a:t>, </a:t>
            </a:r>
            <a:r>
              <a:rPr lang="cy-GB" dirty="0" err="1">
                <a:latin typeface="Arial" panose="020B0604020202020204" pitchFamily="34" charset="0"/>
              </a:rPr>
              <a:t>touched</a:t>
            </a:r>
            <a:endParaRPr lang="cy-GB" dirty="0">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16956525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274638"/>
            <a:ext cx="8229600" cy="634082"/>
          </a:xfrm>
        </p:spPr>
        <p:txBody>
          <a:bodyPr>
            <a:noAutofit/>
          </a:bodyPr>
          <a:lstStyle/>
          <a:p>
            <a:pPr algn="ctr"/>
            <a:r>
              <a:rPr lang="en-GB" altLang="cy-GB" sz="3600" b="1" dirty="0">
                <a:latin typeface="Arial" panose="020B0604020202020204" pitchFamily="34" charset="0"/>
              </a:rPr>
              <a:t>Black and white books</a:t>
            </a:r>
            <a:endParaRPr lang="cy-GB" altLang="cy-GB" sz="3600" b="1" dirty="0">
              <a:latin typeface="Arial" panose="020B0604020202020204" pitchFamily="34" charset="0"/>
            </a:endParaRPr>
          </a:p>
        </p:txBody>
      </p:sp>
      <p:sp>
        <p:nvSpPr>
          <p:cNvPr id="4" name="Content Placeholder 3"/>
          <p:cNvSpPr>
            <a:spLocks noGrp="1"/>
          </p:cNvSpPr>
          <p:nvPr>
            <p:ph sz="half" idx="2"/>
          </p:nvPr>
        </p:nvSpPr>
        <p:spPr>
          <a:xfrm>
            <a:off x="4572000" y="1268760"/>
            <a:ext cx="4464496" cy="4857403"/>
          </a:xfrm>
        </p:spPr>
        <p:txBody>
          <a:bodyPr>
            <a:normAutofit fontScale="85000" lnSpcReduction="20000"/>
          </a:bodyPr>
          <a:lstStyle/>
          <a:p>
            <a:pPr>
              <a:lnSpc>
                <a:spcPct val="150000"/>
              </a:lnSpc>
              <a:defRPr/>
            </a:pPr>
            <a:r>
              <a:rPr lang="cy-GB" dirty="0" err="1">
                <a:latin typeface="Arial" panose="020B0604020202020204" pitchFamily="34" charset="0"/>
              </a:rPr>
              <a:t>Babies</a:t>
            </a:r>
            <a:r>
              <a:rPr lang="cy-GB" dirty="0">
                <a:latin typeface="Arial" panose="020B0604020202020204" pitchFamily="34" charset="0"/>
              </a:rPr>
              <a:t> can </a:t>
            </a:r>
            <a:r>
              <a:rPr lang="cy-GB" dirty="0" err="1">
                <a:latin typeface="Arial" panose="020B0604020202020204" pitchFamily="34" charset="0"/>
              </a:rPr>
              <a:t>tell</a:t>
            </a:r>
            <a:r>
              <a:rPr lang="cy-GB" dirty="0">
                <a:latin typeface="Arial" panose="020B0604020202020204" pitchFamily="34" charset="0"/>
              </a:rPr>
              <a:t> </a:t>
            </a:r>
            <a:r>
              <a:rPr lang="cy-GB" dirty="0" err="1">
                <a:latin typeface="Arial" panose="020B0604020202020204" pitchFamily="34" charset="0"/>
              </a:rPr>
              <a:t>difference</a:t>
            </a:r>
            <a:r>
              <a:rPr lang="cy-GB" dirty="0">
                <a:latin typeface="Arial" panose="020B0604020202020204" pitchFamily="34" charset="0"/>
              </a:rPr>
              <a:t> </a:t>
            </a:r>
            <a:r>
              <a:rPr lang="cy-GB" dirty="0" err="1">
                <a:latin typeface="Arial" panose="020B0604020202020204" pitchFamily="34" charset="0"/>
              </a:rPr>
              <a:t>between</a:t>
            </a:r>
            <a:r>
              <a:rPr lang="cy-GB" dirty="0">
                <a:latin typeface="Arial" panose="020B0604020202020204" pitchFamily="34" charset="0"/>
              </a:rPr>
              <a:t> </a:t>
            </a:r>
            <a:r>
              <a:rPr lang="cy-GB" dirty="0" err="1">
                <a:latin typeface="Arial" panose="020B0604020202020204" pitchFamily="34" charset="0"/>
              </a:rPr>
              <a:t>light</a:t>
            </a:r>
            <a:r>
              <a:rPr lang="cy-GB" dirty="0">
                <a:latin typeface="Arial" panose="020B0604020202020204" pitchFamily="34" charset="0"/>
              </a:rPr>
              <a:t> and </a:t>
            </a:r>
            <a:r>
              <a:rPr lang="cy-GB" dirty="0" err="1">
                <a:latin typeface="Arial" panose="020B0604020202020204" pitchFamily="34" charset="0"/>
              </a:rPr>
              <a:t>dark</a:t>
            </a:r>
            <a:r>
              <a:rPr lang="cy-GB" dirty="0">
                <a:latin typeface="Arial" panose="020B0604020202020204" pitchFamily="34" charset="0"/>
              </a:rPr>
              <a:t>;</a:t>
            </a:r>
          </a:p>
          <a:p>
            <a:pPr>
              <a:lnSpc>
                <a:spcPct val="150000"/>
              </a:lnSpc>
              <a:defRPr/>
            </a:pPr>
            <a:r>
              <a:rPr lang="cy-GB" dirty="0" err="1">
                <a:latin typeface="Arial" panose="020B0604020202020204" pitchFamily="34" charset="0"/>
              </a:rPr>
              <a:t>Colour</a:t>
            </a:r>
            <a:r>
              <a:rPr lang="cy-GB" dirty="0">
                <a:latin typeface="Arial" panose="020B0604020202020204" pitchFamily="34" charset="0"/>
              </a:rPr>
              <a:t> </a:t>
            </a:r>
            <a:r>
              <a:rPr lang="cy-GB" dirty="0" err="1">
                <a:latin typeface="Arial" panose="020B0604020202020204" pitchFamily="34" charset="0"/>
              </a:rPr>
              <a:t>perception</a:t>
            </a:r>
            <a:r>
              <a:rPr lang="cy-GB" dirty="0">
                <a:latin typeface="Arial" panose="020B0604020202020204" pitchFamily="34" charset="0"/>
              </a:rPr>
              <a:t> </a:t>
            </a:r>
            <a:r>
              <a:rPr lang="cy-GB" dirty="0" err="1">
                <a:latin typeface="Arial" panose="020B0604020202020204" pitchFamily="34" charset="0"/>
              </a:rPr>
              <a:t>limited</a:t>
            </a:r>
            <a:r>
              <a:rPr lang="cy-GB" dirty="0">
                <a:latin typeface="Arial" panose="020B0604020202020204" pitchFamily="34" charset="0"/>
              </a:rPr>
              <a:t> at </a:t>
            </a:r>
            <a:r>
              <a:rPr lang="cy-GB" dirty="0" err="1">
                <a:latin typeface="Arial" panose="020B0604020202020204" pitchFamily="34" charset="0"/>
              </a:rPr>
              <a:t>birth</a:t>
            </a:r>
            <a:r>
              <a:rPr lang="cy-GB" dirty="0">
                <a:latin typeface="Arial" panose="020B0604020202020204" pitchFamily="34" charset="0"/>
              </a:rPr>
              <a:t>;</a:t>
            </a:r>
          </a:p>
          <a:p>
            <a:pPr>
              <a:lnSpc>
                <a:spcPct val="150000"/>
              </a:lnSpc>
              <a:defRPr/>
            </a:pPr>
            <a:r>
              <a:rPr lang="cy-GB" dirty="0">
                <a:latin typeface="Arial" panose="020B0604020202020204" pitchFamily="34" charset="0"/>
              </a:rPr>
              <a:t>First </a:t>
            </a:r>
            <a:r>
              <a:rPr lang="cy-GB" dirty="0" err="1">
                <a:latin typeface="Arial" panose="020B0604020202020204" pitchFamily="34" charset="0"/>
              </a:rPr>
              <a:t>see</a:t>
            </a:r>
            <a:r>
              <a:rPr lang="cy-GB" dirty="0">
                <a:latin typeface="Arial" panose="020B0604020202020204" pitchFamily="34" charset="0"/>
              </a:rPr>
              <a:t> </a:t>
            </a:r>
            <a:r>
              <a:rPr lang="cy-GB" dirty="0" err="1">
                <a:latin typeface="Arial" panose="020B0604020202020204" pitchFamily="34" charset="0"/>
              </a:rPr>
              <a:t>white</a:t>
            </a:r>
            <a:r>
              <a:rPr lang="cy-GB" dirty="0">
                <a:latin typeface="Arial" panose="020B0604020202020204" pitchFamily="34" charset="0"/>
              </a:rPr>
              <a:t>, </a:t>
            </a:r>
            <a:r>
              <a:rPr lang="cy-GB" dirty="0" err="1">
                <a:latin typeface="Arial" panose="020B0604020202020204" pitchFamily="34" charset="0"/>
              </a:rPr>
              <a:t>black</a:t>
            </a:r>
            <a:r>
              <a:rPr lang="cy-GB" dirty="0">
                <a:latin typeface="Arial" panose="020B0604020202020204" pitchFamily="34" charset="0"/>
              </a:rPr>
              <a:t>, and </a:t>
            </a:r>
            <a:r>
              <a:rPr lang="cy-GB" dirty="0" err="1">
                <a:latin typeface="Arial" panose="020B0604020202020204" pitchFamily="34" charset="0"/>
              </a:rPr>
              <a:t>grey</a:t>
            </a:r>
            <a:r>
              <a:rPr lang="cy-GB" dirty="0">
                <a:latin typeface="Arial" panose="020B0604020202020204" pitchFamily="34" charset="0"/>
              </a:rPr>
              <a:t>;</a:t>
            </a:r>
          </a:p>
          <a:p>
            <a:pPr>
              <a:lnSpc>
                <a:spcPct val="150000"/>
              </a:lnSpc>
              <a:defRPr/>
            </a:pPr>
            <a:r>
              <a:rPr lang="cy-GB" dirty="0" err="1">
                <a:latin typeface="Arial" panose="020B0604020202020204" pitchFamily="34" charset="0"/>
              </a:rPr>
              <a:t>Simple</a:t>
            </a:r>
            <a:r>
              <a:rPr lang="cy-GB" dirty="0">
                <a:latin typeface="Arial" panose="020B0604020202020204" pitchFamily="34" charset="0"/>
              </a:rPr>
              <a:t> </a:t>
            </a:r>
            <a:r>
              <a:rPr lang="cy-GB" dirty="0" err="1">
                <a:latin typeface="Arial" panose="020B0604020202020204" pitchFamily="34" charset="0"/>
              </a:rPr>
              <a:t>lines</a:t>
            </a:r>
            <a:r>
              <a:rPr lang="cy-GB" dirty="0">
                <a:latin typeface="Arial" panose="020B0604020202020204" pitchFamily="34" charset="0"/>
              </a:rPr>
              <a:t> and </a:t>
            </a:r>
            <a:r>
              <a:rPr lang="cy-GB" dirty="0" err="1">
                <a:latin typeface="Arial" panose="020B0604020202020204" pitchFamily="34" charset="0"/>
              </a:rPr>
              <a:t>bold</a:t>
            </a:r>
            <a:r>
              <a:rPr lang="cy-GB" dirty="0">
                <a:latin typeface="Arial" panose="020B0604020202020204" pitchFamily="34" charset="0"/>
              </a:rPr>
              <a:t> </a:t>
            </a:r>
            <a:r>
              <a:rPr lang="cy-GB" dirty="0" err="1">
                <a:latin typeface="Arial" panose="020B0604020202020204" pitchFamily="34" charset="0"/>
              </a:rPr>
              <a:t>patterns</a:t>
            </a:r>
            <a:r>
              <a:rPr lang="cy-GB" dirty="0">
                <a:latin typeface="Arial" panose="020B0604020202020204" pitchFamily="34" charset="0"/>
              </a:rPr>
              <a:t> </a:t>
            </a:r>
            <a:r>
              <a:rPr lang="cy-GB" dirty="0" err="1">
                <a:latin typeface="Arial" panose="020B0604020202020204" pitchFamily="34" charset="0"/>
              </a:rPr>
              <a:t>easier</a:t>
            </a:r>
            <a:r>
              <a:rPr lang="cy-GB" dirty="0">
                <a:latin typeface="Arial" panose="020B0604020202020204" pitchFamily="34" charset="0"/>
              </a:rPr>
              <a:t> to </a:t>
            </a:r>
            <a:r>
              <a:rPr lang="cy-GB" dirty="0" err="1">
                <a:latin typeface="Arial" panose="020B0604020202020204" pitchFamily="34" charset="0"/>
              </a:rPr>
              <a:t>see</a:t>
            </a:r>
            <a:r>
              <a:rPr lang="cy-GB" dirty="0">
                <a:latin typeface="Arial" panose="020B0604020202020204" pitchFamily="34" charset="0"/>
              </a:rPr>
              <a:t>.</a:t>
            </a:r>
          </a:p>
          <a:p>
            <a:pPr marL="0" indent="0" algn="r">
              <a:lnSpc>
                <a:spcPct val="150000"/>
              </a:lnSpc>
              <a:buNone/>
              <a:defRPr/>
            </a:pPr>
            <a:r>
              <a:rPr lang="cy-GB" sz="1600" dirty="0">
                <a:latin typeface="Arial" panose="020B0604020202020204" pitchFamily="34" charset="0"/>
              </a:rPr>
              <a:t>(</a:t>
            </a:r>
            <a:r>
              <a:rPr lang="cy-GB" sz="1600" dirty="0" err="1">
                <a:latin typeface="Arial" panose="020B0604020202020204" pitchFamily="34" charset="0"/>
              </a:rPr>
              <a:t>Scottish</a:t>
            </a:r>
            <a:r>
              <a:rPr lang="cy-GB" sz="1600" dirty="0">
                <a:latin typeface="Arial" panose="020B0604020202020204" pitchFamily="34" charset="0"/>
              </a:rPr>
              <a:t> </a:t>
            </a:r>
            <a:r>
              <a:rPr lang="cy-GB" sz="1600" dirty="0" err="1">
                <a:latin typeface="Arial" panose="020B0604020202020204" pitchFamily="34" charset="0"/>
              </a:rPr>
              <a:t>Book</a:t>
            </a:r>
            <a:r>
              <a:rPr lang="cy-GB" sz="1600" dirty="0">
                <a:latin typeface="Arial" panose="020B0604020202020204" pitchFamily="34" charset="0"/>
              </a:rPr>
              <a:t> </a:t>
            </a:r>
            <a:r>
              <a:rPr lang="cy-GB" sz="1600" dirty="0" err="1">
                <a:latin typeface="Arial" panose="020B0604020202020204" pitchFamily="34" charset="0"/>
              </a:rPr>
              <a:t>Trust</a:t>
            </a:r>
            <a:r>
              <a:rPr lang="cy-GB" sz="1600" dirty="0">
                <a:latin typeface="Arial" panose="020B0604020202020204" pitchFamily="34" charset="0"/>
              </a:rPr>
              <a:t>, 2020)</a:t>
            </a:r>
          </a:p>
          <a:p>
            <a:pPr marL="0" indent="0">
              <a:lnSpc>
                <a:spcPct val="150000"/>
              </a:lnSpc>
              <a:buNone/>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p:txBody>
      </p:sp>
      <p:pic>
        <p:nvPicPr>
          <p:cNvPr id="2050" name="Picture 2" descr="A baby playing with a black and white patterned to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207" y="1052736"/>
            <a:ext cx="3999204"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950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Online Media 7" title="Baby’s Very First Black and White Book: Faces by Stella Baggott | Bookbug Bag Books">
            <a:hlinkClick r:id="" action="ppaction://media"/>
            <a:extLst>
              <a:ext uri="{FF2B5EF4-FFF2-40B4-BE49-F238E27FC236}">
                <a16:creationId xmlns:a16="http://schemas.microsoft.com/office/drawing/2014/main" id="{31099552-CB83-1D53-608A-D4B60E1381D1}"/>
              </a:ext>
            </a:extLst>
          </p:cNvPr>
          <p:cNvPicPr>
            <a:picLocks noGrp="1" noRot="1" noChangeAspect="1"/>
          </p:cNvPicPr>
          <p:nvPr>
            <p:ph sz="half" idx="2"/>
            <a:videoFile r:link="rId1"/>
          </p:nvPr>
        </p:nvPicPr>
        <p:blipFill>
          <a:blip r:embed="rId4"/>
          <a:stretch>
            <a:fillRect/>
          </a:stretch>
        </p:blipFill>
        <p:spPr>
          <a:xfrm>
            <a:off x="4482902" y="1340768"/>
            <a:ext cx="4032448" cy="4248472"/>
          </a:xfrm>
          <a:prstGeom prst="rect">
            <a:avLst/>
          </a:prstGeom>
        </p:spPr>
      </p:pic>
      <p:sp>
        <p:nvSpPr>
          <p:cNvPr id="5" name="TextBox 4">
            <a:extLst>
              <a:ext uri="{FF2B5EF4-FFF2-40B4-BE49-F238E27FC236}">
                <a16:creationId xmlns:a16="http://schemas.microsoft.com/office/drawing/2014/main" id="{13960234-F2B8-98C2-6765-0696B5A4F1BE}"/>
              </a:ext>
            </a:extLst>
          </p:cNvPr>
          <p:cNvSpPr txBox="1"/>
          <p:nvPr/>
        </p:nvSpPr>
        <p:spPr>
          <a:xfrm>
            <a:off x="395536" y="1412776"/>
            <a:ext cx="3888432" cy="3416320"/>
          </a:xfrm>
          <a:prstGeom prst="rect">
            <a:avLst/>
          </a:prstGeom>
          <a:noFill/>
        </p:spPr>
        <p:txBody>
          <a:bodyPr wrap="square" rtlCol="0">
            <a:spAutoFit/>
          </a:bodyPr>
          <a:lstStyle/>
          <a:p>
            <a:r>
              <a:rPr lang="en-GB" sz="2400" dirty="0"/>
              <a:t>Scottish Book Trust (2018) </a:t>
            </a:r>
            <a:r>
              <a:rPr lang="en-GB" sz="2400" i="1" dirty="0"/>
              <a:t>Baby’s</a:t>
            </a:r>
          </a:p>
          <a:p>
            <a:r>
              <a:rPr lang="en-GB" sz="2400" i="1" dirty="0"/>
              <a:t>very first black and white book. </a:t>
            </a:r>
            <a:r>
              <a:rPr lang="en-GB" sz="2400" dirty="0"/>
              <a:t>Available</a:t>
            </a:r>
          </a:p>
          <a:p>
            <a:r>
              <a:rPr lang="en-GB" sz="2400" dirty="0"/>
              <a:t>at: </a:t>
            </a:r>
            <a:r>
              <a:rPr lang="en-GB" sz="2400" dirty="0">
                <a:hlinkClick r:id="rId5"/>
              </a:rPr>
              <a:t>https://www.youtube.com/watch?v=KNsfNbWpBCE</a:t>
            </a:r>
            <a:r>
              <a:rPr lang="en-GB" sz="2400" dirty="0"/>
              <a:t> [Accessed: </a:t>
            </a:r>
            <a:r>
              <a:rPr lang="en-GB" sz="2400" dirty="0" smtClean="0"/>
              <a:t>September 17 2024].</a:t>
            </a:r>
            <a:endParaRPr lang="en-GB" sz="2400" dirty="0"/>
          </a:p>
        </p:txBody>
      </p:sp>
    </p:spTree>
    <p:extLst>
      <p:ext uri="{BB962C8B-B14F-4D97-AF65-F5344CB8AC3E}">
        <p14:creationId xmlns:p14="http://schemas.microsoft.com/office/powerpoint/2010/main" val="772155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831626"/>
          </a:xfrm>
        </p:spPr>
        <p:txBody>
          <a:bodyPr>
            <a:normAutofit fontScale="90000"/>
          </a:bodyPr>
          <a:lstStyle/>
          <a:p>
            <a:pPr algn="ctr"/>
            <a:r>
              <a:rPr lang="en-GB" altLang="cy-GB" b="1" dirty="0">
                <a:latin typeface="Arial" panose="020B0604020202020204" pitchFamily="34" charset="0"/>
              </a:rPr>
              <a:t>Picture books  </a:t>
            </a:r>
            <a:r>
              <a:rPr lang="en-GB" altLang="cy-GB" sz="2800" b="1" dirty="0">
                <a:latin typeface="Arial" panose="020B0604020202020204" pitchFamily="34" charset="0"/>
              </a:rPr>
              <a:t>(Crawford </a:t>
            </a:r>
            <a:r>
              <a:rPr lang="en-GB" altLang="cy-GB" sz="2800" b="1" i="1" dirty="0">
                <a:latin typeface="Arial" panose="020B0604020202020204" pitchFamily="34" charset="0"/>
              </a:rPr>
              <a:t>et al</a:t>
            </a:r>
            <a:r>
              <a:rPr lang="en-GB" altLang="cy-GB" sz="2800" b="1" dirty="0">
                <a:latin typeface="Arial" panose="020B0604020202020204" pitchFamily="34" charset="0"/>
              </a:rPr>
              <a:t>., 2024)</a:t>
            </a:r>
            <a:endParaRPr lang="cy-GB" altLang="cy-GB" sz="2800" b="1" dirty="0">
              <a:latin typeface="Arial" panose="020B0604020202020204" pitchFamily="34" charset="0"/>
            </a:endParaRPr>
          </a:p>
        </p:txBody>
      </p:sp>
      <p:sp>
        <p:nvSpPr>
          <p:cNvPr id="4" name="Content Placeholder 3"/>
          <p:cNvSpPr>
            <a:spLocks noGrp="1"/>
          </p:cNvSpPr>
          <p:nvPr>
            <p:ph sz="half" idx="2"/>
          </p:nvPr>
        </p:nvSpPr>
        <p:spPr>
          <a:xfrm>
            <a:off x="440085" y="1484785"/>
            <a:ext cx="6652195" cy="3744416"/>
          </a:xfrm>
        </p:spPr>
        <p:txBody>
          <a:bodyPr/>
          <a:lstStyle/>
          <a:p>
            <a:pPr>
              <a:lnSpc>
                <a:spcPct val="150000"/>
              </a:lnSpc>
              <a:defRPr/>
            </a:pPr>
            <a:r>
              <a:rPr lang="cy-GB" dirty="0">
                <a:latin typeface="Arial" panose="020B0604020202020204" pitchFamily="34" charset="0"/>
              </a:rPr>
              <a:t>Little or </a:t>
            </a:r>
            <a:r>
              <a:rPr lang="cy-GB" dirty="0" err="1">
                <a:latin typeface="Arial" panose="020B0604020202020204" pitchFamily="34" charset="0"/>
              </a:rPr>
              <a:t>no</a:t>
            </a:r>
            <a:r>
              <a:rPr lang="cy-GB" dirty="0">
                <a:latin typeface="Arial" panose="020B0604020202020204" pitchFamily="34" charset="0"/>
              </a:rPr>
              <a:t> </a:t>
            </a:r>
            <a:r>
              <a:rPr lang="cy-GB" dirty="0" err="1">
                <a:latin typeface="Arial" panose="020B0604020202020204" pitchFamily="34" charset="0"/>
              </a:rPr>
              <a:t>text</a:t>
            </a:r>
            <a:r>
              <a:rPr lang="cy-GB" dirty="0">
                <a:latin typeface="Arial" panose="020B0604020202020204" pitchFamily="34" charset="0"/>
              </a:rPr>
              <a:t>;</a:t>
            </a:r>
          </a:p>
          <a:p>
            <a:pPr>
              <a:lnSpc>
                <a:spcPct val="150000"/>
              </a:lnSpc>
              <a:defRPr/>
            </a:pPr>
            <a:r>
              <a:rPr lang="cy-GB" dirty="0" err="1">
                <a:latin typeface="Arial" panose="020B0604020202020204" pitchFamily="34" charset="0"/>
              </a:rPr>
              <a:t>Helps</a:t>
            </a:r>
            <a:r>
              <a:rPr lang="cy-GB" dirty="0">
                <a:latin typeface="Arial" panose="020B0604020202020204" pitchFamily="34" charset="0"/>
              </a:rPr>
              <a:t> </a:t>
            </a:r>
            <a:r>
              <a:rPr lang="cy-GB" dirty="0" err="1">
                <a:latin typeface="Arial" panose="020B0604020202020204" pitchFamily="34" charset="0"/>
              </a:rPr>
              <a:t>develop</a:t>
            </a:r>
            <a:r>
              <a:rPr lang="cy-GB" dirty="0">
                <a:latin typeface="Arial" panose="020B0604020202020204" pitchFamily="34" charset="0"/>
              </a:rPr>
              <a:t> </a:t>
            </a:r>
            <a:r>
              <a:rPr lang="cy-GB" dirty="0" err="1">
                <a:latin typeface="Arial" panose="020B0604020202020204" pitchFamily="34" charset="0"/>
              </a:rPr>
              <a:t>imagination</a:t>
            </a:r>
            <a:r>
              <a:rPr lang="cy-GB" dirty="0">
                <a:latin typeface="Arial" panose="020B0604020202020204" pitchFamily="34" charset="0"/>
              </a:rPr>
              <a:t> and </a:t>
            </a:r>
            <a:r>
              <a:rPr lang="cy-GB" dirty="0" err="1">
                <a:latin typeface="Arial" panose="020B0604020202020204" pitchFamily="34" charset="0"/>
              </a:rPr>
              <a:t>curiosity</a:t>
            </a:r>
            <a:r>
              <a:rPr lang="cy-GB" dirty="0">
                <a:latin typeface="Arial" panose="020B0604020202020204" pitchFamily="34" charset="0"/>
              </a:rPr>
              <a:t>;</a:t>
            </a:r>
          </a:p>
          <a:p>
            <a:pPr>
              <a:lnSpc>
                <a:spcPct val="150000"/>
              </a:lnSpc>
              <a:defRPr/>
            </a:pPr>
            <a:r>
              <a:rPr lang="cy-GB" dirty="0" err="1">
                <a:latin typeface="Arial" panose="020B0604020202020204" pitchFamily="34" charset="0"/>
              </a:rPr>
              <a:t>Opportunities</a:t>
            </a:r>
            <a:r>
              <a:rPr lang="cy-GB" dirty="0">
                <a:latin typeface="Arial" panose="020B0604020202020204" pitchFamily="34" charset="0"/>
              </a:rPr>
              <a:t> for </a:t>
            </a:r>
            <a:r>
              <a:rPr lang="cy-GB" dirty="0" err="1">
                <a:latin typeface="Arial" panose="020B0604020202020204" pitchFamily="34" charset="0"/>
              </a:rPr>
              <a:t>interaction</a:t>
            </a:r>
            <a:r>
              <a:rPr lang="cy-GB" dirty="0">
                <a:latin typeface="Arial" panose="020B0604020202020204" pitchFamily="34" charset="0"/>
              </a:rPr>
              <a:t>;</a:t>
            </a:r>
          </a:p>
          <a:p>
            <a:pPr>
              <a:lnSpc>
                <a:spcPct val="150000"/>
              </a:lnSpc>
              <a:defRPr/>
            </a:pPr>
            <a:r>
              <a:rPr lang="cy-GB" dirty="0" err="1">
                <a:latin typeface="Arial" panose="020B0604020202020204" pitchFamily="34" charset="0"/>
              </a:rPr>
              <a:t>Highly</a:t>
            </a:r>
            <a:r>
              <a:rPr lang="cy-GB" dirty="0">
                <a:latin typeface="Arial" panose="020B0604020202020204" pitchFamily="34" charset="0"/>
              </a:rPr>
              <a:t> </a:t>
            </a:r>
            <a:r>
              <a:rPr lang="cy-GB" dirty="0" err="1">
                <a:latin typeface="Arial" panose="020B0604020202020204" pitchFamily="34" charset="0"/>
              </a:rPr>
              <a:t>sophisticated</a:t>
            </a:r>
            <a:r>
              <a:rPr lang="cy-GB" dirty="0">
                <a:latin typeface="Arial" panose="020B0604020202020204" pitchFamily="34" charset="0"/>
              </a:rPr>
              <a:t> </a:t>
            </a:r>
            <a:r>
              <a:rPr lang="cy-GB" dirty="0" err="1">
                <a:latin typeface="Arial" panose="020B0604020202020204" pitchFamily="34" charset="0"/>
              </a:rPr>
              <a:t>images</a:t>
            </a:r>
            <a:r>
              <a:rPr lang="cy-GB" dirty="0">
                <a:latin typeface="Arial" panose="020B0604020202020204" pitchFamily="34" charset="0"/>
              </a:rPr>
              <a:t>.</a:t>
            </a:r>
          </a:p>
        </p:txBody>
      </p:sp>
      <p:pic>
        <p:nvPicPr>
          <p:cNvPr id="3074" name="Picture 2" descr="The best children's books of 2023, chosen by top authors and illustrators |  BookTrus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52120" y="2996952"/>
            <a:ext cx="3072342" cy="172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8113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79512" y="365125"/>
            <a:ext cx="8335838" cy="1325563"/>
          </a:xfrm>
        </p:spPr>
        <p:txBody>
          <a:bodyPr>
            <a:normAutofit/>
          </a:bodyPr>
          <a:lstStyle/>
          <a:p>
            <a:pPr algn="r"/>
            <a:r>
              <a:rPr lang="cy-GB" altLang="cy-GB" sz="4000" b="1" dirty="0" err="1">
                <a:latin typeface="Arial" panose="020B0604020202020204" pitchFamily="34" charset="0"/>
              </a:rPr>
              <a:t>Illustrations</a:t>
            </a:r>
            <a:r>
              <a:rPr lang="cy-GB" altLang="cy-GB" sz="4000" b="1" dirty="0">
                <a:latin typeface="Arial" panose="020B0604020202020204" pitchFamily="34" charset="0"/>
              </a:rPr>
              <a:t>  </a:t>
            </a:r>
            <a:r>
              <a:rPr lang="cy-GB" altLang="cy-GB" sz="2800" b="1" dirty="0">
                <a:latin typeface="Arial" panose="020B0604020202020204" pitchFamily="34" charset="0"/>
              </a:rPr>
              <a:t>(</a:t>
            </a:r>
            <a:r>
              <a:rPr lang="cy-GB" altLang="cy-GB" sz="1800" b="1" dirty="0">
                <a:latin typeface="Arial" panose="020B0604020202020204" pitchFamily="34" charset="0"/>
              </a:rPr>
              <a:t>Crawford </a:t>
            </a:r>
            <a:r>
              <a:rPr lang="cy-GB" altLang="cy-GB" sz="1800" b="1" i="1" dirty="0" err="1">
                <a:latin typeface="Arial" panose="020B0604020202020204" pitchFamily="34" charset="0"/>
              </a:rPr>
              <a:t>et</a:t>
            </a:r>
            <a:r>
              <a:rPr lang="cy-GB" altLang="cy-GB" sz="1800" b="1" i="1" dirty="0">
                <a:latin typeface="Arial" panose="020B0604020202020204" pitchFamily="34" charset="0"/>
              </a:rPr>
              <a:t> </a:t>
            </a:r>
            <a:r>
              <a:rPr lang="cy-GB" altLang="cy-GB" sz="1800" b="1" i="1" dirty="0" err="1">
                <a:latin typeface="Arial" panose="020B0604020202020204" pitchFamily="34" charset="0"/>
              </a:rPr>
              <a:t>al</a:t>
            </a:r>
            <a:r>
              <a:rPr lang="cy-GB" altLang="cy-GB" sz="1800" b="1" i="1" dirty="0">
                <a:latin typeface="Arial" panose="020B0604020202020204" pitchFamily="34" charset="0"/>
              </a:rPr>
              <a:t>., </a:t>
            </a:r>
            <a:r>
              <a:rPr lang="cy-GB" altLang="cy-GB" sz="1800" b="1" dirty="0">
                <a:latin typeface="Arial" panose="020B0604020202020204" pitchFamily="34" charset="0"/>
              </a:rPr>
              <a:t>2024</a:t>
            </a:r>
            <a:r>
              <a:rPr lang="cy-GB" altLang="cy-GB" sz="2800" b="1" dirty="0">
                <a:latin typeface="Arial" panose="020B0604020202020204" pitchFamily="34" charset="0"/>
              </a:rPr>
              <a:t>)</a:t>
            </a:r>
            <a:r>
              <a:rPr lang="cy-GB" altLang="cy-GB" sz="4000" b="1" dirty="0">
                <a:latin typeface="Arial" panose="020B0604020202020204" pitchFamily="34" charset="0"/>
              </a:rPr>
              <a:t/>
            </a:r>
            <a:br>
              <a:rPr lang="cy-GB" altLang="cy-GB" sz="4000" b="1" dirty="0">
                <a:latin typeface="Arial" panose="020B0604020202020204" pitchFamily="34" charset="0"/>
              </a:rPr>
            </a:br>
            <a:endParaRPr lang="cy-GB" altLang="cy-GB" sz="4000" b="1" dirty="0">
              <a:solidFill>
                <a:srgbClr val="0070C0"/>
              </a:solidFill>
              <a:latin typeface="Arial" panose="020B0604020202020204" pitchFamily="34" charset="0"/>
            </a:endParaRP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21631774"/>
              </p:ext>
            </p:extLst>
          </p:nvPr>
        </p:nvGraphicFramePr>
        <p:xfrm>
          <a:off x="755576" y="1600201"/>
          <a:ext cx="7931224" cy="4892343"/>
        </p:xfrm>
        <a:graphic>
          <a:graphicData uri="http://schemas.openxmlformats.org/drawingml/2006/table">
            <a:tbl>
              <a:tblPr firstRow="1" bandRow="1">
                <a:tableStyleId>{5C22544A-7EE6-4342-B048-85BDC9FD1C3A}</a:tableStyleId>
              </a:tblPr>
              <a:tblGrid>
                <a:gridCol w="3965612">
                  <a:extLst>
                    <a:ext uri="{9D8B030D-6E8A-4147-A177-3AD203B41FA5}">
                      <a16:colId xmlns:a16="http://schemas.microsoft.com/office/drawing/2014/main" val="3034910741"/>
                    </a:ext>
                  </a:extLst>
                </a:gridCol>
                <a:gridCol w="3965612">
                  <a:extLst>
                    <a:ext uri="{9D8B030D-6E8A-4147-A177-3AD203B41FA5}">
                      <a16:colId xmlns:a16="http://schemas.microsoft.com/office/drawing/2014/main" val="3417588615"/>
                    </a:ext>
                  </a:extLst>
                </a:gridCol>
              </a:tblGrid>
              <a:tr h="807821">
                <a:tc>
                  <a:txBody>
                    <a:bodyPr/>
                    <a:lstStyle/>
                    <a:p>
                      <a:pPr algn="ctr"/>
                      <a:r>
                        <a:rPr lang="cy-GB" sz="2600" b="1" kern="1200" dirty="0" err="1">
                          <a:solidFill>
                            <a:schemeClr val="tx1"/>
                          </a:solidFill>
                          <a:effectLst/>
                          <a:latin typeface="Arial" panose="020B0604020202020204" pitchFamily="34" charset="0"/>
                          <a:ea typeface="+mn-ea"/>
                          <a:cs typeface="+mn-cs"/>
                        </a:rPr>
                        <a:t>Illustrations</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in</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books</a:t>
                      </a:r>
                      <a:endParaRPr lang="en-GB" sz="2600" b="1" dirty="0">
                        <a:solidFill>
                          <a:schemeClr val="tx1"/>
                        </a:solidFill>
                        <a:latin typeface="Arial" panose="020B0604020202020204" pitchFamily="34" charset="0"/>
                      </a:endParaRPr>
                    </a:p>
                  </a:txBody>
                  <a:tcPr/>
                </a:tc>
                <a:tc>
                  <a:txBody>
                    <a:bodyPr/>
                    <a:lstStyle/>
                    <a:p>
                      <a:pPr algn="ctr"/>
                      <a:r>
                        <a:rPr lang="cy-GB" sz="2600" b="1" kern="1200" dirty="0" err="1">
                          <a:solidFill>
                            <a:schemeClr val="tx1"/>
                          </a:solidFill>
                          <a:effectLst/>
                          <a:latin typeface="Arial" panose="020B0604020202020204" pitchFamily="34" charset="0"/>
                          <a:ea typeface="+mn-ea"/>
                          <a:cs typeface="+mn-cs"/>
                        </a:rPr>
                        <a:t>Developmental</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stage</a:t>
                      </a:r>
                      <a:endParaRPr lang="en-GB" sz="2600" b="1" dirty="0">
                        <a:solidFill>
                          <a:schemeClr val="tx1"/>
                        </a:solidFill>
                        <a:latin typeface="Arial" panose="020B0604020202020204" pitchFamily="34" charset="0"/>
                      </a:endParaRPr>
                    </a:p>
                  </a:txBody>
                  <a:tcPr/>
                </a:tc>
                <a:extLst>
                  <a:ext uri="{0D108BD9-81ED-4DB2-BD59-A6C34878D82A}">
                    <a16:rowId xmlns:a16="http://schemas.microsoft.com/office/drawing/2014/main" val="3778114002"/>
                  </a:ext>
                </a:extLst>
              </a:tr>
              <a:tr h="809891">
                <a:tc>
                  <a:txBody>
                    <a:bodyPr/>
                    <a:lstStyle/>
                    <a:p>
                      <a:r>
                        <a:rPr lang="en-GB" sz="2400" dirty="0">
                          <a:latin typeface="Arial" panose="020B0604020202020204" pitchFamily="34" charset="0"/>
                        </a:rPr>
                        <a:t>1. Looking for pleasure</a:t>
                      </a:r>
                    </a:p>
                  </a:txBody>
                  <a:tcPr/>
                </a:tc>
                <a:tc>
                  <a:txBody>
                    <a:bodyPr/>
                    <a:lstStyle/>
                    <a:p>
                      <a:r>
                        <a:rPr lang="en-GB" sz="2400" dirty="0">
                          <a:latin typeface="Arial" panose="020B0604020202020204" pitchFamily="34" charset="0"/>
                        </a:rPr>
                        <a:t>Sensory and concrete</a:t>
                      </a:r>
                      <a:r>
                        <a:rPr lang="en-GB" sz="2400" baseline="0" dirty="0">
                          <a:latin typeface="Arial" panose="020B0604020202020204" pitchFamily="34" charset="0"/>
                        </a:rPr>
                        <a:t> learning</a:t>
                      </a:r>
                      <a:endParaRPr lang="en-GB" sz="2400" dirty="0">
                        <a:latin typeface="Arial" panose="020B0604020202020204" pitchFamily="34" charset="0"/>
                      </a:endParaRPr>
                    </a:p>
                  </a:txBody>
                  <a:tcPr/>
                </a:tc>
                <a:extLst>
                  <a:ext uri="{0D108BD9-81ED-4DB2-BD59-A6C34878D82A}">
                    <a16:rowId xmlns:a16="http://schemas.microsoft.com/office/drawing/2014/main" val="1752490186"/>
                  </a:ext>
                </a:extLst>
              </a:tr>
              <a:tr h="807821">
                <a:tc>
                  <a:txBody>
                    <a:bodyPr/>
                    <a:lstStyle/>
                    <a:p>
                      <a:r>
                        <a:rPr lang="en-GB" sz="2400" dirty="0">
                          <a:latin typeface="Arial" panose="020B0604020202020204" pitchFamily="34" charset="0"/>
                        </a:rPr>
                        <a:t>2.</a:t>
                      </a:r>
                      <a:r>
                        <a:rPr lang="en-GB" sz="2400" baseline="0" dirty="0">
                          <a:latin typeface="Arial" panose="020B0604020202020204" pitchFamily="34" charset="0"/>
                        </a:rPr>
                        <a:t> Inspiring fantasy</a:t>
                      </a:r>
                      <a:endParaRPr lang="en-GB" sz="2400" dirty="0">
                        <a:latin typeface="Arial" panose="020B0604020202020204" pitchFamily="34" charset="0"/>
                      </a:endParaRPr>
                    </a:p>
                  </a:txBody>
                  <a:tcPr/>
                </a:tc>
                <a:tc>
                  <a:txBody>
                    <a:bodyPr/>
                    <a:lstStyle/>
                    <a:p>
                      <a:r>
                        <a:rPr lang="en-GB" sz="2400" dirty="0">
                          <a:latin typeface="Arial" panose="020B0604020202020204" pitchFamily="34" charset="0"/>
                        </a:rPr>
                        <a:t>Imaginative</a:t>
                      </a:r>
                      <a:r>
                        <a:rPr lang="en-GB" sz="2400" baseline="0" dirty="0">
                          <a:latin typeface="Arial" panose="020B0604020202020204" pitchFamily="34" charset="0"/>
                        </a:rPr>
                        <a:t> and fantasy</a:t>
                      </a:r>
                      <a:endParaRPr lang="en-GB" sz="2400" dirty="0">
                        <a:latin typeface="Arial" panose="020B0604020202020204" pitchFamily="34" charset="0"/>
                      </a:endParaRPr>
                    </a:p>
                  </a:txBody>
                  <a:tcPr/>
                </a:tc>
                <a:extLst>
                  <a:ext uri="{0D108BD9-81ED-4DB2-BD59-A6C34878D82A}">
                    <a16:rowId xmlns:a16="http://schemas.microsoft.com/office/drawing/2014/main" val="2929262042"/>
                  </a:ext>
                </a:extLst>
              </a:tr>
              <a:tr h="807821">
                <a:tc>
                  <a:txBody>
                    <a:bodyPr/>
                    <a:lstStyle/>
                    <a:p>
                      <a:pPr lvl="0"/>
                      <a:r>
                        <a:rPr lang="en-GB" sz="2400" i="1" kern="1200" dirty="0">
                          <a:solidFill>
                            <a:schemeClr val="dk1"/>
                          </a:solidFill>
                          <a:effectLst/>
                          <a:latin typeface="Arial" panose="020B0604020202020204" pitchFamily="34" charset="0"/>
                          <a:ea typeface="+mn-ea"/>
                          <a:cs typeface="+mn-cs"/>
                        </a:rPr>
                        <a:t>3.</a:t>
                      </a:r>
                      <a:r>
                        <a:rPr lang="en-GB" sz="2400" i="1" kern="1200" baseline="0" dirty="0">
                          <a:solidFill>
                            <a:schemeClr val="dk1"/>
                          </a:solidFill>
                          <a:effectLst/>
                          <a:latin typeface="Arial" panose="020B0604020202020204" pitchFamily="34" charset="0"/>
                          <a:ea typeface="+mn-ea"/>
                          <a:cs typeface="+mn-cs"/>
                        </a:rPr>
                        <a:t> </a:t>
                      </a:r>
                      <a:r>
                        <a:rPr lang="en-GB" sz="2400" i="1" kern="1200" dirty="0">
                          <a:solidFill>
                            <a:schemeClr val="dk1"/>
                          </a:solidFill>
                          <a:effectLst/>
                          <a:latin typeface="Arial" panose="020B0604020202020204" pitchFamily="34" charset="0"/>
                          <a:ea typeface="+mn-ea"/>
                          <a:cs typeface="+mn-cs"/>
                        </a:rPr>
                        <a:t>Stimulating curiosity</a:t>
                      </a:r>
                      <a:endParaRPr lang="en-GB" sz="2400" kern="1200" dirty="0">
                        <a:solidFill>
                          <a:schemeClr val="dk1"/>
                        </a:solidFill>
                        <a:effectLst/>
                        <a:latin typeface="Arial" panose="020B0604020202020204" pitchFamily="34" charset="0"/>
                        <a:ea typeface="+mn-ea"/>
                        <a:cs typeface="+mn-cs"/>
                      </a:endParaRPr>
                    </a:p>
                  </a:txBody>
                  <a:tcPr/>
                </a:tc>
                <a:tc>
                  <a:txBody>
                    <a:bodyPr/>
                    <a:lstStyle/>
                    <a:p>
                      <a:pPr lvl="0"/>
                      <a:r>
                        <a:rPr lang="en-GB" sz="2400" kern="1200" dirty="0">
                          <a:solidFill>
                            <a:schemeClr val="dk1"/>
                          </a:solidFill>
                          <a:effectLst/>
                          <a:latin typeface="Arial" panose="020B0604020202020204" pitchFamily="34" charset="0"/>
                          <a:ea typeface="+mn-ea"/>
                          <a:cs typeface="+mn-cs"/>
                        </a:rPr>
                        <a:t>Broadening horizons</a:t>
                      </a:r>
                    </a:p>
                    <a:p>
                      <a:endParaRPr lang="en-GB" sz="2400" dirty="0">
                        <a:latin typeface="Arial" panose="020B0604020202020204" pitchFamily="34" charset="0"/>
                      </a:endParaRPr>
                    </a:p>
                  </a:txBody>
                  <a:tcPr marL="68580" marR="68580" marT="0" marB="0"/>
                </a:tc>
                <a:extLst>
                  <a:ext uri="{0D108BD9-81ED-4DB2-BD59-A6C34878D82A}">
                    <a16:rowId xmlns:a16="http://schemas.microsoft.com/office/drawing/2014/main" val="1070704155"/>
                  </a:ext>
                </a:extLst>
              </a:tr>
              <a:tr h="809891">
                <a:tc>
                  <a:txBody>
                    <a:bodyPr/>
                    <a:lstStyle/>
                    <a:p>
                      <a:r>
                        <a:rPr lang="en-GB" sz="2400" dirty="0">
                          <a:latin typeface="Arial" panose="020B0604020202020204" pitchFamily="34" charset="0"/>
                        </a:rPr>
                        <a:t>4, Understanding others</a:t>
                      </a:r>
                    </a:p>
                  </a:txBody>
                  <a:tcPr/>
                </a:tc>
                <a:tc>
                  <a:txBody>
                    <a:bodyPr/>
                    <a:lstStyle/>
                    <a:p>
                      <a:r>
                        <a:rPr lang="en-GB" sz="2400" dirty="0">
                          <a:latin typeface="Arial" panose="020B0604020202020204" pitchFamily="34" charset="0"/>
                        </a:rPr>
                        <a:t>Developing</a:t>
                      </a:r>
                      <a:r>
                        <a:rPr lang="en-GB" sz="2400" baseline="0" dirty="0">
                          <a:latin typeface="Arial" panose="020B0604020202020204" pitchFamily="34" charset="0"/>
                        </a:rPr>
                        <a:t> empathy and personal understanding</a:t>
                      </a:r>
                      <a:endParaRPr lang="en-GB" sz="2400" dirty="0">
                        <a:latin typeface="Arial" panose="020B0604020202020204" pitchFamily="34" charset="0"/>
                      </a:endParaRPr>
                    </a:p>
                  </a:txBody>
                  <a:tcPr/>
                </a:tc>
                <a:extLst>
                  <a:ext uri="{0D108BD9-81ED-4DB2-BD59-A6C34878D82A}">
                    <a16:rowId xmlns:a16="http://schemas.microsoft.com/office/drawing/2014/main" val="1984726107"/>
                  </a:ext>
                </a:extLst>
              </a:tr>
              <a:tr h="809891">
                <a:tc>
                  <a:txBody>
                    <a:bodyPr/>
                    <a:lstStyle/>
                    <a:p>
                      <a:r>
                        <a:rPr lang="en-GB" sz="2400" dirty="0">
                          <a:latin typeface="Arial" panose="020B0604020202020204" pitchFamily="34" charset="0"/>
                        </a:rPr>
                        <a:t>5.</a:t>
                      </a:r>
                      <a:r>
                        <a:rPr lang="en-GB" sz="2400" baseline="0" dirty="0">
                          <a:latin typeface="Arial" panose="020B0604020202020204" pitchFamily="34" charset="0"/>
                        </a:rPr>
                        <a:t> </a:t>
                      </a:r>
                      <a:r>
                        <a:rPr lang="en-GB" sz="2400" dirty="0">
                          <a:latin typeface="Arial" panose="020B0604020202020204" pitchFamily="34" charset="0"/>
                        </a:rPr>
                        <a:t>Exploring the making</a:t>
                      </a:r>
                      <a:r>
                        <a:rPr lang="en-GB" sz="2400" baseline="0" dirty="0">
                          <a:latin typeface="Arial" panose="020B0604020202020204" pitchFamily="34" charset="0"/>
                        </a:rPr>
                        <a:t> of art and stories</a:t>
                      </a:r>
                      <a:endParaRPr lang="en-GB" sz="2400" dirty="0">
                        <a:latin typeface="Arial" panose="020B0604020202020204" pitchFamily="34" charset="0"/>
                      </a:endParaRPr>
                    </a:p>
                  </a:txBody>
                  <a:tcPr/>
                </a:tc>
                <a:tc>
                  <a:txBody>
                    <a:bodyPr/>
                    <a:lstStyle/>
                    <a:p>
                      <a:r>
                        <a:rPr lang="en-GB" sz="2400" dirty="0">
                          <a:latin typeface="Arial" panose="020B0604020202020204" pitchFamily="34" charset="0"/>
                        </a:rPr>
                        <a:t>Higher</a:t>
                      </a:r>
                      <a:r>
                        <a:rPr lang="en-GB" sz="2400" baseline="0" dirty="0">
                          <a:latin typeface="Arial" panose="020B0604020202020204" pitchFamily="34" charset="0"/>
                        </a:rPr>
                        <a:t> cognitive thinking</a:t>
                      </a:r>
                      <a:endParaRPr lang="en-GB" sz="2400" dirty="0">
                        <a:latin typeface="Arial" panose="020B0604020202020204" pitchFamily="34" charset="0"/>
                      </a:endParaRPr>
                    </a:p>
                  </a:txBody>
                  <a:tcPr/>
                </a:tc>
                <a:extLst>
                  <a:ext uri="{0D108BD9-81ED-4DB2-BD59-A6C34878D82A}">
                    <a16:rowId xmlns:a16="http://schemas.microsoft.com/office/drawing/2014/main" val="3968137368"/>
                  </a:ext>
                </a:extLst>
              </a:tr>
            </a:tbl>
          </a:graphicData>
        </a:graphic>
      </p:graphicFrame>
    </p:spTree>
    <p:extLst>
      <p:ext uri="{BB962C8B-B14F-4D97-AF65-F5344CB8AC3E}">
        <p14:creationId xmlns:p14="http://schemas.microsoft.com/office/powerpoint/2010/main" val="3046088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algn="ctr"/>
            <a:r>
              <a:rPr lang="en-GB" altLang="cy-GB" sz="3600" b="1" dirty="0">
                <a:latin typeface="Arial" panose="020B0604020202020204" pitchFamily="34" charset="0"/>
              </a:rPr>
              <a:t>Discuss…</a:t>
            </a:r>
            <a:endParaRPr lang="cy-GB" altLang="cy-GB" sz="3600" b="1" dirty="0">
              <a:latin typeface="Arial" panose="020B0604020202020204" pitchFamily="34" charset="0"/>
            </a:endParaRPr>
          </a:p>
        </p:txBody>
      </p:sp>
      <p:sp>
        <p:nvSpPr>
          <p:cNvPr id="36867" name="Content Placeholder 5"/>
          <p:cNvSpPr>
            <a:spLocks noGrp="1"/>
          </p:cNvSpPr>
          <p:nvPr>
            <p:ph idx="1"/>
          </p:nvPr>
        </p:nvSpPr>
        <p:spPr>
          <a:xfrm>
            <a:off x="30185" y="1484784"/>
            <a:ext cx="8928992" cy="3259559"/>
          </a:xfrm>
        </p:spPr>
        <p:txBody>
          <a:bodyPr>
            <a:noAutofit/>
          </a:bodyPr>
          <a:lstStyle/>
          <a:p>
            <a:pPr marL="0" indent="0" algn="just">
              <a:lnSpc>
                <a:spcPct val="170000"/>
              </a:lnSpc>
              <a:buNone/>
            </a:pPr>
            <a:r>
              <a:rPr lang="en-GB" sz="1400" i="1" dirty="0">
                <a:latin typeface="Arial" panose="020B0604020202020204" pitchFamily="34" charset="0"/>
              </a:rPr>
              <a:t>“</a:t>
            </a:r>
            <a:r>
              <a:rPr lang="en-GB" sz="2000" i="1" dirty="0">
                <a:latin typeface="Arial" panose="020B0604020202020204" pitchFamily="34" charset="0"/>
              </a:rPr>
              <a:t>storytelling can be understood as a spoken word narrative form that involves relating a non-scripted and non-personal story using the resources of the imagination… through the physical qualities of the spoken word (rhythm, rhyme and repetition, accent, pitch, inflection, tempo), using the vocabulary, syntax and grammar of speech, and also the non-verbal language of the body (glance, gesture, pause and physical expression).”</a:t>
            </a:r>
          </a:p>
          <a:p>
            <a:pPr marL="0" indent="0" algn="just">
              <a:buNone/>
            </a:pPr>
            <a:endParaRPr lang="en-GB" sz="2000" i="1" dirty="0">
              <a:latin typeface="Arial" panose="020B0604020202020204" pitchFamily="34" charset="0"/>
            </a:endParaRPr>
          </a:p>
          <a:p>
            <a:pPr marL="0" indent="0" algn="r">
              <a:buNone/>
            </a:pPr>
            <a:r>
              <a:rPr lang="en-GB" sz="2300" dirty="0">
                <a:latin typeface="Arial" panose="020B0604020202020204" pitchFamily="34" charset="0"/>
              </a:rPr>
              <a:t>(</a:t>
            </a:r>
            <a:r>
              <a:rPr lang="en-GB" sz="2300" dirty="0" err="1">
                <a:latin typeface="Arial" panose="020B0604020202020204" pitchFamily="34" charset="0"/>
              </a:rPr>
              <a:t>Hibbin</a:t>
            </a:r>
            <a:r>
              <a:rPr lang="en-GB" sz="2300" dirty="0">
                <a:latin typeface="Arial" panose="020B0604020202020204" pitchFamily="34" charset="0"/>
              </a:rPr>
              <a:t>, 2016: 220</a:t>
            </a:r>
            <a:r>
              <a:rPr lang="en-GB" sz="2300" dirty="0" smtClean="0">
                <a:latin typeface="Arial" panose="020B0604020202020204" pitchFamily="34" charset="0"/>
              </a:rPr>
              <a:t>)</a:t>
            </a:r>
            <a:endParaRPr lang="en-GB" sz="2300" dirty="0">
              <a:latin typeface="Arial" panose="020B0604020202020204" pitchFamily="34" charset="0"/>
            </a:endParaRPr>
          </a:p>
        </p:txBody>
      </p:sp>
    </p:spTree>
    <p:extLst>
      <p:ext uri="{BB962C8B-B14F-4D97-AF65-F5344CB8AC3E}">
        <p14:creationId xmlns:p14="http://schemas.microsoft.com/office/powerpoint/2010/main" val="12739654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365127"/>
            <a:ext cx="7886700" cy="615602"/>
          </a:xfrm>
        </p:spPr>
        <p:txBody>
          <a:bodyPr>
            <a:noAutofit/>
          </a:bodyPr>
          <a:lstStyle/>
          <a:p>
            <a:pPr algn="ctr"/>
            <a:r>
              <a:rPr lang="en-GB" altLang="cy-GB" sz="4000" b="1" dirty="0">
                <a:latin typeface="Arial" panose="020B0604020202020204" pitchFamily="34" charset="0"/>
              </a:rPr>
              <a:t>Narrative</a:t>
            </a:r>
            <a:endParaRPr lang="cy-GB" altLang="cy-GB" sz="4000" b="1" dirty="0">
              <a:latin typeface="Arial" panose="020B0604020202020204" pitchFamily="34" charset="0"/>
            </a:endParaRPr>
          </a:p>
        </p:txBody>
      </p:sp>
      <p:sp>
        <p:nvSpPr>
          <p:cNvPr id="4" name="Content Placeholder 3"/>
          <p:cNvSpPr>
            <a:spLocks noGrp="1"/>
          </p:cNvSpPr>
          <p:nvPr>
            <p:ph sz="half" idx="2"/>
          </p:nvPr>
        </p:nvSpPr>
        <p:spPr>
          <a:xfrm>
            <a:off x="628650" y="1268760"/>
            <a:ext cx="7886700" cy="4908203"/>
          </a:xfrm>
        </p:spPr>
        <p:txBody>
          <a:bodyPr>
            <a:normAutofit fontScale="92500"/>
          </a:bodyPr>
          <a:lstStyle/>
          <a:p>
            <a:pPr>
              <a:lnSpc>
                <a:spcPct val="150000"/>
              </a:lnSpc>
              <a:defRPr/>
            </a:pPr>
            <a:r>
              <a:rPr lang="cy-GB" dirty="0">
                <a:latin typeface="Arial" panose="020B0604020202020204" pitchFamily="34" charset="0"/>
              </a:rPr>
              <a:t>Dominant genre </a:t>
            </a:r>
            <a:r>
              <a:rPr lang="cy-GB" dirty="0" err="1">
                <a:latin typeface="Arial" panose="020B0604020202020204" pitchFamily="34" charset="0"/>
              </a:rPr>
              <a:t>in</a:t>
            </a:r>
            <a:r>
              <a:rPr lang="cy-GB" dirty="0">
                <a:latin typeface="Arial" panose="020B0604020202020204" pitchFamily="34" charset="0"/>
              </a:rPr>
              <a:t> </a:t>
            </a:r>
            <a:r>
              <a:rPr lang="cy-GB" dirty="0" err="1">
                <a:latin typeface="Arial" panose="020B0604020202020204" pitchFamily="34" charset="0"/>
              </a:rPr>
              <a:t>children’s</a:t>
            </a:r>
            <a:r>
              <a:rPr lang="cy-GB" dirty="0">
                <a:latin typeface="Arial" panose="020B0604020202020204" pitchFamily="34" charset="0"/>
              </a:rPr>
              <a:t> </a:t>
            </a:r>
            <a:r>
              <a:rPr lang="cy-GB" dirty="0" err="1">
                <a:latin typeface="Arial" panose="020B0604020202020204" pitchFamily="34" charset="0"/>
              </a:rPr>
              <a:t>books</a:t>
            </a:r>
            <a:r>
              <a:rPr lang="cy-GB" dirty="0">
                <a:latin typeface="Arial" panose="020B0604020202020204" pitchFamily="34" charset="0"/>
              </a:rPr>
              <a:t>:</a:t>
            </a:r>
          </a:p>
          <a:p>
            <a:pPr marL="0" indent="0">
              <a:lnSpc>
                <a:spcPct val="150000"/>
              </a:lnSpc>
              <a:buNone/>
              <a:defRPr/>
            </a:pPr>
            <a:r>
              <a:rPr lang="cy-GB" dirty="0">
                <a:latin typeface="Arial" panose="020B0604020202020204" pitchFamily="34" charset="0"/>
              </a:rPr>
              <a:t>- </a:t>
            </a:r>
            <a:r>
              <a:rPr lang="cy-GB" dirty="0" err="1">
                <a:latin typeface="Arial" panose="020B0604020202020204" pitchFamily="34" charset="0"/>
              </a:rPr>
              <a:t>Setting</a:t>
            </a:r>
            <a:r>
              <a:rPr lang="cy-GB" dirty="0">
                <a:latin typeface="Arial" panose="020B0604020202020204" pitchFamily="34" charset="0"/>
              </a:rPr>
              <a:t>;</a:t>
            </a:r>
          </a:p>
          <a:p>
            <a:pPr marL="0" indent="0">
              <a:lnSpc>
                <a:spcPct val="150000"/>
              </a:lnSpc>
              <a:buNone/>
              <a:defRPr/>
            </a:pPr>
            <a:r>
              <a:rPr lang="cy-GB" dirty="0">
                <a:latin typeface="Arial" panose="020B0604020202020204" pitchFamily="34" charset="0"/>
              </a:rPr>
              <a:t>- </a:t>
            </a:r>
            <a:r>
              <a:rPr lang="cy-GB" dirty="0" err="1">
                <a:latin typeface="Arial" panose="020B0604020202020204" pitchFamily="34" charset="0"/>
              </a:rPr>
              <a:t>Character</a:t>
            </a:r>
            <a:r>
              <a:rPr lang="cy-GB" dirty="0">
                <a:latin typeface="Arial" panose="020B0604020202020204" pitchFamily="34" charset="0"/>
              </a:rPr>
              <a:t>;</a:t>
            </a:r>
          </a:p>
          <a:p>
            <a:pPr marL="0" indent="0">
              <a:lnSpc>
                <a:spcPct val="150000"/>
              </a:lnSpc>
              <a:buNone/>
              <a:defRPr/>
            </a:pPr>
            <a:r>
              <a:rPr lang="cy-GB" dirty="0">
                <a:latin typeface="Arial" panose="020B0604020202020204" pitchFamily="34" charset="0"/>
              </a:rPr>
              <a:t>- Problem;</a:t>
            </a:r>
          </a:p>
          <a:p>
            <a:pPr marL="0" indent="0">
              <a:lnSpc>
                <a:spcPct val="150000"/>
              </a:lnSpc>
              <a:buNone/>
              <a:defRPr/>
            </a:pPr>
            <a:r>
              <a:rPr lang="cy-GB" dirty="0">
                <a:latin typeface="Arial" panose="020B0604020202020204" pitchFamily="34" charset="0"/>
              </a:rPr>
              <a:t>- </a:t>
            </a:r>
            <a:r>
              <a:rPr lang="cy-GB" dirty="0" err="1">
                <a:latin typeface="Arial" panose="020B0604020202020204" pitchFamily="34" charset="0"/>
              </a:rPr>
              <a:t>Solution</a:t>
            </a:r>
            <a:r>
              <a:rPr lang="cy-GB" dirty="0">
                <a:latin typeface="Arial" panose="020B0604020202020204" pitchFamily="34" charset="0"/>
              </a:rPr>
              <a:t>;</a:t>
            </a:r>
          </a:p>
          <a:p>
            <a:pPr>
              <a:lnSpc>
                <a:spcPct val="150000"/>
              </a:lnSpc>
              <a:defRPr/>
            </a:pPr>
            <a:r>
              <a:rPr lang="cy-GB" dirty="0" err="1">
                <a:latin typeface="Arial" panose="020B0604020202020204" pitchFamily="34" charset="0"/>
              </a:rPr>
              <a:t>Helps</a:t>
            </a:r>
            <a:r>
              <a:rPr lang="cy-GB" dirty="0">
                <a:latin typeface="Arial" panose="020B0604020202020204" pitchFamily="34" charset="0"/>
              </a:rPr>
              <a:t> </a:t>
            </a:r>
            <a:r>
              <a:rPr lang="cy-GB" dirty="0" err="1">
                <a:latin typeface="Arial" panose="020B0604020202020204" pitchFamily="34" charset="0"/>
              </a:rPr>
              <a:t>children</a:t>
            </a:r>
            <a:r>
              <a:rPr lang="cy-GB" dirty="0">
                <a:latin typeface="Arial" panose="020B0604020202020204" pitchFamily="34" charset="0"/>
              </a:rPr>
              <a:t> </a:t>
            </a:r>
            <a:r>
              <a:rPr lang="cy-GB" dirty="0" err="1">
                <a:latin typeface="Arial" panose="020B0604020202020204" pitchFamily="34" charset="0"/>
              </a:rPr>
              <a:t>understand</a:t>
            </a:r>
            <a:r>
              <a:rPr lang="cy-GB" dirty="0">
                <a:latin typeface="Arial" panose="020B0604020202020204" pitchFamily="34" charset="0"/>
              </a:rPr>
              <a:t> and </a:t>
            </a:r>
            <a:r>
              <a:rPr lang="cy-GB" dirty="0" err="1">
                <a:latin typeface="Arial" panose="020B0604020202020204" pitchFamily="34" charset="0"/>
              </a:rPr>
              <a:t>remember</a:t>
            </a:r>
            <a:r>
              <a:rPr lang="cy-GB" dirty="0">
                <a:latin typeface="Arial" panose="020B0604020202020204" pitchFamily="34" charset="0"/>
              </a:rPr>
              <a:t> the </a:t>
            </a:r>
            <a:r>
              <a:rPr lang="cy-GB" dirty="0" err="1">
                <a:latin typeface="Arial" panose="020B0604020202020204" pitchFamily="34" charset="0"/>
              </a:rPr>
              <a:t>story</a:t>
            </a:r>
            <a:r>
              <a:rPr lang="cy-GB" dirty="0">
                <a:latin typeface="Arial" panose="020B0604020202020204" pitchFamily="34" charset="0"/>
              </a:rPr>
              <a:t>.</a:t>
            </a:r>
          </a:p>
          <a:p>
            <a:pPr marL="0" indent="0">
              <a:buNone/>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5070186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28650" y="365127"/>
            <a:ext cx="7886700" cy="687610"/>
          </a:xfrm>
        </p:spPr>
        <p:txBody>
          <a:bodyPr>
            <a:noAutofit/>
          </a:bodyPr>
          <a:lstStyle/>
          <a:p>
            <a:pPr algn="ctr" eaLnBrk="1" hangingPunct="1"/>
            <a:r>
              <a:rPr lang="en-GB" altLang="cy-GB" sz="4000" b="1" dirty="0">
                <a:latin typeface="Arial" panose="020B0604020202020204" pitchFamily="34" charset="0"/>
              </a:rPr>
              <a:t>Role of the storyteller</a:t>
            </a:r>
          </a:p>
        </p:txBody>
      </p:sp>
      <p:sp>
        <p:nvSpPr>
          <p:cNvPr id="13315" name="Rectangle 7"/>
          <p:cNvSpPr>
            <a:spLocks noGrp="1" noChangeArrowheads="1"/>
          </p:cNvSpPr>
          <p:nvPr>
            <p:ph type="body" sz="half" idx="1"/>
          </p:nvPr>
        </p:nvSpPr>
        <p:spPr>
          <a:xfrm>
            <a:off x="387429" y="1340768"/>
            <a:ext cx="8147248" cy="4209331"/>
          </a:xfrm>
        </p:spPr>
        <p:txBody>
          <a:bodyPr>
            <a:normAutofit fontScale="70000" lnSpcReduction="20000"/>
          </a:bodyPr>
          <a:lstStyle/>
          <a:p>
            <a:pPr eaLnBrk="1" hangingPunct="1">
              <a:lnSpc>
                <a:spcPct val="150000"/>
              </a:lnSpc>
            </a:pPr>
            <a:r>
              <a:rPr lang="en-GB" altLang="cy-GB" dirty="0">
                <a:latin typeface="Arial" panose="020B0604020202020204" pitchFamily="34" charset="0"/>
              </a:rPr>
              <a:t>Eye contact;</a:t>
            </a:r>
          </a:p>
          <a:p>
            <a:pPr eaLnBrk="1" hangingPunct="1">
              <a:lnSpc>
                <a:spcPct val="150000"/>
              </a:lnSpc>
            </a:pPr>
            <a:r>
              <a:rPr lang="en-GB" altLang="cy-GB" dirty="0">
                <a:latin typeface="Arial" panose="020B0604020202020204" pitchFamily="34" charset="0"/>
              </a:rPr>
              <a:t>Posture;</a:t>
            </a:r>
          </a:p>
          <a:p>
            <a:pPr eaLnBrk="1" hangingPunct="1">
              <a:lnSpc>
                <a:spcPct val="150000"/>
              </a:lnSpc>
            </a:pPr>
            <a:r>
              <a:rPr lang="en-GB" altLang="cy-GB" dirty="0">
                <a:latin typeface="Arial" panose="020B0604020202020204" pitchFamily="34" charset="0"/>
              </a:rPr>
              <a:t>Animation;</a:t>
            </a:r>
          </a:p>
          <a:p>
            <a:pPr eaLnBrk="1" hangingPunct="1">
              <a:lnSpc>
                <a:spcPct val="150000"/>
              </a:lnSpc>
            </a:pPr>
            <a:r>
              <a:rPr lang="en-GB" altLang="cy-GB" dirty="0">
                <a:latin typeface="Arial" panose="020B0604020202020204" pitchFamily="34" charset="0"/>
              </a:rPr>
              <a:t>Tone of voice and facial expressions</a:t>
            </a:r>
            <a:r>
              <a:rPr lang="en-GB" altLang="cy-GB" dirty="0" smtClean="0">
                <a:latin typeface="Arial" panose="020B0604020202020204" pitchFamily="34" charset="0"/>
              </a:rPr>
              <a:t>;</a:t>
            </a:r>
          </a:p>
          <a:p>
            <a:pPr>
              <a:lnSpc>
                <a:spcPct val="150000"/>
              </a:lnSpc>
            </a:pPr>
            <a:r>
              <a:rPr lang="en-GB" altLang="cy-GB" dirty="0">
                <a:latin typeface="Arial" panose="020B0604020202020204" pitchFamily="34" charset="0"/>
              </a:rPr>
              <a:t>Awareness of the audience;</a:t>
            </a:r>
          </a:p>
          <a:p>
            <a:pPr>
              <a:lnSpc>
                <a:spcPct val="150000"/>
              </a:lnSpc>
            </a:pPr>
            <a:r>
              <a:rPr lang="en-GB" altLang="cy-GB" dirty="0">
                <a:latin typeface="Arial" panose="020B0604020202020204" pitchFamily="34" charset="0"/>
              </a:rPr>
              <a:t>Audience participation;</a:t>
            </a:r>
          </a:p>
          <a:p>
            <a:pPr>
              <a:lnSpc>
                <a:spcPct val="150000"/>
              </a:lnSpc>
            </a:pPr>
            <a:r>
              <a:rPr lang="en-GB" altLang="cy-GB" dirty="0">
                <a:latin typeface="Arial" panose="020B0604020202020204" pitchFamily="34" charset="0"/>
              </a:rPr>
              <a:t>Props;</a:t>
            </a:r>
          </a:p>
          <a:p>
            <a:pPr>
              <a:lnSpc>
                <a:spcPct val="150000"/>
              </a:lnSpc>
            </a:pPr>
            <a:r>
              <a:rPr lang="en-GB" altLang="cy-GB" dirty="0">
                <a:latin typeface="Arial" panose="020B0604020202020204" pitchFamily="34" charset="0"/>
              </a:rPr>
              <a:t>Songs.</a:t>
            </a:r>
          </a:p>
          <a:p>
            <a:pPr marL="0" indent="0" eaLnBrk="1" hangingPunct="1">
              <a:lnSpc>
                <a:spcPct val="80000"/>
              </a:lnSpc>
              <a:buNone/>
            </a:pPr>
            <a:endParaRPr lang="en-GB" altLang="cy-GB" dirty="0">
              <a:latin typeface="Arial" panose="020B0604020202020204" pitchFamily="34" charset="0"/>
            </a:endParaRPr>
          </a:p>
          <a:p>
            <a:pPr marL="0" indent="0" eaLnBrk="1" hangingPunct="1">
              <a:lnSpc>
                <a:spcPct val="80000"/>
              </a:lnSpc>
              <a:buNone/>
            </a:pPr>
            <a:endParaRPr lang="cy-GB" altLang="cy-GB" dirty="0">
              <a:latin typeface="Arial" panose="020B0604020202020204" pitchFamily="34" charset="0"/>
            </a:endParaRPr>
          </a:p>
          <a:p>
            <a:pPr marL="0" indent="0" eaLnBrk="1" hangingPunct="1">
              <a:lnSpc>
                <a:spcPct val="80000"/>
              </a:lnSpc>
              <a:buNone/>
            </a:pPr>
            <a:endParaRPr lang="cy-GB" altLang="cy-GB" sz="3600" dirty="0">
              <a:latin typeface="Arial" panose="020B0604020202020204" pitchFamily="34" charset="0"/>
            </a:endParaRPr>
          </a:p>
        </p:txBody>
      </p:sp>
      <p:pic>
        <p:nvPicPr>
          <p:cNvPr id="4" name="Picture 3"/>
          <p:cNvPicPr>
            <a:picLocks noChangeAspect="1"/>
          </p:cNvPicPr>
          <p:nvPr/>
        </p:nvPicPr>
        <p:blipFill>
          <a:blip r:embed="rId3"/>
          <a:stretch>
            <a:fillRect/>
          </a:stretch>
        </p:blipFill>
        <p:spPr>
          <a:xfrm>
            <a:off x="5004048" y="2276872"/>
            <a:ext cx="4003723" cy="2664296"/>
          </a:xfrm>
          <a:prstGeom prst="rect">
            <a:avLst/>
          </a:prstGeom>
        </p:spPr>
      </p:pic>
    </p:spTree>
    <p:extLst>
      <p:ext uri="{BB962C8B-B14F-4D97-AF65-F5344CB8AC3E}">
        <p14:creationId xmlns:p14="http://schemas.microsoft.com/office/powerpoint/2010/main" val="256252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eaLnBrk="1" hangingPunct="1"/>
            <a:r>
              <a:rPr lang="en-GB" altLang="cy-GB" sz="4000" b="1" dirty="0">
                <a:latin typeface="Arial" panose="020B0604020202020204" pitchFamily="34" charset="0"/>
              </a:rPr>
              <a:t>Linguistic differences</a:t>
            </a:r>
          </a:p>
        </p:txBody>
      </p:sp>
      <p:pic>
        <p:nvPicPr>
          <p:cNvPr id="5" name="Online Media 4" title="Me and my friends baby. Viral Scouse Baby. Scouse baby babble.">
            <a:hlinkClick r:id="" action="ppaction://media"/>
            <a:extLst>
              <a:ext uri="{FF2B5EF4-FFF2-40B4-BE49-F238E27FC236}">
                <a16:creationId xmlns:a16="http://schemas.microsoft.com/office/drawing/2014/main" id="{866AFFF8-51AA-C0B5-FD0B-2AF68DED56E6}"/>
              </a:ext>
            </a:extLst>
          </p:cNvPr>
          <p:cNvPicPr>
            <a:picLocks noGrp="1" noRot="1" noChangeAspect="1"/>
          </p:cNvPicPr>
          <p:nvPr>
            <p:ph sz="half" idx="1"/>
            <a:videoFile r:link="rId1"/>
          </p:nvPr>
        </p:nvPicPr>
        <p:blipFill>
          <a:blip r:embed="rId4"/>
          <a:stretch>
            <a:fillRect/>
          </a:stretch>
        </p:blipFill>
        <p:spPr>
          <a:xfrm>
            <a:off x="323528" y="1988840"/>
            <a:ext cx="4172272" cy="2833985"/>
          </a:xfrm>
          <a:prstGeom prst="rect">
            <a:avLst/>
          </a:prstGeom>
        </p:spPr>
      </p:pic>
      <p:sp>
        <p:nvSpPr>
          <p:cNvPr id="13316" name="Rectangle 8"/>
          <p:cNvSpPr>
            <a:spLocks noGrp="1" noChangeArrowheads="1"/>
          </p:cNvSpPr>
          <p:nvPr>
            <p:ph sz="half" idx="2"/>
          </p:nvPr>
        </p:nvSpPr>
        <p:spPr>
          <a:xfrm>
            <a:off x="5076056" y="1825625"/>
            <a:ext cx="3439294" cy="3809862"/>
          </a:xfrm>
        </p:spPr>
        <p:txBody>
          <a:bodyPr>
            <a:normAutofit/>
          </a:bodyPr>
          <a:lstStyle/>
          <a:p>
            <a:pPr eaLnBrk="1" hangingPunct="1">
              <a:lnSpc>
                <a:spcPct val="150000"/>
              </a:lnSpc>
            </a:pPr>
            <a:r>
              <a:rPr lang="en-GB" altLang="cy-GB" dirty="0">
                <a:latin typeface="Arial" panose="020B0604020202020204" pitchFamily="34" charset="0"/>
              </a:rPr>
              <a:t>Accents and Dialects;</a:t>
            </a:r>
          </a:p>
          <a:p>
            <a:pPr eaLnBrk="1" hangingPunct="1">
              <a:lnSpc>
                <a:spcPct val="150000"/>
              </a:lnSpc>
            </a:pPr>
            <a:r>
              <a:rPr lang="en-GB" altLang="cy-GB" dirty="0">
                <a:latin typeface="Arial" panose="020B0604020202020204" pitchFamily="34" charset="0"/>
              </a:rPr>
              <a:t>Colloquialism;</a:t>
            </a:r>
          </a:p>
          <a:p>
            <a:pPr eaLnBrk="1" hangingPunct="1">
              <a:lnSpc>
                <a:spcPct val="150000"/>
              </a:lnSpc>
            </a:pPr>
            <a:r>
              <a:rPr lang="en-GB" altLang="cy-GB" dirty="0">
                <a:latin typeface="Arial" panose="020B0604020202020204" pitchFamily="34" charset="0"/>
              </a:rPr>
              <a:t>Slang; </a:t>
            </a:r>
          </a:p>
          <a:p>
            <a:pPr eaLnBrk="1" hangingPunct="1">
              <a:lnSpc>
                <a:spcPct val="150000"/>
              </a:lnSpc>
            </a:pPr>
            <a:r>
              <a:rPr lang="en-GB" altLang="cy-GB" dirty="0">
                <a:latin typeface="Arial" panose="020B0604020202020204" pitchFamily="34" charset="0"/>
              </a:rPr>
              <a:t>Mother tongue.</a:t>
            </a:r>
          </a:p>
        </p:txBody>
      </p:sp>
    </p:spTree>
    <p:extLst>
      <p:ext uri="{BB962C8B-B14F-4D97-AF65-F5344CB8AC3E}">
        <p14:creationId xmlns:p14="http://schemas.microsoft.com/office/powerpoint/2010/main" val="78986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28650" y="346717"/>
            <a:ext cx="7886700" cy="489996"/>
          </a:xfrm>
        </p:spPr>
        <p:txBody>
          <a:bodyPr>
            <a:noAutofit/>
          </a:bodyPr>
          <a:lstStyle/>
          <a:p>
            <a:pPr algn="ctr"/>
            <a:r>
              <a:rPr lang="en-GB" altLang="cy-GB" sz="4000" b="1" dirty="0">
                <a:latin typeface="Arial" panose="020B0604020202020204" pitchFamily="34" charset="0"/>
              </a:rPr>
              <a:t>Practical considerations</a:t>
            </a:r>
            <a:endParaRPr lang="cy-GB" altLang="cy-GB" sz="4000" b="1" dirty="0"/>
          </a:p>
        </p:txBody>
      </p:sp>
      <p:sp>
        <p:nvSpPr>
          <p:cNvPr id="32771" name="Content Placeholder 3"/>
          <p:cNvSpPr>
            <a:spLocks noGrp="1"/>
          </p:cNvSpPr>
          <p:nvPr>
            <p:ph sz="half" idx="1"/>
          </p:nvPr>
        </p:nvSpPr>
        <p:spPr>
          <a:xfrm>
            <a:off x="179512" y="980728"/>
            <a:ext cx="8424936" cy="5196235"/>
          </a:xfrm>
        </p:spPr>
        <p:txBody>
          <a:bodyPr>
            <a:normAutofit lnSpcReduction="10000"/>
          </a:bodyPr>
          <a:lstStyle/>
          <a:p>
            <a:pPr marL="0" indent="0">
              <a:lnSpc>
                <a:spcPct val="150000"/>
              </a:lnSpc>
              <a:buNone/>
            </a:pPr>
            <a:r>
              <a:rPr lang="en-GB" altLang="cy-GB" dirty="0" smtClean="0">
                <a:latin typeface="Arial" panose="020B0604020202020204" pitchFamily="34" charset="0"/>
              </a:rPr>
              <a:t>For Assignment consider:</a:t>
            </a:r>
          </a:p>
          <a:p>
            <a:pPr>
              <a:lnSpc>
                <a:spcPct val="150000"/>
              </a:lnSpc>
            </a:pPr>
            <a:r>
              <a:rPr lang="en-GB" altLang="cy-GB" dirty="0" smtClean="0">
                <a:latin typeface="Arial" panose="020B0604020202020204" pitchFamily="34" charset="0"/>
              </a:rPr>
              <a:t>Location</a:t>
            </a:r>
            <a:r>
              <a:rPr lang="en-GB" altLang="cy-GB" dirty="0">
                <a:latin typeface="Arial" panose="020B0604020202020204" pitchFamily="34" charset="0"/>
              </a:rPr>
              <a:t>;</a:t>
            </a:r>
          </a:p>
          <a:p>
            <a:pPr>
              <a:lnSpc>
                <a:spcPct val="150000"/>
              </a:lnSpc>
            </a:pPr>
            <a:r>
              <a:rPr lang="en-GB" altLang="cy-GB" dirty="0">
                <a:latin typeface="Arial" panose="020B0604020202020204" pitchFamily="34" charset="0"/>
              </a:rPr>
              <a:t>Comfort;</a:t>
            </a:r>
          </a:p>
          <a:p>
            <a:pPr>
              <a:lnSpc>
                <a:spcPct val="150000"/>
              </a:lnSpc>
            </a:pPr>
            <a:r>
              <a:rPr lang="en-GB" altLang="cy-GB" dirty="0">
                <a:latin typeface="Arial" panose="020B0604020202020204" pitchFamily="34" charset="0"/>
              </a:rPr>
              <a:t>Suitable story and/or singing for children</a:t>
            </a:r>
            <a:r>
              <a:rPr lang="en-GB" altLang="cy-GB" dirty="0" smtClean="0">
                <a:latin typeface="Arial" panose="020B0604020202020204" pitchFamily="34" charset="0"/>
              </a:rPr>
              <a:t>?</a:t>
            </a:r>
          </a:p>
          <a:p>
            <a:pPr>
              <a:lnSpc>
                <a:spcPct val="150000"/>
              </a:lnSpc>
            </a:pPr>
            <a:r>
              <a:rPr lang="en-GB" altLang="cy-GB" dirty="0">
                <a:latin typeface="Arial" panose="020B0604020202020204" pitchFamily="34" charset="0"/>
              </a:rPr>
              <a:t>Read the book or learn the story;</a:t>
            </a:r>
          </a:p>
          <a:p>
            <a:pPr>
              <a:lnSpc>
                <a:spcPct val="150000"/>
              </a:lnSpc>
            </a:pPr>
            <a:r>
              <a:rPr lang="en-GB" altLang="cy-GB" dirty="0">
                <a:latin typeface="Arial" panose="020B0604020202020204" pitchFamily="34" charset="0"/>
              </a:rPr>
              <a:t>Use of props?</a:t>
            </a:r>
          </a:p>
          <a:p>
            <a:pPr>
              <a:lnSpc>
                <a:spcPct val="150000"/>
              </a:lnSpc>
            </a:pPr>
            <a:r>
              <a:rPr lang="en-GB" altLang="cy-GB" dirty="0">
                <a:latin typeface="Arial" panose="020B0604020202020204" pitchFamily="34" charset="0"/>
              </a:rPr>
              <a:t>Pointing/joint attention</a:t>
            </a:r>
            <a:endParaRPr lang="en-GB" altLang="cy-GB" b="1"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201394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30188"/>
            <a:ext cx="8229600" cy="1143000"/>
          </a:xfrm>
        </p:spPr>
        <p:txBody>
          <a:bodyPr/>
          <a:lstStyle/>
          <a:p>
            <a:pPr algn="ctr"/>
            <a:r>
              <a:rPr lang="en-GB" altLang="cy-GB" sz="3600" b="1" dirty="0">
                <a:latin typeface="Arial" panose="020B0604020202020204" pitchFamily="34" charset="0"/>
              </a:rPr>
              <a:t>Location</a:t>
            </a:r>
            <a:endParaRPr lang="cy-GB" altLang="cy-GB" b="1" dirty="0"/>
          </a:p>
        </p:txBody>
      </p:sp>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42223" y="1600200"/>
            <a:ext cx="6059553" cy="4525963"/>
          </a:xfrm>
        </p:spPr>
      </p:pic>
    </p:spTree>
    <p:extLst>
      <p:ext uri="{BB962C8B-B14F-4D97-AF65-F5344CB8AC3E}">
        <p14:creationId xmlns:p14="http://schemas.microsoft.com/office/powerpoint/2010/main" val="14434694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30188"/>
            <a:ext cx="8229600" cy="1143000"/>
          </a:xfrm>
        </p:spPr>
        <p:txBody>
          <a:bodyPr/>
          <a:lstStyle/>
          <a:p>
            <a:pPr algn="ctr"/>
            <a:r>
              <a:rPr lang="cy-GB" altLang="cy-GB" sz="3600" b="1" dirty="0">
                <a:latin typeface="Arial" panose="020B0604020202020204" pitchFamily="34" charset="0"/>
              </a:rPr>
              <a:t>L</a:t>
            </a:r>
            <a:r>
              <a:rPr lang="en-GB" altLang="cy-GB" sz="3600" b="1" dirty="0" err="1">
                <a:latin typeface="Arial" panose="020B0604020202020204" pitchFamily="34" charset="0"/>
              </a:rPr>
              <a:t>ocation</a:t>
            </a:r>
            <a:endParaRPr lang="cy-GB" altLang="cy-GB" b="1" dirty="0"/>
          </a:p>
        </p:txBody>
      </p:sp>
      <p:pic>
        <p:nvPicPr>
          <p:cNvPr id="11" name="Content Placeholder 10">
            <a:extLst>
              <a:ext uri="{FF2B5EF4-FFF2-40B4-BE49-F238E27FC236}">
                <a16:creationId xmlns:a16="http://schemas.microsoft.com/office/drawing/2014/main" id="{1FAEBEC4-49CD-50B2-89D9-9608F29A577A}"/>
              </a:ext>
            </a:extLst>
          </p:cNvPr>
          <p:cNvPicPr>
            <a:picLocks noGrp="1" noChangeAspect="1"/>
          </p:cNvPicPr>
          <p:nvPr>
            <p:ph idx="1"/>
          </p:nvPr>
        </p:nvPicPr>
        <p:blipFill>
          <a:blip r:embed="rId3"/>
          <a:stretch>
            <a:fillRect/>
          </a:stretch>
        </p:blipFill>
        <p:spPr>
          <a:xfrm>
            <a:off x="1331640" y="1373188"/>
            <a:ext cx="5688632" cy="4360067"/>
          </a:xfrm>
          <a:prstGeom prst="rect">
            <a:avLst/>
          </a:prstGeom>
        </p:spPr>
      </p:pic>
    </p:spTree>
    <p:extLst>
      <p:ext uri="{BB962C8B-B14F-4D97-AF65-F5344CB8AC3E}">
        <p14:creationId xmlns:p14="http://schemas.microsoft.com/office/powerpoint/2010/main" val="16394354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74638"/>
            <a:ext cx="8229600" cy="634082"/>
          </a:xfrm>
        </p:spPr>
        <p:txBody>
          <a:bodyPr>
            <a:noAutofit/>
          </a:bodyPr>
          <a:lstStyle/>
          <a:p>
            <a:pPr algn="ctr"/>
            <a:r>
              <a:rPr lang="en-GB" altLang="cy-GB" sz="4000" b="1" dirty="0">
                <a:latin typeface="Arial" panose="020B0604020202020204" pitchFamily="34" charset="0"/>
              </a:rPr>
              <a:t>Puppets</a:t>
            </a:r>
            <a:endParaRPr lang="cy-GB" altLang="cy-GB" sz="4000" b="1" dirty="0"/>
          </a:p>
        </p:txBody>
      </p:sp>
      <p:sp>
        <p:nvSpPr>
          <p:cNvPr id="2" name="Content Placeholder 1"/>
          <p:cNvSpPr>
            <a:spLocks noGrp="1"/>
          </p:cNvSpPr>
          <p:nvPr>
            <p:ph idx="1"/>
          </p:nvPr>
        </p:nvSpPr>
        <p:spPr>
          <a:xfrm>
            <a:off x="215516" y="1052736"/>
            <a:ext cx="8712968" cy="4896544"/>
          </a:xfrm>
        </p:spPr>
        <p:txBody>
          <a:bodyPr>
            <a:normAutofit fontScale="77500" lnSpcReduction="20000"/>
          </a:bodyPr>
          <a:lstStyle/>
          <a:p>
            <a:pPr marL="0" indent="0" algn="just">
              <a:lnSpc>
                <a:spcPct val="160000"/>
              </a:lnSpc>
              <a:buNone/>
            </a:pPr>
            <a:r>
              <a:rPr lang="en-GB" sz="2400" i="1" dirty="0">
                <a:latin typeface="Arial" panose="020B0604020202020204" pitchFamily="34" charset="0"/>
              </a:rPr>
              <a:t>“Puppets encourage children to talk. Hand puppets along with the mouth and tongue design can be used for teaching phonics, syllables, words, sentences in the language, and children's communication…Storytelling with puppets… question and answer with puppets activities can attract the attention and focus of children to continue to learn enthusiastically...master language skills well when they use puppets with the mouth and tongue to play roles, storytelling, talking and question and answer…this activity adds vocabulary and fluency to speak using the right tone and intonation…Puppets can build and strengthen students' listening, speaking, reading, and writing skills through real experiences and enjoyable activities..”</a:t>
            </a:r>
          </a:p>
          <a:p>
            <a:pPr marL="0" indent="0" algn="r">
              <a:buNone/>
            </a:pPr>
            <a:r>
              <a:rPr lang="en-GB" sz="2400" dirty="0">
                <a:latin typeface="Arial" panose="020B0604020202020204" pitchFamily="34" charset="0"/>
              </a:rPr>
              <a:t>(</a:t>
            </a:r>
            <a:r>
              <a:rPr lang="en-GB" sz="2400" dirty="0" err="1">
                <a:latin typeface="Arial" panose="020B0604020202020204" pitchFamily="34" charset="0"/>
              </a:rPr>
              <a:t>Luen</a:t>
            </a:r>
            <a:r>
              <a:rPr lang="en-GB" sz="2400" dirty="0">
                <a:latin typeface="Arial" panose="020B0604020202020204" pitchFamily="34" charset="0"/>
              </a:rPr>
              <a:t>, 2021: 94).</a:t>
            </a:r>
          </a:p>
        </p:txBody>
      </p:sp>
    </p:spTree>
    <p:extLst>
      <p:ext uri="{BB962C8B-B14F-4D97-AF65-F5344CB8AC3E}">
        <p14:creationId xmlns:p14="http://schemas.microsoft.com/office/powerpoint/2010/main" val="27338512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57200" y="274638"/>
            <a:ext cx="8229600" cy="1066130"/>
          </a:xfrm>
        </p:spPr>
        <p:txBody>
          <a:bodyPr>
            <a:noAutofit/>
          </a:bodyPr>
          <a:lstStyle/>
          <a:p>
            <a:pPr algn="ctr"/>
            <a:r>
              <a:rPr lang="en-GB" altLang="cy-GB" sz="4000" b="1" dirty="0">
                <a:latin typeface="Arial" panose="020B0604020202020204" pitchFamily="34" charset="0"/>
              </a:rPr>
              <a:t>Puppets</a:t>
            </a:r>
            <a:endParaRPr lang="cy-GB" altLang="cy-GB" sz="4000" b="1" dirty="0"/>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51428" y="1484313"/>
            <a:ext cx="7241143" cy="4824412"/>
          </a:xfrm>
        </p:spPr>
      </p:pic>
    </p:spTree>
    <p:extLst>
      <p:ext uri="{BB962C8B-B14F-4D97-AF65-F5344CB8AC3E}">
        <p14:creationId xmlns:p14="http://schemas.microsoft.com/office/powerpoint/2010/main" val="2020104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lgn="ctr"/>
            <a:r>
              <a:rPr lang="en-GB" altLang="cy-GB" sz="3600" b="1" dirty="0">
                <a:latin typeface="Arial" panose="020B0604020202020204" pitchFamily="34" charset="0"/>
              </a:rPr>
              <a:t>Practice…..</a:t>
            </a:r>
            <a:endParaRPr lang="cy-GB" altLang="cy-GB" sz="3600" b="1" dirty="0">
              <a:latin typeface="Arial" panose="020B0604020202020204" pitchFamily="34" charset="0"/>
            </a:endParaRPr>
          </a:p>
        </p:txBody>
      </p:sp>
      <p:sp>
        <p:nvSpPr>
          <p:cNvPr id="34820" name="Content Placeholder 3"/>
          <p:cNvSpPr>
            <a:spLocks noGrp="1"/>
          </p:cNvSpPr>
          <p:nvPr>
            <p:ph sz="half" idx="2"/>
          </p:nvPr>
        </p:nvSpPr>
        <p:spPr>
          <a:xfrm>
            <a:off x="755576" y="1825625"/>
            <a:ext cx="7759774" cy="3809862"/>
          </a:xfrm>
        </p:spPr>
        <p:txBody>
          <a:bodyPr/>
          <a:lstStyle/>
          <a:p>
            <a:pPr>
              <a:lnSpc>
                <a:spcPct val="150000"/>
              </a:lnSpc>
            </a:pPr>
            <a:r>
              <a:rPr lang="en-GB" altLang="cy-GB" dirty="0">
                <a:latin typeface="Arial" panose="020B0604020202020204" pitchFamily="34" charset="0"/>
              </a:rPr>
              <a:t>Preparation;</a:t>
            </a:r>
            <a:endParaRPr lang="en-GB" altLang="cy-GB" sz="1800" dirty="0">
              <a:latin typeface="Arial" panose="020B0604020202020204" pitchFamily="34" charset="0"/>
            </a:endParaRPr>
          </a:p>
          <a:p>
            <a:pPr>
              <a:lnSpc>
                <a:spcPct val="150000"/>
              </a:lnSpc>
            </a:pPr>
            <a:r>
              <a:rPr lang="en-GB" altLang="cy-GB" dirty="0">
                <a:latin typeface="Arial" panose="020B0604020202020204" pitchFamily="34" charset="0"/>
              </a:rPr>
              <a:t>Language and Voices used;</a:t>
            </a:r>
          </a:p>
          <a:p>
            <a:pPr>
              <a:lnSpc>
                <a:spcPct val="150000"/>
              </a:lnSpc>
            </a:pPr>
            <a:r>
              <a:rPr lang="en-GB" altLang="cy-GB" dirty="0">
                <a:latin typeface="Arial" panose="020B0604020202020204" pitchFamily="34" charset="0"/>
              </a:rPr>
              <a:t>Storyline;</a:t>
            </a:r>
          </a:p>
          <a:p>
            <a:pPr>
              <a:lnSpc>
                <a:spcPct val="150000"/>
              </a:lnSpc>
            </a:pPr>
            <a:r>
              <a:rPr lang="en-GB" altLang="cy-GB" dirty="0">
                <a:latin typeface="Arial" panose="020B0604020202020204" pitchFamily="34" charset="0"/>
              </a:rPr>
              <a:t>Emotions.</a:t>
            </a:r>
            <a:endParaRPr lang="cy-GB" altLang="cy-GB" dirty="0">
              <a:latin typeface="Arial" panose="020B0604020202020204" pitchFamily="34" charset="0"/>
            </a:endParaRPr>
          </a:p>
        </p:txBody>
      </p:sp>
    </p:spTree>
    <p:extLst>
      <p:ext uri="{BB962C8B-B14F-4D97-AF65-F5344CB8AC3E}">
        <p14:creationId xmlns:p14="http://schemas.microsoft.com/office/powerpoint/2010/main" val="25361919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68313" y="476250"/>
            <a:ext cx="8229600" cy="1143000"/>
          </a:xfrm>
        </p:spPr>
        <p:txBody>
          <a:bodyPr/>
          <a:lstStyle/>
          <a:p>
            <a:pPr algn="ctr" eaLnBrk="1" hangingPunct="1"/>
            <a:r>
              <a:rPr lang="en-GB" altLang="cy-GB" sz="3600" b="1" dirty="0">
                <a:latin typeface="Arial" panose="020B0604020202020204" pitchFamily="34" charset="0"/>
              </a:rPr>
              <a:t>Reflection</a:t>
            </a:r>
          </a:p>
        </p:txBody>
      </p:sp>
      <p:sp>
        <p:nvSpPr>
          <p:cNvPr id="20484" name="Rectangle 5"/>
          <p:cNvSpPr>
            <a:spLocks noGrp="1" noChangeArrowheads="1"/>
          </p:cNvSpPr>
          <p:nvPr>
            <p:ph type="body" sz="half" idx="2"/>
          </p:nvPr>
        </p:nvSpPr>
        <p:spPr>
          <a:xfrm>
            <a:off x="468313" y="1196752"/>
            <a:ext cx="8229600" cy="4824536"/>
          </a:xfrm>
        </p:spPr>
        <p:txBody>
          <a:bodyPr>
            <a:normAutofit fontScale="92500" lnSpcReduction="20000"/>
          </a:bodyPr>
          <a:lstStyle/>
          <a:p>
            <a:pPr algn="just" eaLnBrk="1" hangingPunct="1">
              <a:lnSpc>
                <a:spcPct val="150000"/>
              </a:lnSpc>
              <a:defRPr/>
            </a:pPr>
            <a:r>
              <a:rPr lang="en-GB" altLang="cy-GB" sz="2400" dirty="0">
                <a:latin typeface="Arial" panose="020B0604020202020204" pitchFamily="34" charset="0"/>
              </a:rPr>
              <a:t>What did I do well?</a:t>
            </a:r>
          </a:p>
          <a:p>
            <a:pPr algn="just" eaLnBrk="1" hangingPunct="1">
              <a:lnSpc>
                <a:spcPct val="150000"/>
              </a:lnSpc>
              <a:buFontTx/>
              <a:buNone/>
              <a:defRPr/>
            </a:pPr>
            <a:r>
              <a:rPr lang="en-GB" altLang="cy-GB" sz="2400" dirty="0">
                <a:latin typeface="Arial" panose="020B0604020202020204" pitchFamily="34" charset="0"/>
              </a:rPr>
              <a:t>- Why?</a:t>
            </a:r>
          </a:p>
          <a:p>
            <a:pPr algn="just" eaLnBrk="1" hangingPunct="1">
              <a:lnSpc>
                <a:spcPct val="150000"/>
              </a:lnSpc>
              <a:buFontTx/>
              <a:buNone/>
              <a:defRPr/>
            </a:pPr>
            <a:r>
              <a:rPr lang="en-GB" altLang="cy-GB" sz="2400" dirty="0">
                <a:latin typeface="Arial" panose="020B0604020202020204" pitchFamily="34" charset="0"/>
              </a:rPr>
              <a:t>- How?</a:t>
            </a:r>
          </a:p>
          <a:p>
            <a:pPr algn="just" eaLnBrk="1" hangingPunct="1">
              <a:lnSpc>
                <a:spcPct val="150000"/>
              </a:lnSpc>
              <a:buFontTx/>
              <a:buNone/>
              <a:defRPr/>
            </a:pPr>
            <a:r>
              <a:rPr lang="en-GB" altLang="cy-GB" sz="2400" dirty="0">
                <a:latin typeface="Arial" panose="020B0604020202020204" pitchFamily="34" charset="0"/>
              </a:rPr>
              <a:t>- According to….</a:t>
            </a:r>
          </a:p>
          <a:p>
            <a:pPr algn="just" eaLnBrk="1" hangingPunct="1">
              <a:lnSpc>
                <a:spcPct val="150000"/>
              </a:lnSpc>
              <a:buFontTx/>
              <a:buNone/>
              <a:defRPr/>
            </a:pPr>
            <a:endParaRPr lang="en-GB" altLang="cy-GB" sz="2400" dirty="0">
              <a:latin typeface="Arial" panose="020B0604020202020204" pitchFamily="34" charset="0"/>
            </a:endParaRPr>
          </a:p>
          <a:p>
            <a:pPr algn="just" eaLnBrk="1" hangingPunct="1">
              <a:lnSpc>
                <a:spcPct val="150000"/>
              </a:lnSpc>
              <a:defRPr/>
            </a:pPr>
            <a:r>
              <a:rPr lang="en-GB" altLang="cy-GB" sz="2400" dirty="0">
                <a:latin typeface="Arial" panose="020B0604020202020204" pitchFamily="34" charset="0"/>
              </a:rPr>
              <a:t>What needs improving?</a:t>
            </a:r>
          </a:p>
          <a:p>
            <a:pPr marL="0" eaLnBrk="1" hangingPunct="1">
              <a:lnSpc>
                <a:spcPct val="150000"/>
              </a:lnSpc>
              <a:spcBef>
                <a:spcPts val="0"/>
              </a:spcBef>
              <a:buFontTx/>
              <a:buChar char="-"/>
              <a:defRPr/>
            </a:pPr>
            <a:r>
              <a:rPr lang="en-GB" altLang="cy-GB" sz="2400" dirty="0">
                <a:latin typeface="Arial" panose="020B0604020202020204" pitchFamily="34" charset="0"/>
              </a:rPr>
              <a:t>Why?</a:t>
            </a:r>
          </a:p>
          <a:p>
            <a:pPr marL="0" eaLnBrk="1" hangingPunct="1">
              <a:lnSpc>
                <a:spcPct val="150000"/>
              </a:lnSpc>
              <a:spcBef>
                <a:spcPts val="0"/>
              </a:spcBef>
              <a:buFontTx/>
              <a:buChar char="-"/>
              <a:defRPr/>
            </a:pPr>
            <a:r>
              <a:rPr lang="en-GB" altLang="cy-GB" sz="2400" dirty="0">
                <a:latin typeface="Arial" panose="020B0604020202020204" pitchFamily="34" charset="0"/>
              </a:rPr>
              <a:t>How?</a:t>
            </a:r>
          </a:p>
          <a:p>
            <a:pPr algn="just" eaLnBrk="1" hangingPunct="1">
              <a:lnSpc>
                <a:spcPct val="150000"/>
              </a:lnSpc>
              <a:buFontTx/>
              <a:buNone/>
              <a:defRPr/>
            </a:pPr>
            <a:r>
              <a:rPr lang="en-GB" altLang="cy-GB" sz="2400" dirty="0">
                <a:latin typeface="Arial" panose="020B0604020202020204" pitchFamily="34" charset="0"/>
              </a:rPr>
              <a:t>-  According to….</a:t>
            </a:r>
          </a:p>
        </p:txBody>
      </p:sp>
      <p:pic>
        <p:nvPicPr>
          <p:cNvPr id="2" name="Picture 1"/>
          <p:cNvPicPr>
            <a:picLocks noChangeAspect="1"/>
          </p:cNvPicPr>
          <p:nvPr/>
        </p:nvPicPr>
        <p:blipFill>
          <a:blip r:embed="rId3"/>
          <a:stretch>
            <a:fillRect/>
          </a:stretch>
        </p:blipFill>
        <p:spPr>
          <a:xfrm>
            <a:off x="4499992" y="2132856"/>
            <a:ext cx="4105988" cy="2880320"/>
          </a:xfrm>
          <a:prstGeom prst="rect">
            <a:avLst/>
          </a:prstGeom>
        </p:spPr>
      </p:pic>
    </p:spTree>
    <p:extLst>
      <p:ext uri="{BB962C8B-B14F-4D97-AF65-F5344CB8AC3E}">
        <p14:creationId xmlns:p14="http://schemas.microsoft.com/office/powerpoint/2010/main" val="39921073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4"/>
          <p:cNvSpPr>
            <a:spLocks noGrp="1"/>
          </p:cNvSpPr>
          <p:nvPr>
            <p:ph type="title"/>
          </p:nvPr>
        </p:nvSpPr>
        <p:spPr/>
        <p:txBody>
          <a:bodyPr/>
          <a:lstStyle/>
          <a:p>
            <a:pPr algn="ctr"/>
            <a:r>
              <a:rPr lang="en-GB" altLang="cy-GB" b="1" dirty="0">
                <a:latin typeface="Arial" panose="020B0604020202020204" pitchFamily="34" charset="0"/>
              </a:rPr>
              <a:t>Pie Corbett</a:t>
            </a:r>
            <a:endParaRPr lang="cy-GB" altLang="cy-GB" b="1" dirty="0">
              <a:latin typeface="Arial" panose="020B0604020202020204" pitchFamily="34" charset="0"/>
            </a:endParaRPr>
          </a:p>
        </p:txBody>
      </p:sp>
      <p:sp>
        <p:nvSpPr>
          <p:cNvPr id="40963" name="Content Placeholder 5"/>
          <p:cNvSpPr>
            <a:spLocks noGrp="1"/>
          </p:cNvSpPr>
          <p:nvPr>
            <p:ph sz="half" idx="1"/>
          </p:nvPr>
        </p:nvSpPr>
        <p:spPr/>
        <p:txBody>
          <a:bodyPr>
            <a:normAutofit lnSpcReduction="10000"/>
          </a:bodyPr>
          <a:lstStyle/>
          <a:p>
            <a:pPr marL="0" indent="0">
              <a:lnSpc>
                <a:spcPct val="150000"/>
              </a:lnSpc>
              <a:buFontTx/>
              <a:buNone/>
            </a:pPr>
            <a:r>
              <a:rPr lang="cy-GB" altLang="cy-GB" sz="2400" dirty="0" err="1">
                <a:latin typeface="Arial" panose="020B0604020202020204" pitchFamily="34" charset="0"/>
              </a:rPr>
              <a:t>Scholastic</a:t>
            </a:r>
            <a:r>
              <a:rPr lang="cy-GB" altLang="cy-GB" sz="2400" dirty="0">
                <a:latin typeface="Arial" panose="020B0604020202020204" pitchFamily="34" charset="0"/>
              </a:rPr>
              <a:t> (2020) </a:t>
            </a:r>
            <a:r>
              <a:rPr lang="cy-GB" altLang="cy-GB" sz="2400" i="1" dirty="0">
                <a:latin typeface="Arial" panose="020B0604020202020204" pitchFamily="34" charset="0"/>
              </a:rPr>
              <a:t>The </a:t>
            </a:r>
            <a:r>
              <a:rPr lang="cy-GB" altLang="cy-GB" sz="2400" i="1" dirty="0" err="1">
                <a:latin typeface="Arial" panose="020B0604020202020204" pitchFamily="34" charset="0"/>
              </a:rPr>
              <a:t>Gingerbread</a:t>
            </a:r>
            <a:r>
              <a:rPr lang="cy-GB" altLang="cy-GB" sz="2400" i="1" dirty="0">
                <a:latin typeface="Arial" panose="020B0604020202020204" pitchFamily="34" charset="0"/>
              </a:rPr>
              <a:t> Man.</a:t>
            </a:r>
            <a:r>
              <a:rPr lang="cy-GB" altLang="cy-GB" sz="2400" dirty="0">
                <a:latin typeface="Arial" panose="020B0604020202020204" pitchFamily="34" charset="0"/>
              </a:rPr>
              <a:t> Available at: </a:t>
            </a:r>
            <a:r>
              <a:rPr lang="cy-GB" altLang="cy-GB" sz="2400" dirty="0">
                <a:latin typeface="Arial" panose="020B0604020202020204" pitchFamily="34" charset="0"/>
                <a:hlinkClick r:id="rId4"/>
              </a:rPr>
              <a:t>https://www.youtube.com/watch?v=av1ZyVH2Qpw</a:t>
            </a:r>
            <a:r>
              <a:rPr lang="cy-GB" altLang="cy-GB" sz="2400" dirty="0">
                <a:latin typeface="Arial" panose="020B0604020202020204" pitchFamily="34" charset="0"/>
              </a:rPr>
              <a:t> [Accessed: </a:t>
            </a:r>
            <a:r>
              <a:rPr lang="cy-GB" altLang="cy-GB" sz="2400" dirty="0" smtClean="0">
                <a:latin typeface="Arial" panose="020B0604020202020204" pitchFamily="34" charset="0"/>
              </a:rPr>
              <a:t>September 17 2024].</a:t>
            </a:r>
            <a:endParaRPr lang="en-US" altLang="cy-GB" sz="2400" dirty="0">
              <a:latin typeface="Arial" panose="020B0604020202020204" pitchFamily="34" charset="0"/>
            </a:endParaRPr>
          </a:p>
        </p:txBody>
      </p:sp>
      <p:pic>
        <p:nvPicPr>
          <p:cNvPr id="6" name="Online Media 5" title="The Gingerbread Man | Pie Corbett's Storyteller">
            <a:hlinkClick r:id="" action="ppaction://media"/>
            <a:extLst>
              <a:ext uri="{FF2B5EF4-FFF2-40B4-BE49-F238E27FC236}">
                <a16:creationId xmlns:a16="http://schemas.microsoft.com/office/drawing/2014/main" id="{43883EFB-9719-5F63-CEB8-20096E5AC3A8}"/>
              </a:ext>
            </a:extLst>
          </p:cNvPr>
          <p:cNvPicPr>
            <a:picLocks noGrp="1" noRot="1" noChangeAspect="1"/>
          </p:cNvPicPr>
          <p:nvPr>
            <p:ph sz="half" idx="2"/>
            <a:videoFile r:link="rId1"/>
          </p:nvPr>
        </p:nvPicPr>
        <p:blipFill>
          <a:blip r:embed="rId5"/>
          <a:stretch>
            <a:fillRect/>
          </a:stretch>
        </p:blipFill>
        <p:spPr>
          <a:xfrm>
            <a:off x="4648200" y="1690688"/>
            <a:ext cx="3867150" cy="3944799"/>
          </a:xfrm>
          <a:prstGeom prst="rect">
            <a:avLst/>
          </a:prstGeom>
        </p:spPr>
      </p:pic>
    </p:spTree>
    <p:extLst>
      <p:ext uri="{BB962C8B-B14F-4D97-AF65-F5344CB8AC3E}">
        <p14:creationId xmlns:p14="http://schemas.microsoft.com/office/powerpoint/2010/main" val="1739284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778098"/>
          </a:xfrm>
        </p:spPr>
        <p:txBody>
          <a:bodyPr>
            <a:noAutofit/>
          </a:bodyPr>
          <a:lstStyle/>
          <a:p>
            <a:pPr algn="ctr"/>
            <a:r>
              <a:rPr lang="en-GB" altLang="cy-GB" sz="4000" dirty="0">
                <a:solidFill>
                  <a:srgbClr val="000000"/>
                </a:solidFill>
                <a:latin typeface="Arial" panose="020B0604020202020204" pitchFamily="34" charset="0"/>
              </a:rPr>
              <a:t/>
            </a:r>
            <a:br>
              <a:rPr lang="en-GB" altLang="cy-GB" sz="4000" dirty="0">
                <a:solidFill>
                  <a:srgbClr val="000000"/>
                </a:solidFill>
                <a:latin typeface="Arial" panose="020B0604020202020204" pitchFamily="34" charset="0"/>
              </a:rPr>
            </a:br>
            <a:r>
              <a:rPr lang="en-GB" altLang="cy-GB" sz="4000" b="1" dirty="0">
                <a:latin typeface="Arial" panose="020B0604020202020204" pitchFamily="34" charset="0"/>
              </a:rPr>
              <a:t>References</a:t>
            </a:r>
            <a:endParaRPr lang="cy-GB" altLang="cy-GB" sz="4000" b="1" dirty="0"/>
          </a:p>
        </p:txBody>
      </p:sp>
      <p:sp>
        <p:nvSpPr>
          <p:cNvPr id="3" name="Content Placeholder 2"/>
          <p:cNvSpPr>
            <a:spLocks noGrp="1"/>
          </p:cNvSpPr>
          <p:nvPr>
            <p:ph idx="1"/>
          </p:nvPr>
        </p:nvSpPr>
        <p:spPr>
          <a:xfrm>
            <a:off x="539552" y="1772816"/>
            <a:ext cx="8229600" cy="4104456"/>
          </a:xfrm>
        </p:spPr>
        <p:txBody>
          <a:bodyPr>
            <a:normAutofit/>
          </a:bodyPr>
          <a:lstStyle/>
          <a:p>
            <a:pPr marL="0" indent="0">
              <a:buFontTx/>
              <a:buNone/>
              <a:defRPr/>
            </a:pPr>
            <a:r>
              <a:rPr lang="cy-GB" sz="2000" dirty="0">
                <a:latin typeface="Arial" panose="020B0604020202020204" pitchFamily="34" charset="0"/>
                <a:cs typeface="Arial" panose="020B0604020202020204" pitchFamily="34" charset="0"/>
              </a:rPr>
              <a:t>Crawford, P. A. </a:t>
            </a:r>
            <a:r>
              <a:rPr lang="cy-GB" sz="2000" i="1" dirty="0" err="1">
                <a:latin typeface="Arial" panose="020B0604020202020204" pitchFamily="34" charset="0"/>
                <a:cs typeface="Arial" panose="020B0604020202020204" pitchFamily="34" charset="0"/>
              </a:rPr>
              <a:t>et</a:t>
            </a:r>
            <a:r>
              <a:rPr lang="cy-GB" sz="2000" i="1" dirty="0">
                <a:latin typeface="Arial" panose="020B0604020202020204" pitchFamily="34" charset="0"/>
                <a:cs typeface="Arial" panose="020B0604020202020204" pitchFamily="34" charset="0"/>
              </a:rPr>
              <a:t> </a:t>
            </a:r>
            <a:r>
              <a:rPr lang="cy-GB" sz="2000" i="1" dirty="0" err="1">
                <a:latin typeface="Arial" panose="020B0604020202020204" pitchFamily="34" charset="0"/>
                <a:cs typeface="Arial" panose="020B0604020202020204" pitchFamily="34" charset="0"/>
              </a:rPr>
              <a:t>al</a:t>
            </a:r>
            <a:r>
              <a:rPr lang="cy-GB" sz="2000" i="1" dirty="0">
                <a:latin typeface="Arial" panose="020B0604020202020204" pitchFamily="34" charset="0"/>
                <a:cs typeface="Arial" panose="020B0604020202020204" pitchFamily="34" charset="0"/>
              </a:rPr>
              <a:t>. </a:t>
            </a:r>
            <a:r>
              <a:rPr lang="cy-GB" sz="2000" dirty="0">
                <a:latin typeface="Arial" panose="020B0604020202020204" pitchFamily="34" charset="0"/>
                <a:cs typeface="Arial" panose="020B0604020202020204" pitchFamily="34" charset="0"/>
              </a:rPr>
              <a:t>(2024) ‘</a:t>
            </a:r>
            <a:r>
              <a:rPr lang="en-GB" sz="2000" dirty="0" err="1">
                <a:latin typeface="Arial" panose="020B0604020202020204" pitchFamily="34" charset="0"/>
                <a:cs typeface="Arial" panose="020B0604020202020204" pitchFamily="34" charset="0"/>
              </a:rPr>
              <a:t>Picturebooks</a:t>
            </a:r>
            <a:r>
              <a:rPr lang="en-GB" sz="2000" dirty="0">
                <a:latin typeface="Arial" panose="020B0604020202020204" pitchFamily="34" charset="0"/>
                <a:cs typeface="Arial" panose="020B0604020202020204" pitchFamily="34" charset="0"/>
              </a:rPr>
              <a:t> and young children: potential, power, and practices’, </a:t>
            </a:r>
            <a:r>
              <a:rPr lang="en-GB" sz="2000" i="1" dirty="0">
                <a:latin typeface="Arial" panose="020B0604020202020204" pitchFamily="34" charset="0"/>
                <a:cs typeface="Arial" panose="020B0604020202020204" pitchFamily="34" charset="0"/>
              </a:rPr>
              <a:t>Early Childhood Education Journal. </a:t>
            </a:r>
            <a:r>
              <a:rPr lang="en-GB" sz="2000" dirty="0">
                <a:latin typeface="Arial" panose="020B0604020202020204" pitchFamily="34" charset="0"/>
                <a:cs typeface="Arial" panose="020B0604020202020204" pitchFamily="34" charset="0"/>
              </a:rPr>
              <a:t>[online]. Available at: </a:t>
            </a:r>
            <a:r>
              <a:rPr lang="en-GB" sz="2000" dirty="0">
                <a:latin typeface="Arial" panose="020B0604020202020204" pitchFamily="34" charset="0"/>
                <a:cs typeface="Arial" panose="020B0604020202020204" pitchFamily="34" charset="0"/>
                <a:hlinkClick r:id="rId3"/>
              </a:rPr>
              <a:t>https://link.springer.com/article/10.1007/s10643-024-01701-0</a:t>
            </a:r>
            <a:r>
              <a:rPr lang="en-GB" sz="2000" dirty="0">
                <a:latin typeface="Arial" panose="020B0604020202020204" pitchFamily="34" charset="0"/>
                <a:cs typeface="Arial" panose="020B0604020202020204" pitchFamily="34" charset="0"/>
              </a:rPr>
              <a:t> [Accessed: August 21 2024].</a:t>
            </a:r>
          </a:p>
          <a:p>
            <a:pPr marL="0" indent="0">
              <a:buFontTx/>
              <a:buNone/>
              <a:defRPr/>
            </a:pPr>
            <a:r>
              <a:rPr lang="en-GB" sz="2000" dirty="0" err="1">
                <a:latin typeface="Arial" panose="020B0604020202020204" pitchFamily="34" charset="0"/>
                <a:cs typeface="Arial" panose="020B0604020202020204" pitchFamily="34" charset="0"/>
              </a:rPr>
              <a:t>Hibbin</a:t>
            </a:r>
            <a:r>
              <a:rPr lang="en-GB" sz="2000" dirty="0">
                <a:latin typeface="Arial" panose="020B0604020202020204" pitchFamily="34" charset="0"/>
                <a:cs typeface="Arial" panose="020B0604020202020204" pitchFamily="34" charset="0"/>
              </a:rPr>
              <a:t>, R. (2016) ‘The psychosocial benefits of oral storytelling </a:t>
            </a:r>
            <a:r>
              <a:rPr lang="en-GB" sz="2000" dirty="0" err="1">
                <a:latin typeface="Arial" panose="020B0604020202020204" pitchFamily="34" charset="0"/>
                <a:cs typeface="Arial" panose="020B0604020202020204" pitchFamily="34" charset="0"/>
              </a:rPr>
              <a:t>inschool</a:t>
            </a:r>
            <a:r>
              <a:rPr lang="en-GB" sz="2000" dirty="0">
                <a:latin typeface="Arial" panose="020B0604020202020204" pitchFamily="34" charset="0"/>
                <a:cs typeface="Arial" panose="020B0604020202020204" pitchFamily="34" charset="0"/>
              </a:rPr>
              <a:t>: developing identity and empathy through narrative’, </a:t>
            </a:r>
            <a:r>
              <a:rPr lang="en-GB" sz="2000" i="1" dirty="0">
                <a:latin typeface="Arial" panose="020B0604020202020204" pitchFamily="34" charset="0"/>
                <a:cs typeface="Arial" panose="020B0604020202020204" pitchFamily="34" charset="0"/>
              </a:rPr>
              <a:t>Pastoral Care in Education, </a:t>
            </a:r>
            <a:r>
              <a:rPr lang="en-GB" sz="2000" dirty="0">
                <a:latin typeface="Arial" panose="020B0604020202020204" pitchFamily="34" charset="0"/>
                <a:cs typeface="Arial" panose="020B0604020202020204" pitchFamily="34" charset="0"/>
              </a:rPr>
              <a:t>34(4), pp. 218-231. [online]. Available at: </a:t>
            </a:r>
            <a:r>
              <a:rPr lang="en-GB" sz="2000" dirty="0">
                <a:latin typeface="Arial" panose="020B0604020202020204" pitchFamily="34" charset="0"/>
                <a:cs typeface="Arial" panose="020B0604020202020204" pitchFamily="34" charset="0"/>
                <a:hlinkClick r:id="rId4"/>
              </a:rPr>
              <a:t>https://doi.org/10.1080/02643944.2016.1225315</a:t>
            </a:r>
            <a:r>
              <a:rPr lang="en-GB" sz="2000" dirty="0">
                <a:latin typeface="Arial" panose="020B0604020202020204" pitchFamily="34" charset="0"/>
                <a:cs typeface="Arial" panose="020B0604020202020204" pitchFamily="34" charset="0"/>
              </a:rPr>
              <a:t> [Accessed: August 21 2024].</a:t>
            </a:r>
          </a:p>
          <a:p>
            <a:pPr marL="0" indent="0">
              <a:buFontTx/>
              <a:buNone/>
              <a:defRPr/>
            </a:pPr>
            <a:r>
              <a:rPr lang="en-GB" sz="2000" dirty="0" err="1">
                <a:latin typeface="Arial" panose="020B0604020202020204" pitchFamily="34" charset="0"/>
                <a:cs typeface="Arial" panose="020B0604020202020204" pitchFamily="34" charset="0"/>
              </a:rPr>
              <a:t>Luen</a:t>
            </a:r>
            <a:r>
              <a:rPr lang="en-GB" sz="2000" dirty="0">
                <a:latin typeface="Arial" panose="020B0604020202020204" pitchFamily="34" charset="0"/>
                <a:cs typeface="Arial" panose="020B0604020202020204" pitchFamily="34" charset="0"/>
              </a:rPr>
              <a:t>, L. C. (2021) ‘Puppetry activities in early childhood programmes’, </a:t>
            </a:r>
            <a:r>
              <a:rPr lang="en-GB" sz="2000" i="1" dirty="0">
                <a:latin typeface="Arial" panose="020B0604020202020204" pitchFamily="34" charset="0"/>
                <a:cs typeface="Arial" panose="020B0604020202020204" pitchFamily="34" charset="0"/>
              </a:rPr>
              <a:t>Southeast Asia Early Childhood Journal</a:t>
            </a:r>
            <a:r>
              <a:rPr lang="en-GB" sz="2000" dirty="0">
                <a:latin typeface="Arial" panose="020B0604020202020204" pitchFamily="34" charset="0"/>
                <a:cs typeface="Arial" panose="020B0604020202020204" pitchFamily="34" charset="0"/>
              </a:rPr>
              <a:t>, 10, pp. 89-96. [online]. Available at: </a:t>
            </a:r>
            <a:r>
              <a:rPr lang="en-GB" sz="2000" dirty="0">
                <a:latin typeface="Arial" panose="020B0604020202020204" pitchFamily="34" charset="0"/>
                <a:cs typeface="Arial" panose="020B0604020202020204" pitchFamily="34" charset="0"/>
                <a:hlinkClick r:id="rId5"/>
              </a:rPr>
              <a:t>https://doi.org/10.37134/saecj.vol10.sp.8.2021</a:t>
            </a:r>
            <a:r>
              <a:rPr lang="en-GB" sz="2000" dirty="0">
                <a:latin typeface="Arial" panose="020B0604020202020204" pitchFamily="34" charset="0"/>
                <a:cs typeface="Arial" panose="020B0604020202020204" pitchFamily="34" charset="0"/>
              </a:rPr>
              <a:t> [Accessed: August 21 2024].</a:t>
            </a:r>
            <a:endParaRPr lang="cy-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03913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778098"/>
          </a:xfrm>
        </p:spPr>
        <p:txBody>
          <a:bodyPr>
            <a:noAutofit/>
          </a:bodyPr>
          <a:lstStyle/>
          <a:p>
            <a:pPr algn="ctr"/>
            <a:r>
              <a:rPr lang="en-GB" altLang="cy-GB" sz="4000" b="1" dirty="0">
                <a:latin typeface="Arial" panose="020B0604020202020204" pitchFamily="34" charset="0"/>
              </a:rPr>
              <a:t>References</a:t>
            </a:r>
            <a:endParaRPr lang="cy-GB" altLang="cy-GB" sz="4000" b="1" dirty="0"/>
          </a:p>
        </p:txBody>
      </p:sp>
      <p:sp>
        <p:nvSpPr>
          <p:cNvPr id="3" name="Content Placeholder 2"/>
          <p:cNvSpPr>
            <a:spLocks noGrp="1"/>
          </p:cNvSpPr>
          <p:nvPr>
            <p:ph idx="1"/>
          </p:nvPr>
        </p:nvSpPr>
        <p:spPr>
          <a:xfrm>
            <a:off x="251520" y="1628800"/>
            <a:ext cx="8568952" cy="4968850"/>
          </a:xfrm>
        </p:spPr>
        <p:txBody>
          <a:bodyPr>
            <a:normAutofit/>
          </a:bodyPr>
          <a:lstStyle/>
          <a:p>
            <a:pPr>
              <a:lnSpc>
                <a:spcPct val="80000"/>
              </a:lnSpc>
              <a:buNone/>
              <a:defRPr/>
            </a:pPr>
            <a:r>
              <a:rPr lang="en-GB" altLang="cy-GB" sz="2000" dirty="0">
                <a:solidFill>
                  <a:srgbClr val="000000"/>
                </a:solidFill>
                <a:latin typeface="Arial" panose="020B0604020202020204" pitchFamily="34" charset="0"/>
              </a:rPr>
              <a:t>Scholes, L. </a:t>
            </a:r>
            <a:r>
              <a:rPr lang="en-GB" altLang="cy-GB" sz="2000" i="1" dirty="0">
                <a:solidFill>
                  <a:srgbClr val="000000"/>
                </a:solidFill>
                <a:latin typeface="Arial" panose="020B0604020202020204" pitchFamily="34" charset="0"/>
              </a:rPr>
              <a:t>et al. </a:t>
            </a:r>
            <a:r>
              <a:rPr lang="en-GB" altLang="cy-GB" sz="2000" dirty="0">
                <a:solidFill>
                  <a:srgbClr val="000000"/>
                </a:solidFill>
                <a:latin typeface="Arial" panose="020B0604020202020204" pitchFamily="34" charset="0"/>
              </a:rPr>
              <a:t>(2020) ‘</a:t>
            </a:r>
            <a:r>
              <a:rPr lang="en-GB" altLang="cy-GB" sz="2000" dirty="0">
                <a:latin typeface="Arial" panose="020B0604020202020204" pitchFamily="34" charset="0"/>
              </a:rPr>
              <a:t>Disrupting</a:t>
            </a:r>
            <a:r>
              <a:rPr lang="en-GB" altLang="cy-GB" sz="2000" dirty="0">
                <a:solidFill>
                  <a:srgbClr val="000000"/>
                </a:solidFill>
                <a:latin typeface="Arial" panose="020B0604020202020204" pitchFamily="34" charset="0"/>
              </a:rPr>
              <a:t> the 'boys don't read' discourse: Primary school boys who love reading fiction’, </a:t>
            </a:r>
            <a:r>
              <a:rPr lang="en-GB" altLang="cy-GB" sz="2000" i="1" dirty="0">
                <a:solidFill>
                  <a:srgbClr val="000000"/>
                </a:solidFill>
                <a:latin typeface="Arial" panose="020B0604020202020204" pitchFamily="34" charset="0"/>
              </a:rPr>
              <a:t>British Educational Research Journal. </a:t>
            </a:r>
            <a:r>
              <a:rPr lang="en-GB" altLang="cy-GB" sz="2000" dirty="0">
                <a:solidFill>
                  <a:srgbClr val="000000"/>
                </a:solidFill>
                <a:latin typeface="Arial" panose="020B0604020202020204" pitchFamily="34" charset="0"/>
              </a:rPr>
              <a:t>[online]. Available at: </a:t>
            </a:r>
            <a:r>
              <a:rPr lang="en-GB" altLang="cy-GB" sz="2000" dirty="0">
                <a:solidFill>
                  <a:srgbClr val="000000"/>
                </a:solidFill>
                <a:latin typeface="Arial" panose="020B0604020202020204" pitchFamily="34" charset="0"/>
                <a:hlinkClick r:id="rId3"/>
              </a:rPr>
              <a:t>https://doi.org/10.1002/berj.3685</a:t>
            </a:r>
            <a:r>
              <a:rPr lang="en-GB" altLang="cy-GB" sz="2000" dirty="0">
                <a:solidFill>
                  <a:srgbClr val="000000"/>
                </a:solidFill>
                <a:latin typeface="Arial" panose="020B0604020202020204" pitchFamily="34" charset="0"/>
              </a:rPr>
              <a:t> [Accessed: August 21 2024].</a:t>
            </a:r>
          </a:p>
          <a:p>
            <a:pPr>
              <a:lnSpc>
                <a:spcPct val="80000"/>
              </a:lnSpc>
              <a:buNone/>
              <a:defRPr/>
            </a:pPr>
            <a:r>
              <a:rPr lang="en-GB" altLang="cy-GB" sz="2000" dirty="0">
                <a:solidFill>
                  <a:srgbClr val="000000"/>
                </a:solidFill>
                <a:latin typeface="Arial" panose="020B0604020202020204" pitchFamily="34" charset="0"/>
              </a:rPr>
              <a:t>Scottish Book Trust (2020) </a:t>
            </a:r>
            <a:r>
              <a:rPr lang="en-GB" altLang="cy-GB" sz="2000" i="1" dirty="0">
                <a:solidFill>
                  <a:srgbClr val="000000"/>
                </a:solidFill>
                <a:latin typeface="Arial" panose="020B0604020202020204" pitchFamily="34" charset="0"/>
              </a:rPr>
              <a:t>Why black and white books are perfect for babies</a:t>
            </a:r>
            <a:r>
              <a:rPr lang="en-GB" altLang="cy-GB" sz="2000" dirty="0">
                <a:solidFill>
                  <a:srgbClr val="000000"/>
                </a:solidFill>
                <a:latin typeface="Arial" panose="020B0604020202020204" pitchFamily="34" charset="0"/>
              </a:rPr>
              <a:t>, </a:t>
            </a:r>
            <a:r>
              <a:rPr lang="en-GB" altLang="cy-GB" sz="2000" dirty="0">
                <a:solidFill>
                  <a:srgbClr val="000000"/>
                </a:solidFill>
                <a:latin typeface="Arial" panose="020B0604020202020204" pitchFamily="34" charset="0"/>
                <a:hlinkClick r:id="rId4"/>
              </a:rPr>
              <a:t>https://www.scottishbooktrust.com/articles/why-black-and-white-books-are-perfect-for-babies</a:t>
            </a:r>
            <a:r>
              <a:rPr lang="en-GB" altLang="cy-GB" sz="2000" dirty="0">
                <a:solidFill>
                  <a:srgbClr val="000000"/>
                </a:solidFill>
                <a:latin typeface="Arial" panose="020B0604020202020204" pitchFamily="34" charset="0"/>
              </a:rPr>
              <a:t> [Accessed: November 13 2020].</a:t>
            </a:r>
          </a:p>
          <a:p>
            <a:pPr eaLnBrk="1" hangingPunct="1">
              <a:lnSpc>
                <a:spcPct val="80000"/>
              </a:lnSpc>
              <a:buFontTx/>
              <a:buNone/>
              <a:defRPr/>
            </a:pPr>
            <a:r>
              <a:rPr lang="en-GB" altLang="cy-GB" sz="2000" dirty="0" err="1">
                <a:solidFill>
                  <a:srgbClr val="000000"/>
                </a:solidFill>
                <a:latin typeface="Arial" panose="020B0604020202020204" pitchFamily="34" charset="0"/>
              </a:rPr>
              <a:t>Shedlock</a:t>
            </a:r>
            <a:r>
              <a:rPr lang="en-GB" altLang="cy-GB" sz="2000" dirty="0">
                <a:solidFill>
                  <a:srgbClr val="000000"/>
                </a:solidFill>
                <a:latin typeface="Arial" panose="020B0604020202020204" pitchFamily="34" charset="0"/>
              </a:rPr>
              <a:t>, M. T. (1917) </a:t>
            </a:r>
            <a:r>
              <a:rPr lang="en-GB" altLang="cy-GB" sz="2000" i="1" dirty="0">
                <a:solidFill>
                  <a:srgbClr val="000000"/>
                </a:solidFill>
                <a:latin typeface="Arial" panose="020B0604020202020204" pitchFamily="34" charset="0"/>
              </a:rPr>
              <a:t>The art of the story-teller. </a:t>
            </a:r>
            <a:r>
              <a:rPr lang="en-GB" altLang="cy-GB" sz="2000" dirty="0">
                <a:solidFill>
                  <a:srgbClr val="000000"/>
                </a:solidFill>
                <a:latin typeface="Arial" panose="020B0604020202020204" pitchFamily="34" charset="0"/>
              </a:rPr>
              <a:t>New York: D. Appleton and Company.</a:t>
            </a:r>
          </a:p>
          <a:p>
            <a:pPr eaLnBrk="1" hangingPunct="1">
              <a:lnSpc>
                <a:spcPct val="80000"/>
              </a:lnSpc>
              <a:buFontTx/>
              <a:buNone/>
              <a:defRPr/>
            </a:pPr>
            <a:r>
              <a:rPr lang="en-GB" altLang="cy-GB" sz="2000" dirty="0" err="1">
                <a:solidFill>
                  <a:srgbClr val="000000"/>
                </a:solidFill>
                <a:latin typeface="Arial" panose="020B0604020202020204" pitchFamily="34" charset="0"/>
              </a:rPr>
              <a:t>Vechiu</a:t>
            </a:r>
            <a:r>
              <a:rPr lang="en-GB" altLang="cy-GB" sz="2000" dirty="0">
                <a:solidFill>
                  <a:srgbClr val="000000"/>
                </a:solidFill>
                <a:latin typeface="Arial" panose="020B0604020202020204" pitchFamily="34" charset="0"/>
              </a:rPr>
              <a:t>, A. and </a:t>
            </a:r>
            <a:r>
              <a:rPr lang="en-GB" altLang="cy-GB" sz="2000" dirty="0" err="1">
                <a:solidFill>
                  <a:srgbClr val="000000"/>
                </a:solidFill>
                <a:latin typeface="Arial" panose="020B0604020202020204" pitchFamily="34" charset="0"/>
              </a:rPr>
              <a:t>Romaniuc</a:t>
            </a:r>
            <a:r>
              <a:rPr lang="en-GB" altLang="cy-GB" sz="2000" dirty="0">
                <a:solidFill>
                  <a:srgbClr val="000000"/>
                </a:solidFill>
                <a:latin typeface="Arial" panose="020B0604020202020204" pitchFamily="34" charset="0"/>
              </a:rPr>
              <a:t>, M. (2023) ‘Children's exposure to aggression and stereotypes presented in fairy tales’, </a:t>
            </a:r>
            <a:r>
              <a:rPr lang="en-GB" altLang="cy-GB" sz="2000" i="1" dirty="0">
                <a:solidFill>
                  <a:srgbClr val="000000"/>
                </a:solidFill>
                <a:latin typeface="Arial" panose="020B0604020202020204" pitchFamily="34" charset="0"/>
              </a:rPr>
              <a:t>Journal of Education Society and Multiculturalism. </a:t>
            </a:r>
            <a:r>
              <a:rPr lang="en-GB" altLang="cy-GB" sz="2000" dirty="0">
                <a:solidFill>
                  <a:srgbClr val="000000"/>
                </a:solidFill>
                <a:latin typeface="Arial" panose="020B0604020202020204" pitchFamily="34" charset="0"/>
              </a:rPr>
              <a:t>4(2), 85- 105. [online]. Available at: </a:t>
            </a:r>
            <a:r>
              <a:rPr lang="en-GB" altLang="cy-GB" sz="2000" dirty="0">
                <a:solidFill>
                  <a:srgbClr val="000000"/>
                </a:solidFill>
                <a:latin typeface="Arial" panose="020B0604020202020204" pitchFamily="34" charset="0"/>
                <a:hlinkClick r:id="rId5"/>
              </a:rPr>
              <a:t>https://www.researchgate.net/publication/376203042_Children%27s_exposure_to_aggression_and_stereotypes_presented_in_fairy_tales</a:t>
            </a:r>
            <a:r>
              <a:rPr lang="en-GB" altLang="cy-GB" sz="2000" dirty="0">
                <a:solidFill>
                  <a:srgbClr val="000000"/>
                </a:solidFill>
                <a:latin typeface="Arial" panose="020B0604020202020204" pitchFamily="34" charset="0"/>
              </a:rPr>
              <a:t> [Accessed: August 21 2024].</a:t>
            </a:r>
          </a:p>
          <a:p>
            <a:pPr eaLnBrk="1" hangingPunct="1">
              <a:lnSpc>
                <a:spcPct val="80000"/>
              </a:lnSpc>
              <a:buFontTx/>
              <a:buNone/>
              <a:defRPr/>
            </a:pPr>
            <a:endParaRPr lang="en-GB" altLang="cy-GB" sz="1400" dirty="0">
              <a:solidFill>
                <a:srgbClr val="000000"/>
              </a:solidFill>
              <a:latin typeface="Arial" panose="020B0604020202020204" pitchFamily="34" charset="0"/>
            </a:endParaRPr>
          </a:p>
          <a:p>
            <a:pPr marL="0" indent="0">
              <a:buFontTx/>
              <a:buNone/>
              <a:defRPr/>
            </a:pPr>
            <a:endParaRPr lang="cy-GB" sz="1400" dirty="0"/>
          </a:p>
        </p:txBody>
      </p:sp>
    </p:spTree>
    <p:extLst>
      <p:ext uri="{BB962C8B-B14F-4D97-AF65-F5344CB8AC3E}">
        <p14:creationId xmlns:p14="http://schemas.microsoft.com/office/powerpoint/2010/main" val="1005660338"/>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E553C00-ABB5-4C68-BF68-9800CB1095A8}">
  <ds:schemaRefs>
    <ds:schemaRef ds:uri="http://schemas.microsoft.com/sharepoint/v3/contenttype/forms"/>
  </ds:schemaRefs>
</ds:datastoreItem>
</file>

<file path=customXml/itemProps2.xml><?xml version="1.0" encoding="utf-8"?>
<ds:datastoreItem xmlns:ds="http://schemas.openxmlformats.org/officeDocument/2006/customXml" ds:itemID="{4DECA19F-989D-43FD-A45D-F810D55E53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7FA758-536F-4906-9C5D-8A772EB548DD}">
  <ds:schemaRefs>
    <ds:schemaRef ds:uri="http://schemas.microsoft.com/office/2006/documentManagement/types"/>
    <ds:schemaRef ds:uri="http://schemas.microsoft.com/office/infopath/2007/PartnerControls"/>
    <ds:schemaRef ds:uri="e4a72011-89be-41d7-bd49-565121a9e247"/>
    <ds:schemaRef ds:uri="http://purl.org/dc/elements/1.1/"/>
    <ds:schemaRef ds:uri="http://schemas.microsoft.com/office/2006/metadata/properties"/>
    <ds:schemaRef ds:uri="http://purl.org/dc/terms/"/>
    <ds:schemaRef ds:uri="http://schemas.openxmlformats.org/package/2006/metadata/core-properties"/>
    <ds:schemaRef ds:uri="16bfc89a-06a0-41d6-ae50-6ff65b36cb8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198</TotalTime>
  <Words>1651</Words>
  <Application>Microsoft Office PowerPoint</Application>
  <PresentationFormat>On-screen Show (4:3)</PresentationFormat>
  <Paragraphs>269</Paragraphs>
  <Slides>37</Slides>
  <Notes>37</Notes>
  <HiddenSlides>0</HiddenSlides>
  <MMClips>4</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37</vt:i4>
      </vt:variant>
    </vt:vector>
  </HeadingPairs>
  <TitlesOfParts>
    <vt:vector size="44" baseType="lpstr">
      <vt:lpstr>ＭＳ Ｐゴシック</vt:lpstr>
      <vt:lpstr>Arial</vt:lpstr>
      <vt:lpstr>Calibri</vt:lpstr>
      <vt:lpstr>Calibri Light</vt:lpstr>
      <vt:lpstr>Wingdings</vt:lpstr>
      <vt:lpstr>Sub Title 1</vt:lpstr>
      <vt:lpstr>Accessible 2</vt:lpstr>
      <vt:lpstr>PowerPoint Presentation</vt:lpstr>
      <vt:lpstr>Contents</vt:lpstr>
      <vt:lpstr>Employability/Transferable Skills</vt:lpstr>
      <vt:lpstr>Resources</vt:lpstr>
      <vt:lpstr>Discuss…</vt:lpstr>
      <vt:lpstr>Traditional practice</vt:lpstr>
      <vt:lpstr>History of children’s books</vt:lpstr>
      <vt:lpstr>‘Chapbooks’</vt:lpstr>
      <vt:lpstr>Task</vt:lpstr>
      <vt:lpstr>History of children’s books</vt:lpstr>
      <vt:lpstr>Bruno Bettelheim (1903-1990)</vt:lpstr>
      <vt:lpstr>Fairy tales</vt:lpstr>
      <vt:lpstr>Traditional fairy tales</vt:lpstr>
      <vt:lpstr>Politically correct stories</vt:lpstr>
      <vt:lpstr>Politically correct stories</vt:lpstr>
      <vt:lpstr>Negative thoughts</vt:lpstr>
      <vt:lpstr>Gender</vt:lpstr>
      <vt:lpstr>Genre  (Scholes et al., 2020)</vt:lpstr>
      <vt:lpstr>Babies and books</vt:lpstr>
      <vt:lpstr>Black and white books</vt:lpstr>
      <vt:lpstr>PowerPoint Presentation</vt:lpstr>
      <vt:lpstr>Picture books  (Crawford et al., 2024)</vt:lpstr>
      <vt:lpstr>Illustrations  (Crawford et al., 2024) </vt:lpstr>
      <vt:lpstr>Discuss…</vt:lpstr>
      <vt:lpstr>Narrative</vt:lpstr>
      <vt:lpstr>Role of the storyteller</vt:lpstr>
      <vt:lpstr>Linguistic differences</vt:lpstr>
      <vt:lpstr>Practical considerations</vt:lpstr>
      <vt:lpstr>Location</vt:lpstr>
      <vt:lpstr>Location</vt:lpstr>
      <vt:lpstr>Puppets</vt:lpstr>
      <vt:lpstr>Puppets</vt:lpstr>
      <vt:lpstr>Practice…..</vt:lpstr>
      <vt:lpstr>Reflection</vt:lpstr>
      <vt:lpstr>Pie Corbett</vt:lpstr>
      <vt:lpstr> References</vt:lpstr>
      <vt:lpstr>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 502 Caffael Iaith/Language Acquisition</dc:title>
  <dc:creator>IT</dc:creator>
  <cp:lastModifiedBy>BHAVISHA BHANDERI</cp:lastModifiedBy>
  <cp:revision>114</cp:revision>
  <dcterms:created xsi:type="dcterms:W3CDTF">2009-01-26T14:24:37Z</dcterms:created>
  <dcterms:modified xsi:type="dcterms:W3CDTF">2024-09-19T14:02:13Z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