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79" r:id="rId1"/>
  </p:sldMasterIdLst>
  <p:notesMasterIdLst>
    <p:notesMasterId r:id="rId11"/>
  </p:notesMasterIdLst>
  <p:sldIdLst>
    <p:sldId id="256" r:id="rId2"/>
    <p:sldId id="257" r:id="rId3"/>
    <p:sldId id="258" r:id="rId4"/>
    <p:sldId id="259" r:id="rId5"/>
    <p:sldId id="260" r:id="rId6"/>
    <p:sldId id="261" r:id="rId7"/>
    <p:sldId id="262" r:id="rId8"/>
    <p:sldId id="265" r:id="rId9"/>
    <p:sldId id="270" r:id="rId10"/>
  </p:sldIdLst>
  <p:sldSz cx="18288000" cy="10287000"/>
  <p:notesSz cx="6858000" cy="9144000"/>
  <p:embeddedFontLst>
    <p:embeddedFont>
      <p:font typeface="Blosta" panose="02000503000000020004" pitchFamily="2" charset="77"/>
      <p:regular r:id="rId12"/>
    </p:embeddedFont>
    <p:embeddedFont>
      <p:font typeface="Calibri" panose="020F0502020204030204" pitchFamily="34" charset="0"/>
      <p:regular r:id="rId13"/>
      <p:bold r:id="rId14"/>
      <p:italic r:id="rId15"/>
      <p:boldItalic r:id="rId16"/>
    </p:embeddedFont>
    <p:embeddedFont>
      <p:font typeface="Calibri Light" panose="020F0302020204030204" pitchFamily="34" charset="0"/>
      <p:regular r:id="rId17"/>
      <p:italic r:id="rId18"/>
    </p:embeddedFont>
    <p:embeddedFont>
      <p:font typeface="Century Gothic" panose="020B0502020202020204" pitchFamily="34" charset="0"/>
      <p:regular r:id="rId19"/>
      <p:bold r:id="rId20"/>
      <p:italic r:id="rId21"/>
      <p:boldItalic r:id="rId22"/>
    </p:embeddedFont>
    <p:embeddedFont>
      <p:font typeface="Eyesome Script" pitchFamily="2" charset="0"/>
      <p:regular r:id="rId23"/>
    </p:embeddedFont>
    <p:embeddedFont>
      <p:font typeface="Now" pitchFamily="2" charset="77"/>
      <p:regular r:id="rId24"/>
    </p:embeddedFont>
    <p:embeddedFont>
      <p:font typeface="Wingdings 3" pitchFamily="2" charset="2"/>
      <p:regular r:id="rId2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134" y="91"/>
      </p:cViewPr>
      <p:guideLst>
        <p:guide orient="horz" pos="2160"/>
        <p:guide pos="2880"/>
      </p:guideLst>
    </p:cSldViewPr>
  </p:slideViewPr>
  <p:outlineViewPr>
    <p:cViewPr>
      <p:scale>
        <a:sx n="33" d="100"/>
        <a:sy n="33" d="100"/>
      </p:scale>
      <p:origin x="0" y="0"/>
    </p:cViewPr>
  </p:outlineViewPr>
  <p:notesTextViewPr>
    <p:cViewPr>
      <p:scale>
        <a:sx n="100" d="100"/>
        <a:sy n="100" d="100"/>
      </p:scale>
      <p:origin x="0" y="-72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font" Target="fonts/font14.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font" Target="fonts/font13.fntdata"/><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font" Target="fonts/font12.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font" Target="fonts/font11.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F174A1-871D-4819-B2AF-59390C886D21}" type="datetimeFigureOut">
              <a:rPr lang="en-US" smtClean="0"/>
              <a:t>7/13/26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2806DA-504E-4AED-BDA7-F826F33BE4AB}" type="slidenum">
              <a:rPr lang="en-US" smtClean="0"/>
              <a:t>‹#›</a:t>
            </a:fld>
            <a:endParaRPr lang="en-US"/>
          </a:p>
        </p:txBody>
      </p:sp>
    </p:spTree>
    <p:extLst>
      <p:ext uri="{BB962C8B-B14F-4D97-AF65-F5344CB8AC3E}">
        <p14:creationId xmlns:p14="http://schemas.microsoft.com/office/powerpoint/2010/main" val="3749923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oi.org/10.1177/147059311880979"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doi.org/10.1108/JMD-11-2021-0304" TargetMode="External"/><Relationship Id="rId4" Type="http://schemas.openxmlformats.org/officeDocument/2006/relationships/hyperlink" Target="https://doi.org/10.1108/EJIM-02-2024-017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2806DA-504E-4AED-BDA7-F826F33BE4AB}" type="slidenum">
              <a:rPr lang="en-US" smtClean="0"/>
              <a:t>1</a:t>
            </a:fld>
            <a:endParaRPr lang="en-US"/>
          </a:p>
        </p:txBody>
      </p:sp>
    </p:spTree>
    <p:extLst>
      <p:ext uri="{BB962C8B-B14F-4D97-AF65-F5344CB8AC3E}">
        <p14:creationId xmlns:p14="http://schemas.microsoft.com/office/powerpoint/2010/main" val="320700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and Overview of Basil Bakery Case Study</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Basil Bakery was a traditional bakery shop in Coventry, which was a start-up in 2015 and was developed with good organic products and a convenient retail store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Mallon, 2026)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However, the sales decreased in 2020 during the lockdown and were still at 25 per cent below the 2019 level in 2023-25. The 5W2H model, PESTEL analysis, and Fishbone Diagram are applied in the case study to identify the internal and external factors that impact performance and enable making effective decisions.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22806DA-504E-4AED-BDA7-F826F33BE4AB}" type="slidenum">
              <a:rPr lang="en-US" smtClean="0"/>
              <a:t>2</a:t>
            </a:fld>
            <a:endParaRPr lang="en-US"/>
          </a:p>
        </p:txBody>
      </p:sp>
    </p:spTree>
    <p:extLst>
      <p:ext uri="{BB962C8B-B14F-4D97-AF65-F5344CB8AC3E}">
        <p14:creationId xmlns:p14="http://schemas.microsoft.com/office/powerpoint/2010/main" val="1272474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Nature and Scope of Issues Affecting Basil’s Bakery Sales</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Basil Bakery has been recording stagnant sales due to a number of internal and external forces which have decreased customer demand and increased business pressure. Though the sales have been on the rise since the lockdown restrictions have been lifted, they have continued to be below the past due to the alterations in the shopping environment, consumer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the operating expenses.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r>
              <a:rPr lang="en-US" sz="1800" b="1" dirty="0">
                <a:effectLst/>
                <a:latin typeface="Times New Roman" panose="02020603050405020304" pitchFamily="18" charset="0"/>
                <a:ea typeface="Times New Roman" panose="02020603050405020304" pitchFamily="18" charset="0"/>
              </a:rPr>
              <a:t>Less Retail Park Footfall and Shifting Customer </a:t>
            </a:r>
            <a:r>
              <a:rPr lang="en-US" sz="1800" b="1" dirty="0" err="1">
                <a:effectLst/>
                <a:latin typeface="Times New Roman" panose="02020603050405020304" pitchFamily="18" charset="0"/>
                <a:ea typeface="Times New Roman" panose="02020603050405020304" pitchFamily="18" charset="0"/>
              </a:rPr>
              <a:t>Behaviour</a:t>
            </a:r>
            <a:endParaRPr lang="en-US" sz="1800" b="1"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loss of customers in the retail parks and a decline in the number of visits to shops have reduced customer traffic, and this directly affects the sales of the bakery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Bautista-Hernández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Besides that, remote and hybrid working has reduced the number of office workers visiting the office, resulting in the loss of frequent lunch and refreshment clients.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r>
              <a:rPr lang="en-US" sz="1800" b="1" dirty="0">
                <a:effectLst/>
                <a:latin typeface="Times New Roman" panose="02020603050405020304" pitchFamily="18" charset="0"/>
                <a:ea typeface="Times New Roman" panose="02020603050405020304" pitchFamily="18" charset="0"/>
              </a:rPr>
              <a:t>Limited Internet and Surge in Operational Costs</a:t>
            </a: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Basil is unable to provide pre-order services, which makes the company less convenient and less competitive with the customers. Meanwhile, the increasing rent, utility, insurance and organic ingredient prices have lowered profit margins and put a strain on the budgets.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22806DA-504E-4AED-BDA7-F826F33BE4AB}" type="slidenum">
              <a:rPr lang="en-US" smtClean="0"/>
              <a:t>3</a:t>
            </a:fld>
            <a:endParaRPr lang="en-US"/>
          </a:p>
        </p:txBody>
      </p:sp>
    </p:spTree>
    <p:extLst>
      <p:ext uri="{BB962C8B-B14F-4D97-AF65-F5344CB8AC3E}">
        <p14:creationId xmlns:p14="http://schemas.microsoft.com/office/powerpoint/2010/main" val="2156304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Uses of the 5W2H Model</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5W2H model is a methodological problem-solving tool that examines 7 key questions: What, Why, Where, When, Who, How and How Much. It helps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understand what a problem is and what is important, and then develop solutions.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What?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is the stagnation of the sales of Basil Bakery. Even after the 2020 lockdown, sales are still at about -25 of 2019, which indicates that the business performance is still a challenge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 Abreu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Why?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reason behind the fall is that the customer flow is diminished, fewer office workers are working at home</a:t>
            </a:r>
            <a:r>
              <a:rPr lang="en-US" sz="1800">
                <a:effectLst/>
                <a:latin typeface="Times New Roman" panose="02020603050405020304" pitchFamily="18" charset="0"/>
                <a:ea typeface="Calibri" panose="020F0502020204030204" pitchFamily="34" charset="0"/>
                <a:cs typeface="Times New Roman" panose="02020603050405020304" pitchFamily="18" charset="0"/>
              </a:rPr>
              <a:t>, people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are delivering and providing pre-orders, and this raises the operating costs. These have decreased demand and put money under strain.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Where?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faced by Basil Bakery is in its retail park store in Coventry. The shutdown of local companies and a decrease in the number of visitors affected the bakery adversely, as it depends on local customers and purchases on the spot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Cruz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Bivona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When?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started to decline during the 2020 lockdown, when the movement of customers was restricted. Despite the removal of restrictions, in 2023-2025, the sales have been less than it was previously.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Who?</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most crucial stakeholders involved are Basil, customers, suppliers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businesses. Basil is out of money, and customers lack convenient choices to make purchases.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How?</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has arisen since the bakery has not been able to keep up with the evolving customer expectations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Baker,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Storbacka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Brodie,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absence of a delivery system and the need to rely on physical customers, in addition to poor digital services, have reduced the growth opportunities.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How Much?</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Its high effect reflects in the sales being about 25% lower than it was in 2019, and other expenses such as rent, utilities and ingredients have increased. This has reduced profitability and has affected sustainability in future.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Evaluation of the 5W2H Model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5W2H model offers a concise and structured approach to defining the problem of Basil Bakery. However, it mainly outlines the issue, rather than looking into its causes.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22806DA-504E-4AED-BDA7-F826F33BE4AB}" type="slidenum">
              <a:rPr lang="en-US" smtClean="0"/>
              <a:t>4</a:t>
            </a:fld>
            <a:endParaRPr lang="en-US"/>
          </a:p>
        </p:txBody>
      </p:sp>
    </p:spTree>
    <p:extLst>
      <p:ext uri="{BB962C8B-B14F-4D97-AF65-F5344CB8AC3E}">
        <p14:creationId xmlns:p14="http://schemas.microsoft.com/office/powerpoint/2010/main" val="4125265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PESTEL Analysis of Basil Bakery</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PESTEL analysis is one of the strategies that are used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external forces that impact a business. It analyses the political, economic, social, technological, environmental and legal factors to find the opportunities and threats.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Political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Small businesses are affected by government policies, taxation, and regulations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Zemtsov</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Increased business rates, financial commitment, and operational costs have also increased, and Basil can no longer afford to invest in business development.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Economic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increasing inflation, power cost and the increasing cost of foodstuffs have added to the production cost. The fact that prices of supplies keep fluctuating makes the use of organic substances even more difficult to use, making it less profitable.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Change in customer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especially the growth in remote and hybrid working, has reduced the number of visits to offices by workers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Verma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Other convenient services that customers would desire are online ordering and delivery.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Technological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Low-tech (e.g., online ordering) and online marketing and delivery services discourage Basil's ability to gain new customers and compete effectively.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Environmental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Organic ingredients contribute to the product quality, but they are also influenced by the factors related to the environmental conditions, such as bad harvest and supply disruptions, higher prices and unpredictability.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Legal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Standards can be ensured by laws on food safety,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labour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laws and business requirements, but may add to the administrative load and cost of doing business.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PESTEL Analysis is considered to be assessed in the following way: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PESTEL analysis shows a vivid image of external forces affecting the Basil Bakery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Williamson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Nevertheless, it fails to determine the greatest reason, and further processing using tools, like a Fishbone Diagram, is necessary.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22806DA-504E-4AED-BDA7-F826F33BE4AB}" type="slidenum">
              <a:rPr lang="en-US" smtClean="0"/>
              <a:t>5</a:t>
            </a:fld>
            <a:endParaRPr lang="en-US"/>
          </a:p>
        </p:txBody>
      </p:sp>
    </p:spTree>
    <p:extLst>
      <p:ext uri="{BB962C8B-B14F-4D97-AF65-F5344CB8AC3E}">
        <p14:creationId xmlns:p14="http://schemas.microsoft.com/office/powerpoint/2010/main" val="2257530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Fishbone Diagram Analysis</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cause-and-effect diagram, or a Fishbone Diagram, is a problem-solving tool which helps one to identify the root cause of a problem. The key problem, which is to be investigated in the case of Basil Bakery, is the one of stagnated sales. The main reasons are decreased customer footfall, alternating customer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decreased marketing and digital service provisions, operational challenges and rising costs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Lupiani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2025).</a:t>
            </a:r>
            <a:r>
              <a:rPr lang="en-US" sz="1800" dirty="0">
                <a:effectLst/>
                <a:latin typeface="Calibri" panose="020F0502020204030204" pitchFamily="34" charset="0"/>
                <a:ea typeface="Calibri" panose="020F0502020204030204" pitchFamily="34" charset="0"/>
                <a:cs typeface="Times New Roman" panose="02020603050405020304" pitchFamily="18" charset="0"/>
              </a:rPr>
              <a:t> This kind of analysis can assist in determining the underlying causes of diminishing sales instead of considering the result. This is, however, dependent on its efficiency based on the accuracy of the information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utilised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C22806DA-504E-4AED-BDA7-F826F33BE4AB}" type="slidenum">
              <a:rPr lang="en-US" smtClean="0"/>
              <a:t>6</a:t>
            </a:fld>
            <a:endParaRPr lang="en-US"/>
          </a:p>
        </p:txBody>
      </p:sp>
    </p:spTree>
    <p:extLst>
      <p:ext uri="{BB962C8B-B14F-4D97-AF65-F5344CB8AC3E}">
        <p14:creationId xmlns:p14="http://schemas.microsoft.com/office/powerpoint/2010/main" val="1116172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 and Crucial Findings</a:t>
            </a: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shrinking activity of the customers, altered purchasing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lack of digital opportunities and high costs contribute to the decline of sales of Basil Bakery. PESTEL and Fishbone analysis, as well as the 5W2H, reveal the most crucial issues and the necessity to improve the ordering systems, strategy of the delivery service and customer engagement.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22806DA-504E-4AED-BDA7-F826F33BE4AB}" type="slidenum">
              <a:rPr lang="en-US" smtClean="0"/>
              <a:t>7</a:t>
            </a:fld>
            <a:endParaRPr lang="en-US"/>
          </a:p>
        </p:txBody>
      </p:sp>
    </p:spTree>
    <p:extLst>
      <p:ext uri="{BB962C8B-B14F-4D97-AF65-F5344CB8AC3E}">
        <p14:creationId xmlns:p14="http://schemas.microsoft.com/office/powerpoint/2010/main" val="3863867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Baker, J.J.,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Storbacka</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and Brodie, R.J., 2019. Markets changing, changing markets: Institutional work as market shaping. </a:t>
            </a:r>
            <a:r>
              <a:rPr lang="en-US" i="1" dirty="0">
                <a:effectLst/>
                <a:latin typeface="Calibri" panose="020F0502020204030204" pitchFamily="34" charset="0"/>
                <a:ea typeface="Calibri" panose="020F0502020204030204" pitchFamily="34" charset="0"/>
                <a:cs typeface="Times New Roman" panose="02020603050405020304" pitchFamily="18" charset="0"/>
              </a:rPr>
              <a:t>Marketing Theory</a:t>
            </a:r>
            <a:r>
              <a:rPr lang="en-US" dirty="0">
                <a:effectLst/>
                <a:latin typeface="Calibri" panose="020F0502020204030204" pitchFamily="34" charset="0"/>
                <a:ea typeface="Calibri" panose="020F0502020204030204" pitchFamily="34" charset="0"/>
                <a:cs typeface="Times New Roman" panose="02020603050405020304" pitchFamily="18" charset="0"/>
              </a:rPr>
              <a:t>, </a:t>
            </a:r>
            <a:r>
              <a:rPr lang="en-US" i="1" dirty="0">
                <a:effectLst/>
                <a:latin typeface="Calibri" panose="020F0502020204030204" pitchFamily="34" charset="0"/>
                <a:ea typeface="Calibri" panose="020F0502020204030204" pitchFamily="34" charset="0"/>
                <a:cs typeface="Times New Roman" panose="02020603050405020304" pitchFamily="18" charset="0"/>
              </a:rPr>
              <a:t>19</a:t>
            </a:r>
            <a:r>
              <a:rPr lang="en-US" dirty="0">
                <a:effectLst/>
                <a:latin typeface="Calibri" panose="020F0502020204030204" pitchFamily="34" charset="0"/>
                <a:ea typeface="Calibri" panose="020F0502020204030204" pitchFamily="34" charset="0"/>
                <a:cs typeface="Times New Roman" panose="02020603050405020304" pitchFamily="18" charset="0"/>
              </a:rPr>
              <a:t>(3), pp.301-328. </a:t>
            </a:r>
            <a:r>
              <a:rPr lang="en-US"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https://doi.org/10.1177/147059311880979</a:t>
            </a:r>
            <a:r>
              <a:rPr lang="en-US" dirty="0">
                <a:effectLst/>
                <a:latin typeface="Calibri" panose="020F050202020403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Bautista-Hernández, I., Gómez-García, R., Martínez-Ávila, G.C.G., Medina-Herrera, N. and González-Hernández, M.D., 2025. Unlocking essential oils’ potential as sustainable food additives: Current state and future perspectives for industrial applications. </a:t>
            </a:r>
            <a:r>
              <a:rPr lang="en-US" i="1" dirty="0">
                <a:effectLst/>
                <a:latin typeface="Calibri" panose="020F0502020204030204" pitchFamily="34" charset="0"/>
                <a:ea typeface="Calibri" panose="020F0502020204030204" pitchFamily="34" charset="0"/>
                <a:cs typeface="Times New Roman" panose="02020603050405020304" pitchFamily="18" charset="0"/>
              </a:rPr>
              <a:t>Sustainability</a:t>
            </a:r>
            <a:r>
              <a:rPr lang="en-US" dirty="0">
                <a:effectLst/>
                <a:latin typeface="Calibri" panose="020F0502020204030204" pitchFamily="34" charset="0"/>
                <a:ea typeface="Calibri" panose="020F0502020204030204" pitchFamily="34" charset="0"/>
                <a:cs typeface="Times New Roman" panose="02020603050405020304" pitchFamily="18" charset="0"/>
              </a:rPr>
              <a:t>, </a:t>
            </a:r>
            <a:r>
              <a:rPr lang="en-US" i="1" dirty="0">
                <a:effectLst/>
                <a:latin typeface="Calibri" panose="020F0502020204030204" pitchFamily="34" charset="0"/>
                <a:ea typeface="Calibri" panose="020F0502020204030204" pitchFamily="34" charset="0"/>
                <a:cs typeface="Times New Roman" panose="02020603050405020304" pitchFamily="18" charset="0"/>
              </a:rPr>
              <a:t>17</a:t>
            </a:r>
            <a:r>
              <a:rPr lang="en-US" dirty="0">
                <a:effectLst/>
                <a:latin typeface="Calibri" panose="020F0502020204030204" pitchFamily="34" charset="0"/>
                <a:ea typeface="Calibri" panose="020F0502020204030204" pitchFamily="34" charset="0"/>
                <a:cs typeface="Times New Roman" panose="02020603050405020304" pitchFamily="18" charset="0"/>
              </a:rPr>
              <a:t>(5), p.2053.</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Cruz, M. and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Bivona</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2025. Unlocking potential: collaborative approaches to crisis management and business model innovation for SMEs. </a:t>
            </a:r>
            <a:r>
              <a:rPr lang="en-US" i="1" dirty="0">
                <a:effectLst/>
                <a:latin typeface="Calibri" panose="020F0502020204030204" pitchFamily="34" charset="0"/>
                <a:ea typeface="Calibri" panose="020F0502020204030204" pitchFamily="34" charset="0"/>
                <a:cs typeface="Times New Roman" panose="02020603050405020304" pitchFamily="18" charset="0"/>
              </a:rPr>
              <a:t>European Journal of Innovation Management</a:t>
            </a:r>
            <a:r>
              <a:rPr lang="en-US" dirty="0">
                <a:effectLst/>
                <a:latin typeface="Calibri" panose="020F0502020204030204" pitchFamily="34" charset="0"/>
                <a:ea typeface="Calibri" panose="020F0502020204030204" pitchFamily="34" charset="0"/>
                <a:cs typeface="Times New Roman" panose="02020603050405020304" pitchFamily="18" charset="0"/>
              </a:rPr>
              <a:t>, </a:t>
            </a:r>
            <a:r>
              <a:rPr lang="en-US" i="1" dirty="0">
                <a:effectLst/>
                <a:latin typeface="Calibri" panose="020F0502020204030204" pitchFamily="34" charset="0"/>
                <a:ea typeface="Calibri" panose="020F0502020204030204" pitchFamily="34" charset="0"/>
                <a:cs typeface="Times New Roman" panose="02020603050405020304" pitchFamily="18" charset="0"/>
              </a:rPr>
              <a:t>28</a:t>
            </a:r>
            <a:r>
              <a:rPr lang="en-US" dirty="0">
                <a:effectLst/>
                <a:latin typeface="Calibri" panose="020F0502020204030204" pitchFamily="34" charset="0"/>
                <a:ea typeface="Calibri" panose="020F0502020204030204" pitchFamily="34" charset="0"/>
                <a:cs typeface="Times New Roman" panose="02020603050405020304" pitchFamily="18" charset="0"/>
              </a:rPr>
              <a:t>(9), pp.4562-4584. </a:t>
            </a:r>
            <a:r>
              <a:rPr lang="en-US"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https://doi.org/10.1108/EJIM-02-2024-0171</a:t>
            </a:r>
            <a:r>
              <a:rPr lang="en-US" dirty="0">
                <a:effectLst/>
                <a:latin typeface="Calibri" panose="020F050202020403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 Abreu, V.H.S., Da Costa, M.G., Assis, T.F.D.,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D’Agosto</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M.D.A., Rocha, R.S., De Paula, L.O.D. and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Laissone</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A.M.S., 2025. Assessing the feasibility of enzymatic biodiesel production using the 5W2H framework: a Brazilian case study with distiller’s corn oil. </a:t>
            </a:r>
            <a:r>
              <a:rPr lang="en-US" i="1" dirty="0">
                <a:effectLst/>
                <a:latin typeface="Calibri" panose="020F0502020204030204" pitchFamily="34" charset="0"/>
                <a:ea typeface="Calibri" panose="020F0502020204030204" pitchFamily="34" charset="0"/>
                <a:cs typeface="Times New Roman" panose="02020603050405020304" pitchFamily="18" charset="0"/>
              </a:rPr>
              <a:t>Energies</a:t>
            </a:r>
            <a:r>
              <a:rPr lang="en-US" dirty="0">
                <a:effectLst/>
                <a:latin typeface="Calibri" panose="020F0502020204030204" pitchFamily="34" charset="0"/>
                <a:ea typeface="Calibri" panose="020F0502020204030204" pitchFamily="34" charset="0"/>
                <a:cs typeface="Times New Roman" panose="02020603050405020304" pitchFamily="18" charset="0"/>
              </a:rPr>
              <a:t>, </a:t>
            </a:r>
            <a:r>
              <a:rPr lang="en-US" i="1" dirty="0">
                <a:effectLst/>
                <a:latin typeface="Calibri" panose="020F0502020204030204" pitchFamily="34" charset="0"/>
                <a:ea typeface="Calibri" panose="020F0502020204030204" pitchFamily="34" charset="0"/>
                <a:cs typeface="Times New Roman" panose="02020603050405020304" pitchFamily="18" charset="0"/>
              </a:rPr>
              <a:t>18</a:t>
            </a:r>
            <a:r>
              <a:rPr lang="en-US" dirty="0">
                <a:effectLst/>
                <a:latin typeface="Calibri" panose="020F0502020204030204" pitchFamily="34" charset="0"/>
                <a:ea typeface="Calibri" panose="020F0502020204030204" pitchFamily="34" charset="0"/>
                <a:cs typeface="Times New Roman" panose="02020603050405020304" pitchFamily="18" charset="0"/>
              </a:rPr>
              <a:t>(20), p.5460.</a:t>
            </a:r>
          </a:p>
          <a:p>
            <a:pPr marL="0" marR="0" algn="just">
              <a:lnSpc>
                <a:spcPct val="150000"/>
              </a:lnSpc>
              <a:spcBef>
                <a:spcPts val="0"/>
              </a:spcBef>
              <a:spcAft>
                <a:spcPts val="800"/>
              </a:spcAft>
            </a:pP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Lupiani</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2025. </a:t>
            </a:r>
            <a:r>
              <a:rPr lang="en-US" i="1" dirty="0">
                <a:effectLst/>
                <a:latin typeface="Calibri" panose="020F0502020204030204" pitchFamily="34" charset="0"/>
                <a:ea typeface="Calibri" panose="020F0502020204030204" pitchFamily="34" charset="0"/>
                <a:cs typeface="Times New Roman" panose="02020603050405020304" pitchFamily="18" charset="0"/>
              </a:rPr>
              <a:t>The Influence of Using Fishbone Strategy on The Students’ Writing Skill of SMKN 1 Metro</a:t>
            </a:r>
            <a:r>
              <a:rPr lang="en-US" dirty="0">
                <a:effectLst/>
                <a:latin typeface="Calibri" panose="020F0502020204030204" pitchFamily="34" charset="0"/>
                <a:ea typeface="Calibri" panose="020F0502020204030204" pitchFamily="34" charset="0"/>
                <a:cs typeface="Times New Roman" panose="02020603050405020304" pitchFamily="18" charset="0"/>
              </a:rPr>
              <a:t> (Doctoral dissertation, IAIN Metro).</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Mallon, T., 2026. </a:t>
            </a:r>
            <a:r>
              <a:rPr lang="en-US" i="1" dirty="0">
                <a:effectLst/>
                <a:latin typeface="Calibri" panose="020F0502020204030204" pitchFamily="34" charset="0"/>
                <a:ea typeface="Calibri" panose="020F0502020204030204" pitchFamily="34" charset="0"/>
                <a:cs typeface="Times New Roman" panose="02020603050405020304" pitchFamily="18" charset="0"/>
              </a:rPr>
              <a:t>A book of one's own: People and their diaries</a:t>
            </a:r>
            <a:r>
              <a:rPr lang="en-US" dirty="0">
                <a:effectLst/>
                <a:latin typeface="Calibri" panose="020F0502020204030204" pitchFamily="34" charset="0"/>
                <a:ea typeface="Calibri" panose="020F0502020204030204" pitchFamily="34" charset="0"/>
                <a:cs typeface="Times New Roman" panose="02020603050405020304" pitchFamily="18" charset="0"/>
              </a:rPr>
              <a:t>. Random House.</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Verma, A., Venkatesan, M., Kumar, M. and Verma, J., 2023. The future of work post Covid-19: key perceived HR implications of hybrid workplaces in India. </a:t>
            </a:r>
            <a:r>
              <a:rPr lang="en-US" i="1" dirty="0">
                <a:effectLst/>
                <a:latin typeface="Calibri" panose="020F0502020204030204" pitchFamily="34" charset="0"/>
                <a:ea typeface="Calibri" panose="020F0502020204030204" pitchFamily="34" charset="0"/>
                <a:cs typeface="Times New Roman" panose="02020603050405020304" pitchFamily="18" charset="0"/>
              </a:rPr>
              <a:t>Journal of Management Development</a:t>
            </a:r>
            <a:r>
              <a:rPr lang="en-US" dirty="0">
                <a:effectLst/>
                <a:latin typeface="Calibri" panose="020F0502020204030204" pitchFamily="34" charset="0"/>
                <a:ea typeface="Calibri" panose="020F0502020204030204" pitchFamily="34" charset="0"/>
                <a:cs typeface="Times New Roman" panose="02020603050405020304" pitchFamily="18" charset="0"/>
              </a:rPr>
              <a:t>, </a:t>
            </a:r>
            <a:r>
              <a:rPr lang="en-US" i="1" dirty="0">
                <a:effectLst/>
                <a:latin typeface="Calibri" panose="020F0502020204030204" pitchFamily="34" charset="0"/>
                <a:ea typeface="Calibri" panose="020F0502020204030204" pitchFamily="34" charset="0"/>
                <a:cs typeface="Times New Roman" panose="02020603050405020304" pitchFamily="18" charset="0"/>
              </a:rPr>
              <a:t>42</a:t>
            </a:r>
            <a:r>
              <a:rPr lang="en-US" dirty="0">
                <a:effectLst/>
                <a:latin typeface="Calibri" panose="020F0502020204030204" pitchFamily="34" charset="0"/>
                <a:ea typeface="Calibri" panose="020F0502020204030204" pitchFamily="34" charset="0"/>
                <a:cs typeface="Times New Roman" panose="02020603050405020304" pitchFamily="18" charset="0"/>
              </a:rPr>
              <a:t>(1), pp.13-28. </a:t>
            </a:r>
            <a:r>
              <a:rPr lang="en-US"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https://doi.org/10.1108/JMD-11-2021-0304</a:t>
            </a:r>
            <a:r>
              <a:rPr lang="en-US" dirty="0">
                <a:effectLst/>
                <a:latin typeface="Calibri" panose="020F0502020204030204" pitchFamily="34"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Williamson, S., Pearce, A., Dickinson, H.,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Weeratunga</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and Bucknall, F., 2021. Future of work literature review: Emerging trends and issues.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Zemtsov</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Tsareva</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Barinova</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V.A.,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Belitski</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Krasnoselskikh</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 2022. Small business in Russia: institutions, market potential, taxes and digitalization. </a:t>
            </a:r>
            <a:r>
              <a:rPr lang="en-US" i="1" dirty="0">
                <a:effectLst/>
                <a:latin typeface="Calibri" panose="020F0502020204030204" pitchFamily="34" charset="0"/>
                <a:ea typeface="Calibri" panose="020F0502020204030204" pitchFamily="34" charset="0"/>
                <a:cs typeface="Times New Roman" panose="02020603050405020304" pitchFamily="18" charset="0"/>
              </a:rPr>
              <a:t>Post-Communist Economies</a:t>
            </a:r>
            <a:r>
              <a:rPr lang="en-US" dirty="0">
                <a:effectLst/>
                <a:latin typeface="Calibri" panose="020F0502020204030204" pitchFamily="34" charset="0"/>
                <a:ea typeface="Calibri" panose="020F0502020204030204" pitchFamily="34" charset="0"/>
                <a:cs typeface="Times New Roman" panose="02020603050405020304" pitchFamily="18" charset="0"/>
              </a:rPr>
              <a:t>, </a:t>
            </a:r>
            <a:r>
              <a:rPr lang="en-US" i="1" dirty="0">
                <a:effectLst/>
                <a:latin typeface="Calibri" panose="020F0502020204030204" pitchFamily="34" charset="0"/>
                <a:ea typeface="Calibri" panose="020F0502020204030204" pitchFamily="34" charset="0"/>
                <a:cs typeface="Times New Roman" panose="02020603050405020304" pitchFamily="18" charset="0"/>
              </a:rPr>
              <a:t>34</a:t>
            </a:r>
            <a:r>
              <a:rPr lang="en-US" dirty="0">
                <a:effectLst/>
                <a:latin typeface="Calibri" panose="020F0502020204030204" pitchFamily="34" charset="0"/>
                <a:ea typeface="Calibri" panose="020F0502020204030204" pitchFamily="34" charset="0"/>
                <a:cs typeface="Times New Roman" panose="02020603050405020304" pitchFamily="18" charset="0"/>
              </a:rPr>
              <a:t>(8), pp.1029-1053.</a:t>
            </a:r>
          </a:p>
          <a:p>
            <a:endParaRPr lang="en-US" dirty="0"/>
          </a:p>
        </p:txBody>
      </p:sp>
      <p:sp>
        <p:nvSpPr>
          <p:cNvPr id="4" name="Slide Number Placeholder 3"/>
          <p:cNvSpPr>
            <a:spLocks noGrp="1"/>
          </p:cNvSpPr>
          <p:nvPr>
            <p:ph type="sldNum" sz="quarter" idx="5"/>
          </p:nvPr>
        </p:nvSpPr>
        <p:spPr/>
        <p:txBody>
          <a:bodyPr/>
          <a:lstStyle/>
          <a:p>
            <a:fld id="{C22806DA-504E-4AED-BDA7-F826F33BE4AB}" type="slidenum">
              <a:rPr lang="en-US" smtClean="0"/>
              <a:t>8</a:t>
            </a:fld>
            <a:endParaRPr lang="en-US"/>
          </a:p>
        </p:txBody>
      </p:sp>
    </p:spTree>
    <p:extLst>
      <p:ext uri="{BB962C8B-B14F-4D97-AF65-F5344CB8AC3E}">
        <p14:creationId xmlns:p14="http://schemas.microsoft.com/office/powerpoint/2010/main" val="690466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83820" y="3771901"/>
            <a:ext cx="13373099" cy="3394172"/>
          </a:xfrm>
        </p:spPr>
        <p:txBody>
          <a:bodyPr anchor="b">
            <a:normAutofit/>
          </a:bodyPr>
          <a:lstStyle>
            <a:lvl1pPr>
              <a:defRPr sz="8100"/>
            </a:lvl1pPr>
          </a:lstStyle>
          <a:p>
            <a:r>
              <a:rPr lang="en-US"/>
              <a:t>Click to edit Master title style</a:t>
            </a:r>
            <a:endParaRPr lang="en-US" dirty="0"/>
          </a:p>
        </p:txBody>
      </p:sp>
      <p:sp>
        <p:nvSpPr>
          <p:cNvPr id="3" name="Subtitle 2"/>
          <p:cNvSpPr>
            <a:spLocks noGrp="1"/>
          </p:cNvSpPr>
          <p:nvPr>
            <p:ph type="subTitle" idx="1"/>
          </p:nvPr>
        </p:nvSpPr>
        <p:spPr>
          <a:xfrm>
            <a:off x="3883820" y="7166069"/>
            <a:ext cx="13373099" cy="1689425"/>
          </a:xfrm>
        </p:spPr>
        <p:txBody>
          <a:bodyPr anchor="t"/>
          <a:lstStyle>
            <a:lvl1pPr marL="0" indent="0" algn="l">
              <a:buNone/>
              <a:defRPr>
                <a:solidFill>
                  <a:schemeClr val="tx1">
                    <a:lumMod val="65000"/>
                    <a:lumOff val="35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7/13/26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6485716"/>
            <a:ext cx="2616978" cy="1167884"/>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797719" y="679431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66062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89388" y="936165"/>
            <a:ext cx="13367531" cy="1921335"/>
          </a:xfrm>
        </p:spPr>
        <p:txBody>
          <a:bodyPr/>
          <a:lstStyle/>
          <a:p>
            <a:r>
              <a:rPr lang="en-US"/>
              <a:t>Click to edit Master title style</a:t>
            </a:r>
            <a:endParaRPr lang="en-US" dirty="0"/>
          </a:p>
        </p:txBody>
      </p:sp>
      <p:sp>
        <p:nvSpPr>
          <p:cNvPr id="3" name="Content Placeholder 2"/>
          <p:cNvSpPr>
            <a:spLocks noGrp="1"/>
          </p:cNvSpPr>
          <p:nvPr>
            <p:ph idx="1"/>
          </p:nvPr>
        </p:nvSpPr>
        <p:spPr>
          <a:xfrm>
            <a:off x="3883818" y="3200400"/>
            <a:ext cx="13373100" cy="566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54735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83819" y="3088125"/>
            <a:ext cx="13373099" cy="2203200"/>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5295194"/>
            <a:ext cx="13373099" cy="1290600"/>
          </a:xfrm>
        </p:spPr>
        <p:txBody>
          <a:bodyPr anchor="t"/>
          <a:lstStyle>
            <a:lvl1pPr marL="0" indent="0" algn="l">
              <a:buNone/>
              <a:defRPr sz="30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7806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83818" y="3200400"/>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786121" y="3189333"/>
            <a:ext cx="6470796" cy="56664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7/13/26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797719" y="1181674"/>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15837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4409060" y="2959055"/>
            <a:ext cx="5989098"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3883819" y="3823449"/>
            <a:ext cx="6514340"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259944" y="2954213"/>
            <a:ext cx="5998502"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10750436" y="3818607"/>
            <a:ext cx="6508011" cy="503109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7/13/26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797719" y="1181674"/>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64212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7/13/26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50272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14500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669132"/>
            <a:ext cx="5257799" cy="1464468"/>
          </a:xfrm>
        </p:spPr>
        <p:txBody>
          <a:bodyPr anchor="b"/>
          <a:lstStyle>
            <a:lvl1pPr algn="l">
              <a:defRPr sz="3000" b="0"/>
            </a:lvl1pPr>
          </a:lstStyle>
          <a:p>
            <a:r>
              <a:rPr lang="en-US"/>
              <a:t>Click to edit Master title style</a:t>
            </a:r>
            <a:endParaRPr lang="en-US" dirty="0"/>
          </a:p>
        </p:txBody>
      </p:sp>
      <p:sp>
        <p:nvSpPr>
          <p:cNvPr id="3" name="Content Placeholder 2"/>
          <p:cNvSpPr>
            <a:spLocks noGrp="1"/>
          </p:cNvSpPr>
          <p:nvPr>
            <p:ph idx="1"/>
          </p:nvPr>
        </p:nvSpPr>
        <p:spPr>
          <a:xfrm>
            <a:off x="9484518" y="669133"/>
            <a:ext cx="7772400" cy="812244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883819" y="2397920"/>
            <a:ext cx="5257799" cy="6393654"/>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93018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20" y="7200900"/>
            <a:ext cx="13373100"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3818" y="952448"/>
            <a:ext cx="13373100" cy="5782455"/>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3883820" y="8051007"/>
            <a:ext cx="13373100" cy="740568"/>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45377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883819" y="914400"/>
            <a:ext cx="13373099" cy="4675560"/>
          </a:xfrm>
        </p:spPr>
        <p:txBody>
          <a:bodyPr anchor="ctr">
            <a:normAutofit/>
          </a:bodyPr>
          <a:lstStyle>
            <a:lvl1pPr algn="l">
              <a:defRPr sz="7200" b="0" cap="none"/>
            </a:lvl1pPr>
          </a:lstStyle>
          <a:p>
            <a:r>
              <a:rPr lang="en-US"/>
              <a:t>Click to edit Master title style</a:t>
            </a:r>
            <a:endParaRPr lang="en-US" dirty="0"/>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61180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4912518" y="5257800"/>
            <a:ext cx="11304831"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3883819" y="6531069"/>
            <a:ext cx="13373099" cy="2333796"/>
          </a:xfrm>
        </p:spPr>
        <p:txBody>
          <a:bodyPr anchor="ctr">
            <a:normAutofit/>
          </a:bodyPr>
          <a:lstStyle>
            <a:lvl1pPr marL="0" indent="0" algn="l">
              <a:buNone/>
              <a:defRPr sz="2700">
                <a:solidFill>
                  <a:schemeClr val="tx1">
                    <a:lumMod val="65000"/>
                    <a:lumOff val="3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6283" y="47672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797719" y="4866209"/>
            <a:ext cx="1169651" cy="547688"/>
          </a:xfrm>
        </p:spPr>
        <p:txBody>
          <a:bodyPr/>
          <a:lstStyle/>
          <a:p>
            <a:fld id="{B6F15528-21DE-4FAA-801E-634DDDAF4B2B}" type="slidenum">
              <a:rPr lang="en-US" smtClean="0"/>
              <a:pPr/>
              <a:t>‹#›</a:t>
            </a:fld>
            <a:endParaRPr lang="en-US"/>
          </a:p>
        </p:txBody>
      </p:sp>
      <p:sp>
        <p:nvSpPr>
          <p:cNvPr id="14" name="TextBox 13"/>
          <p:cNvSpPr txBox="1"/>
          <p:nvPr/>
        </p:nvSpPr>
        <p:spPr>
          <a:xfrm>
            <a:off x="3701478" y="972008"/>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15" name="TextBox 14"/>
          <p:cNvSpPr txBox="1"/>
          <p:nvPr/>
        </p:nvSpPr>
        <p:spPr>
          <a:xfrm>
            <a:off x="16672278" y="4357959"/>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71687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3883820" y="3657601"/>
            <a:ext cx="13373100" cy="4087268"/>
          </a:xfrm>
        </p:spPr>
        <p:txBody>
          <a:bodyPr anchor="b">
            <a:normAutofit/>
          </a:bodyPr>
          <a:lstStyle>
            <a:lvl1pPr algn="l">
              <a:defRPr sz="7200" b="0"/>
            </a:lvl1pPr>
          </a:lstStyle>
          <a:p>
            <a:r>
              <a:rPr lang="en-US"/>
              <a:t>Click to edit Master title style</a:t>
            </a:r>
            <a:endParaRPr lang="en-US" dirty="0"/>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426831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4274924" y="914400"/>
            <a:ext cx="12590889" cy="4343400"/>
          </a:xfrm>
        </p:spPr>
        <p:txBody>
          <a:bodyPr anchor="ctr">
            <a:normAutofit/>
          </a:bodyPr>
          <a:lstStyle>
            <a:lvl1pPr algn="l">
              <a:defRPr sz="72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
        <p:nvSpPr>
          <p:cNvPr id="17" name="TextBox 16"/>
          <p:cNvSpPr txBox="1"/>
          <p:nvPr/>
        </p:nvSpPr>
        <p:spPr>
          <a:xfrm>
            <a:off x="3701478" y="972008"/>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18" name="TextBox 17"/>
          <p:cNvSpPr txBox="1"/>
          <p:nvPr/>
        </p:nvSpPr>
        <p:spPr>
          <a:xfrm>
            <a:off x="16672278" y="4357959"/>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760867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3883819" y="941111"/>
            <a:ext cx="13373099" cy="4320030"/>
          </a:xfrm>
        </p:spPr>
        <p:txBody>
          <a:bodyPr anchor="ctr">
            <a:normAutofit/>
          </a:bodyPr>
          <a:lstStyle>
            <a:lvl1pPr algn="l">
              <a:defRPr sz="7200" b="0"/>
            </a:lvl1pPr>
          </a:lstStyle>
          <a:p>
            <a:r>
              <a:rPr lang="en-US"/>
              <a:t>Click to edit Master title style</a:t>
            </a:r>
            <a:endParaRPr lang="en-US" dirty="0"/>
          </a:p>
        </p:txBody>
      </p:sp>
      <p:sp>
        <p:nvSpPr>
          <p:cNvPr id="21" name="Text Placeholder 9"/>
          <p:cNvSpPr>
            <a:spLocks noGrp="1"/>
          </p:cNvSpPr>
          <p:nvPr>
            <p:ph type="body" sz="quarter" idx="13"/>
          </p:nvPr>
        </p:nvSpPr>
        <p:spPr>
          <a:xfrm>
            <a:off x="3883818" y="6515100"/>
            <a:ext cx="13373100" cy="1257300"/>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3883820" y="7772400"/>
            <a:ext cx="13373100" cy="1094433"/>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283" y="7367588"/>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797719" y="7474631"/>
            <a:ext cx="1169651"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119541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2996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942219" y="941108"/>
            <a:ext cx="3311402" cy="7925726"/>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3883818" y="941108"/>
            <a:ext cx="9715500" cy="7925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283" y="1071563"/>
            <a:ext cx="2382791" cy="760946"/>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88483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grpSp>
        <p:nvGrpSpPr>
          <p:cNvPr id="23" name="Group 22"/>
          <p:cNvGrpSpPr/>
          <p:nvPr/>
        </p:nvGrpSpPr>
        <p:grpSpPr>
          <a:xfrm>
            <a:off x="2" y="342900"/>
            <a:ext cx="4277274" cy="9957942"/>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40832" y="-1179"/>
            <a:ext cx="3535011" cy="1028105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274320" cy="10287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3889387" y="936165"/>
            <a:ext cx="13367531" cy="19213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3883818" y="3200400"/>
            <a:ext cx="13373100" cy="5829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542419" y="9195656"/>
            <a:ext cx="1719425" cy="555594"/>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7/13/26</a:t>
            </a:fld>
            <a:endParaRPr lang="en-US"/>
          </a:p>
        </p:txBody>
      </p:sp>
      <p:sp>
        <p:nvSpPr>
          <p:cNvPr id="5" name="Footer Placeholder 4"/>
          <p:cNvSpPr>
            <a:spLocks noGrp="1"/>
          </p:cNvSpPr>
          <p:nvPr>
            <p:ph type="ftr" sz="quarter" idx="3"/>
          </p:nvPr>
        </p:nvSpPr>
        <p:spPr>
          <a:xfrm>
            <a:off x="3883819" y="9203713"/>
            <a:ext cx="11429999"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797719" y="1181674"/>
            <a:ext cx="1169651" cy="547688"/>
          </a:xfrm>
          <a:prstGeom prst="rect">
            <a:avLst/>
          </a:prstGeom>
        </p:spPr>
        <p:txBody>
          <a:bodyPr vert="horz" lIns="91440" tIns="45720" rIns="91440" bIns="45720" rtlCol="0" anchor="ctr"/>
          <a:lstStyle>
            <a:lvl1pPr algn="r">
              <a:defRPr sz="3000">
                <a:solidFill>
                  <a:srgbClr val="FEFFFF"/>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755109422"/>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Lst>
  <p:txStyles>
    <p:titleStyle>
      <a:lvl1pPr algn="l" defTabSz="6858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sv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4.svg"/><Relationship Id="rId10" Type="http://schemas.openxmlformats.org/officeDocument/2006/relationships/image" Target="../media/image14.png"/><Relationship Id="rId4" Type="http://schemas.openxmlformats.org/officeDocument/2006/relationships/image" Target="../media/image2.png"/><Relationship Id="rId9" Type="http://schemas.openxmlformats.org/officeDocument/2006/relationships/image" Target="../media/image9.svg"/></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jpeg"/><Relationship Id="rId7"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7.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jpeg"/><Relationship Id="rId7" Type="http://schemas.openxmlformats.org/officeDocument/2006/relationships/image" Target="../media/image8.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4.sv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4.sv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hyperlink" Target="https://doi.org/10.1108/EJIM-02-2024-0171" TargetMode="External"/><Relationship Id="rId3" Type="http://schemas.openxmlformats.org/officeDocument/2006/relationships/image" Target="../media/image1.jpeg"/><Relationship Id="rId7" Type="http://schemas.openxmlformats.org/officeDocument/2006/relationships/hyperlink" Target="https://doi.org/10.1177/147059311880979"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2.png"/><Relationship Id="rId9" Type="http://schemas.openxmlformats.org/officeDocument/2006/relationships/hyperlink" Target="https://doi.org/10.1108/JMD-11-2021-0304"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9.svg"/><Relationship Id="rId5" Type="http://schemas.openxmlformats.org/officeDocument/2006/relationships/image" Target="../media/image4.svg"/><Relationship Id="rId10" Type="http://schemas.openxmlformats.org/officeDocument/2006/relationships/image" Target="../media/image21.png"/><Relationship Id="rId4" Type="http://schemas.openxmlformats.org/officeDocument/2006/relationships/image" Target="../media/image3.png"/><Relationship Id="rId9"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reeform 2"/>
          <p:cNvSpPr/>
          <p:nvPr/>
        </p:nvSpPr>
        <p:spPr>
          <a:xfrm rot="-10800000">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14640" r="-413" b="-16120"/>
            </a:stretch>
          </a:blipFill>
        </p:spPr>
      </p:sp>
      <p:sp>
        <p:nvSpPr>
          <p:cNvPr id="4" name="Freeform 4"/>
          <p:cNvSpPr/>
          <p:nvPr/>
        </p:nvSpPr>
        <p:spPr>
          <a:xfrm rot="5300415">
            <a:off x="700532" y="7651629"/>
            <a:ext cx="9090582" cy="8624690"/>
          </a:xfrm>
          <a:custGeom>
            <a:avLst/>
            <a:gdLst/>
            <a:ahLst/>
            <a:cxnLst/>
            <a:rect l="l" t="t" r="r" b="b"/>
            <a:pathLst>
              <a:path w="9090582" h="8624690">
                <a:moveTo>
                  <a:pt x="0" y="0"/>
                </a:moveTo>
                <a:lnTo>
                  <a:pt x="9090583" y="0"/>
                </a:lnTo>
                <a:lnTo>
                  <a:pt x="9090583" y="8624690"/>
                </a:lnTo>
                <a:lnTo>
                  <a:pt x="0" y="8624690"/>
                </a:lnTo>
                <a:lnTo>
                  <a:pt x="0" y="0"/>
                </a:lnTo>
                <a:close/>
              </a:path>
            </a:pathLst>
          </a:custGeom>
          <a:blipFill>
            <a:blip r:embed="rId4"/>
            <a:stretch>
              <a:fillRect/>
            </a:stretch>
          </a:blipFill>
        </p:spPr>
      </p:sp>
      <p:sp>
        <p:nvSpPr>
          <p:cNvPr id="5" name="Freeform 5"/>
          <p:cNvSpPr/>
          <p:nvPr/>
        </p:nvSpPr>
        <p:spPr>
          <a:xfrm>
            <a:off x="7835048" y="8007571"/>
            <a:ext cx="9090582" cy="8624690"/>
          </a:xfrm>
          <a:custGeom>
            <a:avLst/>
            <a:gdLst/>
            <a:ahLst/>
            <a:cxnLst/>
            <a:rect l="l" t="t" r="r" b="b"/>
            <a:pathLst>
              <a:path w="9090582" h="8624690">
                <a:moveTo>
                  <a:pt x="0" y="0"/>
                </a:moveTo>
                <a:lnTo>
                  <a:pt x="9090582" y="0"/>
                </a:lnTo>
                <a:lnTo>
                  <a:pt x="9090582" y="8624690"/>
                </a:lnTo>
                <a:lnTo>
                  <a:pt x="0" y="8624690"/>
                </a:lnTo>
                <a:lnTo>
                  <a:pt x="0" y="0"/>
                </a:lnTo>
                <a:close/>
              </a:path>
            </a:pathLst>
          </a:custGeom>
          <a:blipFill>
            <a:blip r:embed="rId4"/>
            <a:stretch>
              <a:fillRect/>
            </a:stretch>
          </a:blipFill>
        </p:spPr>
      </p:sp>
      <p:sp>
        <p:nvSpPr>
          <p:cNvPr id="6" name="Freeform 6"/>
          <p:cNvSpPr/>
          <p:nvPr/>
        </p:nvSpPr>
        <p:spPr>
          <a:xfrm rot="-2458172">
            <a:off x="-2397901" y="5079420"/>
            <a:ext cx="7094097" cy="7402536"/>
          </a:xfrm>
          <a:custGeom>
            <a:avLst/>
            <a:gdLst/>
            <a:ahLst/>
            <a:cxnLst/>
            <a:rect l="l" t="t" r="r" b="b"/>
            <a:pathLst>
              <a:path w="7094097" h="7402536">
                <a:moveTo>
                  <a:pt x="0" y="0"/>
                </a:moveTo>
                <a:lnTo>
                  <a:pt x="7094097" y="0"/>
                </a:lnTo>
                <a:lnTo>
                  <a:pt x="7094097" y="7402535"/>
                </a:lnTo>
                <a:lnTo>
                  <a:pt x="0" y="7402535"/>
                </a:lnTo>
                <a:lnTo>
                  <a:pt x="0" y="0"/>
                </a:lnTo>
                <a:close/>
              </a:path>
            </a:pathLst>
          </a:custGeom>
          <a:blipFill>
            <a:blip r:embed="rId5"/>
            <a:stretch>
              <a:fillRect/>
            </a:stretch>
          </a:blipFill>
          <a:ln cap="sq">
            <a:noFill/>
            <a:prstDash val="solid"/>
            <a:miter/>
          </a:ln>
        </p:spPr>
      </p:sp>
      <p:sp>
        <p:nvSpPr>
          <p:cNvPr id="7" name="Freeform 7"/>
          <p:cNvSpPr/>
          <p:nvPr/>
        </p:nvSpPr>
        <p:spPr>
          <a:xfrm rot="5400000">
            <a:off x="13184114" y="8215051"/>
            <a:ext cx="4406496" cy="3076536"/>
          </a:xfrm>
          <a:custGeom>
            <a:avLst/>
            <a:gdLst/>
            <a:ahLst/>
            <a:cxnLst/>
            <a:rect l="l" t="t" r="r" b="b"/>
            <a:pathLst>
              <a:path w="4406496" h="3076536">
                <a:moveTo>
                  <a:pt x="0" y="0"/>
                </a:moveTo>
                <a:lnTo>
                  <a:pt x="4406496" y="0"/>
                </a:lnTo>
                <a:lnTo>
                  <a:pt x="4406496" y="3076535"/>
                </a:lnTo>
                <a:lnTo>
                  <a:pt x="0" y="3076535"/>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8" name="Freeform 8"/>
          <p:cNvSpPr/>
          <p:nvPr/>
        </p:nvSpPr>
        <p:spPr>
          <a:xfrm rot="6281090">
            <a:off x="1320227" y="7629457"/>
            <a:ext cx="2443611" cy="2953816"/>
          </a:xfrm>
          <a:custGeom>
            <a:avLst/>
            <a:gdLst/>
            <a:ahLst/>
            <a:cxnLst/>
            <a:rect l="l" t="t" r="r" b="b"/>
            <a:pathLst>
              <a:path w="2443611" h="2953816">
                <a:moveTo>
                  <a:pt x="0" y="0"/>
                </a:moveTo>
                <a:lnTo>
                  <a:pt x="2443611" y="0"/>
                </a:lnTo>
                <a:lnTo>
                  <a:pt x="2443611" y="2953816"/>
                </a:lnTo>
                <a:lnTo>
                  <a:pt x="0" y="2953816"/>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9" name="Freeform 9"/>
          <p:cNvSpPr/>
          <p:nvPr/>
        </p:nvSpPr>
        <p:spPr>
          <a:xfrm rot="7850222">
            <a:off x="-3447454" y="-2594308"/>
            <a:ext cx="7637434" cy="7246015"/>
          </a:xfrm>
          <a:custGeom>
            <a:avLst/>
            <a:gdLst/>
            <a:ahLst/>
            <a:cxnLst/>
            <a:rect l="l" t="t" r="r" b="b"/>
            <a:pathLst>
              <a:path w="7637434" h="7246015">
                <a:moveTo>
                  <a:pt x="0" y="0"/>
                </a:moveTo>
                <a:lnTo>
                  <a:pt x="7637433" y="0"/>
                </a:lnTo>
                <a:lnTo>
                  <a:pt x="7637433" y="7246016"/>
                </a:lnTo>
                <a:lnTo>
                  <a:pt x="0" y="7246016"/>
                </a:lnTo>
                <a:lnTo>
                  <a:pt x="0" y="0"/>
                </a:lnTo>
                <a:close/>
              </a:path>
            </a:pathLst>
          </a:custGeom>
          <a:blipFill>
            <a:blip r:embed="rId8"/>
            <a:stretch>
              <a:fillRect/>
            </a:stretch>
          </a:blipFill>
        </p:spPr>
      </p:sp>
      <p:sp>
        <p:nvSpPr>
          <p:cNvPr id="10" name="Freeform 10"/>
          <p:cNvSpPr/>
          <p:nvPr/>
        </p:nvSpPr>
        <p:spPr>
          <a:xfrm rot="5300415">
            <a:off x="1394344" y="-6082814"/>
            <a:ext cx="9122123" cy="8654614"/>
          </a:xfrm>
          <a:custGeom>
            <a:avLst/>
            <a:gdLst/>
            <a:ahLst/>
            <a:cxnLst/>
            <a:rect l="l" t="t" r="r" b="b"/>
            <a:pathLst>
              <a:path w="9122123" h="8654614">
                <a:moveTo>
                  <a:pt x="0" y="0"/>
                </a:moveTo>
                <a:lnTo>
                  <a:pt x="9122123" y="0"/>
                </a:lnTo>
                <a:lnTo>
                  <a:pt x="9122123" y="8654614"/>
                </a:lnTo>
                <a:lnTo>
                  <a:pt x="0" y="8654614"/>
                </a:lnTo>
                <a:lnTo>
                  <a:pt x="0" y="0"/>
                </a:lnTo>
                <a:close/>
              </a:path>
            </a:pathLst>
          </a:custGeom>
          <a:blipFill>
            <a:blip r:embed="rId4"/>
            <a:stretch>
              <a:fillRect/>
            </a:stretch>
          </a:blipFill>
        </p:spPr>
      </p:sp>
      <p:sp>
        <p:nvSpPr>
          <p:cNvPr id="11" name="Freeform 11"/>
          <p:cNvSpPr/>
          <p:nvPr/>
        </p:nvSpPr>
        <p:spPr>
          <a:xfrm rot="796355">
            <a:off x="7700153" y="-6193140"/>
            <a:ext cx="9122123" cy="8654614"/>
          </a:xfrm>
          <a:custGeom>
            <a:avLst/>
            <a:gdLst/>
            <a:ahLst/>
            <a:cxnLst/>
            <a:rect l="l" t="t" r="r" b="b"/>
            <a:pathLst>
              <a:path w="9122123" h="8654614">
                <a:moveTo>
                  <a:pt x="0" y="0"/>
                </a:moveTo>
                <a:lnTo>
                  <a:pt x="9122123" y="0"/>
                </a:lnTo>
                <a:lnTo>
                  <a:pt x="9122123" y="8654614"/>
                </a:lnTo>
                <a:lnTo>
                  <a:pt x="0" y="8654614"/>
                </a:lnTo>
                <a:lnTo>
                  <a:pt x="0" y="0"/>
                </a:lnTo>
                <a:close/>
              </a:path>
            </a:pathLst>
          </a:custGeom>
          <a:blipFill>
            <a:blip r:embed="rId4"/>
            <a:stretch>
              <a:fillRect/>
            </a:stretch>
          </a:blipFill>
        </p:spPr>
      </p:sp>
      <p:sp>
        <p:nvSpPr>
          <p:cNvPr id="12" name="Freeform 12"/>
          <p:cNvSpPr/>
          <p:nvPr/>
        </p:nvSpPr>
        <p:spPr>
          <a:xfrm rot="-2458172">
            <a:off x="13269556" y="-2398456"/>
            <a:ext cx="7979489" cy="8326423"/>
          </a:xfrm>
          <a:custGeom>
            <a:avLst/>
            <a:gdLst/>
            <a:ahLst/>
            <a:cxnLst/>
            <a:rect l="l" t="t" r="r" b="b"/>
            <a:pathLst>
              <a:path w="7979489" h="8326423">
                <a:moveTo>
                  <a:pt x="0" y="0"/>
                </a:moveTo>
                <a:lnTo>
                  <a:pt x="7979488" y="0"/>
                </a:lnTo>
                <a:lnTo>
                  <a:pt x="7979488" y="8326423"/>
                </a:lnTo>
                <a:lnTo>
                  <a:pt x="0" y="8326423"/>
                </a:lnTo>
                <a:lnTo>
                  <a:pt x="0" y="0"/>
                </a:lnTo>
                <a:close/>
              </a:path>
            </a:pathLst>
          </a:custGeom>
          <a:blipFill>
            <a:blip r:embed="rId9"/>
            <a:stretch>
              <a:fillRect/>
            </a:stretch>
          </a:blipFill>
          <a:ln cap="sq">
            <a:noFill/>
            <a:prstDash val="solid"/>
            <a:miter/>
          </a:ln>
        </p:spPr>
      </p:sp>
      <p:sp>
        <p:nvSpPr>
          <p:cNvPr id="13" name="Freeform 13"/>
          <p:cNvSpPr/>
          <p:nvPr/>
        </p:nvSpPr>
        <p:spPr>
          <a:xfrm rot="3566418">
            <a:off x="559792" y="-495930"/>
            <a:ext cx="3425615" cy="2534955"/>
          </a:xfrm>
          <a:custGeom>
            <a:avLst/>
            <a:gdLst/>
            <a:ahLst/>
            <a:cxnLst/>
            <a:rect l="l" t="t" r="r" b="b"/>
            <a:pathLst>
              <a:path w="3425615" h="2534955">
                <a:moveTo>
                  <a:pt x="0" y="0"/>
                </a:moveTo>
                <a:lnTo>
                  <a:pt x="3425615" y="0"/>
                </a:lnTo>
                <a:lnTo>
                  <a:pt x="3425615" y="2534956"/>
                </a:lnTo>
                <a:lnTo>
                  <a:pt x="0" y="2534956"/>
                </a:lnTo>
                <a:lnTo>
                  <a:pt x="0" y="0"/>
                </a:lnTo>
                <a:close/>
              </a:path>
            </a:pathLst>
          </a:custGeom>
          <a:blipFill>
            <a:blip>
              <a:extLst>
                <a:ext uri="{96DAC541-7B7A-43D3-8B79-37D633B846F1}">
                  <asvg:svgBlip xmlns:asvg="http://schemas.microsoft.com/office/drawing/2016/SVG/main" r:embed="rId10"/>
                </a:ext>
              </a:extLst>
            </a:blip>
            <a:stretch>
              <a:fillRect/>
            </a:stretch>
          </a:blipFill>
        </p:spPr>
      </p:sp>
      <p:sp>
        <p:nvSpPr>
          <p:cNvPr id="18" name="Freeform 18"/>
          <p:cNvSpPr/>
          <p:nvPr/>
        </p:nvSpPr>
        <p:spPr>
          <a:xfrm rot="8841830" flipH="1" flipV="1">
            <a:off x="14250379" y="-389944"/>
            <a:ext cx="3307438" cy="1371084"/>
          </a:xfrm>
          <a:custGeom>
            <a:avLst/>
            <a:gdLst/>
            <a:ahLst/>
            <a:cxnLst/>
            <a:rect l="l" t="t" r="r" b="b"/>
            <a:pathLst>
              <a:path w="3307438" h="1371084">
                <a:moveTo>
                  <a:pt x="3307439" y="1371083"/>
                </a:moveTo>
                <a:lnTo>
                  <a:pt x="0" y="1371083"/>
                </a:lnTo>
                <a:lnTo>
                  <a:pt x="0" y="0"/>
                </a:lnTo>
                <a:lnTo>
                  <a:pt x="3307439" y="0"/>
                </a:lnTo>
                <a:lnTo>
                  <a:pt x="3307439" y="1371083"/>
                </a:lnTo>
                <a:close/>
              </a:path>
            </a:pathLst>
          </a:custGeom>
          <a:blipFill>
            <a:blip>
              <a:extLst>
                <a:ext uri="{96DAC541-7B7A-43D3-8B79-37D633B846F1}">
                  <asvg:svgBlip xmlns:asvg="http://schemas.microsoft.com/office/drawing/2016/SVG/main" r:embed="rId11"/>
                </a:ext>
              </a:extLst>
            </a:blip>
            <a:stretch>
              <a:fillRect/>
            </a:stretch>
          </a:blipFill>
        </p:spPr>
      </p:sp>
      <p:pic>
        <p:nvPicPr>
          <p:cNvPr id="20" name="Picture 19">
            <a:extLst>
              <a:ext uri="{FF2B5EF4-FFF2-40B4-BE49-F238E27FC236}">
                <a16:creationId xmlns:a16="http://schemas.microsoft.com/office/drawing/2014/main" id="{4D00866A-A492-4E61-A023-B26CAD266000}"/>
              </a:ext>
            </a:extLst>
          </p:cNvPr>
          <p:cNvPicPr>
            <a:picLocks noChangeAspect="1"/>
          </p:cNvPicPr>
          <p:nvPr/>
        </p:nvPicPr>
        <p:blipFill>
          <a:blip r:embed="rId12"/>
          <a:stretch>
            <a:fillRect/>
          </a:stretch>
        </p:blipFill>
        <p:spPr>
          <a:xfrm>
            <a:off x="1238899" y="1080639"/>
            <a:ext cx="4502814" cy="1316612"/>
          </a:xfrm>
          <a:prstGeom prst="rect">
            <a:avLst/>
          </a:prstGeom>
        </p:spPr>
      </p:pic>
      <p:sp>
        <p:nvSpPr>
          <p:cNvPr id="22" name="TextBox 21">
            <a:extLst>
              <a:ext uri="{FF2B5EF4-FFF2-40B4-BE49-F238E27FC236}">
                <a16:creationId xmlns:a16="http://schemas.microsoft.com/office/drawing/2014/main" id="{D2979879-40E1-4866-A422-80C3A59E50C5}"/>
              </a:ext>
            </a:extLst>
          </p:cNvPr>
          <p:cNvSpPr txBox="1"/>
          <p:nvPr/>
        </p:nvSpPr>
        <p:spPr>
          <a:xfrm>
            <a:off x="3129451" y="3640863"/>
            <a:ext cx="10624123" cy="3883114"/>
          </a:xfrm>
          <a:prstGeom prst="rect">
            <a:avLst/>
          </a:prstGeom>
          <a:noFill/>
        </p:spPr>
        <p:txBody>
          <a:bodyPr wrap="square">
            <a:spAutoFit/>
          </a:bodyPr>
          <a:lstStyle/>
          <a:p>
            <a:pPr marL="0" marR="0" algn="ctr">
              <a:lnSpc>
                <a:spcPct val="150000"/>
              </a:lnSpc>
              <a:spcBef>
                <a:spcPts val="0"/>
              </a:spcBef>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LCLM4004 Problem Solving and Decision Making</a:t>
            </a:r>
          </a:p>
          <a:p>
            <a:pPr marL="0" marR="0" algn="ctr">
              <a:lnSpc>
                <a:spcPct val="150000"/>
              </a:lnSpc>
              <a:spcBef>
                <a:spcPts val="0"/>
              </a:spcBef>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ctr">
              <a:lnSpc>
                <a:spcPct val="150000"/>
              </a:lnSpc>
              <a:spcBef>
                <a:spcPts val="0"/>
              </a:spcBef>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Title: Business Problem Analysis of Basil’s Bakery: Identifying the Causes of Sales Stagnation and Future Improvement Opportunities</a:t>
            </a:r>
          </a:p>
          <a:p>
            <a:pPr marL="0" marR="0" algn="ctr">
              <a:lnSpc>
                <a:spcPct val="150000"/>
              </a:lnSpc>
              <a:spcBef>
                <a:spcPts val="0"/>
              </a:spcBef>
              <a:spcAft>
                <a:spcPts val="800"/>
              </a:spcAft>
            </a:pPr>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Rodica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Dragusan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Calibri" panose="020F0502020204030204" pitchFamily="34" charset="0"/>
              </a:rPr>
              <a:t>Student ID: 2531697</a:t>
            </a:r>
            <a:br>
              <a:rPr lang="en-US" sz="1400" dirty="0">
                <a:effectLst/>
                <a:latin typeface="Times New Roman" panose="02020603050405020304" pitchFamily="18" charset="0"/>
                <a:ea typeface="Calibri" panose="020F0502020204030204" pitchFamily="34" charset="0"/>
              </a:rPr>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reeform 2"/>
          <p:cNvSpPr/>
          <p:nvPr/>
        </p:nvSpPr>
        <p:spPr>
          <a:xfrm rot="-10800000">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14640" r="-413" b="-16120"/>
            </a:stretch>
          </a:blipFill>
        </p:spPr>
      </p:sp>
      <p:sp>
        <p:nvSpPr>
          <p:cNvPr id="3" name="Freeform 3"/>
          <p:cNvSpPr/>
          <p:nvPr/>
        </p:nvSpPr>
        <p:spPr>
          <a:xfrm rot="8183257">
            <a:off x="8863232" y="-6895599"/>
            <a:ext cx="15038173" cy="14267467"/>
          </a:xfrm>
          <a:custGeom>
            <a:avLst/>
            <a:gdLst/>
            <a:ahLst/>
            <a:cxnLst/>
            <a:rect l="l" t="t" r="r" b="b"/>
            <a:pathLst>
              <a:path w="15038173" h="14267467">
                <a:moveTo>
                  <a:pt x="0" y="0"/>
                </a:moveTo>
                <a:lnTo>
                  <a:pt x="15038173" y="0"/>
                </a:lnTo>
                <a:lnTo>
                  <a:pt x="15038173" y="14267467"/>
                </a:lnTo>
                <a:lnTo>
                  <a:pt x="0" y="14267467"/>
                </a:lnTo>
                <a:lnTo>
                  <a:pt x="0" y="0"/>
                </a:lnTo>
                <a:close/>
              </a:path>
            </a:pathLst>
          </a:custGeom>
          <a:blipFill>
            <a:blip r:embed="rId4"/>
            <a:stretch>
              <a:fillRect/>
            </a:stretch>
          </a:blipFill>
        </p:spPr>
      </p:sp>
      <p:sp>
        <p:nvSpPr>
          <p:cNvPr id="4" name="Freeform 4"/>
          <p:cNvSpPr/>
          <p:nvPr/>
        </p:nvSpPr>
        <p:spPr>
          <a:xfrm rot="1512385">
            <a:off x="-5594062" y="6791315"/>
            <a:ext cx="14085999" cy="13364092"/>
          </a:xfrm>
          <a:custGeom>
            <a:avLst/>
            <a:gdLst/>
            <a:ahLst/>
            <a:cxnLst/>
            <a:rect l="l" t="t" r="r" b="b"/>
            <a:pathLst>
              <a:path w="14085999" h="13364092">
                <a:moveTo>
                  <a:pt x="0" y="0"/>
                </a:moveTo>
                <a:lnTo>
                  <a:pt x="14085999" y="0"/>
                </a:lnTo>
                <a:lnTo>
                  <a:pt x="14085999" y="13364091"/>
                </a:lnTo>
                <a:lnTo>
                  <a:pt x="0" y="13364091"/>
                </a:lnTo>
                <a:lnTo>
                  <a:pt x="0" y="0"/>
                </a:lnTo>
                <a:close/>
              </a:path>
            </a:pathLst>
          </a:custGeom>
          <a:blipFill>
            <a:blip r:embed="rId5"/>
            <a:stretch>
              <a:fillRect/>
            </a:stretch>
          </a:blipFill>
        </p:spPr>
      </p:sp>
      <p:sp>
        <p:nvSpPr>
          <p:cNvPr id="9" name="TextBox 8">
            <a:extLst>
              <a:ext uri="{FF2B5EF4-FFF2-40B4-BE49-F238E27FC236}">
                <a16:creationId xmlns:a16="http://schemas.microsoft.com/office/drawing/2014/main" id="{F50DBEDE-3027-4716-977F-3C1DD13E0404}"/>
              </a:ext>
            </a:extLst>
          </p:cNvPr>
          <p:cNvSpPr txBox="1"/>
          <p:nvPr/>
        </p:nvSpPr>
        <p:spPr>
          <a:xfrm>
            <a:off x="1439105" y="3095919"/>
            <a:ext cx="9575863" cy="4095160"/>
          </a:xfrm>
          <a:prstGeom prst="rect">
            <a:avLst/>
          </a:prstGeom>
          <a:noFill/>
        </p:spPr>
        <p:txBody>
          <a:bodyPr wrap="square">
            <a:spAutoFit/>
          </a:bodyPr>
          <a:lstStyle/>
          <a:p>
            <a:pPr marL="285750" marR="0" indent="-285750" algn="just">
              <a:lnSpc>
                <a:spcPct val="150000"/>
              </a:lnSpc>
              <a:spcBef>
                <a:spcPts val="0"/>
              </a:spcBef>
              <a:spcAft>
                <a:spcPts val="6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Basil Bakery was a traditional bakery shop in Coventry, which was a start-up in 2015 and was developed with good organic products and a convenient retail store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Mallon, 2026)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285750" marR="0" indent="-285750" algn="just">
              <a:lnSpc>
                <a:spcPct val="150000"/>
              </a:lnSpc>
              <a:spcBef>
                <a:spcPts val="0"/>
              </a:spcBef>
              <a:spcAft>
                <a:spcPts val="6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6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However, the sales decreased in 2020 during the lockdown and were still at 25 per cent below the 2019 level in 2023-25. </a:t>
            </a:r>
          </a:p>
          <a:p>
            <a:pPr marL="285750" marR="0" indent="-285750" algn="just">
              <a:lnSpc>
                <a:spcPct val="150000"/>
              </a:lnSpc>
              <a:spcBef>
                <a:spcPts val="0"/>
              </a:spcBef>
              <a:spcAft>
                <a:spcPts val="6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6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5W2H model, PESTEL analysis, and Fishbone Diagram are applied in the case study to identify the internal and external factors that impact performance and enable making effective decisions.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F6D3BABB-306E-4C99-82C1-AB44600AB5AB}"/>
              </a:ext>
            </a:extLst>
          </p:cNvPr>
          <p:cNvSpPr txBox="1"/>
          <p:nvPr/>
        </p:nvSpPr>
        <p:spPr>
          <a:xfrm>
            <a:off x="2971800" y="1022442"/>
            <a:ext cx="11811000"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and Overview of Basil Bakery Case Study</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1028" name="Picture 4" descr="CONTACT | Basil's Bakery">
            <a:extLst>
              <a:ext uri="{FF2B5EF4-FFF2-40B4-BE49-F238E27FC236}">
                <a16:creationId xmlns:a16="http://schemas.microsoft.com/office/drawing/2014/main" id="{29CC43B8-EB48-4730-B572-ABD4B1C87E8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106158" y="3237271"/>
            <a:ext cx="4885494" cy="39525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reeform 2"/>
          <p:cNvSpPr/>
          <p:nvPr/>
        </p:nvSpPr>
        <p:spPr>
          <a:xfrm rot="-10800000">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14640" r="-413" b="-16120"/>
            </a:stretch>
          </a:blipFill>
        </p:spPr>
      </p:sp>
      <p:sp>
        <p:nvSpPr>
          <p:cNvPr id="3" name="Freeform 3"/>
          <p:cNvSpPr/>
          <p:nvPr/>
        </p:nvSpPr>
        <p:spPr>
          <a:xfrm rot="-9363231">
            <a:off x="14434589" y="4214815"/>
            <a:ext cx="8962062" cy="8502757"/>
          </a:xfrm>
          <a:custGeom>
            <a:avLst/>
            <a:gdLst/>
            <a:ahLst/>
            <a:cxnLst/>
            <a:rect l="l" t="t" r="r" b="b"/>
            <a:pathLst>
              <a:path w="8962062" h="8502757">
                <a:moveTo>
                  <a:pt x="0" y="0"/>
                </a:moveTo>
                <a:lnTo>
                  <a:pt x="8962062" y="0"/>
                </a:lnTo>
                <a:lnTo>
                  <a:pt x="8962062" y="8502756"/>
                </a:lnTo>
                <a:lnTo>
                  <a:pt x="0" y="8502756"/>
                </a:lnTo>
                <a:lnTo>
                  <a:pt x="0" y="0"/>
                </a:lnTo>
                <a:close/>
              </a:path>
            </a:pathLst>
          </a:custGeom>
          <a:blipFill>
            <a:blip r:embed="rId4"/>
            <a:stretch>
              <a:fillRect/>
            </a:stretch>
          </a:blipFill>
          <a:ln cap="sq">
            <a:noFill/>
            <a:prstDash val="solid"/>
            <a:miter/>
          </a:ln>
        </p:spPr>
      </p:sp>
      <p:sp>
        <p:nvSpPr>
          <p:cNvPr id="4" name="Freeform 4"/>
          <p:cNvSpPr/>
          <p:nvPr/>
        </p:nvSpPr>
        <p:spPr>
          <a:xfrm rot="5300415">
            <a:off x="140215" y="8267977"/>
            <a:ext cx="9090582" cy="8624690"/>
          </a:xfrm>
          <a:custGeom>
            <a:avLst/>
            <a:gdLst/>
            <a:ahLst/>
            <a:cxnLst/>
            <a:rect l="l" t="t" r="r" b="b"/>
            <a:pathLst>
              <a:path w="9090582" h="8624690">
                <a:moveTo>
                  <a:pt x="0" y="0"/>
                </a:moveTo>
                <a:lnTo>
                  <a:pt x="9090583" y="0"/>
                </a:lnTo>
                <a:lnTo>
                  <a:pt x="9090583" y="8624691"/>
                </a:lnTo>
                <a:lnTo>
                  <a:pt x="0" y="8624691"/>
                </a:lnTo>
                <a:lnTo>
                  <a:pt x="0" y="0"/>
                </a:lnTo>
                <a:close/>
              </a:path>
            </a:pathLst>
          </a:custGeom>
          <a:blipFill>
            <a:blip r:embed="rId4"/>
            <a:stretch>
              <a:fillRect/>
            </a:stretch>
          </a:blipFill>
        </p:spPr>
      </p:sp>
      <p:sp>
        <p:nvSpPr>
          <p:cNvPr id="5" name="Freeform 5"/>
          <p:cNvSpPr/>
          <p:nvPr/>
        </p:nvSpPr>
        <p:spPr>
          <a:xfrm rot="-9800936">
            <a:off x="5201876" y="7265813"/>
            <a:ext cx="10987262" cy="10424165"/>
          </a:xfrm>
          <a:custGeom>
            <a:avLst/>
            <a:gdLst/>
            <a:ahLst/>
            <a:cxnLst/>
            <a:rect l="l" t="t" r="r" b="b"/>
            <a:pathLst>
              <a:path w="10987262" h="10424165">
                <a:moveTo>
                  <a:pt x="0" y="0"/>
                </a:moveTo>
                <a:lnTo>
                  <a:pt x="10987263" y="0"/>
                </a:lnTo>
                <a:lnTo>
                  <a:pt x="10987263" y="10424165"/>
                </a:lnTo>
                <a:lnTo>
                  <a:pt x="0" y="10424165"/>
                </a:lnTo>
                <a:lnTo>
                  <a:pt x="0" y="0"/>
                </a:lnTo>
                <a:close/>
              </a:path>
            </a:pathLst>
          </a:custGeom>
          <a:blipFill>
            <a:blip r:embed="rId4"/>
            <a:stretch>
              <a:fillRect/>
            </a:stretch>
          </a:blipFill>
        </p:spPr>
      </p:sp>
      <p:sp>
        <p:nvSpPr>
          <p:cNvPr id="7" name="Freeform 7"/>
          <p:cNvSpPr/>
          <p:nvPr/>
        </p:nvSpPr>
        <p:spPr>
          <a:xfrm rot="5400000">
            <a:off x="13576336" y="8831399"/>
            <a:ext cx="4406496" cy="3076536"/>
          </a:xfrm>
          <a:custGeom>
            <a:avLst/>
            <a:gdLst/>
            <a:ahLst/>
            <a:cxnLst/>
            <a:rect l="l" t="t" r="r" b="b"/>
            <a:pathLst>
              <a:path w="4406496" h="3076536">
                <a:moveTo>
                  <a:pt x="0" y="0"/>
                </a:moveTo>
                <a:lnTo>
                  <a:pt x="4406496" y="0"/>
                </a:lnTo>
                <a:lnTo>
                  <a:pt x="4406496" y="3076536"/>
                </a:lnTo>
                <a:lnTo>
                  <a:pt x="0" y="3076536"/>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9" name="Freeform 9"/>
          <p:cNvSpPr/>
          <p:nvPr/>
        </p:nvSpPr>
        <p:spPr>
          <a:xfrm rot="7850222">
            <a:off x="-4007771" y="-2874466"/>
            <a:ext cx="7637434" cy="7246015"/>
          </a:xfrm>
          <a:custGeom>
            <a:avLst/>
            <a:gdLst/>
            <a:ahLst/>
            <a:cxnLst/>
            <a:rect l="l" t="t" r="r" b="b"/>
            <a:pathLst>
              <a:path w="7637434" h="7246015">
                <a:moveTo>
                  <a:pt x="0" y="0"/>
                </a:moveTo>
                <a:lnTo>
                  <a:pt x="7637434" y="0"/>
                </a:lnTo>
                <a:lnTo>
                  <a:pt x="7637434" y="7246015"/>
                </a:lnTo>
                <a:lnTo>
                  <a:pt x="0" y="7246015"/>
                </a:lnTo>
                <a:lnTo>
                  <a:pt x="0" y="0"/>
                </a:lnTo>
                <a:close/>
              </a:path>
            </a:pathLst>
          </a:custGeom>
          <a:blipFill>
            <a:blip r:embed="rId6"/>
            <a:stretch>
              <a:fillRect/>
            </a:stretch>
          </a:blipFill>
        </p:spPr>
      </p:sp>
      <p:sp>
        <p:nvSpPr>
          <p:cNvPr id="10" name="Freeform 10"/>
          <p:cNvSpPr/>
          <p:nvPr/>
        </p:nvSpPr>
        <p:spPr>
          <a:xfrm rot="5300415">
            <a:off x="834027" y="-6362973"/>
            <a:ext cx="9122123" cy="8654614"/>
          </a:xfrm>
          <a:custGeom>
            <a:avLst/>
            <a:gdLst/>
            <a:ahLst/>
            <a:cxnLst/>
            <a:rect l="l" t="t" r="r" b="b"/>
            <a:pathLst>
              <a:path w="9122123" h="8654614">
                <a:moveTo>
                  <a:pt x="0" y="0"/>
                </a:moveTo>
                <a:lnTo>
                  <a:pt x="9122123" y="0"/>
                </a:lnTo>
                <a:lnTo>
                  <a:pt x="9122123" y="8654615"/>
                </a:lnTo>
                <a:lnTo>
                  <a:pt x="0" y="8654615"/>
                </a:lnTo>
                <a:lnTo>
                  <a:pt x="0" y="0"/>
                </a:lnTo>
                <a:close/>
              </a:path>
            </a:pathLst>
          </a:custGeom>
          <a:blipFill>
            <a:blip r:embed="rId4"/>
            <a:stretch>
              <a:fillRect/>
            </a:stretch>
          </a:blipFill>
        </p:spPr>
      </p:sp>
      <p:sp>
        <p:nvSpPr>
          <p:cNvPr id="11" name="Freeform 11"/>
          <p:cNvSpPr/>
          <p:nvPr/>
        </p:nvSpPr>
        <p:spPr>
          <a:xfrm rot="796355">
            <a:off x="8064879" y="-6531278"/>
            <a:ext cx="9122123" cy="8654614"/>
          </a:xfrm>
          <a:custGeom>
            <a:avLst/>
            <a:gdLst/>
            <a:ahLst/>
            <a:cxnLst/>
            <a:rect l="l" t="t" r="r" b="b"/>
            <a:pathLst>
              <a:path w="9122123" h="8654614">
                <a:moveTo>
                  <a:pt x="0" y="0"/>
                </a:moveTo>
                <a:lnTo>
                  <a:pt x="9122123" y="0"/>
                </a:lnTo>
                <a:lnTo>
                  <a:pt x="9122123" y="8654614"/>
                </a:lnTo>
                <a:lnTo>
                  <a:pt x="0" y="8654614"/>
                </a:lnTo>
                <a:lnTo>
                  <a:pt x="0" y="0"/>
                </a:lnTo>
                <a:close/>
              </a:path>
            </a:pathLst>
          </a:custGeom>
          <a:blipFill>
            <a:blip r:embed="rId4"/>
            <a:stretch>
              <a:fillRect/>
            </a:stretch>
          </a:blipFill>
        </p:spPr>
      </p:sp>
      <p:sp>
        <p:nvSpPr>
          <p:cNvPr id="12" name="Freeform 12"/>
          <p:cNvSpPr/>
          <p:nvPr/>
        </p:nvSpPr>
        <p:spPr>
          <a:xfrm rot="-2458172">
            <a:off x="13661778" y="-2678615"/>
            <a:ext cx="7979489" cy="8326423"/>
          </a:xfrm>
          <a:custGeom>
            <a:avLst/>
            <a:gdLst/>
            <a:ahLst/>
            <a:cxnLst/>
            <a:rect l="l" t="t" r="r" b="b"/>
            <a:pathLst>
              <a:path w="7979489" h="8326423">
                <a:moveTo>
                  <a:pt x="0" y="0"/>
                </a:moveTo>
                <a:lnTo>
                  <a:pt x="7979488" y="0"/>
                </a:lnTo>
                <a:lnTo>
                  <a:pt x="7979488" y="8326423"/>
                </a:lnTo>
                <a:lnTo>
                  <a:pt x="0" y="8326423"/>
                </a:lnTo>
                <a:lnTo>
                  <a:pt x="0" y="0"/>
                </a:lnTo>
                <a:close/>
              </a:path>
            </a:pathLst>
          </a:custGeom>
          <a:blipFill>
            <a:blip r:embed="rId7"/>
            <a:stretch>
              <a:fillRect/>
            </a:stretch>
          </a:blipFill>
          <a:ln cap="sq">
            <a:noFill/>
            <a:prstDash val="solid"/>
            <a:miter/>
          </a:ln>
        </p:spPr>
      </p:sp>
      <p:sp>
        <p:nvSpPr>
          <p:cNvPr id="13" name="Freeform 13"/>
          <p:cNvSpPr/>
          <p:nvPr/>
        </p:nvSpPr>
        <p:spPr>
          <a:xfrm rot="3566418">
            <a:off x="-525" y="-776088"/>
            <a:ext cx="3425615" cy="2534955"/>
          </a:xfrm>
          <a:custGeom>
            <a:avLst/>
            <a:gdLst/>
            <a:ahLst/>
            <a:cxnLst/>
            <a:rect l="l" t="t" r="r" b="b"/>
            <a:pathLst>
              <a:path w="3425615" h="2534955">
                <a:moveTo>
                  <a:pt x="0" y="0"/>
                </a:moveTo>
                <a:lnTo>
                  <a:pt x="3425615" y="0"/>
                </a:lnTo>
                <a:lnTo>
                  <a:pt x="3425615" y="2534955"/>
                </a:lnTo>
                <a:lnTo>
                  <a:pt x="0" y="2534955"/>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14" name="Freeform 14"/>
          <p:cNvSpPr/>
          <p:nvPr/>
        </p:nvSpPr>
        <p:spPr>
          <a:xfrm rot="8841830" flipH="1" flipV="1">
            <a:off x="14250379" y="-670103"/>
            <a:ext cx="3307438" cy="1371084"/>
          </a:xfrm>
          <a:custGeom>
            <a:avLst/>
            <a:gdLst/>
            <a:ahLst/>
            <a:cxnLst/>
            <a:rect l="l" t="t" r="r" b="b"/>
            <a:pathLst>
              <a:path w="3307438" h="1371084">
                <a:moveTo>
                  <a:pt x="3307439" y="1371084"/>
                </a:moveTo>
                <a:lnTo>
                  <a:pt x="0" y="1371084"/>
                </a:lnTo>
                <a:lnTo>
                  <a:pt x="0" y="0"/>
                </a:lnTo>
                <a:lnTo>
                  <a:pt x="3307439" y="0"/>
                </a:lnTo>
                <a:lnTo>
                  <a:pt x="3307439" y="1371084"/>
                </a:lnTo>
                <a:close/>
              </a:path>
            </a:pathLst>
          </a:custGeom>
          <a:blipFill>
            <a:blip>
              <a:extLst>
                <a:ext uri="{96DAC541-7B7A-43D3-8B79-37D633B846F1}">
                  <asvg:svgBlip xmlns:asvg="http://schemas.microsoft.com/office/drawing/2016/SVG/main" r:embed="rId9"/>
                </a:ext>
              </a:extLst>
            </a:blip>
            <a:stretch>
              <a:fillRect/>
            </a:stretch>
          </a:blipFill>
        </p:spPr>
      </p:sp>
      <p:sp>
        <p:nvSpPr>
          <p:cNvPr id="18" name="TextBox 17">
            <a:extLst>
              <a:ext uri="{FF2B5EF4-FFF2-40B4-BE49-F238E27FC236}">
                <a16:creationId xmlns:a16="http://schemas.microsoft.com/office/drawing/2014/main" id="{2163C91A-83EE-4699-B16C-BECB4A2B291B}"/>
              </a:ext>
            </a:extLst>
          </p:cNvPr>
          <p:cNvSpPr txBox="1"/>
          <p:nvPr/>
        </p:nvSpPr>
        <p:spPr>
          <a:xfrm>
            <a:off x="3479910" y="1175571"/>
            <a:ext cx="10761406"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Nature and Scope of Issues Affecting Basil’s Bakery Sales</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9C682DA6-EF97-45F1-A7DE-6A6636D25DE4}"/>
              </a:ext>
            </a:extLst>
          </p:cNvPr>
          <p:cNvSpPr txBox="1"/>
          <p:nvPr/>
        </p:nvSpPr>
        <p:spPr>
          <a:xfrm>
            <a:off x="937490" y="2788233"/>
            <a:ext cx="10209987" cy="5859553"/>
          </a:xfrm>
          <a:prstGeom prst="rect">
            <a:avLst/>
          </a:prstGeom>
          <a:noFill/>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Declining Retail Park Footfall and Customer </a:t>
            </a:r>
            <a:r>
              <a:rPr lang="en-US" b="1" dirty="0" err="1">
                <a:latin typeface="Times New Roman" panose="02020603050405020304" pitchFamily="18" charset="0"/>
                <a:cs typeface="Times New Roman" panose="02020603050405020304" pitchFamily="18" charset="0"/>
              </a:rPr>
              <a:t>Behaviour</a:t>
            </a:r>
            <a:endParaRPr lang="en-US" b="1"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Reduced retail park visits lowered walk-in customers and overall sales performance (Bautista-Hernández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Remote and hybrid working decreased office worker traffic, affecting regular lunch and refreshment purchases.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Limited Digital Presence and Online Services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Absence of online ordering and pre-order facilities reduced customer convenience and accessibility.</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Weak digital engagement limited Basil’s Bakery’s ability to compete with changing consumer preferences.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Increasing Operational Costs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Rising rent, utilities, insurance and organic ingredient prices increased business pressure.</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Higher operating expenses reduced profit margins and restricted growth opportunities.</a:t>
            </a:r>
          </a:p>
        </p:txBody>
      </p:sp>
      <p:pic>
        <p:nvPicPr>
          <p:cNvPr id="21" name="Picture 20">
            <a:extLst>
              <a:ext uri="{FF2B5EF4-FFF2-40B4-BE49-F238E27FC236}">
                <a16:creationId xmlns:a16="http://schemas.microsoft.com/office/drawing/2014/main" id="{11E9ACA4-A514-4A8F-95D7-C4A425E55403}"/>
              </a:ext>
            </a:extLst>
          </p:cNvPr>
          <p:cNvPicPr>
            <a:picLocks noChangeAspect="1"/>
          </p:cNvPicPr>
          <p:nvPr/>
        </p:nvPicPr>
        <p:blipFill>
          <a:blip r:embed="rId10"/>
          <a:stretch>
            <a:fillRect/>
          </a:stretch>
        </p:blipFill>
        <p:spPr>
          <a:xfrm>
            <a:off x="12068472" y="3619090"/>
            <a:ext cx="4781752" cy="381509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reeform 2"/>
          <p:cNvSpPr/>
          <p:nvPr/>
        </p:nvSpPr>
        <p:spPr>
          <a:xfrm rot="-10800000">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14640" r="-413" b="-16120"/>
            </a:stretch>
          </a:blipFill>
        </p:spPr>
      </p:sp>
      <p:sp>
        <p:nvSpPr>
          <p:cNvPr id="3" name="Freeform 3"/>
          <p:cNvSpPr/>
          <p:nvPr/>
        </p:nvSpPr>
        <p:spPr>
          <a:xfrm rot="796355">
            <a:off x="7672657" y="-6251120"/>
            <a:ext cx="9122123" cy="8654614"/>
          </a:xfrm>
          <a:custGeom>
            <a:avLst/>
            <a:gdLst/>
            <a:ahLst/>
            <a:cxnLst/>
            <a:rect l="l" t="t" r="r" b="b"/>
            <a:pathLst>
              <a:path w="9122123" h="8654614">
                <a:moveTo>
                  <a:pt x="0" y="0"/>
                </a:moveTo>
                <a:lnTo>
                  <a:pt x="9122123" y="0"/>
                </a:lnTo>
                <a:lnTo>
                  <a:pt x="9122123" y="8654614"/>
                </a:lnTo>
                <a:lnTo>
                  <a:pt x="0" y="8654614"/>
                </a:lnTo>
                <a:lnTo>
                  <a:pt x="0" y="0"/>
                </a:lnTo>
                <a:close/>
              </a:path>
            </a:pathLst>
          </a:custGeom>
          <a:blipFill>
            <a:blip r:embed="rId4"/>
            <a:stretch>
              <a:fillRect/>
            </a:stretch>
          </a:blipFill>
        </p:spPr>
      </p:sp>
      <p:sp>
        <p:nvSpPr>
          <p:cNvPr id="4" name="Freeform 4"/>
          <p:cNvSpPr/>
          <p:nvPr/>
        </p:nvSpPr>
        <p:spPr>
          <a:xfrm rot="-2458172">
            <a:off x="13269556" y="-2398456"/>
            <a:ext cx="7979489" cy="8326423"/>
          </a:xfrm>
          <a:custGeom>
            <a:avLst/>
            <a:gdLst/>
            <a:ahLst/>
            <a:cxnLst/>
            <a:rect l="l" t="t" r="r" b="b"/>
            <a:pathLst>
              <a:path w="7979489" h="8326423">
                <a:moveTo>
                  <a:pt x="0" y="0"/>
                </a:moveTo>
                <a:lnTo>
                  <a:pt x="7979488" y="0"/>
                </a:lnTo>
                <a:lnTo>
                  <a:pt x="7979488" y="8326423"/>
                </a:lnTo>
                <a:lnTo>
                  <a:pt x="0" y="8326423"/>
                </a:lnTo>
                <a:lnTo>
                  <a:pt x="0" y="0"/>
                </a:lnTo>
                <a:close/>
              </a:path>
            </a:pathLst>
          </a:custGeom>
          <a:blipFill>
            <a:blip r:embed="rId5"/>
            <a:stretch>
              <a:fillRect/>
            </a:stretch>
          </a:blipFill>
          <a:ln cap="sq">
            <a:noFill/>
            <a:prstDash val="solid"/>
            <a:miter/>
          </a:ln>
        </p:spPr>
      </p:sp>
      <p:sp>
        <p:nvSpPr>
          <p:cNvPr id="5" name="Freeform 5"/>
          <p:cNvSpPr/>
          <p:nvPr/>
        </p:nvSpPr>
        <p:spPr>
          <a:xfrm rot="8841830" flipH="1" flipV="1">
            <a:off x="15916834" y="-376522"/>
            <a:ext cx="3307438" cy="1371084"/>
          </a:xfrm>
          <a:custGeom>
            <a:avLst/>
            <a:gdLst/>
            <a:ahLst/>
            <a:cxnLst/>
            <a:rect l="l" t="t" r="r" b="b"/>
            <a:pathLst>
              <a:path w="3307438" h="1371084">
                <a:moveTo>
                  <a:pt x="3307438" y="1371083"/>
                </a:moveTo>
                <a:lnTo>
                  <a:pt x="0" y="1371083"/>
                </a:lnTo>
                <a:lnTo>
                  <a:pt x="0" y="0"/>
                </a:lnTo>
                <a:lnTo>
                  <a:pt x="3307438" y="0"/>
                </a:lnTo>
                <a:lnTo>
                  <a:pt x="3307438" y="1371083"/>
                </a:lnTo>
                <a:close/>
              </a:path>
            </a:pathLst>
          </a:custGeom>
          <a:blipFill>
            <a:blip>
              <a:extLst>
                <a:ext uri="{96DAC541-7B7A-43D3-8B79-37D633B846F1}">
                  <asvg:svgBlip xmlns:asvg="http://schemas.microsoft.com/office/drawing/2016/SVG/main" r:embed="rId6"/>
                </a:ext>
              </a:extLst>
            </a:blip>
            <a:stretch>
              <a:fillRect/>
            </a:stretch>
          </a:blipFill>
        </p:spPr>
      </p:sp>
      <p:sp>
        <p:nvSpPr>
          <p:cNvPr id="13" name="TextBox 13"/>
          <p:cNvSpPr txBox="1"/>
          <p:nvPr/>
        </p:nvSpPr>
        <p:spPr>
          <a:xfrm>
            <a:off x="12273655" y="7897967"/>
            <a:ext cx="3113462" cy="769921"/>
          </a:xfrm>
          <a:prstGeom prst="rect">
            <a:avLst/>
          </a:prstGeom>
        </p:spPr>
        <p:txBody>
          <a:bodyPr lIns="0" tIns="0" rIns="0" bIns="0" rtlCol="0" anchor="t">
            <a:spAutoFit/>
          </a:bodyPr>
          <a:lstStyle/>
          <a:p>
            <a:pPr marL="0" lvl="0" indent="0" algn="ctr">
              <a:lnSpc>
                <a:spcPts val="6326"/>
              </a:lnSpc>
              <a:spcBef>
                <a:spcPct val="0"/>
              </a:spcBef>
            </a:pPr>
            <a:r>
              <a:rPr lang="en-US" sz="4519" spc="212">
                <a:solidFill>
                  <a:srgbClr val="FFFFFF"/>
                </a:solidFill>
                <a:latin typeface="Eyesome Script"/>
                <a:ea typeface="Eyesome Script"/>
                <a:cs typeface="Eyesome Script"/>
                <a:sym typeface="Eyesome Script"/>
              </a:rPr>
              <a:t>Aesthetic</a:t>
            </a:r>
          </a:p>
        </p:txBody>
      </p:sp>
      <p:sp>
        <p:nvSpPr>
          <p:cNvPr id="15" name="TextBox 14">
            <a:extLst>
              <a:ext uri="{FF2B5EF4-FFF2-40B4-BE49-F238E27FC236}">
                <a16:creationId xmlns:a16="http://schemas.microsoft.com/office/drawing/2014/main" id="{DEC2CBB4-5F7B-4265-8F9C-E6579C86806D}"/>
              </a:ext>
            </a:extLst>
          </p:cNvPr>
          <p:cNvSpPr txBox="1"/>
          <p:nvPr/>
        </p:nvSpPr>
        <p:spPr>
          <a:xfrm>
            <a:off x="6394041" y="800100"/>
            <a:ext cx="4720413"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Uses of the 5W2H Model</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8D818CE0-6571-442D-905A-C0965572858B}"/>
              </a:ext>
            </a:extLst>
          </p:cNvPr>
          <p:cNvSpPr txBox="1"/>
          <p:nvPr/>
        </p:nvSpPr>
        <p:spPr>
          <a:xfrm>
            <a:off x="931871" y="5726260"/>
            <a:ext cx="9062471" cy="4197559"/>
          </a:xfrm>
          <a:prstGeom prst="rect">
            <a:avLst/>
          </a:prstGeom>
          <a:noFill/>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What?</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Sales stagnation, with performance 25% below 2019 levels (De Abreu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2025).</a:t>
            </a:r>
            <a:endParaRPr lang="en-US" b="1" dirty="0">
              <a:latin typeface="Times New Roman" panose="02020603050405020304" pitchFamily="18" charset="0"/>
              <a:cs typeface="Times New Roman" panose="02020603050405020304" pitchFamily="18" charset="0"/>
            </a:endParaRPr>
          </a:p>
          <a:p>
            <a:pPr>
              <a:lnSpc>
                <a:spcPct val="150000"/>
              </a:lnSpc>
            </a:pPr>
            <a:r>
              <a:rPr lang="en-US" b="1" dirty="0">
                <a:latin typeface="Times New Roman" panose="02020603050405020304" pitchFamily="18" charset="0"/>
                <a:cs typeface="Times New Roman" panose="02020603050405020304" pitchFamily="18" charset="0"/>
              </a:rPr>
              <a:t>Why?</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 Lower customer visits, remote working and limited pre-order options reduced demand.</a:t>
            </a: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Where?</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 The problem affects Basil’s Bakery’s Coventry retail park store.</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 Reduced local footfall impacted sales (Cruz and </a:t>
            </a:r>
            <a:r>
              <a:rPr lang="en-US" dirty="0" err="1">
                <a:latin typeface="Times New Roman" panose="02020603050405020304" pitchFamily="18" charset="0"/>
                <a:cs typeface="Times New Roman" panose="02020603050405020304" pitchFamily="18" charset="0"/>
              </a:rPr>
              <a:t>Bivona</a:t>
            </a:r>
            <a:r>
              <a:rPr lang="en-US" dirty="0">
                <a:latin typeface="Times New Roman" panose="02020603050405020304" pitchFamily="18" charset="0"/>
                <a:cs typeface="Times New Roman" panose="02020603050405020304" pitchFamily="18" charset="0"/>
              </a:rPr>
              <a:t>, 2025).</a:t>
            </a:r>
          </a:p>
          <a:p>
            <a:pPr>
              <a:lnSpc>
                <a:spcPct val="150000"/>
              </a:lnSpc>
            </a:pPr>
            <a:r>
              <a:rPr lang="en-US" b="1" dirty="0">
                <a:latin typeface="Times New Roman" panose="02020603050405020304" pitchFamily="18" charset="0"/>
                <a:cs typeface="Times New Roman" panose="02020603050405020304" pitchFamily="18" charset="0"/>
              </a:rPr>
              <a:t>When?</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 Decline started during the 2020 lockdown.</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 Sales remained low during 2023–2025.</a:t>
            </a:r>
          </a:p>
        </p:txBody>
      </p:sp>
      <p:sp>
        <p:nvSpPr>
          <p:cNvPr id="19" name="TextBox 18">
            <a:extLst>
              <a:ext uri="{FF2B5EF4-FFF2-40B4-BE49-F238E27FC236}">
                <a16:creationId xmlns:a16="http://schemas.microsoft.com/office/drawing/2014/main" id="{701989BC-9D25-4C8C-9E7F-82C265F54DBE}"/>
              </a:ext>
            </a:extLst>
          </p:cNvPr>
          <p:cNvSpPr txBox="1"/>
          <p:nvPr/>
        </p:nvSpPr>
        <p:spPr>
          <a:xfrm>
            <a:off x="10667425" y="5791231"/>
            <a:ext cx="6999005" cy="3693319"/>
          </a:xfrm>
          <a:prstGeom prst="rect">
            <a:avLst/>
          </a:prstGeom>
          <a:noFill/>
        </p:spPr>
        <p:txBody>
          <a:bodyPr wrap="square">
            <a:spAutoFit/>
          </a:bodyPr>
          <a:lstStyle/>
          <a:p>
            <a:pPr algn="just"/>
            <a:r>
              <a:rPr lang="en-US" b="1" dirty="0">
                <a:latin typeface="Times New Roman" panose="02020603050405020304" pitchFamily="18" charset="0"/>
                <a:cs typeface="Times New Roman" panose="02020603050405020304" pitchFamily="18" charset="0"/>
              </a:rPr>
              <a:t>Who?</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Key stakeholders are Basil, customers, suppliers and local businesses.</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t>
            </a:r>
          </a:p>
          <a:p>
            <a:pPr algn="just"/>
            <a:r>
              <a:rPr lang="en-US" b="1" dirty="0">
                <a:latin typeface="Times New Roman" panose="02020603050405020304" pitchFamily="18" charset="0"/>
                <a:cs typeface="Times New Roman" panose="02020603050405020304" pitchFamily="18" charset="0"/>
              </a:rPr>
              <a:t>How?</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Limited digital services and no delivery system reduced competitiveness (Baker, </a:t>
            </a:r>
            <a:r>
              <a:rPr lang="en-US" dirty="0" err="1">
                <a:latin typeface="Times New Roman" panose="02020603050405020304" pitchFamily="18" charset="0"/>
                <a:cs typeface="Times New Roman" panose="02020603050405020304" pitchFamily="18" charset="0"/>
              </a:rPr>
              <a:t>Storbacka</a:t>
            </a:r>
            <a:r>
              <a:rPr lang="en-US" dirty="0">
                <a:latin typeface="Times New Roman" panose="02020603050405020304" pitchFamily="18" charset="0"/>
                <a:cs typeface="Times New Roman" panose="02020603050405020304" pitchFamily="18" charset="0"/>
              </a:rPr>
              <a:t> and Brodie, 2019).</a:t>
            </a:r>
          </a:p>
          <a:p>
            <a:pPr algn="just"/>
            <a:endParaRPr lang="en-US" dirty="0">
              <a:latin typeface="Times New Roman" panose="02020603050405020304" pitchFamily="18" charset="0"/>
              <a:cs typeface="Times New Roman" panose="02020603050405020304" pitchFamily="18" charset="0"/>
            </a:endParaRPr>
          </a:p>
          <a:p>
            <a:pPr algn="just"/>
            <a:r>
              <a:rPr lang="en-US" b="1" dirty="0">
                <a:latin typeface="Times New Roman" panose="02020603050405020304" pitchFamily="18" charset="0"/>
                <a:cs typeface="Times New Roman" panose="02020603050405020304" pitchFamily="18" charset="0"/>
              </a:rPr>
              <a:t>How Much?</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Sales declined by 25% compared with 2019.</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a:p>
            <a:pPr algn="just"/>
            <a:r>
              <a:rPr lang="en-US" b="1" dirty="0">
                <a:latin typeface="Times New Roman" panose="02020603050405020304" pitchFamily="18" charset="0"/>
                <a:cs typeface="Times New Roman" panose="02020603050405020304" pitchFamily="18" charset="0"/>
              </a:rPr>
              <a:t>Evaluation</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Provides a clear problem overview</a:t>
            </a:r>
          </a:p>
          <a:p>
            <a:pPr algn="just"/>
            <a:endParaRPr lang="en-US" dirty="0">
              <a:latin typeface="Times New Roman" panose="02020603050405020304" pitchFamily="18" charset="0"/>
              <a:cs typeface="Times New Roman" panose="02020603050405020304" pitchFamily="18" charset="0"/>
            </a:endParaRPr>
          </a:p>
        </p:txBody>
      </p:sp>
      <p:pic>
        <p:nvPicPr>
          <p:cNvPr id="21" name="Picture 20">
            <a:extLst>
              <a:ext uri="{FF2B5EF4-FFF2-40B4-BE49-F238E27FC236}">
                <a16:creationId xmlns:a16="http://schemas.microsoft.com/office/drawing/2014/main" id="{CE59FF20-5529-4013-8CC1-E62102C36741}"/>
              </a:ext>
            </a:extLst>
          </p:cNvPr>
          <p:cNvPicPr>
            <a:picLocks noChangeAspect="1"/>
          </p:cNvPicPr>
          <p:nvPr/>
        </p:nvPicPr>
        <p:blipFill>
          <a:blip r:embed="rId7"/>
          <a:stretch>
            <a:fillRect/>
          </a:stretch>
        </p:blipFill>
        <p:spPr>
          <a:xfrm>
            <a:off x="1442146" y="1778178"/>
            <a:ext cx="4806253" cy="3528366"/>
          </a:xfrm>
          <a:prstGeom prst="rect">
            <a:avLst/>
          </a:prstGeom>
        </p:spPr>
      </p:pic>
      <p:pic>
        <p:nvPicPr>
          <p:cNvPr id="23" name="Picture 22">
            <a:extLst>
              <a:ext uri="{FF2B5EF4-FFF2-40B4-BE49-F238E27FC236}">
                <a16:creationId xmlns:a16="http://schemas.microsoft.com/office/drawing/2014/main" id="{A42ECBDC-DA37-48CF-A6FF-E7DDFCEF8203}"/>
              </a:ext>
            </a:extLst>
          </p:cNvPr>
          <p:cNvPicPr>
            <a:picLocks noChangeAspect="1"/>
          </p:cNvPicPr>
          <p:nvPr/>
        </p:nvPicPr>
        <p:blipFill>
          <a:blip r:embed="rId8"/>
          <a:stretch>
            <a:fillRect/>
          </a:stretch>
        </p:blipFill>
        <p:spPr>
          <a:xfrm>
            <a:off x="10646279" y="1778178"/>
            <a:ext cx="4974721" cy="367744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reeform 2"/>
          <p:cNvSpPr/>
          <p:nvPr/>
        </p:nvSpPr>
        <p:spPr>
          <a:xfrm rot="-10800000">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14640" r="-413" b="-16120"/>
            </a:stretch>
          </a:blipFill>
        </p:spPr>
      </p:sp>
      <p:sp>
        <p:nvSpPr>
          <p:cNvPr id="14" name="TextBox 13">
            <a:extLst>
              <a:ext uri="{FF2B5EF4-FFF2-40B4-BE49-F238E27FC236}">
                <a16:creationId xmlns:a16="http://schemas.microsoft.com/office/drawing/2014/main" id="{978542BC-B906-41F3-82CB-4F34FF682E91}"/>
              </a:ext>
            </a:extLst>
          </p:cNvPr>
          <p:cNvSpPr txBox="1"/>
          <p:nvPr/>
        </p:nvSpPr>
        <p:spPr>
          <a:xfrm>
            <a:off x="4572000" y="647700"/>
            <a:ext cx="9144000"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PESTEL Analysis of Basil Bakery</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34A2ED46-B512-47A4-B32A-7C9F3268EF41}"/>
              </a:ext>
            </a:extLst>
          </p:cNvPr>
          <p:cNvSpPr txBox="1"/>
          <p:nvPr/>
        </p:nvSpPr>
        <p:spPr>
          <a:xfrm>
            <a:off x="1066800" y="2324101"/>
            <a:ext cx="7543800" cy="4613058"/>
          </a:xfrm>
          <a:prstGeom prst="rect">
            <a:avLst/>
          </a:prstGeom>
          <a:noFill/>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Political Factors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Government policies, taxation and business regulations increase operational pressure (</a:t>
            </a:r>
            <a:r>
              <a:rPr lang="en-US" dirty="0" err="1">
                <a:latin typeface="Times New Roman" panose="02020603050405020304" pitchFamily="18" charset="0"/>
                <a:cs typeface="Times New Roman" panose="02020603050405020304" pitchFamily="18" charset="0"/>
              </a:rPr>
              <a:t>Zemtsov</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2022).</a:t>
            </a:r>
          </a:p>
          <a:p>
            <a:pPr algn="just">
              <a:lnSpc>
                <a:spcPct val="150000"/>
              </a:lnSpc>
            </a:pPr>
            <a:r>
              <a:rPr lang="en-US" dirty="0">
                <a:latin typeface="Times New Roman" panose="02020603050405020304" pitchFamily="18" charset="0"/>
                <a:cs typeface="Times New Roman" panose="02020603050405020304" pitchFamily="18" charset="0"/>
              </a:rPr>
              <a:t>.</a:t>
            </a:r>
            <a:r>
              <a:rPr lang="en-US" b="1" dirty="0">
                <a:latin typeface="Times New Roman" panose="02020603050405020304" pitchFamily="18" charset="0"/>
                <a:cs typeface="Times New Roman" panose="02020603050405020304" pitchFamily="18" charset="0"/>
              </a:rPr>
              <a:t>Economic Factors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Inflation, energy costs and ingredient prices increase production expenses.</a:t>
            </a:r>
          </a:p>
          <a:p>
            <a:pPr algn="just">
              <a:lnSpc>
                <a:spcPct val="150000"/>
              </a:lnSpc>
            </a:pPr>
            <a:r>
              <a:rPr lang="en-US" b="1" dirty="0">
                <a:latin typeface="Times New Roman" panose="02020603050405020304" pitchFamily="18" charset="0"/>
                <a:cs typeface="Times New Roman" panose="02020603050405020304" pitchFamily="18" charset="0"/>
              </a:rPr>
              <a:t>Social Factors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Remote and hybrid working reduced office customer visits (Verma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2023).</a:t>
            </a:r>
          </a:p>
          <a:p>
            <a:pPr algn="just">
              <a:lnSpc>
                <a:spcPct val="150000"/>
              </a:lnSpc>
            </a:pPr>
            <a:r>
              <a:rPr lang="en-US" b="1" dirty="0">
                <a:latin typeface="Times New Roman" panose="02020603050405020304" pitchFamily="18" charset="0"/>
                <a:cs typeface="Times New Roman" panose="02020603050405020304" pitchFamily="18" charset="0"/>
              </a:rPr>
              <a:t>Technological Factors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Limited online ordering, marketing and delivery systems reduce competitiveness.</a:t>
            </a:r>
          </a:p>
        </p:txBody>
      </p:sp>
      <p:sp>
        <p:nvSpPr>
          <p:cNvPr id="18" name="TextBox 17">
            <a:extLst>
              <a:ext uri="{FF2B5EF4-FFF2-40B4-BE49-F238E27FC236}">
                <a16:creationId xmlns:a16="http://schemas.microsoft.com/office/drawing/2014/main" id="{5EBDA8DC-2071-4F79-B8F8-31F74106CCD6}"/>
              </a:ext>
            </a:extLst>
          </p:cNvPr>
          <p:cNvSpPr txBox="1"/>
          <p:nvPr/>
        </p:nvSpPr>
        <p:spPr>
          <a:xfrm>
            <a:off x="10058400" y="2352369"/>
            <a:ext cx="7010400" cy="4197559"/>
          </a:xfrm>
          <a:prstGeom prst="rect">
            <a:avLst/>
          </a:prstGeom>
          <a:noFill/>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Environmental Factors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Organic supply depends on environmental conditions and harvest stability.</a:t>
            </a:r>
          </a:p>
          <a:p>
            <a:pPr algn="just">
              <a:lnSpc>
                <a:spcPct val="150000"/>
              </a:lnSpc>
            </a:pPr>
            <a:r>
              <a:rPr lang="en-US" b="1" dirty="0">
                <a:latin typeface="Times New Roman" panose="02020603050405020304" pitchFamily="18" charset="0"/>
                <a:cs typeface="Times New Roman" panose="02020603050405020304" pitchFamily="18" charset="0"/>
              </a:rPr>
              <a:t>Legal Factors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Food safety and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regulations increase compliance requirements.</a:t>
            </a:r>
            <a:br>
              <a:rPr lang="en-US"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Evaluation</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PESTEL identifies external pressures affecting Basil’s Bakery (Williamson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2021).</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However, it does not identify the main root cause, requiring further analysis.</a:t>
            </a:r>
          </a:p>
        </p:txBody>
      </p:sp>
      <p:pic>
        <p:nvPicPr>
          <p:cNvPr id="19" name="Picture 18">
            <a:extLst>
              <a:ext uri="{FF2B5EF4-FFF2-40B4-BE49-F238E27FC236}">
                <a16:creationId xmlns:a16="http://schemas.microsoft.com/office/drawing/2014/main" id="{D3467AAC-8E23-4ED5-B9DE-A9040A9CD475}"/>
              </a:ext>
            </a:extLst>
          </p:cNvPr>
          <p:cNvPicPr>
            <a:picLocks noChangeAspect="1"/>
          </p:cNvPicPr>
          <p:nvPr/>
        </p:nvPicPr>
        <p:blipFill>
          <a:blip r:embed="rId4"/>
          <a:stretch>
            <a:fillRect/>
          </a:stretch>
        </p:blipFill>
        <p:spPr>
          <a:xfrm>
            <a:off x="11460956" y="6549928"/>
            <a:ext cx="4617244" cy="3397891"/>
          </a:xfrm>
          <a:prstGeom prst="rect">
            <a:avLst/>
          </a:prstGeom>
        </p:spPr>
      </p:pic>
      <p:pic>
        <p:nvPicPr>
          <p:cNvPr id="21" name="Picture 20">
            <a:extLst>
              <a:ext uri="{FF2B5EF4-FFF2-40B4-BE49-F238E27FC236}">
                <a16:creationId xmlns:a16="http://schemas.microsoft.com/office/drawing/2014/main" id="{E83E5464-EFA8-4EDC-BA61-822E9F52725E}"/>
              </a:ext>
            </a:extLst>
          </p:cNvPr>
          <p:cNvPicPr>
            <a:picLocks noChangeAspect="1"/>
          </p:cNvPicPr>
          <p:nvPr/>
        </p:nvPicPr>
        <p:blipFill>
          <a:blip r:embed="rId5"/>
          <a:stretch>
            <a:fillRect/>
          </a:stretch>
        </p:blipFill>
        <p:spPr>
          <a:xfrm>
            <a:off x="1398701" y="7124700"/>
            <a:ext cx="7162800" cy="213656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reeform 2"/>
          <p:cNvSpPr/>
          <p:nvPr/>
        </p:nvSpPr>
        <p:spPr>
          <a:xfrm rot="-10800000">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14640" r="-413" b="-16120"/>
            </a:stretch>
          </a:blipFill>
        </p:spPr>
      </p:sp>
      <p:sp>
        <p:nvSpPr>
          <p:cNvPr id="3" name="Freeform 3"/>
          <p:cNvSpPr/>
          <p:nvPr/>
        </p:nvSpPr>
        <p:spPr>
          <a:xfrm rot="-9363231">
            <a:off x="15188940" y="4343701"/>
            <a:ext cx="8962062" cy="8502757"/>
          </a:xfrm>
          <a:custGeom>
            <a:avLst/>
            <a:gdLst/>
            <a:ahLst/>
            <a:cxnLst/>
            <a:rect l="l" t="t" r="r" b="b"/>
            <a:pathLst>
              <a:path w="8962062" h="8502757">
                <a:moveTo>
                  <a:pt x="0" y="0"/>
                </a:moveTo>
                <a:lnTo>
                  <a:pt x="8962063" y="0"/>
                </a:lnTo>
                <a:lnTo>
                  <a:pt x="8962063" y="8502757"/>
                </a:lnTo>
                <a:lnTo>
                  <a:pt x="0" y="8502757"/>
                </a:lnTo>
                <a:lnTo>
                  <a:pt x="0" y="0"/>
                </a:lnTo>
                <a:close/>
              </a:path>
            </a:pathLst>
          </a:custGeom>
          <a:blipFill>
            <a:blip r:embed="rId4"/>
            <a:stretch>
              <a:fillRect/>
            </a:stretch>
          </a:blipFill>
          <a:ln cap="sq">
            <a:noFill/>
            <a:prstDash val="solid"/>
            <a:miter/>
          </a:ln>
        </p:spPr>
      </p:sp>
      <p:sp>
        <p:nvSpPr>
          <p:cNvPr id="4" name="Freeform 4"/>
          <p:cNvSpPr/>
          <p:nvPr/>
        </p:nvSpPr>
        <p:spPr>
          <a:xfrm>
            <a:off x="6715567" y="7983168"/>
            <a:ext cx="9090582" cy="8624690"/>
          </a:xfrm>
          <a:custGeom>
            <a:avLst/>
            <a:gdLst/>
            <a:ahLst/>
            <a:cxnLst/>
            <a:rect l="l" t="t" r="r" b="b"/>
            <a:pathLst>
              <a:path w="9090582" h="8624690">
                <a:moveTo>
                  <a:pt x="0" y="0"/>
                </a:moveTo>
                <a:lnTo>
                  <a:pt x="9090582" y="0"/>
                </a:lnTo>
                <a:lnTo>
                  <a:pt x="9090582" y="8624690"/>
                </a:lnTo>
                <a:lnTo>
                  <a:pt x="0" y="8624690"/>
                </a:lnTo>
                <a:lnTo>
                  <a:pt x="0" y="0"/>
                </a:lnTo>
                <a:close/>
              </a:path>
            </a:pathLst>
          </a:custGeom>
          <a:blipFill>
            <a:blip r:embed="rId4"/>
            <a:stretch>
              <a:fillRect/>
            </a:stretch>
          </a:blipFill>
        </p:spPr>
      </p:sp>
      <p:sp>
        <p:nvSpPr>
          <p:cNvPr id="5" name="Freeform 5"/>
          <p:cNvSpPr/>
          <p:nvPr/>
        </p:nvSpPr>
        <p:spPr>
          <a:xfrm rot="5400000">
            <a:off x="13184114" y="8215051"/>
            <a:ext cx="4406496" cy="3076536"/>
          </a:xfrm>
          <a:custGeom>
            <a:avLst/>
            <a:gdLst/>
            <a:ahLst/>
            <a:cxnLst/>
            <a:rect l="l" t="t" r="r" b="b"/>
            <a:pathLst>
              <a:path w="4406496" h="3076536">
                <a:moveTo>
                  <a:pt x="0" y="0"/>
                </a:moveTo>
                <a:lnTo>
                  <a:pt x="4406496" y="0"/>
                </a:lnTo>
                <a:lnTo>
                  <a:pt x="4406496" y="3076535"/>
                </a:lnTo>
                <a:lnTo>
                  <a:pt x="0" y="3076535"/>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p:cNvSpPr/>
          <p:nvPr/>
        </p:nvSpPr>
        <p:spPr>
          <a:xfrm rot="7850222">
            <a:off x="-3447454" y="-2594308"/>
            <a:ext cx="7637434" cy="7246015"/>
          </a:xfrm>
          <a:custGeom>
            <a:avLst/>
            <a:gdLst/>
            <a:ahLst/>
            <a:cxnLst/>
            <a:rect l="l" t="t" r="r" b="b"/>
            <a:pathLst>
              <a:path w="7637434" h="7246015">
                <a:moveTo>
                  <a:pt x="0" y="0"/>
                </a:moveTo>
                <a:lnTo>
                  <a:pt x="7637433" y="0"/>
                </a:lnTo>
                <a:lnTo>
                  <a:pt x="7637433" y="7246016"/>
                </a:lnTo>
                <a:lnTo>
                  <a:pt x="0" y="7246016"/>
                </a:lnTo>
                <a:lnTo>
                  <a:pt x="0" y="0"/>
                </a:lnTo>
                <a:close/>
              </a:path>
            </a:pathLst>
          </a:custGeom>
          <a:blipFill>
            <a:blip r:embed="rId6"/>
            <a:stretch>
              <a:fillRect/>
            </a:stretch>
          </a:blipFill>
        </p:spPr>
      </p:sp>
      <p:sp>
        <p:nvSpPr>
          <p:cNvPr id="7" name="Freeform 7"/>
          <p:cNvSpPr/>
          <p:nvPr/>
        </p:nvSpPr>
        <p:spPr>
          <a:xfrm rot="5300415">
            <a:off x="909752" y="-7427130"/>
            <a:ext cx="10487369" cy="9949892"/>
          </a:xfrm>
          <a:custGeom>
            <a:avLst/>
            <a:gdLst/>
            <a:ahLst/>
            <a:cxnLst/>
            <a:rect l="l" t="t" r="r" b="b"/>
            <a:pathLst>
              <a:path w="10487369" h="9949892">
                <a:moveTo>
                  <a:pt x="0" y="0"/>
                </a:moveTo>
                <a:lnTo>
                  <a:pt x="10487370" y="0"/>
                </a:lnTo>
                <a:lnTo>
                  <a:pt x="10487370" y="9949892"/>
                </a:lnTo>
                <a:lnTo>
                  <a:pt x="0" y="9949892"/>
                </a:lnTo>
                <a:lnTo>
                  <a:pt x="0" y="0"/>
                </a:lnTo>
                <a:close/>
              </a:path>
            </a:pathLst>
          </a:custGeom>
          <a:blipFill>
            <a:blip r:embed="rId4"/>
            <a:stretch>
              <a:fillRect/>
            </a:stretch>
          </a:blipFill>
        </p:spPr>
        <p:txBody>
          <a:bodyPr/>
          <a:lstStyle/>
          <a:p>
            <a:endParaRPr lang="en-US" dirty="0"/>
          </a:p>
        </p:txBody>
      </p:sp>
      <p:sp>
        <p:nvSpPr>
          <p:cNvPr id="8" name="Freeform 8"/>
          <p:cNvSpPr/>
          <p:nvPr/>
        </p:nvSpPr>
        <p:spPr>
          <a:xfrm rot="3566418">
            <a:off x="559792" y="-495930"/>
            <a:ext cx="3425615" cy="2534955"/>
          </a:xfrm>
          <a:custGeom>
            <a:avLst/>
            <a:gdLst/>
            <a:ahLst/>
            <a:cxnLst/>
            <a:rect l="l" t="t" r="r" b="b"/>
            <a:pathLst>
              <a:path w="3425615" h="2534955">
                <a:moveTo>
                  <a:pt x="0" y="0"/>
                </a:moveTo>
                <a:lnTo>
                  <a:pt x="3425615" y="0"/>
                </a:lnTo>
                <a:lnTo>
                  <a:pt x="3425615" y="2534956"/>
                </a:lnTo>
                <a:lnTo>
                  <a:pt x="0" y="2534956"/>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3" name="TextBox 12">
            <a:extLst>
              <a:ext uri="{FF2B5EF4-FFF2-40B4-BE49-F238E27FC236}">
                <a16:creationId xmlns:a16="http://schemas.microsoft.com/office/drawing/2014/main" id="{A6C6E951-6308-4C72-B06B-F2BE20FE5366}"/>
              </a:ext>
            </a:extLst>
          </p:cNvPr>
          <p:cNvSpPr txBox="1"/>
          <p:nvPr/>
        </p:nvSpPr>
        <p:spPr>
          <a:xfrm>
            <a:off x="7368306" y="3004819"/>
            <a:ext cx="9557324" cy="4089838"/>
          </a:xfrm>
          <a:prstGeom prst="rect">
            <a:avLst/>
          </a:prstGeom>
          <a:noFill/>
        </p:spPr>
        <p:txBody>
          <a:bodyPr wrap="square">
            <a:spAutoFit/>
          </a:bodyPr>
          <a:lstStyle/>
          <a:p>
            <a:pPr marL="285750" marR="0" indent="-285750" algn="just">
              <a:lnSpc>
                <a:spcPct val="150000"/>
              </a:lnSpc>
              <a:spcBef>
                <a:spcPts val="0"/>
              </a:spcBef>
              <a:spcAft>
                <a:spcPts val="6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A cause-and-effect diagram, or a Fishbone Diagram, is a problem-solving tool which helps one to identify the root cause of a problem. </a:t>
            </a:r>
          </a:p>
          <a:p>
            <a:pPr marL="285750" marR="0" indent="-285750" algn="just">
              <a:lnSpc>
                <a:spcPct val="150000"/>
              </a:lnSpc>
              <a:spcBef>
                <a:spcPts val="0"/>
              </a:spcBef>
              <a:spcAft>
                <a:spcPts val="6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6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The main reasons are decreased customer footfall, alternating customer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dirty="0">
                <a:effectLst/>
                <a:latin typeface="Times New Roman" panose="02020603050405020304" pitchFamily="18" charset="0"/>
                <a:ea typeface="Calibri" panose="020F0502020204030204" pitchFamily="34" charset="0"/>
                <a:cs typeface="Times New Roman" panose="02020603050405020304" pitchFamily="18" charset="0"/>
              </a:rPr>
              <a:t>, decreased marketing and digital service provisions, operational challenges and rising costs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Lupiani</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2025).</a:t>
            </a:r>
            <a:r>
              <a:rPr lang="en-US" dirty="0">
                <a:effectLst/>
                <a:latin typeface="Calibri" panose="020F0502020204030204" pitchFamily="34" charset="0"/>
                <a:ea typeface="Calibri" panose="020F0502020204030204" pitchFamily="34" charset="0"/>
                <a:cs typeface="Times New Roman" panose="02020603050405020304" pitchFamily="18" charset="0"/>
              </a:rPr>
              <a:t> </a:t>
            </a:r>
          </a:p>
          <a:p>
            <a:pPr marL="285750" marR="0" indent="-285750" algn="just">
              <a:lnSpc>
                <a:spcPct val="150000"/>
              </a:lnSpc>
              <a:spcBef>
                <a:spcPts val="0"/>
              </a:spcBef>
              <a:spcAft>
                <a:spcPts val="600"/>
              </a:spcAft>
              <a:buFont typeface="Arial" panose="020B0604020202020204" pitchFamily="34" charset="0"/>
              <a:buChar char="•"/>
            </a:pPr>
            <a:endParaRPr lang="en-US" dirty="0">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50000"/>
              </a:lnSpc>
              <a:spcBef>
                <a:spcPts val="0"/>
              </a:spcBef>
              <a:spcAft>
                <a:spcPts val="600"/>
              </a:spcAft>
              <a:buFont typeface="Arial" panose="020B0604020202020204" pitchFamily="34" charset="0"/>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This kind of analysis can assist in determining the underlying causes of diminishing sales instead of considering the result. This is, however, dependent on its efficiency based on the accuracy of the information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utilised</a:t>
            </a:r>
            <a:r>
              <a:rPr lang="en-US" dirty="0">
                <a:effectLst/>
                <a:latin typeface="Times New Roman" panose="02020603050405020304" pitchFamily="18" charset="0"/>
                <a:ea typeface="Calibri" panose="020F0502020204030204" pitchFamily="34" charset="0"/>
                <a:cs typeface="Times New Roman" panose="02020603050405020304" pitchFamily="18" charset="0"/>
              </a:rPr>
              <a:t>.</a:t>
            </a:r>
          </a:p>
        </p:txBody>
      </p:sp>
      <p:sp>
        <p:nvSpPr>
          <p:cNvPr id="15" name="TextBox 14">
            <a:extLst>
              <a:ext uri="{FF2B5EF4-FFF2-40B4-BE49-F238E27FC236}">
                <a16:creationId xmlns:a16="http://schemas.microsoft.com/office/drawing/2014/main" id="{9B085435-E279-4AD8-9307-3383949CFF84}"/>
              </a:ext>
            </a:extLst>
          </p:cNvPr>
          <p:cNvSpPr txBox="1"/>
          <p:nvPr/>
        </p:nvSpPr>
        <p:spPr>
          <a:xfrm>
            <a:off x="5263576" y="1430611"/>
            <a:ext cx="6952636"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Fishbone Diagram Analysis</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19" name="Picture 18">
            <a:extLst>
              <a:ext uri="{FF2B5EF4-FFF2-40B4-BE49-F238E27FC236}">
                <a16:creationId xmlns:a16="http://schemas.microsoft.com/office/drawing/2014/main" id="{B4BD8EBC-C70A-4502-8BB7-08A6E5827256}"/>
              </a:ext>
            </a:extLst>
          </p:cNvPr>
          <p:cNvPicPr>
            <a:picLocks noChangeAspect="1"/>
          </p:cNvPicPr>
          <p:nvPr/>
        </p:nvPicPr>
        <p:blipFill>
          <a:blip r:embed="rId8"/>
          <a:stretch>
            <a:fillRect/>
          </a:stretch>
        </p:blipFill>
        <p:spPr>
          <a:xfrm>
            <a:off x="2107103" y="3398344"/>
            <a:ext cx="4817444" cy="321185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Freeform 3"/>
          <p:cNvSpPr/>
          <p:nvPr/>
        </p:nvSpPr>
        <p:spPr>
          <a:xfrm rot="-9363231">
            <a:off x="13720185" y="4677076"/>
            <a:ext cx="8962062" cy="8502757"/>
          </a:xfrm>
          <a:custGeom>
            <a:avLst/>
            <a:gdLst/>
            <a:ahLst/>
            <a:cxnLst/>
            <a:rect l="l" t="t" r="r" b="b"/>
            <a:pathLst>
              <a:path w="8962062" h="8502757">
                <a:moveTo>
                  <a:pt x="0" y="0"/>
                </a:moveTo>
                <a:lnTo>
                  <a:pt x="8962062" y="0"/>
                </a:lnTo>
                <a:lnTo>
                  <a:pt x="8962062" y="8502757"/>
                </a:lnTo>
                <a:lnTo>
                  <a:pt x="0" y="8502757"/>
                </a:lnTo>
                <a:lnTo>
                  <a:pt x="0" y="0"/>
                </a:lnTo>
                <a:close/>
              </a:path>
            </a:pathLst>
          </a:custGeom>
          <a:blipFill>
            <a:blip r:embed="rId3"/>
            <a:stretch>
              <a:fillRect/>
            </a:stretch>
          </a:blipFill>
          <a:ln cap="sq">
            <a:noFill/>
            <a:prstDash val="solid"/>
            <a:miter/>
          </a:ln>
        </p:spPr>
      </p:sp>
      <p:sp>
        <p:nvSpPr>
          <p:cNvPr id="4" name="Freeform 4"/>
          <p:cNvSpPr/>
          <p:nvPr/>
        </p:nvSpPr>
        <p:spPr>
          <a:xfrm>
            <a:off x="8929313" y="-1257346"/>
            <a:ext cx="12111329" cy="11490624"/>
          </a:xfrm>
          <a:custGeom>
            <a:avLst/>
            <a:gdLst/>
            <a:ahLst/>
            <a:cxnLst/>
            <a:rect l="l" t="t" r="r" b="b"/>
            <a:pathLst>
              <a:path w="12111329" h="11490624">
                <a:moveTo>
                  <a:pt x="0" y="0"/>
                </a:moveTo>
                <a:lnTo>
                  <a:pt x="12111330" y="0"/>
                </a:lnTo>
                <a:lnTo>
                  <a:pt x="12111330" y="11490624"/>
                </a:lnTo>
                <a:lnTo>
                  <a:pt x="0" y="11490624"/>
                </a:lnTo>
                <a:lnTo>
                  <a:pt x="0" y="0"/>
                </a:lnTo>
                <a:close/>
              </a:path>
            </a:pathLst>
          </a:custGeom>
          <a:blipFill>
            <a:blip r:embed="rId4"/>
            <a:stretch>
              <a:fillRect/>
            </a:stretch>
          </a:blipFill>
        </p:spPr>
      </p:sp>
      <p:sp>
        <p:nvSpPr>
          <p:cNvPr id="5" name="Freeform 5"/>
          <p:cNvSpPr/>
          <p:nvPr/>
        </p:nvSpPr>
        <p:spPr>
          <a:xfrm>
            <a:off x="8451097" y="7413701"/>
            <a:ext cx="9090582" cy="8624690"/>
          </a:xfrm>
          <a:custGeom>
            <a:avLst/>
            <a:gdLst/>
            <a:ahLst/>
            <a:cxnLst/>
            <a:rect l="l" t="t" r="r" b="b"/>
            <a:pathLst>
              <a:path w="9090582" h="8624690">
                <a:moveTo>
                  <a:pt x="0" y="0"/>
                </a:moveTo>
                <a:lnTo>
                  <a:pt x="9090583" y="0"/>
                </a:lnTo>
                <a:lnTo>
                  <a:pt x="9090583" y="8624691"/>
                </a:lnTo>
                <a:lnTo>
                  <a:pt x="0" y="8624691"/>
                </a:lnTo>
                <a:lnTo>
                  <a:pt x="0" y="0"/>
                </a:lnTo>
                <a:close/>
              </a:path>
            </a:pathLst>
          </a:custGeom>
          <a:blipFill>
            <a:blip r:embed="rId3"/>
            <a:stretch>
              <a:fillRect/>
            </a:stretch>
          </a:blipFill>
        </p:spPr>
      </p:sp>
      <p:sp>
        <p:nvSpPr>
          <p:cNvPr id="6" name="Freeform 6"/>
          <p:cNvSpPr/>
          <p:nvPr/>
        </p:nvSpPr>
        <p:spPr>
          <a:xfrm rot="5400000">
            <a:off x="13131910" y="7921326"/>
            <a:ext cx="4752425" cy="3318057"/>
          </a:xfrm>
          <a:custGeom>
            <a:avLst/>
            <a:gdLst/>
            <a:ahLst/>
            <a:cxnLst/>
            <a:rect l="l" t="t" r="r" b="b"/>
            <a:pathLst>
              <a:path w="4752425" h="3318057">
                <a:moveTo>
                  <a:pt x="0" y="0"/>
                </a:moveTo>
                <a:lnTo>
                  <a:pt x="4752425" y="0"/>
                </a:lnTo>
                <a:lnTo>
                  <a:pt x="4752425" y="3318057"/>
                </a:lnTo>
                <a:lnTo>
                  <a:pt x="0" y="331805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7" name="Freeform 7"/>
          <p:cNvSpPr/>
          <p:nvPr/>
        </p:nvSpPr>
        <p:spPr>
          <a:xfrm rot="796355">
            <a:off x="8065417" y="-5818254"/>
            <a:ext cx="9122123" cy="8654614"/>
          </a:xfrm>
          <a:custGeom>
            <a:avLst/>
            <a:gdLst/>
            <a:ahLst/>
            <a:cxnLst/>
            <a:rect l="l" t="t" r="r" b="b"/>
            <a:pathLst>
              <a:path w="9122123" h="8654614">
                <a:moveTo>
                  <a:pt x="0" y="0"/>
                </a:moveTo>
                <a:lnTo>
                  <a:pt x="9122123" y="0"/>
                </a:lnTo>
                <a:lnTo>
                  <a:pt x="9122123" y="8654614"/>
                </a:lnTo>
                <a:lnTo>
                  <a:pt x="0" y="8654614"/>
                </a:lnTo>
                <a:lnTo>
                  <a:pt x="0" y="0"/>
                </a:lnTo>
                <a:close/>
              </a:path>
            </a:pathLst>
          </a:custGeom>
          <a:blipFill>
            <a:blip r:embed="rId3"/>
            <a:stretch>
              <a:fillRect/>
            </a:stretch>
          </a:blipFill>
        </p:spPr>
      </p:sp>
      <p:sp>
        <p:nvSpPr>
          <p:cNvPr id="8" name="Freeform 8"/>
          <p:cNvSpPr/>
          <p:nvPr/>
        </p:nvSpPr>
        <p:spPr>
          <a:xfrm rot="8841830" flipH="1" flipV="1">
            <a:off x="13978089" y="-272953"/>
            <a:ext cx="3928118" cy="1628384"/>
          </a:xfrm>
          <a:custGeom>
            <a:avLst/>
            <a:gdLst/>
            <a:ahLst/>
            <a:cxnLst/>
            <a:rect l="l" t="t" r="r" b="b"/>
            <a:pathLst>
              <a:path w="3928118" h="1628384">
                <a:moveTo>
                  <a:pt x="3928118" y="1628383"/>
                </a:moveTo>
                <a:lnTo>
                  <a:pt x="0" y="1628383"/>
                </a:lnTo>
                <a:lnTo>
                  <a:pt x="0" y="0"/>
                </a:lnTo>
                <a:lnTo>
                  <a:pt x="3928118" y="0"/>
                </a:lnTo>
                <a:lnTo>
                  <a:pt x="3928118" y="1628383"/>
                </a:lnTo>
                <a:close/>
              </a:path>
            </a:pathLst>
          </a:custGeom>
          <a:blipFill>
            <a:blip>
              <a:extLst>
                <a:ext uri="{96DAC541-7B7A-43D3-8B79-37D633B846F1}">
                  <asvg:svgBlip xmlns:asvg="http://schemas.microsoft.com/office/drawing/2016/SVG/main" r:embed="rId6"/>
                </a:ext>
              </a:extLst>
            </a:blip>
            <a:stretch>
              <a:fillRect/>
            </a:stretch>
          </a:blipFill>
        </p:spPr>
      </p:sp>
      <p:sp>
        <p:nvSpPr>
          <p:cNvPr id="13" name="TextBox 12">
            <a:extLst>
              <a:ext uri="{FF2B5EF4-FFF2-40B4-BE49-F238E27FC236}">
                <a16:creationId xmlns:a16="http://schemas.microsoft.com/office/drawing/2014/main" id="{01712E48-E5F3-44FE-9077-FFDA945DF9AF}"/>
              </a:ext>
            </a:extLst>
          </p:cNvPr>
          <p:cNvSpPr txBox="1"/>
          <p:nvPr/>
        </p:nvSpPr>
        <p:spPr>
          <a:xfrm>
            <a:off x="1534481" y="4393691"/>
            <a:ext cx="7155724" cy="2125390"/>
          </a:xfrm>
          <a:prstGeom prst="rect">
            <a:avLst/>
          </a:prstGeom>
          <a:noFill/>
        </p:spPr>
        <p:txBody>
          <a:bodyPr wrap="square">
            <a:spAutoFit/>
          </a:bodyPr>
          <a:lstStyle/>
          <a:p>
            <a:pPr marL="0" marR="0" algn="just">
              <a:lnSpc>
                <a:spcPct val="150000"/>
              </a:lnSpc>
              <a:spcBef>
                <a:spcPts val="0"/>
              </a:spcBef>
              <a:spcAft>
                <a:spcPts val="6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shrinking activity of the customers, altered purchasing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lack of digital opportunities and high costs contribute to the decline of sales of Basil Bakery. PESTEL and Fishbone analysis, as well as the 5W2H, reveal the most crucial issues and the necessity to improve the ordering systems, strategy of the delivery service and customer engagement.</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544C22B1-2FF2-41E0-B758-6C9EBC6145DA}"/>
              </a:ext>
            </a:extLst>
          </p:cNvPr>
          <p:cNvSpPr txBox="1"/>
          <p:nvPr/>
        </p:nvSpPr>
        <p:spPr>
          <a:xfrm>
            <a:off x="819652" y="1818735"/>
            <a:ext cx="7868095"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 and Crucial Findings</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C990BD45-A3B5-4FA5-9146-0B818414288A}"/>
              </a:ext>
            </a:extLst>
          </p:cNvPr>
          <p:cNvPicPr>
            <a:picLocks noChangeAspect="1"/>
          </p:cNvPicPr>
          <p:nvPr/>
        </p:nvPicPr>
        <p:blipFill>
          <a:blip r:embed="rId7"/>
          <a:stretch>
            <a:fillRect/>
          </a:stretch>
        </p:blipFill>
        <p:spPr>
          <a:xfrm>
            <a:off x="9752346" y="2213781"/>
            <a:ext cx="6457950" cy="43053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reeform 2"/>
          <p:cNvSpPr/>
          <p:nvPr/>
        </p:nvSpPr>
        <p:spPr>
          <a:xfrm rot="-10800000">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14640" r="-413" b="-16120"/>
            </a:stretch>
          </a:blipFill>
        </p:spPr>
      </p:sp>
      <p:sp>
        <p:nvSpPr>
          <p:cNvPr id="4" name="Freeform 4"/>
          <p:cNvSpPr/>
          <p:nvPr/>
        </p:nvSpPr>
        <p:spPr>
          <a:xfrm rot="5300415">
            <a:off x="700532" y="7651629"/>
            <a:ext cx="9090582" cy="8624690"/>
          </a:xfrm>
          <a:custGeom>
            <a:avLst/>
            <a:gdLst/>
            <a:ahLst/>
            <a:cxnLst/>
            <a:rect l="l" t="t" r="r" b="b"/>
            <a:pathLst>
              <a:path w="9090582" h="8624690">
                <a:moveTo>
                  <a:pt x="0" y="0"/>
                </a:moveTo>
                <a:lnTo>
                  <a:pt x="9090583" y="0"/>
                </a:lnTo>
                <a:lnTo>
                  <a:pt x="9090583" y="8624690"/>
                </a:lnTo>
                <a:lnTo>
                  <a:pt x="0" y="8624690"/>
                </a:lnTo>
                <a:lnTo>
                  <a:pt x="0" y="0"/>
                </a:lnTo>
                <a:close/>
              </a:path>
            </a:pathLst>
          </a:custGeom>
          <a:blipFill>
            <a:blip r:embed="rId4"/>
            <a:stretch>
              <a:fillRect/>
            </a:stretch>
          </a:blipFill>
        </p:spPr>
      </p:sp>
      <p:sp>
        <p:nvSpPr>
          <p:cNvPr id="5" name="Freeform 5"/>
          <p:cNvSpPr/>
          <p:nvPr/>
        </p:nvSpPr>
        <p:spPr>
          <a:xfrm>
            <a:off x="7835048" y="8007571"/>
            <a:ext cx="9090582" cy="8624690"/>
          </a:xfrm>
          <a:custGeom>
            <a:avLst/>
            <a:gdLst/>
            <a:ahLst/>
            <a:cxnLst/>
            <a:rect l="l" t="t" r="r" b="b"/>
            <a:pathLst>
              <a:path w="9090582" h="8624690">
                <a:moveTo>
                  <a:pt x="0" y="0"/>
                </a:moveTo>
                <a:lnTo>
                  <a:pt x="9090582" y="0"/>
                </a:lnTo>
                <a:lnTo>
                  <a:pt x="9090582" y="8624690"/>
                </a:lnTo>
                <a:lnTo>
                  <a:pt x="0" y="8624690"/>
                </a:lnTo>
                <a:lnTo>
                  <a:pt x="0" y="0"/>
                </a:lnTo>
                <a:close/>
              </a:path>
            </a:pathLst>
          </a:custGeom>
          <a:blipFill>
            <a:blip r:embed="rId4"/>
            <a:stretch>
              <a:fillRect/>
            </a:stretch>
          </a:blipFill>
        </p:spPr>
      </p:sp>
      <p:sp>
        <p:nvSpPr>
          <p:cNvPr id="7" name="Freeform 7"/>
          <p:cNvSpPr/>
          <p:nvPr/>
        </p:nvSpPr>
        <p:spPr>
          <a:xfrm rot="5400000">
            <a:off x="13184114" y="8215051"/>
            <a:ext cx="4406496" cy="3076536"/>
          </a:xfrm>
          <a:custGeom>
            <a:avLst/>
            <a:gdLst/>
            <a:ahLst/>
            <a:cxnLst/>
            <a:rect l="l" t="t" r="r" b="b"/>
            <a:pathLst>
              <a:path w="4406496" h="3076536">
                <a:moveTo>
                  <a:pt x="0" y="0"/>
                </a:moveTo>
                <a:lnTo>
                  <a:pt x="4406496" y="0"/>
                </a:lnTo>
                <a:lnTo>
                  <a:pt x="4406496" y="3076535"/>
                </a:lnTo>
                <a:lnTo>
                  <a:pt x="0" y="3076535"/>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Freeform 8"/>
          <p:cNvSpPr/>
          <p:nvPr/>
        </p:nvSpPr>
        <p:spPr>
          <a:xfrm rot="6281090">
            <a:off x="1320227" y="7629457"/>
            <a:ext cx="2443611" cy="2953816"/>
          </a:xfrm>
          <a:custGeom>
            <a:avLst/>
            <a:gdLst/>
            <a:ahLst/>
            <a:cxnLst/>
            <a:rect l="l" t="t" r="r" b="b"/>
            <a:pathLst>
              <a:path w="2443611" h="2953816">
                <a:moveTo>
                  <a:pt x="0" y="0"/>
                </a:moveTo>
                <a:lnTo>
                  <a:pt x="2443611" y="0"/>
                </a:lnTo>
                <a:lnTo>
                  <a:pt x="2443611" y="2953816"/>
                </a:lnTo>
                <a:lnTo>
                  <a:pt x="0" y="2953816"/>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TextBox 11">
            <a:extLst>
              <a:ext uri="{FF2B5EF4-FFF2-40B4-BE49-F238E27FC236}">
                <a16:creationId xmlns:a16="http://schemas.microsoft.com/office/drawing/2014/main" id="{EA561D18-A2B5-45FD-A0E8-7FFC3CC8795F}"/>
              </a:ext>
            </a:extLst>
          </p:cNvPr>
          <p:cNvSpPr txBox="1"/>
          <p:nvPr/>
        </p:nvSpPr>
        <p:spPr>
          <a:xfrm>
            <a:off x="1600200" y="1660761"/>
            <a:ext cx="15119220" cy="7049622"/>
          </a:xfrm>
          <a:prstGeom prst="rect">
            <a:avLst/>
          </a:prstGeom>
          <a:noFill/>
        </p:spPr>
        <p:txBody>
          <a:bodyPr wrap="square">
            <a:spAutoFit/>
          </a:bodyPr>
          <a:lstStyle/>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Baker, J.J.,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Storbacka</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and Brodie, R.J., 2019. Markets changing, changing markets: Institutional work as market shaping.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Marketing Theory</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19</a:t>
            </a:r>
            <a:r>
              <a:rPr lang="en-US" dirty="0">
                <a:effectLst/>
                <a:latin typeface="Times New Roman" panose="02020603050405020304" pitchFamily="18" charset="0"/>
                <a:ea typeface="Calibri" panose="020F0502020204030204" pitchFamily="34" charset="0"/>
                <a:cs typeface="Times New Roman" panose="02020603050405020304" pitchFamily="18" charset="0"/>
              </a:rPr>
              <a:t>(3), pp.301-328. </a:t>
            </a:r>
            <a:r>
              <a:rPr lang="en-US"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https://doi.org/10.1177/147059311880979</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Bautista-Hernández, I., Gómez-García, R., Martínez-Ávila, G.C.G., Medina-Herrera, N. and González-Hernández, M.D., 2025. Unlocking essential oils’ potential as sustainable food additives: Current state and future perspectives for industrial applications.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17</a:t>
            </a:r>
            <a:r>
              <a:rPr lang="en-US" dirty="0">
                <a:effectLst/>
                <a:latin typeface="Times New Roman" panose="02020603050405020304" pitchFamily="18" charset="0"/>
                <a:ea typeface="Calibri" panose="020F0502020204030204" pitchFamily="34" charset="0"/>
                <a:cs typeface="Times New Roman" panose="02020603050405020304" pitchFamily="18" charset="0"/>
              </a:rPr>
              <a:t>(5), p.2053.</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Cruz, M. and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Bivona</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2025. Unlocking potential: collaborative approaches to crisis management and business model innovation for SMEs.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European Journal of Innovation Management</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28</a:t>
            </a:r>
            <a:r>
              <a:rPr lang="en-US" dirty="0">
                <a:effectLst/>
                <a:latin typeface="Times New Roman" panose="02020603050405020304" pitchFamily="18" charset="0"/>
                <a:ea typeface="Calibri" panose="020F0502020204030204" pitchFamily="34" charset="0"/>
                <a:cs typeface="Times New Roman" panose="02020603050405020304" pitchFamily="18" charset="0"/>
              </a:rPr>
              <a:t>(9), pp.4562-4584. </a:t>
            </a:r>
            <a:r>
              <a:rPr lang="en-US"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https://doi.org/10.1108/EJIM-02-2024-0171</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 Abreu, V.H.S., Da Costa, M.G., Assis, T.F.D.,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D’Agosto</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M.D.A., Rocha, R.S., De Paula, L.O.D. and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Laissone</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A.M.S., 2025. Assessing the feasibility of enzymatic biodiesel production using the 5W2H framework: a Brazilian case study with distiller’s corn oil.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Energies</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18</a:t>
            </a:r>
            <a:r>
              <a:rPr lang="en-US" dirty="0">
                <a:effectLst/>
                <a:latin typeface="Times New Roman" panose="02020603050405020304" pitchFamily="18" charset="0"/>
                <a:ea typeface="Calibri" panose="020F0502020204030204" pitchFamily="34" charset="0"/>
                <a:cs typeface="Times New Roman" panose="02020603050405020304" pitchFamily="18" charset="0"/>
              </a:rPr>
              <a:t>(20), p.5460.</a:t>
            </a:r>
          </a:p>
          <a:p>
            <a:pPr marL="0" marR="0" algn="just">
              <a:lnSpc>
                <a:spcPct val="150000"/>
              </a:lnSpc>
              <a:spcBef>
                <a:spcPts val="0"/>
              </a:spcBef>
              <a:spcAft>
                <a:spcPts val="800"/>
              </a:spcAft>
            </a:pP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Lupiani</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2025.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The Influence of Using Fishbone Strategy on The Students’ Writing Skill of SMKN 1 Metro</a:t>
            </a:r>
            <a:r>
              <a:rPr lang="en-US" dirty="0">
                <a:effectLst/>
                <a:latin typeface="Times New Roman" panose="02020603050405020304" pitchFamily="18" charset="0"/>
                <a:ea typeface="Calibri" panose="020F0502020204030204" pitchFamily="34" charset="0"/>
                <a:cs typeface="Times New Roman" panose="02020603050405020304" pitchFamily="18" charset="0"/>
              </a:rPr>
              <a:t> (Doctoral dissertation, IAIN Metro).</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Mallon, T., 2026.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A book of one's own: People and their diaries</a:t>
            </a:r>
            <a:r>
              <a:rPr lang="en-US" dirty="0">
                <a:effectLst/>
                <a:latin typeface="Times New Roman" panose="02020603050405020304" pitchFamily="18" charset="0"/>
                <a:ea typeface="Calibri" panose="020F0502020204030204" pitchFamily="34" charset="0"/>
                <a:cs typeface="Times New Roman" panose="02020603050405020304" pitchFamily="18" charset="0"/>
              </a:rPr>
              <a:t>. Random House.</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Verma, A., Venkatesan, M., Kumar, M. and Verma, J., 2023. The future of work post Covid-19: key perceived HR implications of hybrid workplaces in India.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Journal of Management Development</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42</a:t>
            </a:r>
            <a:r>
              <a:rPr lang="en-US" dirty="0">
                <a:effectLst/>
                <a:latin typeface="Times New Roman" panose="02020603050405020304" pitchFamily="18" charset="0"/>
                <a:ea typeface="Calibri" panose="020F0502020204030204" pitchFamily="34" charset="0"/>
                <a:cs typeface="Times New Roman" panose="02020603050405020304" pitchFamily="18" charset="0"/>
              </a:rPr>
              <a:t>(1), pp.13-28. </a:t>
            </a:r>
            <a:r>
              <a:rPr lang="en-US"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https://doi.org/10.1108/JMD-11-2021-0304</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Williamson, S., Pearce, A., Dickinson, H.,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Weeratunga</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and Bucknall, F., 2021. Future of work literature review: Emerging trends and issues.</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Zemtsov</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Tsareva</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Barinova</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V.A.,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Belitski</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Krasnoselskikh</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 2022. Small business in Russia: institutions, market potential, taxes and digitalization.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Post-Communist Economies</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34</a:t>
            </a:r>
            <a:r>
              <a:rPr lang="en-US" dirty="0">
                <a:effectLst/>
                <a:latin typeface="Times New Roman" panose="02020603050405020304" pitchFamily="18" charset="0"/>
                <a:ea typeface="Calibri" panose="020F0502020204030204" pitchFamily="34" charset="0"/>
                <a:cs typeface="Times New Roman" panose="02020603050405020304" pitchFamily="18" charset="0"/>
              </a:rPr>
              <a:t>(8), pp.1029-1053.</a:t>
            </a:r>
          </a:p>
        </p:txBody>
      </p:sp>
      <p:sp>
        <p:nvSpPr>
          <p:cNvPr id="14" name="TextBox 13">
            <a:extLst>
              <a:ext uri="{FF2B5EF4-FFF2-40B4-BE49-F238E27FC236}">
                <a16:creationId xmlns:a16="http://schemas.microsoft.com/office/drawing/2014/main" id="{99D0CDA5-9EB1-4281-9D8C-ADBFA854A498}"/>
              </a:ext>
            </a:extLst>
          </p:cNvPr>
          <p:cNvSpPr txBox="1"/>
          <p:nvPr/>
        </p:nvSpPr>
        <p:spPr>
          <a:xfrm>
            <a:off x="7516309" y="439969"/>
            <a:ext cx="4343400" cy="752065"/>
          </a:xfrm>
          <a:prstGeom prst="rect">
            <a:avLst/>
          </a:prstGeom>
          <a:noFill/>
        </p:spPr>
        <p:txBody>
          <a:bodyPr wrap="square">
            <a:spAutoFit/>
          </a:bodyPr>
          <a:lstStyle/>
          <a:p>
            <a:pPr marL="0" marR="0" algn="ctr">
              <a:lnSpc>
                <a:spcPct val="150000"/>
              </a:lnSpc>
              <a:spcBef>
                <a:spcPts val="1200"/>
              </a:spcBef>
              <a:spcAft>
                <a:spcPts val="0"/>
              </a:spcAft>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32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reeform 2"/>
          <p:cNvSpPr/>
          <p:nvPr/>
        </p:nvSpPr>
        <p:spPr>
          <a:xfrm rot="-10800000">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14640" r="-413" b="-16120"/>
            </a:stretch>
          </a:blipFill>
        </p:spPr>
      </p:sp>
      <p:sp>
        <p:nvSpPr>
          <p:cNvPr id="3" name="Freeform 3"/>
          <p:cNvSpPr/>
          <p:nvPr/>
        </p:nvSpPr>
        <p:spPr>
          <a:xfrm rot="-9363231">
            <a:off x="13720185" y="4677076"/>
            <a:ext cx="8962062" cy="8502757"/>
          </a:xfrm>
          <a:custGeom>
            <a:avLst/>
            <a:gdLst/>
            <a:ahLst/>
            <a:cxnLst/>
            <a:rect l="l" t="t" r="r" b="b"/>
            <a:pathLst>
              <a:path w="8962062" h="8502757">
                <a:moveTo>
                  <a:pt x="0" y="0"/>
                </a:moveTo>
                <a:lnTo>
                  <a:pt x="8962062" y="0"/>
                </a:lnTo>
                <a:lnTo>
                  <a:pt x="8962062" y="8502757"/>
                </a:lnTo>
                <a:lnTo>
                  <a:pt x="0" y="8502757"/>
                </a:lnTo>
                <a:lnTo>
                  <a:pt x="0" y="0"/>
                </a:lnTo>
                <a:close/>
              </a:path>
            </a:pathLst>
          </a:custGeom>
          <a:blipFill>
            <a:blip r:embed="rId3"/>
            <a:stretch>
              <a:fillRect/>
            </a:stretch>
          </a:blipFill>
          <a:ln cap="sq">
            <a:noFill/>
            <a:prstDash val="solid"/>
            <a:miter/>
          </a:ln>
        </p:spPr>
      </p:sp>
      <p:sp>
        <p:nvSpPr>
          <p:cNvPr id="4" name="Freeform 4"/>
          <p:cNvSpPr/>
          <p:nvPr/>
        </p:nvSpPr>
        <p:spPr>
          <a:xfrm rot="5300415">
            <a:off x="700532" y="7651629"/>
            <a:ext cx="9090582" cy="8624690"/>
          </a:xfrm>
          <a:custGeom>
            <a:avLst/>
            <a:gdLst/>
            <a:ahLst/>
            <a:cxnLst/>
            <a:rect l="l" t="t" r="r" b="b"/>
            <a:pathLst>
              <a:path w="9090582" h="8624690">
                <a:moveTo>
                  <a:pt x="0" y="0"/>
                </a:moveTo>
                <a:lnTo>
                  <a:pt x="9090583" y="0"/>
                </a:lnTo>
                <a:lnTo>
                  <a:pt x="9090583" y="8624690"/>
                </a:lnTo>
                <a:lnTo>
                  <a:pt x="0" y="8624690"/>
                </a:lnTo>
                <a:lnTo>
                  <a:pt x="0" y="0"/>
                </a:lnTo>
                <a:close/>
              </a:path>
            </a:pathLst>
          </a:custGeom>
          <a:blipFill>
            <a:blip r:embed="rId3"/>
            <a:stretch>
              <a:fillRect/>
            </a:stretch>
          </a:blipFill>
        </p:spPr>
      </p:sp>
      <p:sp>
        <p:nvSpPr>
          <p:cNvPr id="5" name="Freeform 5"/>
          <p:cNvSpPr/>
          <p:nvPr/>
        </p:nvSpPr>
        <p:spPr>
          <a:xfrm>
            <a:off x="7835048" y="8007571"/>
            <a:ext cx="9090582" cy="8624690"/>
          </a:xfrm>
          <a:custGeom>
            <a:avLst/>
            <a:gdLst/>
            <a:ahLst/>
            <a:cxnLst/>
            <a:rect l="l" t="t" r="r" b="b"/>
            <a:pathLst>
              <a:path w="9090582" h="8624690">
                <a:moveTo>
                  <a:pt x="0" y="0"/>
                </a:moveTo>
                <a:lnTo>
                  <a:pt x="9090582" y="0"/>
                </a:lnTo>
                <a:lnTo>
                  <a:pt x="9090582" y="8624690"/>
                </a:lnTo>
                <a:lnTo>
                  <a:pt x="0" y="8624690"/>
                </a:lnTo>
                <a:lnTo>
                  <a:pt x="0" y="0"/>
                </a:lnTo>
                <a:close/>
              </a:path>
            </a:pathLst>
          </a:custGeom>
          <a:blipFill>
            <a:blip r:embed="rId3"/>
            <a:stretch>
              <a:fillRect/>
            </a:stretch>
          </a:blipFill>
        </p:spPr>
      </p:sp>
      <p:sp>
        <p:nvSpPr>
          <p:cNvPr id="6" name="Freeform 6"/>
          <p:cNvSpPr/>
          <p:nvPr/>
        </p:nvSpPr>
        <p:spPr>
          <a:xfrm rot="-2458172">
            <a:off x="-2397901" y="5079420"/>
            <a:ext cx="7094097" cy="7402536"/>
          </a:xfrm>
          <a:custGeom>
            <a:avLst/>
            <a:gdLst/>
            <a:ahLst/>
            <a:cxnLst/>
            <a:rect l="l" t="t" r="r" b="b"/>
            <a:pathLst>
              <a:path w="7094097" h="7402536">
                <a:moveTo>
                  <a:pt x="0" y="0"/>
                </a:moveTo>
                <a:lnTo>
                  <a:pt x="7094097" y="0"/>
                </a:lnTo>
                <a:lnTo>
                  <a:pt x="7094097" y="7402535"/>
                </a:lnTo>
                <a:lnTo>
                  <a:pt x="0" y="7402535"/>
                </a:lnTo>
                <a:lnTo>
                  <a:pt x="0" y="0"/>
                </a:lnTo>
                <a:close/>
              </a:path>
            </a:pathLst>
          </a:custGeom>
          <a:blipFill>
            <a:blip r:embed="rId4"/>
            <a:stretch>
              <a:fillRect/>
            </a:stretch>
          </a:blipFill>
          <a:ln cap="sq">
            <a:noFill/>
            <a:prstDash val="solid"/>
            <a:miter/>
          </a:ln>
        </p:spPr>
      </p:sp>
      <p:sp>
        <p:nvSpPr>
          <p:cNvPr id="7" name="Freeform 7"/>
          <p:cNvSpPr/>
          <p:nvPr/>
        </p:nvSpPr>
        <p:spPr>
          <a:xfrm rot="5400000">
            <a:off x="13184114" y="8215051"/>
            <a:ext cx="4406496" cy="3076536"/>
          </a:xfrm>
          <a:custGeom>
            <a:avLst/>
            <a:gdLst/>
            <a:ahLst/>
            <a:cxnLst/>
            <a:rect l="l" t="t" r="r" b="b"/>
            <a:pathLst>
              <a:path w="4406496" h="3076536">
                <a:moveTo>
                  <a:pt x="0" y="0"/>
                </a:moveTo>
                <a:lnTo>
                  <a:pt x="4406496" y="0"/>
                </a:lnTo>
                <a:lnTo>
                  <a:pt x="4406496" y="3076535"/>
                </a:lnTo>
                <a:lnTo>
                  <a:pt x="0" y="3076535"/>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Freeform 8"/>
          <p:cNvSpPr/>
          <p:nvPr/>
        </p:nvSpPr>
        <p:spPr>
          <a:xfrm rot="6281090">
            <a:off x="1320227" y="7629457"/>
            <a:ext cx="2443611" cy="2953816"/>
          </a:xfrm>
          <a:custGeom>
            <a:avLst/>
            <a:gdLst/>
            <a:ahLst/>
            <a:cxnLst/>
            <a:rect l="l" t="t" r="r" b="b"/>
            <a:pathLst>
              <a:path w="2443611" h="2953816">
                <a:moveTo>
                  <a:pt x="0" y="0"/>
                </a:moveTo>
                <a:lnTo>
                  <a:pt x="2443611" y="0"/>
                </a:lnTo>
                <a:lnTo>
                  <a:pt x="2443611" y="2953816"/>
                </a:lnTo>
                <a:lnTo>
                  <a:pt x="0" y="2953816"/>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9" name="Freeform 9"/>
          <p:cNvSpPr/>
          <p:nvPr/>
        </p:nvSpPr>
        <p:spPr>
          <a:xfrm rot="7850222">
            <a:off x="-3447454" y="-2594308"/>
            <a:ext cx="7637434" cy="7246015"/>
          </a:xfrm>
          <a:custGeom>
            <a:avLst/>
            <a:gdLst/>
            <a:ahLst/>
            <a:cxnLst/>
            <a:rect l="l" t="t" r="r" b="b"/>
            <a:pathLst>
              <a:path w="7637434" h="7246015">
                <a:moveTo>
                  <a:pt x="0" y="0"/>
                </a:moveTo>
                <a:lnTo>
                  <a:pt x="7637433" y="0"/>
                </a:lnTo>
                <a:lnTo>
                  <a:pt x="7637433" y="7246016"/>
                </a:lnTo>
                <a:lnTo>
                  <a:pt x="0" y="7246016"/>
                </a:lnTo>
                <a:lnTo>
                  <a:pt x="0" y="0"/>
                </a:lnTo>
                <a:close/>
              </a:path>
            </a:pathLst>
          </a:custGeom>
          <a:blipFill>
            <a:blip r:embed="rId7"/>
            <a:stretch>
              <a:fillRect/>
            </a:stretch>
          </a:blipFill>
        </p:spPr>
      </p:sp>
      <p:sp>
        <p:nvSpPr>
          <p:cNvPr id="10" name="Freeform 10"/>
          <p:cNvSpPr/>
          <p:nvPr/>
        </p:nvSpPr>
        <p:spPr>
          <a:xfrm rot="5300415">
            <a:off x="1394344" y="-6082814"/>
            <a:ext cx="9122123" cy="8654614"/>
          </a:xfrm>
          <a:custGeom>
            <a:avLst/>
            <a:gdLst/>
            <a:ahLst/>
            <a:cxnLst/>
            <a:rect l="l" t="t" r="r" b="b"/>
            <a:pathLst>
              <a:path w="9122123" h="8654614">
                <a:moveTo>
                  <a:pt x="0" y="0"/>
                </a:moveTo>
                <a:lnTo>
                  <a:pt x="9122123" y="0"/>
                </a:lnTo>
                <a:lnTo>
                  <a:pt x="9122123" y="8654614"/>
                </a:lnTo>
                <a:lnTo>
                  <a:pt x="0" y="8654614"/>
                </a:lnTo>
                <a:lnTo>
                  <a:pt x="0" y="0"/>
                </a:lnTo>
                <a:close/>
              </a:path>
            </a:pathLst>
          </a:custGeom>
          <a:blipFill>
            <a:blip r:embed="rId3"/>
            <a:stretch>
              <a:fillRect/>
            </a:stretch>
          </a:blipFill>
        </p:spPr>
      </p:sp>
      <p:sp>
        <p:nvSpPr>
          <p:cNvPr id="11" name="Freeform 11"/>
          <p:cNvSpPr/>
          <p:nvPr/>
        </p:nvSpPr>
        <p:spPr>
          <a:xfrm rot="796355">
            <a:off x="7672657" y="-6251120"/>
            <a:ext cx="9122123" cy="8654614"/>
          </a:xfrm>
          <a:custGeom>
            <a:avLst/>
            <a:gdLst/>
            <a:ahLst/>
            <a:cxnLst/>
            <a:rect l="l" t="t" r="r" b="b"/>
            <a:pathLst>
              <a:path w="9122123" h="8654614">
                <a:moveTo>
                  <a:pt x="0" y="0"/>
                </a:moveTo>
                <a:lnTo>
                  <a:pt x="9122123" y="0"/>
                </a:lnTo>
                <a:lnTo>
                  <a:pt x="9122123" y="8654614"/>
                </a:lnTo>
                <a:lnTo>
                  <a:pt x="0" y="8654614"/>
                </a:lnTo>
                <a:lnTo>
                  <a:pt x="0" y="0"/>
                </a:lnTo>
                <a:close/>
              </a:path>
            </a:pathLst>
          </a:custGeom>
          <a:blipFill>
            <a:blip r:embed="rId3"/>
            <a:stretch>
              <a:fillRect/>
            </a:stretch>
          </a:blipFill>
        </p:spPr>
      </p:sp>
      <p:sp>
        <p:nvSpPr>
          <p:cNvPr id="12" name="Freeform 12"/>
          <p:cNvSpPr/>
          <p:nvPr/>
        </p:nvSpPr>
        <p:spPr>
          <a:xfrm rot="-2458172">
            <a:off x="13269556" y="-2398456"/>
            <a:ext cx="7979489" cy="8326423"/>
          </a:xfrm>
          <a:custGeom>
            <a:avLst/>
            <a:gdLst/>
            <a:ahLst/>
            <a:cxnLst/>
            <a:rect l="l" t="t" r="r" b="b"/>
            <a:pathLst>
              <a:path w="7979489" h="8326423">
                <a:moveTo>
                  <a:pt x="0" y="0"/>
                </a:moveTo>
                <a:lnTo>
                  <a:pt x="7979488" y="0"/>
                </a:lnTo>
                <a:lnTo>
                  <a:pt x="7979488" y="8326423"/>
                </a:lnTo>
                <a:lnTo>
                  <a:pt x="0" y="8326423"/>
                </a:lnTo>
                <a:lnTo>
                  <a:pt x="0" y="0"/>
                </a:lnTo>
                <a:close/>
              </a:path>
            </a:pathLst>
          </a:custGeom>
          <a:blipFill>
            <a:blip r:embed="rId8"/>
            <a:stretch>
              <a:fillRect/>
            </a:stretch>
          </a:blipFill>
          <a:ln cap="sq">
            <a:noFill/>
            <a:prstDash val="solid"/>
            <a:miter/>
          </a:ln>
        </p:spPr>
      </p:sp>
      <p:sp>
        <p:nvSpPr>
          <p:cNvPr id="13" name="Freeform 13"/>
          <p:cNvSpPr/>
          <p:nvPr/>
        </p:nvSpPr>
        <p:spPr>
          <a:xfrm rot="3566418">
            <a:off x="559792" y="-495930"/>
            <a:ext cx="3425615" cy="2534955"/>
          </a:xfrm>
          <a:custGeom>
            <a:avLst/>
            <a:gdLst/>
            <a:ahLst/>
            <a:cxnLst/>
            <a:rect l="l" t="t" r="r" b="b"/>
            <a:pathLst>
              <a:path w="3425615" h="2534955">
                <a:moveTo>
                  <a:pt x="0" y="0"/>
                </a:moveTo>
                <a:lnTo>
                  <a:pt x="3425615" y="0"/>
                </a:lnTo>
                <a:lnTo>
                  <a:pt x="3425615" y="2534956"/>
                </a:lnTo>
                <a:lnTo>
                  <a:pt x="0" y="2534956"/>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14" name="TextBox 14"/>
          <p:cNvSpPr txBox="1"/>
          <p:nvPr/>
        </p:nvSpPr>
        <p:spPr>
          <a:xfrm>
            <a:off x="3258452" y="3468846"/>
            <a:ext cx="11771095" cy="3270542"/>
          </a:xfrm>
          <a:prstGeom prst="rect">
            <a:avLst/>
          </a:prstGeom>
        </p:spPr>
        <p:txBody>
          <a:bodyPr lIns="0" tIns="0" rIns="0" bIns="0" rtlCol="0" anchor="t">
            <a:spAutoFit/>
          </a:bodyPr>
          <a:lstStyle/>
          <a:p>
            <a:pPr marL="0" lvl="0" indent="0" algn="ctr">
              <a:lnSpc>
                <a:spcPts val="26583"/>
              </a:lnSpc>
            </a:pPr>
            <a:r>
              <a:rPr lang="en-US" sz="18988">
                <a:solidFill>
                  <a:srgbClr val="101010"/>
                </a:solidFill>
                <a:latin typeface="Blosta"/>
                <a:ea typeface="Blosta"/>
                <a:cs typeface="Blosta"/>
                <a:sym typeface="Blosta"/>
              </a:rPr>
              <a:t>THANK YOU</a:t>
            </a:r>
          </a:p>
        </p:txBody>
      </p:sp>
      <p:sp>
        <p:nvSpPr>
          <p:cNvPr id="16" name="Freeform 16"/>
          <p:cNvSpPr/>
          <p:nvPr/>
        </p:nvSpPr>
        <p:spPr>
          <a:xfrm>
            <a:off x="8333663" y="2390349"/>
            <a:ext cx="1430175" cy="1570299"/>
          </a:xfrm>
          <a:custGeom>
            <a:avLst/>
            <a:gdLst/>
            <a:ahLst/>
            <a:cxnLst/>
            <a:rect l="l" t="t" r="r" b="b"/>
            <a:pathLst>
              <a:path w="1430175" h="1570299">
                <a:moveTo>
                  <a:pt x="0" y="0"/>
                </a:moveTo>
                <a:lnTo>
                  <a:pt x="1430174" y="0"/>
                </a:lnTo>
                <a:lnTo>
                  <a:pt x="1430174" y="1570299"/>
                </a:lnTo>
                <a:lnTo>
                  <a:pt x="0" y="1570299"/>
                </a:lnTo>
                <a:lnTo>
                  <a:pt x="0" y="0"/>
                </a:lnTo>
                <a:close/>
              </a:path>
            </a:pathLst>
          </a:custGeom>
          <a:blipFill>
            <a:blip r:embed="rId10"/>
            <a:stretch>
              <a:fillRect/>
            </a:stretch>
          </a:blipFill>
        </p:spPr>
      </p:sp>
      <p:sp>
        <p:nvSpPr>
          <p:cNvPr id="17" name="Freeform 17"/>
          <p:cNvSpPr/>
          <p:nvPr/>
        </p:nvSpPr>
        <p:spPr>
          <a:xfrm rot="8841830" flipH="1" flipV="1">
            <a:off x="14250379" y="-389944"/>
            <a:ext cx="3307438" cy="1371084"/>
          </a:xfrm>
          <a:custGeom>
            <a:avLst/>
            <a:gdLst/>
            <a:ahLst/>
            <a:cxnLst/>
            <a:rect l="l" t="t" r="r" b="b"/>
            <a:pathLst>
              <a:path w="3307438" h="1371084">
                <a:moveTo>
                  <a:pt x="3307439" y="1371083"/>
                </a:moveTo>
                <a:lnTo>
                  <a:pt x="0" y="1371083"/>
                </a:lnTo>
                <a:lnTo>
                  <a:pt x="0" y="0"/>
                </a:lnTo>
                <a:lnTo>
                  <a:pt x="3307439" y="0"/>
                </a:lnTo>
                <a:lnTo>
                  <a:pt x="3307439" y="1371083"/>
                </a:lnTo>
                <a:close/>
              </a:path>
            </a:pathLst>
          </a:custGeom>
          <a:blipFill>
            <a:blip>
              <a:extLst>
                <a:ext uri="{96DAC541-7B7A-43D3-8B79-37D633B846F1}">
                  <asvg:svgBlip xmlns:asvg="http://schemas.microsoft.com/office/drawing/2016/SVG/main" r:embed="rId11"/>
                </a:ext>
              </a:extLst>
            </a:blip>
            <a:stretch>
              <a:fillRect/>
            </a:stretch>
          </a:blipFill>
        </p:spPr>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38</TotalTime>
  <Words>2772</Words>
  <Application>Microsoft Office PowerPoint</Application>
  <PresentationFormat>Custom</PresentationFormat>
  <Paragraphs>135</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Stefan Marin</cp:lastModifiedBy>
  <cp:revision>1</cp:revision>
  <dcterms:created xsi:type="dcterms:W3CDTF">2006-08-16T00:00:00Z</dcterms:created>
  <dcterms:modified xsi:type="dcterms:W3CDTF">2026-07-13T08:35:03Z</dcterms:modified>
  <dc:identifier>DAHPLMWhyS0</dc:identifier>
</cp:coreProperties>
</file>