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0"/>
  </p:notesMasterIdLst>
  <p:sldIdLst>
    <p:sldId id="256" r:id="rId5"/>
    <p:sldId id="263" r:id="rId6"/>
    <p:sldId id="257" r:id="rId7"/>
    <p:sldId id="261" r:id="rId8"/>
    <p:sldId id="259" r:id="rId9"/>
    <p:sldId id="258" r:id="rId10"/>
    <p:sldId id="266" r:id="rId11"/>
    <p:sldId id="267" r:id="rId12"/>
    <p:sldId id="268" r:id="rId13"/>
    <p:sldId id="269" r:id="rId14"/>
    <p:sldId id="270" r:id="rId15"/>
    <p:sldId id="260" r:id="rId16"/>
    <p:sldId id="271" r:id="rId17"/>
    <p:sldId id="262" r:id="rId18"/>
    <p:sldId id="26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193A7C-5172-4BCE-A45A-FC3A6BCAFA32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FD84C2B-505E-4D2A-8EDA-C5D09BEA8797}">
      <dgm:prSet/>
      <dgm:spPr/>
      <dgm:t>
        <a:bodyPr/>
        <a:lstStyle/>
        <a:p>
          <a:r>
            <a:rPr lang="en-GB"/>
            <a:t>Health is shaped over a lifetime </a:t>
          </a:r>
          <a:endParaRPr lang="en-US"/>
        </a:p>
      </dgm:t>
    </dgm:pt>
    <dgm:pt modelId="{8EA98735-6C69-4A09-A957-82A17A3B22E4}" type="parTrans" cxnId="{84313EF2-E6FA-4027-AF26-10708F3B0298}">
      <dgm:prSet/>
      <dgm:spPr/>
      <dgm:t>
        <a:bodyPr/>
        <a:lstStyle/>
        <a:p>
          <a:endParaRPr lang="en-US"/>
        </a:p>
      </dgm:t>
    </dgm:pt>
    <dgm:pt modelId="{E832D99C-505E-4665-A4E9-819F771B8A5B}" type="sibTrans" cxnId="{84313EF2-E6FA-4027-AF26-10708F3B0298}">
      <dgm:prSet/>
      <dgm:spPr/>
      <dgm:t>
        <a:bodyPr/>
        <a:lstStyle/>
        <a:p>
          <a:endParaRPr lang="en-US"/>
        </a:p>
      </dgm:t>
    </dgm:pt>
    <dgm:pt modelId="{50941BFD-112F-4BBA-BE00-652EBF25EE62}">
      <dgm:prSet/>
      <dgm:spPr/>
      <dgm:t>
        <a:bodyPr/>
        <a:lstStyle/>
        <a:p>
          <a:r>
            <a:rPr lang="en-GB"/>
            <a:t>Early life experiences affect long term health </a:t>
          </a:r>
          <a:endParaRPr lang="en-US"/>
        </a:p>
      </dgm:t>
    </dgm:pt>
    <dgm:pt modelId="{55BDBC0A-6D80-47EF-9483-580CA6CB9C82}" type="parTrans" cxnId="{B2BC44C8-D226-441F-8318-DA7BBAE7805A}">
      <dgm:prSet/>
      <dgm:spPr/>
      <dgm:t>
        <a:bodyPr/>
        <a:lstStyle/>
        <a:p>
          <a:endParaRPr lang="en-US"/>
        </a:p>
      </dgm:t>
    </dgm:pt>
    <dgm:pt modelId="{AEE30B2C-2D8A-4A65-B56E-1A1962F58271}" type="sibTrans" cxnId="{B2BC44C8-D226-441F-8318-DA7BBAE7805A}">
      <dgm:prSet/>
      <dgm:spPr/>
      <dgm:t>
        <a:bodyPr/>
        <a:lstStyle/>
        <a:p>
          <a:endParaRPr lang="en-US"/>
        </a:p>
      </dgm:t>
    </dgm:pt>
    <dgm:pt modelId="{02BD14BF-832C-4342-94AC-FE694C7CC797}">
      <dgm:prSet/>
      <dgm:spPr/>
      <dgm:t>
        <a:bodyPr/>
        <a:lstStyle/>
        <a:p>
          <a:r>
            <a:rPr lang="en-GB"/>
            <a:t>Life transitions and events influence wellbeing </a:t>
          </a:r>
          <a:endParaRPr lang="en-US"/>
        </a:p>
      </dgm:t>
    </dgm:pt>
    <dgm:pt modelId="{3C5C68C7-2F37-48A2-B71D-54F354A26D4E}" type="parTrans" cxnId="{FF2CD383-476F-4D1A-BEA2-2003C2AD84BD}">
      <dgm:prSet/>
      <dgm:spPr/>
      <dgm:t>
        <a:bodyPr/>
        <a:lstStyle/>
        <a:p>
          <a:endParaRPr lang="en-US"/>
        </a:p>
      </dgm:t>
    </dgm:pt>
    <dgm:pt modelId="{1B321FDB-6095-45D2-8A87-7DBDFC42C756}" type="sibTrans" cxnId="{FF2CD383-476F-4D1A-BEA2-2003C2AD84BD}">
      <dgm:prSet/>
      <dgm:spPr/>
      <dgm:t>
        <a:bodyPr/>
        <a:lstStyle/>
        <a:p>
          <a:endParaRPr lang="en-US"/>
        </a:p>
      </dgm:t>
    </dgm:pt>
    <dgm:pt modelId="{A3686DC6-2537-4DAF-B7CC-4012CEBA7C10}">
      <dgm:prSet/>
      <dgm:spPr/>
      <dgm:t>
        <a:bodyPr/>
        <a:lstStyle/>
        <a:p>
          <a:r>
            <a:rPr lang="en-US" dirty="0"/>
            <a:t>Supports prevention and intervention </a:t>
          </a:r>
        </a:p>
      </dgm:t>
    </dgm:pt>
    <dgm:pt modelId="{A76311B6-961B-43F6-B53F-5EE9A730ABFA}" type="parTrans" cxnId="{6689B052-4158-4203-852E-45DE76AD2699}">
      <dgm:prSet/>
      <dgm:spPr/>
      <dgm:t>
        <a:bodyPr/>
        <a:lstStyle/>
        <a:p>
          <a:endParaRPr lang="en-US"/>
        </a:p>
      </dgm:t>
    </dgm:pt>
    <dgm:pt modelId="{3CCEC564-6410-49ED-B4B5-77D142AE3415}" type="sibTrans" cxnId="{6689B052-4158-4203-852E-45DE76AD2699}">
      <dgm:prSet/>
      <dgm:spPr/>
      <dgm:t>
        <a:bodyPr/>
        <a:lstStyle/>
        <a:p>
          <a:endParaRPr lang="en-US"/>
        </a:p>
      </dgm:t>
    </dgm:pt>
    <dgm:pt modelId="{59327EF8-8744-4C63-A95D-9CE2FC95FFB8}" type="pres">
      <dgm:prSet presAssocID="{9C193A7C-5172-4BCE-A45A-FC3A6BCAFA3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2E0A467-DDD4-4AD3-A0F2-0AEAC66C0CC5}" type="pres">
      <dgm:prSet presAssocID="{AFD84C2B-505E-4D2A-8EDA-C5D09BEA8797}" presName="hierRoot1" presStyleCnt="0"/>
      <dgm:spPr/>
    </dgm:pt>
    <dgm:pt modelId="{3E214A94-9772-4E63-9254-C50CDBD91FA9}" type="pres">
      <dgm:prSet presAssocID="{AFD84C2B-505E-4D2A-8EDA-C5D09BEA8797}" presName="composite" presStyleCnt="0"/>
      <dgm:spPr/>
    </dgm:pt>
    <dgm:pt modelId="{08B2E194-48EB-4B40-9FDF-DADFF85D3E5E}" type="pres">
      <dgm:prSet presAssocID="{AFD84C2B-505E-4D2A-8EDA-C5D09BEA8797}" presName="background" presStyleLbl="node0" presStyleIdx="0" presStyleCnt="4"/>
      <dgm:spPr/>
    </dgm:pt>
    <dgm:pt modelId="{6826A792-7D55-42E2-93B8-8130C6527253}" type="pres">
      <dgm:prSet presAssocID="{AFD84C2B-505E-4D2A-8EDA-C5D09BEA8797}" presName="text" presStyleLbl="fgAcc0" presStyleIdx="0" presStyleCnt="4" custLinFactNeighborX="502" custLinFactNeighborY="1327">
        <dgm:presLayoutVars>
          <dgm:chPref val="3"/>
        </dgm:presLayoutVars>
      </dgm:prSet>
      <dgm:spPr/>
    </dgm:pt>
    <dgm:pt modelId="{51806487-C225-414E-B57F-A8E8E0CA68E9}" type="pres">
      <dgm:prSet presAssocID="{AFD84C2B-505E-4D2A-8EDA-C5D09BEA8797}" presName="hierChild2" presStyleCnt="0"/>
      <dgm:spPr/>
    </dgm:pt>
    <dgm:pt modelId="{6D42673A-3B55-4017-A03D-D5ED4E47421E}" type="pres">
      <dgm:prSet presAssocID="{50941BFD-112F-4BBA-BE00-652EBF25EE62}" presName="hierRoot1" presStyleCnt="0"/>
      <dgm:spPr/>
    </dgm:pt>
    <dgm:pt modelId="{E3226660-0CC1-427C-8765-6C05CE239987}" type="pres">
      <dgm:prSet presAssocID="{50941BFD-112F-4BBA-BE00-652EBF25EE62}" presName="composite" presStyleCnt="0"/>
      <dgm:spPr/>
    </dgm:pt>
    <dgm:pt modelId="{5748AF87-F5E6-4053-9BB4-093E88B86FA8}" type="pres">
      <dgm:prSet presAssocID="{50941BFD-112F-4BBA-BE00-652EBF25EE62}" presName="background" presStyleLbl="node0" presStyleIdx="1" presStyleCnt="4"/>
      <dgm:spPr/>
    </dgm:pt>
    <dgm:pt modelId="{6EEDE879-0746-407D-A272-4404759BE878}" type="pres">
      <dgm:prSet presAssocID="{50941BFD-112F-4BBA-BE00-652EBF25EE62}" presName="text" presStyleLbl="fgAcc0" presStyleIdx="1" presStyleCnt="4">
        <dgm:presLayoutVars>
          <dgm:chPref val="3"/>
        </dgm:presLayoutVars>
      </dgm:prSet>
      <dgm:spPr/>
    </dgm:pt>
    <dgm:pt modelId="{64BF08A6-A4C2-4F60-9E23-446AAF2E39BA}" type="pres">
      <dgm:prSet presAssocID="{50941BFD-112F-4BBA-BE00-652EBF25EE62}" presName="hierChild2" presStyleCnt="0"/>
      <dgm:spPr/>
    </dgm:pt>
    <dgm:pt modelId="{A11E20D8-0821-4791-A6D3-326049316100}" type="pres">
      <dgm:prSet presAssocID="{02BD14BF-832C-4342-94AC-FE694C7CC797}" presName="hierRoot1" presStyleCnt="0"/>
      <dgm:spPr/>
    </dgm:pt>
    <dgm:pt modelId="{81B003A8-BD5D-4484-BFE2-FE230DA5F807}" type="pres">
      <dgm:prSet presAssocID="{02BD14BF-832C-4342-94AC-FE694C7CC797}" presName="composite" presStyleCnt="0"/>
      <dgm:spPr/>
    </dgm:pt>
    <dgm:pt modelId="{9F73764D-FC26-478F-8DC2-A2A8547A903A}" type="pres">
      <dgm:prSet presAssocID="{02BD14BF-832C-4342-94AC-FE694C7CC797}" presName="background" presStyleLbl="node0" presStyleIdx="2" presStyleCnt="4"/>
      <dgm:spPr/>
    </dgm:pt>
    <dgm:pt modelId="{2948C7CA-DE03-482E-BB71-3F3BAC93E365}" type="pres">
      <dgm:prSet presAssocID="{02BD14BF-832C-4342-94AC-FE694C7CC797}" presName="text" presStyleLbl="fgAcc0" presStyleIdx="2" presStyleCnt="4">
        <dgm:presLayoutVars>
          <dgm:chPref val="3"/>
        </dgm:presLayoutVars>
      </dgm:prSet>
      <dgm:spPr/>
    </dgm:pt>
    <dgm:pt modelId="{56F04DC3-DD47-4033-9FB6-7848C097FFD2}" type="pres">
      <dgm:prSet presAssocID="{02BD14BF-832C-4342-94AC-FE694C7CC797}" presName="hierChild2" presStyleCnt="0"/>
      <dgm:spPr/>
    </dgm:pt>
    <dgm:pt modelId="{8A115D33-A5DC-476B-9D2A-F4E33207EF83}" type="pres">
      <dgm:prSet presAssocID="{A3686DC6-2537-4DAF-B7CC-4012CEBA7C10}" presName="hierRoot1" presStyleCnt="0"/>
      <dgm:spPr/>
    </dgm:pt>
    <dgm:pt modelId="{054D6F60-442D-4EC4-8F23-D1C5C3B5F4E6}" type="pres">
      <dgm:prSet presAssocID="{A3686DC6-2537-4DAF-B7CC-4012CEBA7C10}" presName="composite" presStyleCnt="0"/>
      <dgm:spPr/>
    </dgm:pt>
    <dgm:pt modelId="{B0F72ED1-45D1-45E5-B75A-6D6F7EF15BC0}" type="pres">
      <dgm:prSet presAssocID="{A3686DC6-2537-4DAF-B7CC-4012CEBA7C10}" presName="background" presStyleLbl="node0" presStyleIdx="3" presStyleCnt="4"/>
      <dgm:spPr/>
    </dgm:pt>
    <dgm:pt modelId="{5F8E5A10-7983-4AD0-8F3C-6259140DDACC}" type="pres">
      <dgm:prSet presAssocID="{A3686DC6-2537-4DAF-B7CC-4012CEBA7C10}" presName="text" presStyleLbl="fgAcc0" presStyleIdx="3" presStyleCnt="4">
        <dgm:presLayoutVars>
          <dgm:chPref val="3"/>
        </dgm:presLayoutVars>
      </dgm:prSet>
      <dgm:spPr/>
    </dgm:pt>
    <dgm:pt modelId="{B67D18B8-E8A8-47A5-A694-96B2DB71B64F}" type="pres">
      <dgm:prSet presAssocID="{A3686DC6-2537-4DAF-B7CC-4012CEBA7C10}" presName="hierChild2" presStyleCnt="0"/>
      <dgm:spPr/>
    </dgm:pt>
  </dgm:ptLst>
  <dgm:cxnLst>
    <dgm:cxn modelId="{92C3252A-FEEE-4472-BBE9-DC013A96BC66}" type="presOf" srcId="{02BD14BF-832C-4342-94AC-FE694C7CC797}" destId="{2948C7CA-DE03-482E-BB71-3F3BAC93E365}" srcOrd="0" destOrd="0" presId="urn:microsoft.com/office/officeart/2005/8/layout/hierarchy1"/>
    <dgm:cxn modelId="{6689B052-4158-4203-852E-45DE76AD2699}" srcId="{9C193A7C-5172-4BCE-A45A-FC3A6BCAFA32}" destId="{A3686DC6-2537-4DAF-B7CC-4012CEBA7C10}" srcOrd="3" destOrd="0" parTransId="{A76311B6-961B-43F6-B53F-5EE9A730ABFA}" sibTransId="{3CCEC564-6410-49ED-B4B5-77D142AE3415}"/>
    <dgm:cxn modelId="{FF2CD383-476F-4D1A-BEA2-2003C2AD84BD}" srcId="{9C193A7C-5172-4BCE-A45A-FC3A6BCAFA32}" destId="{02BD14BF-832C-4342-94AC-FE694C7CC797}" srcOrd="2" destOrd="0" parTransId="{3C5C68C7-2F37-48A2-B71D-54F354A26D4E}" sibTransId="{1B321FDB-6095-45D2-8A87-7DBDFC42C756}"/>
    <dgm:cxn modelId="{A99A9490-8A96-4E3A-8D6D-076246DAE91D}" type="presOf" srcId="{A3686DC6-2537-4DAF-B7CC-4012CEBA7C10}" destId="{5F8E5A10-7983-4AD0-8F3C-6259140DDACC}" srcOrd="0" destOrd="0" presId="urn:microsoft.com/office/officeart/2005/8/layout/hierarchy1"/>
    <dgm:cxn modelId="{C2AB1795-1472-4EDF-B98B-567ECD839DC7}" type="presOf" srcId="{50941BFD-112F-4BBA-BE00-652EBF25EE62}" destId="{6EEDE879-0746-407D-A272-4404759BE878}" srcOrd="0" destOrd="0" presId="urn:microsoft.com/office/officeart/2005/8/layout/hierarchy1"/>
    <dgm:cxn modelId="{DD4F7FA2-8B26-4474-AA0E-AD7F311D03EA}" type="presOf" srcId="{9C193A7C-5172-4BCE-A45A-FC3A6BCAFA32}" destId="{59327EF8-8744-4C63-A95D-9CE2FC95FFB8}" srcOrd="0" destOrd="0" presId="urn:microsoft.com/office/officeart/2005/8/layout/hierarchy1"/>
    <dgm:cxn modelId="{DDE7F2C3-73DC-41B7-BDFC-801A60E4ABA5}" type="presOf" srcId="{AFD84C2B-505E-4D2A-8EDA-C5D09BEA8797}" destId="{6826A792-7D55-42E2-93B8-8130C6527253}" srcOrd="0" destOrd="0" presId="urn:microsoft.com/office/officeart/2005/8/layout/hierarchy1"/>
    <dgm:cxn modelId="{B2BC44C8-D226-441F-8318-DA7BBAE7805A}" srcId="{9C193A7C-5172-4BCE-A45A-FC3A6BCAFA32}" destId="{50941BFD-112F-4BBA-BE00-652EBF25EE62}" srcOrd="1" destOrd="0" parTransId="{55BDBC0A-6D80-47EF-9483-580CA6CB9C82}" sibTransId="{AEE30B2C-2D8A-4A65-B56E-1A1962F58271}"/>
    <dgm:cxn modelId="{84313EF2-E6FA-4027-AF26-10708F3B0298}" srcId="{9C193A7C-5172-4BCE-A45A-FC3A6BCAFA32}" destId="{AFD84C2B-505E-4D2A-8EDA-C5D09BEA8797}" srcOrd="0" destOrd="0" parTransId="{8EA98735-6C69-4A09-A957-82A17A3B22E4}" sibTransId="{E832D99C-505E-4665-A4E9-819F771B8A5B}"/>
    <dgm:cxn modelId="{1ABE2DD3-649C-4262-B289-B3C5C0C85B29}" type="presParOf" srcId="{59327EF8-8744-4C63-A95D-9CE2FC95FFB8}" destId="{42E0A467-DDD4-4AD3-A0F2-0AEAC66C0CC5}" srcOrd="0" destOrd="0" presId="urn:microsoft.com/office/officeart/2005/8/layout/hierarchy1"/>
    <dgm:cxn modelId="{3A544BAD-5914-437A-ABF9-DE47F7FC7640}" type="presParOf" srcId="{42E0A467-DDD4-4AD3-A0F2-0AEAC66C0CC5}" destId="{3E214A94-9772-4E63-9254-C50CDBD91FA9}" srcOrd="0" destOrd="0" presId="urn:microsoft.com/office/officeart/2005/8/layout/hierarchy1"/>
    <dgm:cxn modelId="{6E7C9D64-87B2-45A1-950B-5B292D09C44E}" type="presParOf" srcId="{3E214A94-9772-4E63-9254-C50CDBD91FA9}" destId="{08B2E194-48EB-4B40-9FDF-DADFF85D3E5E}" srcOrd="0" destOrd="0" presId="urn:microsoft.com/office/officeart/2005/8/layout/hierarchy1"/>
    <dgm:cxn modelId="{263A84A8-3114-4855-8C53-1FCE66226084}" type="presParOf" srcId="{3E214A94-9772-4E63-9254-C50CDBD91FA9}" destId="{6826A792-7D55-42E2-93B8-8130C6527253}" srcOrd="1" destOrd="0" presId="urn:microsoft.com/office/officeart/2005/8/layout/hierarchy1"/>
    <dgm:cxn modelId="{A28C283B-E688-4B52-8D36-A5AEDA679B8D}" type="presParOf" srcId="{42E0A467-DDD4-4AD3-A0F2-0AEAC66C0CC5}" destId="{51806487-C225-414E-B57F-A8E8E0CA68E9}" srcOrd="1" destOrd="0" presId="urn:microsoft.com/office/officeart/2005/8/layout/hierarchy1"/>
    <dgm:cxn modelId="{DC3FBCCC-6DED-4313-9B82-CEAF632C1909}" type="presParOf" srcId="{59327EF8-8744-4C63-A95D-9CE2FC95FFB8}" destId="{6D42673A-3B55-4017-A03D-D5ED4E47421E}" srcOrd="1" destOrd="0" presId="urn:microsoft.com/office/officeart/2005/8/layout/hierarchy1"/>
    <dgm:cxn modelId="{BF3926B7-24B0-4454-B81F-5A56EBD9D68A}" type="presParOf" srcId="{6D42673A-3B55-4017-A03D-D5ED4E47421E}" destId="{E3226660-0CC1-427C-8765-6C05CE239987}" srcOrd="0" destOrd="0" presId="urn:microsoft.com/office/officeart/2005/8/layout/hierarchy1"/>
    <dgm:cxn modelId="{4950E406-C4D6-4BCE-B52A-EB4AAE67E0AC}" type="presParOf" srcId="{E3226660-0CC1-427C-8765-6C05CE239987}" destId="{5748AF87-F5E6-4053-9BB4-093E88B86FA8}" srcOrd="0" destOrd="0" presId="urn:microsoft.com/office/officeart/2005/8/layout/hierarchy1"/>
    <dgm:cxn modelId="{82D04330-6B88-4988-8013-AEB303244010}" type="presParOf" srcId="{E3226660-0CC1-427C-8765-6C05CE239987}" destId="{6EEDE879-0746-407D-A272-4404759BE878}" srcOrd="1" destOrd="0" presId="urn:microsoft.com/office/officeart/2005/8/layout/hierarchy1"/>
    <dgm:cxn modelId="{54D9273B-436B-4D4E-A09A-78EF013888F8}" type="presParOf" srcId="{6D42673A-3B55-4017-A03D-D5ED4E47421E}" destId="{64BF08A6-A4C2-4F60-9E23-446AAF2E39BA}" srcOrd="1" destOrd="0" presId="urn:microsoft.com/office/officeart/2005/8/layout/hierarchy1"/>
    <dgm:cxn modelId="{554AFAF5-FD28-4662-9199-2AA67E6F8549}" type="presParOf" srcId="{59327EF8-8744-4C63-A95D-9CE2FC95FFB8}" destId="{A11E20D8-0821-4791-A6D3-326049316100}" srcOrd="2" destOrd="0" presId="urn:microsoft.com/office/officeart/2005/8/layout/hierarchy1"/>
    <dgm:cxn modelId="{934D50A3-3CE2-4744-B15A-5D775F0C5ADF}" type="presParOf" srcId="{A11E20D8-0821-4791-A6D3-326049316100}" destId="{81B003A8-BD5D-4484-BFE2-FE230DA5F807}" srcOrd="0" destOrd="0" presId="urn:microsoft.com/office/officeart/2005/8/layout/hierarchy1"/>
    <dgm:cxn modelId="{57468F44-9611-46FE-B6AC-80DB7060B0B1}" type="presParOf" srcId="{81B003A8-BD5D-4484-BFE2-FE230DA5F807}" destId="{9F73764D-FC26-478F-8DC2-A2A8547A903A}" srcOrd="0" destOrd="0" presId="urn:microsoft.com/office/officeart/2005/8/layout/hierarchy1"/>
    <dgm:cxn modelId="{A19CD7C7-7066-4C5C-BBC1-8679BD232FE2}" type="presParOf" srcId="{81B003A8-BD5D-4484-BFE2-FE230DA5F807}" destId="{2948C7CA-DE03-482E-BB71-3F3BAC93E365}" srcOrd="1" destOrd="0" presId="urn:microsoft.com/office/officeart/2005/8/layout/hierarchy1"/>
    <dgm:cxn modelId="{A39F2AF0-7B82-4DC6-9D3C-5A091C1111D6}" type="presParOf" srcId="{A11E20D8-0821-4791-A6D3-326049316100}" destId="{56F04DC3-DD47-4033-9FB6-7848C097FFD2}" srcOrd="1" destOrd="0" presId="urn:microsoft.com/office/officeart/2005/8/layout/hierarchy1"/>
    <dgm:cxn modelId="{25CD9196-ED42-4578-B513-CD9DA0006C2D}" type="presParOf" srcId="{59327EF8-8744-4C63-A95D-9CE2FC95FFB8}" destId="{8A115D33-A5DC-476B-9D2A-F4E33207EF83}" srcOrd="3" destOrd="0" presId="urn:microsoft.com/office/officeart/2005/8/layout/hierarchy1"/>
    <dgm:cxn modelId="{5BDC976D-D3D7-4CEA-B02D-1B4CE09608AF}" type="presParOf" srcId="{8A115D33-A5DC-476B-9D2A-F4E33207EF83}" destId="{054D6F60-442D-4EC4-8F23-D1C5C3B5F4E6}" srcOrd="0" destOrd="0" presId="urn:microsoft.com/office/officeart/2005/8/layout/hierarchy1"/>
    <dgm:cxn modelId="{49931C34-CBF8-49B8-AD47-DEE0C4482CEC}" type="presParOf" srcId="{054D6F60-442D-4EC4-8F23-D1C5C3B5F4E6}" destId="{B0F72ED1-45D1-45E5-B75A-6D6F7EF15BC0}" srcOrd="0" destOrd="0" presId="urn:microsoft.com/office/officeart/2005/8/layout/hierarchy1"/>
    <dgm:cxn modelId="{B019EFD0-83D0-4ED9-8196-AF16442554E1}" type="presParOf" srcId="{054D6F60-442D-4EC4-8F23-D1C5C3B5F4E6}" destId="{5F8E5A10-7983-4AD0-8F3C-6259140DDACC}" srcOrd="1" destOrd="0" presId="urn:microsoft.com/office/officeart/2005/8/layout/hierarchy1"/>
    <dgm:cxn modelId="{D3E48073-02A6-4B40-BE13-959539A5F9AD}" type="presParOf" srcId="{8A115D33-A5DC-476B-9D2A-F4E33207EF83}" destId="{B67D18B8-E8A8-47A5-A694-96B2DB71B64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36B80D-0B02-45A9-9A5C-A4D29E64E4DE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77AE16B-8079-4CC1-A919-407EA8CE9218}">
      <dgm:prSet/>
      <dgm:spPr/>
      <dgm:t>
        <a:bodyPr/>
        <a:lstStyle/>
        <a:p>
          <a:r>
            <a:rPr lang="en-GB"/>
            <a:t>Biological factors </a:t>
          </a:r>
          <a:endParaRPr lang="en-US"/>
        </a:p>
      </dgm:t>
    </dgm:pt>
    <dgm:pt modelId="{F5E90A89-168E-4596-A048-2A9643BC60EE}" type="parTrans" cxnId="{62595883-DC8B-4EE8-B5F3-BDA0D6BE366B}">
      <dgm:prSet/>
      <dgm:spPr/>
      <dgm:t>
        <a:bodyPr/>
        <a:lstStyle/>
        <a:p>
          <a:endParaRPr lang="en-US"/>
        </a:p>
      </dgm:t>
    </dgm:pt>
    <dgm:pt modelId="{0652CC18-4D14-434C-8077-7D27EBB074DE}" type="sibTrans" cxnId="{62595883-DC8B-4EE8-B5F3-BDA0D6BE366B}">
      <dgm:prSet/>
      <dgm:spPr/>
      <dgm:t>
        <a:bodyPr/>
        <a:lstStyle/>
        <a:p>
          <a:endParaRPr lang="en-US"/>
        </a:p>
      </dgm:t>
    </dgm:pt>
    <dgm:pt modelId="{5EB801F5-4A2D-4981-A548-23E6A873AC29}">
      <dgm:prSet/>
      <dgm:spPr/>
      <dgm:t>
        <a:bodyPr/>
        <a:lstStyle/>
        <a:p>
          <a:r>
            <a:rPr lang="en-GB"/>
            <a:t>Psychological factors</a:t>
          </a:r>
          <a:endParaRPr lang="en-US"/>
        </a:p>
      </dgm:t>
    </dgm:pt>
    <dgm:pt modelId="{6A6C3FDF-DBDB-4CFF-A9C8-84938A567CD6}" type="parTrans" cxnId="{76287365-2749-4778-92DA-B07BE9EE78B9}">
      <dgm:prSet/>
      <dgm:spPr/>
      <dgm:t>
        <a:bodyPr/>
        <a:lstStyle/>
        <a:p>
          <a:endParaRPr lang="en-US"/>
        </a:p>
      </dgm:t>
    </dgm:pt>
    <dgm:pt modelId="{7E57E151-9C96-4087-82F7-35C392547565}" type="sibTrans" cxnId="{76287365-2749-4778-92DA-B07BE9EE78B9}">
      <dgm:prSet/>
      <dgm:spPr/>
      <dgm:t>
        <a:bodyPr/>
        <a:lstStyle/>
        <a:p>
          <a:endParaRPr lang="en-US"/>
        </a:p>
      </dgm:t>
    </dgm:pt>
    <dgm:pt modelId="{EE7D2164-9F0D-45DA-9862-4F72B6D48714}">
      <dgm:prSet/>
      <dgm:spPr/>
      <dgm:t>
        <a:bodyPr/>
        <a:lstStyle/>
        <a:p>
          <a:r>
            <a:rPr lang="en-GB"/>
            <a:t>Social factors </a:t>
          </a:r>
          <a:endParaRPr lang="en-US"/>
        </a:p>
      </dgm:t>
    </dgm:pt>
    <dgm:pt modelId="{76865CBA-0623-420B-BE8B-BFE43FAE0C1A}" type="parTrans" cxnId="{156EA640-63C8-4345-9CCC-082961085101}">
      <dgm:prSet/>
      <dgm:spPr/>
      <dgm:t>
        <a:bodyPr/>
        <a:lstStyle/>
        <a:p>
          <a:endParaRPr lang="en-US"/>
        </a:p>
      </dgm:t>
    </dgm:pt>
    <dgm:pt modelId="{4F031240-2403-48A1-A926-4146D90B2081}" type="sibTrans" cxnId="{156EA640-63C8-4345-9CCC-082961085101}">
      <dgm:prSet/>
      <dgm:spPr/>
      <dgm:t>
        <a:bodyPr/>
        <a:lstStyle/>
        <a:p>
          <a:endParaRPr lang="en-US"/>
        </a:p>
      </dgm:t>
    </dgm:pt>
    <dgm:pt modelId="{8E59F2C2-3F5A-40C2-812E-137997DDAD3B}">
      <dgm:prSet/>
      <dgm:spPr/>
      <dgm:t>
        <a:bodyPr/>
        <a:lstStyle/>
        <a:p>
          <a:r>
            <a:rPr lang="en-GB" dirty="0"/>
            <a:t>Environmental factors</a:t>
          </a:r>
          <a:endParaRPr lang="en-US" dirty="0"/>
        </a:p>
      </dgm:t>
    </dgm:pt>
    <dgm:pt modelId="{610241A7-1AE7-4C9E-9012-5A99C46EB195}" type="parTrans" cxnId="{8ADFD114-1CC1-438E-9DC1-74946B143F94}">
      <dgm:prSet/>
      <dgm:spPr/>
      <dgm:t>
        <a:bodyPr/>
        <a:lstStyle/>
        <a:p>
          <a:endParaRPr lang="en-US"/>
        </a:p>
      </dgm:t>
    </dgm:pt>
    <dgm:pt modelId="{B7A176C0-E95E-49E9-B78F-25C52F0A5849}" type="sibTrans" cxnId="{8ADFD114-1CC1-438E-9DC1-74946B143F94}">
      <dgm:prSet/>
      <dgm:spPr/>
      <dgm:t>
        <a:bodyPr/>
        <a:lstStyle/>
        <a:p>
          <a:endParaRPr lang="en-US"/>
        </a:p>
      </dgm:t>
    </dgm:pt>
    <dgm:pt modelId="{20D6F044-3F6C-42D8-A30C-84F8258BF345}" type="pres">
      <dgm:prSet presAssocID="{9036B80D-0B02-45A9-9A5C-A4D29E64E4DE}" presName="outerComposite" presStyleCnt="0">
        <dgm:presLayoutVars>
          <dgm:chMax val="5"/>
          <dgm:dir/>
          <dgm:resizeHandles val="exact"/>
        </dgm:presLayoutVars>
      </dgm:prSet>
      <dgm:spPr/>
    </dgm:pt>
    <dgm:pt modelId="{543234FF-5B69-4C82-99BD-657C9F776946}" type="pres">
      <dgm:prSet presAssocID="{9036B80D-0B02-45A9-9A5C-A4D29E64E4DE}" presName="dummyMaxCanvas" presStyleCnt="0">
        <dgm:presLayoutVars/>
      </dgm:prSet>
      <dgm:spPr/>
    </dgm:pt>
    <dgm:pt modelId="{5F8A550C-FCF5-4680-BE10-B0CCDC1181DB}" type="pres">
      <dgm:prSet presAssocID="{9036B80D-0B02-45A9-9A5C-A4D29E64E4DE}" presName="FourNodes_1" presStyleLbl="node1" presStyleIdx="0" presStyleCnt="4">
        <dgm:presLayoutVars>
          <dgm:bulletEnabled val="1"/>
        </dgm:presLayoutVars>
      </dgm:prSet>
      <dgm:spPr/>
    </dgm:pt>
    <dgm:pt modelId="{B60626F1-6CDE-49A4-A22F-066898D5D55A}" type="pres">
      <dgm:prSet presAssocID="{9036B80D-0B02-45A9-9A5C-A4D29E64E4DE}" presName="FourNodes_2" presStyleLbl="node1" presStyleIdx="1" presStyleCnt="4">
        <dgm:presLayoutVars>
          <dgm:bulletEnabled val="1"/>
        </dgm:presLayoutVars>
      </dgm:prSet>
      <dgm:spPr/>
    </dgm:pt>
    <dgm:pt modelId="{A19AB087-C982-44B2-AF0D-5691DABA7907}" type="pres">
      <dgm:prSet presAssocID="{9036B80D-0B02-45A9-9A5C-A4D29E64E4DE}" presName="FourNodes_3" presStyleLbl="node1" presStyleIdx="2" presStyleCnt="4">
        <dgm:presLayoutVars>
          <dgm:bulletEnabled val="1"/>
        </dgm:presLayoutVars>
      </dgm:prSet>
      <dgm:spPr/>
    </dgm:pt>
    <dgm:pt modelId="{78A6A690-1853-437B-8536-E579CD6B6372}" type="pres">
      <dgm:prSet presAssocID="{9036B80D-0B02-45A9-9A5C-A4D29E64E4DE}" presName="FourNodes_4" presStyleLbl="node1" presStyleIdx="3" presStyleCnt="4">
        <dgm:presLayoutVars>
          <dgm:bulletEnabled val="1"/>
        </dgm:presLayoutVars>
      </dgm:prSet>
      <dgm:spPr/>
    </dgm:pt>
    <dgm:pt modelId="{D615753F-289D-447F-9688-64465AF30E5C}" type="pres">
      <dgm:prSet presAssocID="{9036B80D-0B02-45A9-9A5C-A4D29E64E4DE}" presName="FourConn_1-2" presStyleLbl="fgAccFollowNode1" presStyleIdx="0" presStyleCnt="3">
        <dgm:presLayoutVars>
          <dgm:bulletEnabled val="1"/>
        </dgm:presLayoutVars>
      </dgm:prSet>
      <dgm:spPr/>
    </dgm:pt>
    <dgm:pt modelId="{19E21882-F08F-4631-98A9-5E293B1420C3}" type="pres">
      <dgm:prSet presAssocID="{9036B80D-0B02-45A9-9A5C-A4D29E64E4DE}" presName="FourConn_2-3" presStyleLbl="fgAccFollowNode1" presStyleIdx="1" presStyleCnt="3">
        <dgm:presLayoutVars>
          <dgm:bulletEnabled val="1"/>
        </dgm:presLayoutVars>
      </dgm:prSet>
      <dgm:spPr/>
    </dgm:pt>
    <dgm:pt modelId="{DA7D9EE1-26B1-4E6F-8BB3-2C2FD08BDCE0}" type="pres">
      <dgm:prSet presAssocID="{9036B80D-0B02-45A9-9A5C-A4D29E64E4DE}" presName="FourConn_3-4" presStyleLbl="fgAccFollowNode1" presStyleIdx="2" presStyleCnt="3">
        <dgm:presLayoutVars>
          <dgm:bulletEnabled val="1"/>
        </dgm:presLayoutVars>
      </dgm:prSet>
      <dgm:spPr/>
    </dgm:pt>
    <dgm:pt modelId="{31C59B6A-F0EC-42F8-8658-8839F1BBAA75}" type="pres">
      <dgm:prSet presAssocID="{9036B80D-0B02-45A9-9A5C-A4D29E64E4DE}" presName="FourNodes_1_text" presStyleLbl="node1" presStyleIdx="3" presStyleCnt="4">
        <dgm:presLayoutVars>
          <dgm:bulletEnabled val="1"/>
        </dgm:presLayoutVars>
      </dgm:prSet>
      <dgm:spPr/>
    </dgm:pt>
    <dgm:pt modelId="{E73EB31D-A8C6-4394-887A-03383132912C}" type="pres">
      <dgm:prSet presAssocID="{9036B80D-0B02-45A9-9A5C-A4D29E64E4DE}" presName="FourNodes_2_text" presStyleLbl="node1" presStyleIdx="3" presStyleCnt="4">
        <dgm:presLayoutVars>
          <dgm:bulletEnabled val="1"/>
        </dgm:presLayoutVars>
      </dgm:prSet>
      <dgm:spPr/>
    </dgm:pt>
    <dgm:pt modelId="{E392CB76-749C-406E-94CF-958D55F21054}" type="pres">
      <dgm:prSet presAssocID="{9036B80D-0B02-45A9-9A5C-A4D29E64E4DE}" presName="FourNodes_3_text" presStyleLbl="node1" presStyleIdx="3" presStyleCnt="4">
        <dgm:presLayoutVars>
          <dgm:bulletEnabled val="1"/>
        </dgm:presLayoutVars>
      </dgm:prSet>
      <dgm:spPr/>
    </dgm:pt>
    <dgm:pt modelId="{018B8B4B-44E7-4917-B3C0-49502ED2DB20}" type="pres">
      <dgm:prSet presAssocID="{9036B80D-0B02-45A9-9A5C-A4D29E64E4DE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4652E108-8FC6-483D-818F-F065A643CDCB}" type="presOf" srcId="{8E59F2C2-3F5A-40C2-812E-137997DDAD3B}" destId="{018B8B4B-44E7-4917-B3C0-49502ED2DB20}" srcOrd="1" destOrd="0" presId="urn:microsoft.com/office/officeart/2005/8/layout/vProcess5"/>
    <dgm:cxn modelId="{E89D1A0B-FF51-43FC-9821-CA13D24F02A1}" type="presOf" srcId="{8E59F2C2-3F5A-40C2-812E-137997DDAD3B}" destId="{78A6A690-1853-437B-8536-E579CD6B6372}" srcOrd="0" destOrd="0" presId="urn:microsoft.com/office/officeart/2005/8/layout/vProcess5"/>
    <dgm:cxn modelId="{66298910-9524-44A0-9E29-F72C59419347}" type="presOf" srcId="{4F031240-2403-48A1-A926-4146D90B2081}" destId="{DA7D9EE1-26B1-4E6F-8BB3-2C2FD08BDCE0}" srcOrd="0" destOrd="0" presId="urn:microsoft.com/office/officeart/2005/8/layout/vProcess5"/>
    <dgm:cxn modelId="{8ADFD114-1CC1-438E-9DC1-74946B143F94}" srcId="{9036B80D-0B02-45A9-9A5C-A4D29E64E4DE}" destId="{8E59F2C2-3F5A-40C2-812E-137997DDAD3B}" srcOrd="3" destOrd="0" parTransId="{610241A7-1AE7-4C9E-9012-5A99C46EB195}" sibTransId="{B7A176C0-E95E-49E9-B78F-25C52F0A5849}"/>
    <dgm:cxn modelId="{E9CEC71E-CC46-47AF-80DA-13394A2DB003}" type="presOf" srcId="{7E57E151-9C96-4087-82F7-35C392547565}" destId="{19E21882-F08F-4631-98A9-5E293B1420C3}" srcOrd="0" destOrd="0" presId="urn:microsoft.com/office/officeart/2005/8/layout/vProcess5"/>
    <dgm:cxn modelId="{CFD3B639-FBC6-48BF-A204-01595E4BDD7B}" type="presOf" srcId="{EE7D2164-9F0D-45DA-9862-4F72B6D48714}" destId="{E392CB76-749C-406E-94CF-958D55F21054}" srcOrd="1" destOrd="0" presId="urn:microsoft.com/office/officeart/2005/8/layout/vProcess5"/>
    <dgm:cxn modelId="{9D501F3B-77FC-44B3-A0F7-7211C7BB3FFF}" type="presOf" srcId="{877AE16B-8079-4CC1-A919-407EA8CE9218}" destId="{31C59B6A-F0EC-42F8-8658-8839F1BBAA75}" srcOrd="1" destOrd="0" presId="urn:microsoft.com/office/officeart/2005/8/layout/vProcess5"/>
    <dgm:cxn modelId="{156EA640-63C8-4345-9CCC-082961085101}" srcId="{9036B80D-0B02-45A9-9A5C-A4D29E64E4DE}" destId="{EE7D2164-9F0D-45DA-9862-4F72B6D48714}" srcOrd="2" destOrd="0" parTransId="{76865CBA-0623-420B-BE8B-BFE43FAE0C1A}" sibTransId="{4F031240-2403-48A1-A926-4146D90B2081}"/>
    <dgm:cxn modelId="{5867A662-7959-4D56-B82A-C5630922D7A6}" type="presOf" srcId="{EE7D2164-9F0D-45DA-9862-4F72B6D48714}" destId="{A19AB087-C982-44B2-AF0D-5691DABA7907}" srcOrd="0" destOrd="0" presId="urn:microsoft.com/office/officeart/2005/8/layout/vProcess5"/>
    <dgm:cxn modelId="{76287365-2749-4778-92DA-B07BE9EE78B9}" srcId="{9036B80D-0B02-45A9-9A5C-A4D29E64E4DE}" destId="{5EB801F5-4A2D-4981-A548-23E6A873AC29}" srcOrd="1" destOrd="0" parTransId="{6A6C3FDF-DBDB-4CFF-A9C8-84938A567CD6}" sibTransId="{7E57E151-9C96-4087-82F7-35C392547565}"/>
    <dgm:cxn modelId="{81E6F079-DA99-47A8-8D2D-FE9E82AC7376}" type="presOf" srcId="{0652CC18-4D14-434C-8077-7D27EBB074DE}" destId="{D615753F-289D-447F-9688-64465AF30E5C}" srcOrd="0" destOrd="0" presId="urn:microsoft.com/office/officeart/2005/8/layout/vProcess5"/>
    <dgm:cxn modelId="{1325575A-6AAB-4D0F-8B02-59343085105B}" type="presOf" srcId="{9036B80D-0B02-45A9-9A5C-A4D29E64E4DE}" destId="{20D6F044-3F6C-42D8-A30C-84F8258BF345}" srcOrd="0" destOrd="0" presId="urn:microsoft.com/office/officeart/2005/8/layout/vProcess5"/>
    <dgm:cxn modelId="{62595883-DC8B-4EE8-B5F3-BDA0D6BE366B}" srcId="{9036B80D-0B02-45A9-9A5C-A4D29E64E4DE}" destId="{877AE16B-8079-4CC1-A919-407EA8CE9218}" srcOrd="0" destOrd="0" parTransId="{F5E90A89-168E-4596-A048-2A9643BC60EE}" sibTransId="{0652CC18-4D14-434C-8077-7D27EBB074DE}"/>
    <dgm:cxn modelId="{78396884-BDD2-40A9-A56A-C2EDAF226BBD}" type="presOf" srcId="{877AE16B-8079-4CC1-A919-407EA8CE9218}" destId="{5F8A550C-FCF5-4680-BE10-B0CCDC1181DB}" srcOrd="0" destOrd="0" presId="urn:microsoft.com/office/officeart/2005/8/layout/vProcess5"/>
    <dgm:cxn modelId="{6948C18F-8028-414C-9ABD-A6FAA69B63E7}" type="presOf" srcId="{5EB801F5-4A2D-4981-A548-23E6A873AC29}" destId="{B60626F1-6CDE-49A4-A22F-066898D5D55A}" srcOrd="0" destOrd="0" presId="urn:microsoft.com/office/officeart/2005/8/layout/vProcess5"/>
    <dgm:cxn modelId="{9AE6FAAF-33E1-479F-97F1-77FAAE76D173}" type="presOf" srcId="{5EB801F5-4A2D-4981-A548-23E6A873AC29}" destId="{E73EB31D-A8C6-4394-887A-03383132912C}" srcOrd="1" destOrd="0" presId="urn:microsoft.com/office/officeart/2005/8/layout/vProcess5"/>
    <dgm:cxn modelId="{74AA4FA8-FB39-4DDF-98B5-3DB5DBA151C3}" type="presParOf" srcId="{20D6F044-3F6C-42D8-A30C-84F8258BF345}" destId="{543234FF-5B69-4C82-99BD-657C9F776946}" srcOrd="0" destOrd="0" presId="urn:microsoft.com/office/officeart/2005/8/layout/vProcess5"/>
    <dgm:cxn modelId="{4E844037-7D86-4BBF-9F20-31095DEADF5C}" type="presParOf" srcId="{20D6F044-3F6C-42D8-A30C-84F8258BF345}" destId="{5F8A550C-FCF5-4680-BE10-B0CCDC1181DB}" srcOrd="1" destOrd="0" presId="urn:microsoft.com/office/officeart/2005/8/layout/vProcess5"/>
    <dgm:cxn modelId="{871DA822-E3A0-4C47-A301-5C2360EFA74C}" type="presParOf" srcId="{20D6F044-3F6C-42D8-A30C-84F8258BF345}" destId="{B60626F1-6CDE-49A4-A22F-066898D5D55A}" srcOrd="2" destOrd="0" presId="urn:microsoft.com/office/officeart/2005/8/layout/vProcess5"/>
    <dgm:cxn modelId="{0FAC42D3-5199-4568-858F-08EF5D033D80}" type="presParOf" srcId="{20D6F044-3F6C-42D8-A30C-84F8258BF345}" destId="{A19AB087-C982-44B2-AF0D-5691DABA7907}" srcOrd="3" destOrd="0" presId="urn:microsoft.com/office/officeart/2005/8/layout/vProcess5"/>
    <dgm:cxn modelId="{3134FDE8-9004-445A-A6A0-90206DD03972}" type="presParOf" srcId="{20D6F044-3F6C-42D8-A30C-84F8258BF345}" destId="{78A6A690-1853-437B-8536-E579CD6B6372}" srcOrd="4" destOrd="0" presId="urn:microsoft.com/office/officeart/2005/8/layout/vProcess5"/>
    <dgm:cxn modelId="{03CAC6C9-E844-4BE8-B6EF-593EEE753B1B}" type="presParOf" srcId="{20D6F044-3F6C-42D8-A30C-84F8258BF345}" destId="{D615753F-289D-447F-9688-64465AF30E5C}" srcOrd="5" destOrd="0" presId="urn:microsoft.com/office/officeart/2005/8/layout/vProcess5"/>
    <dgm:cxn modelId="{4E4CF93C-9AB7-42AF-8378-55F5AFCFF7A8}" type="presParOf" srcId="{20D6F044-3F6C-42D8-A30C-84F8258BF345}" destId="{19E21882-F08F-4631-98A9-5E293B1420C3}" srcOrd="6" destOrd="0" presId="urn:microsoft.com/office/officeart/2005/8/layout/vProcess5"/>
    <dgm:cxn modelId="{67A648D6-27C8-4C8A-8F16-2D8A9D3C51EF}" type="presParOf" srcId="{20D6F044-3F6C-42D8-A30C-84F8258BF345}" destId="{DA7D9EE1-26B1-4E6F-8BB3-2C2FD08BDCE0}" srcOrd="7" destOrd="0" presId="urn:microsoft.com/office/officeart/2005/8/layout/vProcess5"/>
    <dgm:cxn modelId="{621BF2C8-09CD-4203-8D1F-15E53D49CC6F}" type="presParOf" srcId="{20D6F044-3F6C-42D8-A30C-84F8258BF345}" destId="{31C59B6A-F0EC-42F8-8658-8839F1BBAA75}" srcOrd="8" destOrd="0" presId="urn:microsoft.com/office/officeart/2005/8/layout/vProcess5"/>
    <dgm:cxn modelId="{5FF7C4AD-E7B1-4F0E-A7E2-A8D26087E096}" type="presParOf" srcId="{20D6F044-3F6C-42D8-A30C-84F8258BF345}" destId="{E73EB31D-A8C6-4394-887A-03383132912C}" srcOrd="9" destOrd="0" presId="urn:microsoft.com/office/officeart/2005/8/layout/vProcess5"/>
    <dgm:cxn modelId="{5F6E74D6-01C8-4BDA-A73F-534FB4B97493}" type="presParOf" srcId="{20D6F044-3F6C-42D8-A30C-84F8258BF345}" destId="{E392CB76-749C-406E-94CF-958D55F21054}" srcOrd="10" destOrd="0" presId="urn:microsoft.com/office/officeart/2005/8/layout/vProcess5"/>
    <dgm:cxn modelId="{AE204FD4-1C86-421B-B980-EBDC66D38CA8}" type="presParOf" srcId="{20D6F044-3F6C-42D8-A30C-84F8258BF345}" destId="{018B8B4B-44E7-4917-B3C0-49502ED2DB20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D8B5DF9-4C62-478C-B102-745F63CBC97F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C4F1B31-54F6-43B3-BBBE-94B0230FC4AA}">
      <dgm:prSet/>
      <dgm:spPr/>
      <dgm:t>
        <a:bodyPr/>
        <a:lstStyle/>
        <a:p>
          <a:r>
            <a:rPr lang="en-GB"/>
            <a:t>Promoting healthy lifestyles </a:t>
          </a:r>
          <a:endParaRPr lang="en-US"/>
        </a:p>
      </dgm:t>
    </dgm:pt>
    <dgm:pt modelId="{8E18C74A-B838-446E-9734-375DEEF42177}" type="parTrans" cxnId="{4D82D4A8-4CA6-4C12-8498-971EF17AFB21}">
      <dgm:prSet/>
      <dgm:spPr/>
      <dgm:t>
        <a:bodyPr/>
        <a:lstStyle/>
        <a:p>
          <a:endParaRPr lang="en-US"/>
        </a:p>
      </dgm:t>
    </dgm:pt>
    <dgm:pt modelId="{3F825C47-5FFE-446F-8194-DD54E5EEF393}" type="sibTrans" cxnId="{4D82D4A8-4CA6-4C12-8498-971EF17AFB21}">
      <dgm:prSet/>
      <dgm:spPr/>
      <dgm:t>
        <a:bodyPr/>
        <a:lstStyle/>
        <a:p>
          <a:endParaRPr lang="en-US"/>
        </a:p>
      </dgm:t>
    </dgm:pt>
    <dgm:pt modelId="{6443181B-F7AF-485E-B874-9D8CEA9B9AB6}">
      <dgm:prSet/>
      <dgm:spPr/>
      <dgm:t>
        <a:bodyPr/>
        <a:lstStyle/>
        <a:p>
          <a:r>
            <a:rPr lang="en-GB"/>
            <a:t>Social economic factors affect well being </a:t>
          </a:r>
          <a:endParaRPr lang="en-US"/>
        </a:p>
      </dgm:t>
    </dgm:pt>
    <dgm:pt modelId="{E82EE6D0-A6DD-44C8-B24C-B734FC7241ED}" type="parTrans" cxnId="{8821E565-0023-4F92-A49B-55CC15CF67AE}">
      <dgm:prSet/>
      <dgm:spPr/>
      <dgm:t>
        <a:bodyPr/>
        <a:lstStyle/>
        <a:p>
          <a:endParaRPr lang="en-US"/>
        </a:p>
      </dgm:t>
    </dgm:pt>
    <dgm:pt modelId="{5F88909C-D4D4-4CE8-B3DD-68A85227AA67}" type="sibTrans" cxnId="{8821E565-0023-4F92-A49B-55CC15CF67AE}">
      <dgm:prSet/>
      <dgm:spPr/>
      <dgm:t>
        <a:bodyPr/>
        <a:lstStyle/>
        <a:p>
          <a:endParaRPr lang="en-US"/>
        </a:p>
      </dgm:t>
    </dgm:pt>
    <dgm:pt modelId="{9645B481-6258-4DD2-999C-D3B309027509}">
      <dgm:prSet/>
      <dgm:spPr/>
      <dgm:t>
        <a:bodyPr/>
        <a:lstStyle/>
        <a:p>
          <a:r>
            <a:rPr lang="en-GB" dirty="0"/>
            <a:t>Polices play a role in improving health</a:t>
          </a:r>
          <a:endParaRPr lang="en-US" dirty="0"/>
        </a:p>
      </dgm:t>
    </dgm:pt>
    <dgm:pt modelId="{41128D91-E1A9-46FE-90AA-59BD19F47A8B}" type="parTrans" cxnId="{8CC8457A-527F-470E-A847-4B54B38F9BF9}">
      <dgm:prSet/>
      <dgm:spPr/>
      <dgm:t>
        <a:bodyPr/>
        <a:lstStyle/>
        <a:p>
          <a:endParaRPr lang="en-US"/>
        </a:p>
      </dgm:t>
    </dgm:pt>
    <dgm:pt modelId="{4D2CBE02-3039-4023-81DC-AF5C46DD71FB}" type="sibTrans" cxnId="{8CC8457A-527F-470E-A847-4B54B38F9BF9}">
      <dgm:prSet/>
      <dgm:spPr/>
      <dgm:t>
        <a:bodyPr/>
        <a:lstStyle/>
        <a:p>
          <a:endParaRPr lang="en-US"/>
        </a:p>
      </dgm:t>
    </dgm:pt>
    <dgm:pt modelId="{9E669C84-C9E7-41EF-A509-18AA3649CCE0}">
      <dgm:prSet/>
      <dgm:spPr/>
      <dgm:t>
        <a:bodyPr/>
        <a:lstStyle/>
        <a:p>
          <a:r>
            <a:rPr lang="en-US" dirty="0"/>
            <a:t>Access to healthcare services </a:t>
          </a:r>
        </a:p>
      </dgm:t>
    </dgm:pt>
    <dgm:pt modelId="{04AD8D8C-A892-4C65-A640-5B25E3926973}" type="parTrans" cxnId="{D6638891-2A9F-4F04-A9F1-489C8DEBCF08}">
      <dgm:prSet/>
      <dgm:spPr/>
      <dgm:t>
        <a:bodyPr/>
        <a:lstStyle/>
        <a:p>
          <a:endParaRPr lang="en-GB"/>
        </a:p>
      </dgm:t>
    </dgm:pt>
    <dgm:pt modelId="{1806592D-CEAF-4622-BD73-8BACC08EA700}" type="sibTrans" cxnId="{D6638891-2A9F-4F04-A9F1-489C8DEBCF08}">
      <dgm:prSet/>
      <dgm:spPr/>
      <dgm:t>
        <a:bodyPr/>
        <a:lstStyle/>
        <a:p>
          <a:endParaRPr lang="en-GB"/>
        </a:p>
      </dgm:t>
    </dgm:pt>
    <dgm:pt modelId="{F375F902-81F4-4441-A4F9-551619A6126B}">
      <dgm:prSet/>
      <dgm:spPr/>
      <dgm:t>
        <a:bodyPr/>
        <a:lstStyle/>
        <a:p>
          <a:r>
            <a:rPr lang="en-US" dirty="0"/>
            <a:t>Physical activity  to prevent chronic diseases </a:t>
          </a:r>
        </a:p>
      </dgm:t>
    </dgm:pt>
    <dgm:pt modelId="{E55B0B13-9FCA-4A8D-AFFB-66ADDAAE40CA}" type="parTrans" cxnId="{E2E394C9-EAA3-427A-AEE2-83E75FC46458}">
      <dgm:prSet/>
      <dgm:spPr/>
      <dgm:t>
        <a:bodyPr/>
        <a:lstStyle/>
        <a:p>
          <a:endParaRPr lang="en-GB"/>
        </a:p>
      </dgm:t>
    </dgm:pt>
    <dgm:pt modelId="{255090C6-95A0-4EDE-A453-C69AD7B87D38}" type="sibTrans" cxnId="{E2E394C9-EAA3-427A-AEE2-83E75FC46458}">
      <dgm:prSet/>
      <dgm:spPr/>
      <dgm:t>
        <a:bodyPr/>
        <a:lstStyle/>
        <a:p>
          <a:endParaRPr lang="en-GB"/>
        </a:p>
      </dgm:t>
    </dgm:pt>
    <dgm:pt modelId="{E44531C1-32D6-4D01-A1D1-E7EE51BAFD56}">
      <dgm:prSet/>
      <dgm:spPr/>
      <dgm:t>
        <a:bodyPr/>
        <a:lstStyle/>
        <a:p>
          <a:r>
            <a:rPr lang="en-US" dirty="0"/>
            <a:t>Mental health awareness </a:t>
          </a:r>
        </a:p>
      </dgm:t>
    </dgm:pt>
    <dgm:pt modelId="{7E74AC36-F322-4E82-819D-88B075A524C5}" type="parTrans" cxnId="{3DFF7F71-2720-4BF9-88F5-FBDA4C639914}">
      <dgm:prSet/>
      <dgm:spPr/>
      <dgm:t>
        <a:bodyPr/>
        <a:lstStyle/>
        <a:p>
          <a:endParaRPr lang="en-GB"/>
        </a:p>
      </dgm:t>
    </dgm:pt>
    <dgm:pt modelId="{25E7BF54-C926-4886-AD1E-DB74FB942DFE}" type="sibTrans" cxnId="{3DFF7F71-2720-4BF9-88F5-FBDA4C639914}">
      <dgm:prSet/>
      <dgm:spPr/>
      <dgm:t>
        <a:bodyPr/>
        <a:lstStyle/>
        <a:p>
          <a:endParaRPr lang="en-GB"/>
        </a:p>
      </dgm:t>
    </dgm:pt>
    <dgm:pt modelId="{254E6A8A-A072-4AC8-9AFC-2E4F36C21A1B}">
      <dgm:prSet/>
      <dgm:spPr/>
      <dgm:t>
        <a:bodyPr/>
        <a:lstStyle/>
        <a:p>
          <a:r>
            <a:rPr lang="en-US" dirty="0"/>
            <a:t>Reducing harmful habits </a:t>
          </a:r>
        </a:p>
      </dgm:t>
    </dgm:pt>
    <dgm:pt modelId="{D64A1761-975C-401D-8CB7-5B473A6E7F46}" type="parTrans" cxnId="{B387EA8C-555E-420F-8DFD-3499DD379F04}">
      <dgm:prSet/>
      <dgm:spPr/>
      <dgm:t>
        <a:bodyPr/>
        <a:lstStyle/>
        <a:p>
          <a:endParaRPr lang="en-GB"/>
        </a:p>
      </dgm:t>
    </dgm:pt>
    <dgm:pt modelId="{8BF15BA7-41BA-443E-9D2C-1A7D06C38EB6}" type="sibTrans" cxnId="{B387EA8C-555E-420F-8DFD-3499DD379F04}">
      <dgm:prSet/>
      <dgm:spPr/>
      <dgm:t>
        <a:bodyPr/>
        <a:lstStyle/>
        <a:p>
          <a:endParaRPr lang="en-GB"/>
        </a:p>
      </dgm:t>
    </dgm:pt>
    <dgm:pt modelId="{0F493A53-145F-4692-96FB-1D90CBD4BAAD}">
      <dgm:prSet/>
      <dgm:spPr/>
      <dgm:t>
        <a:bodyPr/>
        <a:lstStyle/>
        <a:p>
          <a:r>
            <a:rPr lang="en-US" dirty="0"/>
            <a:t>Balanced Nutrition </a:t>
          </a:r>
        </a:p>
      </dgm:t>
    </dgm:pt>
    <dgm:pt modelId="{23BEBECA-77F2-41F6-89A1-B5255E1FD275}" type="parTrans" cxnId="{EA36A035-F8F2-404C-AE7C-4700EBD21759}">
      <dgm:prSet/>
      <dgm:spPr/>
      <dgm:t>
        <a:bodyPr/>
        <a:lstStyle/>
        <a:p>
          <a:endParaRPr lang="en-GB"/>
        </a:p>
      </dgm:t>
    </dgm:pt>
    <dgm:pt modelId="{2A298DA7-666A-46A5-AA40-DEBE204B9C1A}" type="sibTrans" cxnId="{EA36A035-F8F2-404C-AE7C-4700EBD21759}">
      <dgm:prSet/>
      <dgm:spPr/>
      <dgm:t>
        <a:bodyPr/>
        <a:lstStyle/>
        <a:p>
          <a:endParaRPr lang="en-GB"/>
        </a:p>
      </dgm:t>
    </dgm:pt>
    <dgm:pt modelId="{4F8C7EB2-8298-4202-868E-A5BBC9F2A141}">
      <dgm:prSet/>
      <dgm:spPr/>
      <dgm:t>
        <a:bodyPr/>
        <a:lstStyle/>
        <a:p>
          <a:r>
            <a:rPr lang="en-US" dirty="0"/>
            <a:t>Education </a:t>
          </a:r>
        </a:p>
      </dgm:t>
    </dgm:pt>
    <dgm:pt modelId="{5F47F917-4F8E-45A0-965D-F5AC4D88B96D}" type="parTrans" cxnId="{87AB9FC0-94BC-4C99-8312-89CD4B46120A}">
      <dgm:prSet/>
      <dgm:spPr/>
      <dgm:t>
        <a:bodyPr/>
        <a:lstStyle/>
        <a:p>
          <a:endParaRPr lang="en-GB"/>
        </a:p>
      </dgm:t>
    </dgm:pt>
    <dgm:pt modelId="{6FB20370-357F-450B-B011-DA2929E0FD64}" type="sibTrans" cxnId="{87AB9FC0-94BC-4C99-8312-89CD4B46120A}">
      <dgm:prSet/>
      <dgm:spPr/>
      <dgm:t>
        <a:bodyPr/>
        <a:lstStyle/>
        <a:p>
          <a:endParaRPr lang="en-GB"/>
        </a:p>
      </dgm:t>
    </dgm:pt>
    <dgm:pt modelId="{CC753ACE-6899-4DFB-A89A-E14FA810866E}">
      <dgm:prSet/>
      <dgm:spPr/>
      <dgm:t>
        <a:bodyPr/>
        <a:lstStyle/>
        <a:p>
          <a:r>
            <a:rPr lang="en-US" dirty="0"/>
            <a:t>Community support </a:t>
          </a:r>
        </a:p>
      </dgm:t>
    </dgm:pt>
    <dgm:pt modelId="{77173E9C-09DF-48BE-8666-7BD76FE49983}" type="parTrans" cxnId="{5F98BCB0-0A2D-40A1-800C-70097AE7C417}">
      <dgm:prSet/>
      <dgm:spPr/>
      <dgm:t>
        <a:bodyPr/>
        <a:lstStyle/>
        <a:p>
          <a:endParaRPr lang="en-GB"/>
        </a:p>
      </dgm:t>
    </dgm:pt>
    <dgm:pt modelId="{BE585F7B-4439-48CE-9D75-1DFC5090D195}" type="sibTrans" cxnId="{5F98BCB0-0A2D-40A1-800C-70097AE7C417}">
      <dgm:prSet/>
      <dgm:spPr/>
      <dgm:t>
        <a:bodyPr/>
        <a:lstStyle/>
        <a:p>
          <a:endParaRPr lang="en-GB"/>
        </a:p>
      </dgm:t>
    </dgm:pt>
    <dgm:pt modelId="{1A3996F0-DE1F-4BB8-A6DC-997EB3DDFA21}" type="pres">
      <dgm:prSet presAssocID="{7D8B5DF9-4C62-478C-B102-745F63CBC97F}" presName="linear" presStyleCnt="0">
        <dgm:presLayoutVars>
          <dgm:animLvl val="lvl"/>
          <dgm:resizeHandles val="exact"/>
        </dgm:presLayoutVars>
      </dgm:prSet>
      <dgm:spPr/>
    </dgm:pt>
    <dgm:pt modelId="{28500C4D-9CA6-47EF-96A8-C411AC7D4315}" type="pres">
      <dgm:prSet presAssocID="{DC4F1B31-54F6-43B3-BBBE-94B0230FC4AA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4CD159FC-BCAE-4A6B-AB0C-7050AD344D8E}" type="pres">
      <dgm:prSet presAssocID="{3F825C47-5FFE-446F-8194-DD54E5EEF393}" presName="spacer" presStyleCnt="0"/>
      <dgm:spPr/>
    </dgm:pt>
    <dgm:pt modelId="{E4EA51EE-A9C2-42C2-8569-987754EC4574}" type="pres">
      <dgm:prSet presAssocID="{6443181B-F7AF-485E-B874-9D8CEA9B9AB6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C67BBC19-F412-49CF-8851-BB3B5BD9F71C}" type="pres">
      <dgm:prSet presAssocID="{5F88909C-D4D4-4CE8-B3DD-68A85227AA67}" presName="spacer" presStyleCnt="0"/>
      <dgm:spPr/>
    </dgm:pt>
    <dgm:pt modelId="{3B26B970-0DF6-44AC-89C9-58E12D8DBF07}" type="pres">
      <dgm:prSet presAssocID="{9645B481-6258-4DD2-999C-D3B309027509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0AACA2CD-FB4E-47B5-9E62-449694F5E6D9}" type="pres">
      <dgm:prSet presAssocID="{4D2CBE02-3039-4023-81DC-AF5C46DD71FB}" presName="spacer" presStyleCnt="0"/>
      <dgm:spPr/>
    </dgm:pt>
    <dgm:pt modelId="{9A15D389-54CD-443A-9528-09269984D439}" type="pres">
      <dgm:prSet presAssocID="{9E669C84-C9E7-41EF-A509-18AA3649CCE0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4C931310-8BE5-4E91-958B-68C7E66C9002}" type="pres">
      <dgm:prSet presAssocID="{1806592D-CEAF-4622-BD73-8BACC08EA700}" presName="spacer" presStyleCnt="0"/>
      <dgm:spPr/>
    </dgm:pt>
    <dgm:pt modelId="{3369DDC5-C44E-4FCE-907C-7099939E84C0}" type="pres">
      <dgm:prSet presAssocID="{F375F902-81F4-4441-A4F9-551619A6126B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DCCE321E-C93D-44DC-8DEB-D2140C2A5360}" type="pres">
      <dgm:prSet presAssocID="{255090C6-95A0-4EDE-A453-C69AD7B87D38}" presName="spacer" presStyleCnt="0"/>
      <dgm:spPr/>
    </dgm:pt>
    <dgm:pt modelId="{3DAB715A-BE53-4D94-B1E5-8B66B6B47D07}" type="pres">
      <dgm:prSet presAssocID="{E44531C1-32D6-4D01-A1D1-E7EE51BAFD56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A75534E4-F2CD-4AD3-8744-AE9210994254}" type="pres">
      <dgm:prSet presAssocID="{25E7BF54-C926-4886-AD1E-DB74FB942DFE}" presName="spacer" presStyleCnt="0"/>
      <dgm:spPr/>
    </dgm:pt>
    <dgm:pt modelId="{51C5D2C2-B051-4728-8365-0870DF4A93FC}" type="pres">
      <dgm:prSet presAssocID="{254E6A8A-A072-4AC8-9AFC-2E4F36C21A1B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9A790FE3-51B5-420F-964A-EB6A818EE748}" type="pres">
      <dgm:prSet presAssocID="{8BF15BA7-41BA-443E-9D2C-1A7D06C38EB6}" presName="spacer" presStyleCnt="0"/>
      <dgm:spPr/>
    </dgm:pt>
    <dgm:pt modelId="{459C7420-462C-4A5E-89C8-F1C20B8168AA}" type="pres">
      <dgm:prSet presAssocID="{0F493A53-145F-4692-96FB-1D90CBD4BAAD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56F02299-D159-49B1-B6A0-F16B63029387}" type="pres">
      <dgm:prSet presAssocID="{2A298DA7-666A-46A5-AA40-DEBE204B9C1A}" presName="spacer" presStyleCnt="0"/>
      <dgm:spPr/>
    </dgm:pt>
    <dgm:pt modelId="{382A3EBB-93B3-4DBF-9A35-A7B36570DB2F}" type="pres">
      <dgm:prSet presAssocID="{4F8C7EB2-8298-4202-868E-A5BBC9F2A141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254216A2-2E89-40AF-B607-7AEFE6DB642B}" type="pres">
      <dgm:prSet presAssocID="{6FB20370-357F-450B-B011-DA2929E0FD64}" presName="spacer" presStyleCnt="0"/>
      <dgm:spPr/>
    </dgm:pt>
    <dgm:pt modelId="{F2FE7362-7314-4365-9833-9FB45995C0D3}" type="pres">
      <dgm:prSet presAssocID="{CC753ACE-6899-4DFB-A89A-E14FA810866E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5BE5A501-9AC3-47E0-986E-8F983F1B1DB0}" type="presOf" srcId="{9E669C84-C9E7-41EF-A509-18AA3649CCE0}" destId="{9A15D389-54CD-443A-9528-09269984D439}" srcOrd="0" destOrd="0" presId="urn:microsoft.com/office/officeart/2005/8/layout/vList2"/>
    <dgm:cxn modelId="{EA36A035-F8F2-404C-AE7C-4700EBD21759}" srcId="{7D8B5DF9-4C62-478C-B102-745F63CBC97F}" destId="{0F493A53-145F-4692-96FB-1D90CBD4BAAD}" srcOrd="7" destOrd="0" parTransId="{23BEBECA-77F2-41F6-89A1-B5255E1FD275}" sibTransId="{2A298DA7-666A-46A5-AA40-DEBE204B9C1A}"/>
    <dgm:cxn modelId="{632EF63E-0EF7-43C9-B5C5-88E195CAA997}" type="presOf" srcId="{F375F902-81F4-4441-A4F9-551619A6126B}" destId="{3369DDC5-C44E-4FCE-907C-7099939E84C0}" srcOrd="0" destOrd="0" presId="urn:microsoft.com/office/officeart/2005/8/layout/vList2"/>
    <dgm:cxn modelId="{4E8EA945-8D7D-4831-9C54-FA5CD7E6EB8D}" type="presOf" srcId="{E44531C1-32D6-4D01-A1D1-E7EE51BAFD56}" destId="{3DAB715A-BE53-4D94-B1E5-8B66B6B47D07}" srcOrd="0" destOrd="0" presId="urn:microsoft.com/office/officeart/2005/8/layout/vList2"/>
    <dgm:cxn modelId="{8821E565-0023-4F92-A49B-55CC15CF67AE}" srcId="{7D8B5DF9-4C62-478C-B102-745F63CBC97F}" destId="{6443181B-F7AF-485E-B874-9D8CEA9B9AB6}" srcOrd="1" destOrd="0" parTransId="{E82EE6D0-A6DD-44C8-B24C-B734FC7241ED}" sibTransId="{5F88909C-D4D4-4CE8-B3DD-68A85227AA67}"/>
    <dgm:cxn modelId="{642BE747-91A1-4238-830C-1DB1E3383E3A}" type="presOf" srcId="{CC753ACE-6899-4DFB-A89A-E14FA810866E}" destId="{F2FE7362-7314-4365-9833-9FB45995C0D3}" srcOrd="0" destOrd="0" presId="urn:microsoft.com/office/officeart/2005/8/layout/vList2"/>
    <dgm:cxn modelId="{3DFF7F71-2720-4BF9-88F5-FBDA4C639914}" srcId="{7D8B5DF9-4C62-478C-B102-745F63CBC97F}" destId="{E44531C1-32D6-4D01-A1D1-E7EE51BAFD56}" srcOrd="5" destOrd="0" parTransId="{7E74AC36-F322-4E82-819D-88B075A524C5}" sibTransId="{25E7BF54-C926-4886-AD1E-DB74FB942DFE}"/>
    <dgm:cxn modelId="{76F63D53-58B3-41C6-8E61-05DDA397959B}" type="presOf" srcId="{DC4F1B31-54F6-43B3-BBBE-94B0230FC4AA}" destId="{28500C4D-9CA6-47EF-96A8-C411AC7D4315}" srcOrd="0" destOrd="0" presId="urn:microsoft.com/office/officeart/2005/8/layout/vList2"/>
    <dgm:cxn modelId="{E8D5CA74-3E83-4D26-9750-40E56B8114E4}" type="presOf" srcId="{9645B481-6258-4DD2-999C-D3B309027509}" destId="{3B26B970-0DF6-44AC-89C9-58E12D8DBF07}" srcOrd="0" destOrd="0" presId="urn:microsoft.com/office/officeart/2005/8/layout/vList2"/>
    <dgm:cxn modelId="{8CC8457A-527F-470E-A847-4B54B38F9BF9}" srcId="{7D8B5DF9-4C62-478C-B102-745F63CBC97F}" destId="{9645B481-6258-4DD2-999C-D3B309027509}" srcOrd="2" destOrd="0" parTransId="{41128D91-E1A9-46FE-90AA-59BD19F47A8B}" sibTransId="{4D2CBE02-3039-4023-81DC-AF5C46DD71FB}"/>
    <dgm:cxn modelId="{B387EA8C-555E-420F-8DFD-3499DD379F04}" srcId="{7D8B5DF9-4C62-478C-B102-745F63CBC97F}" destId="{254E6A8A-A072-4AC8-9AFC-2E4F36C21A1B}" srcOrd="6" destOrd="0" parTransId="{D64A1761-975C-401D-8CB7-5B473A6E7F46}" sibTransId="{8BF15BA7-41BA-443E-9D2C-1A7D06C38EB6}"/>
    <dgm:cxn modelId="{D6638891-2A9F-4F04-A9F1-489C8DEBCF08}" srcId="{7D8B5DF9-4C62-478C-B102-745F63CBC97F}" destId="{9E669C84-C9E7-41EF-A509-18AA3649CCE0}" srcOrd="3" destOrd="0" parTransId="{04AD8D8C-A892-4C65-A640-5B25E3926973}" sibTransId="{1806592D-CEAF-4622-BD73-8BACC08EA700}"/>
    <dgm:cxn modelId="{4D82D4A8-4CA6-4C12-8498-971EF17AFB21}" srcId="{7D8B5DF9-4C62-478C-B102-745F63CBC97F}" destId="{DC4F1B31-54F6-43B3-BBBE-94B0230FC4AA}" srcOrd="0" destOrd="0" parTransId="{8E18C74A-B838-446E-9734-375DEEF42177}" sibTransId="{3F825C47-5FFE-446F-8194-DD54E5EEF393}"/>
    <dgm:cxn modelId="{5F98BCB0-0A2D-40A1-800C-70097AE7C417}" srcId="{7D8B5DF9-4C62-478C-B102-745F63CBC97F}" destId="{CC753ACE-6899-4DFB-A89A-E14FA810866E}" srcOrd="9" destOrd="0" parTransId="{77173E9C-09DF-48BE-8666-7BD76FE49983}" sibTransId="{BE585F7B-4439-48CE-9D75-1DFC5090D195}"/>
    <dgm:cxn modelId="{FD28C9B6-CC9B-4C42-9388-373F9C8B1815}" type="presOf" srcId="{7D8B5DF9-4C62-478C-B102-745F63CBC97F}" destId="{1A3996F0-DE1F-4BB8-A6DC-997EB3DDFA21}" srcOrd="0" destOrd="0" presId="urn:microsoft.com/office/officeart/2005/8/layout/vList2"/>
    <dgm:cxn modelId="{0CC56FBB-1E25-4D6C-AB2A-C39C5C0429AC}" type="presOf" srcId="{4F8C7EB2-8298-4202-868E-A5BBC9F2A141}" destId="{382A3EBB-93B3-4DBF-9A35-A7B36570DB2F}" srcOrd="0" destOrd="0" presId="urn:microsoft.com/office/officeart/2005/8/layout/vList2"/>
    <dgm:cxn modelId="{87AB9FC0-94BC-4C99-8312-89CD4B46120A}" srcId="{7D8B5DF9-4C62-478C-B102-745F63CBC97F}" destId="{4F8C7EB2-8298-4202-868E-A5BBC9F2A141}" srcOrd="8" destOrd="0" parTransId="{5F47F917-4F8E-45A0-965D-F5AC4D88B96D}" sibTransId="{6FB20370-357F-450B-B011-DA2929E0FD64}"/>
    <dgm:cxn modelId="{E2E394C9-EAA3-427A-AEE2-83E75FC46458}" srcId="{7D8B5DF9-4C62-478C-B102-745F63CBC97F}" destId="{F375F902-81F4-4441-A4F9-551619A6126B}" srcOrd="4" destOrd="0" parTransId="{E55B0B13-9FCA-4A8D-AFFB-66ADDAAE40CA}" sibTransId="{255090C6-95A0-4EDE-A453-C69AD7B87D38}"/>
    <dgm:cxn modelId="{F70CFECB-A4D1-4A9C-9E47-22B65743B2E5}" type="presOf" srcId="{254E6A8A-A072-4AC8-9AFC-2E4F36C21A1B}" destId="{51C5D2C2-B051-4728-8365-0870DF4A93FC}" srcOrd="0" destOrd="0" presId="urn:microsoft.com/office/officeart/2005/8/layout/vList2"/>
    <dgm:cxn modelId="{44DA3ADC-6BB9-4577-92FF-97561064584D}" type="presOf" srcId="{0F493A53-145F-4692-96FB-1D90CBD4BAAD}" destId="{459C7420-462C-4A5E-89C8-F1C20B8168AA}" srcOrd="0" destOrd="0" presId="urn:microsoft.com/office/officeart/2005/8/layout/vList2"/>
    <dgm:cxn modelId="{8B066DF7-8796-40B7-B941-F4139D2FE12A}" type="presOf" srcId="{6443181B-F7AF-485E-B874-9D8CEA9B9AB6}" destId="{E4EA51EE-A9C2-42C2-8569-987754EC4574}" srcOrd="0" destOrd="0" presId="urn:microsoft.com/office/officeart/2005/8/layout/vList2"/>
    <dgm:cxn modelId="{36A10D50-AACF-48BF-B6C8-0B9A544D0727}" type="presParOf" srcId="{1A3996F0-DE1F-4BB8-A6DC-997EB3DDFA21}" destId="{28500C4D-9CA6-47EF-96A8-C411AC7D4315}" srcOrd="0" destOrd="0" presId="urn:microsoft.com/office/officeart/2005/8/layout/vList2"/>
    <dgm:cxn modelId="{91B4DAB6-A658-43DF-88B2-DB2EDB84F4A7}" type="presParOf" srcId="{1A3996F0-DE1F-4BB8-A6DC-997EB3DDFA21}" destId="{4CD159FC-BCAE-4A6B-AB0C-7050AD344D8E}" srcOrd="1" destOrd="0" presId="urn:microsoft.com/office/officeart/2005/8/layout/vList2"/>
    <dgm:cxn modelId="{DCB186D3-50A4-48C1-8167-3707FB1FCC8C}" type="presParOf" srcId="{1A3996F0-DE1F-4BB8-A6DC-997EB3DDFA21}" destId="{E4EA51EE-A9C2-42C2-8569-987754EC4574}" srcOrd="2" destOrd="0" presId="urn:microsoft.com/office/officeart/2005/8/layout/vList2"/>
    <dgm:cxn modelId="{294B4059-B260-4DCB-AAE8-CCB22CA7A166}" type="presParOf" srcId="{1A3996F0-DE1F-4BB8-A6DC-997EB3DDFA21}" destId="{C67BBC19-F412-49CF-8851-BB3B5BD9F71C}" srcOrd="3" destOrd="0" presId="urn:microsoft.com/office/officeart/2005/8/layout/vList2"/>
    <dgm:cxn modelId="{9EE6DC24-3306-4AC1-B306-C5FA5A6344FF}" type="presParOf" srcId="{1A3996F0-DE1F-4BB8-A6DC-997EB3DDFA21}" destId="{3B26B970-0DF6-44AC-89C9-58E12D8DBF07}" srcOrd="4" destOrd="0" presId="urn:microsoft.com/office/officeart/2005/8/layout/vList2"/>
    <dgm:cxn modelId="{7C783400-3443-4AE2-A65E-905D79502974}" type="presParOf" srcId="{1A3996F0-DE1F-4BB8-A6DC-997EB3DDFA21}" destId="{0AACA2CD-FB4E-47B5-9E62-449694F5E6D9}" srcOrd="5" destOrd="0" presId="urn:microsoft.com/office/officeart/2005/8/layout/vList2"/>
    <dgm:cxn modelId="{2E05B83E-176A-445F-85DC-1F50521A9E70}" type="presParOf" srcId="{1A3996F0-DE1F-4BB8-A6DC-997EB3DDFA21}" destId="{9A15D389-54CD-443A-9528-09269984D439}" srcOrd="6" destOrd="0" presId="urn:microsoft.com/office/officeart/2005/8/layout/vList2"/>
    <dgm:cxn modelId="{F4F68BF6-8552-49FE-AE64-AD5A8D98DDDF}" type="presParOf" srcId="{1A3996F0-DE1F-4BB8-A6DC-997EB3DDFA21}" destId="{4C931310-8BE5-4E91-958B-68C7E66C9002}" srcOrd="7" destOrd="0" presId="urn:microsoft.com/office/officeart/2005/8/layout/vList2"/>
    <dgm:cxn modelId="{45626D76-AB84-423D-A8A1-7CA7CA83806E}" type="presParOf" srcId="{1A3996F0-DE1F-4BB8-A6DC-997EB3DDFA21}" destId="{3369DDC5-C44E-4FCE-907C-7099939E84C0}" srcOrd="8" destOrd="0" presId="urn:microsoft.com/office/officeart/2005/8/layout/vList2"/>
    <dgm:cxn modelId="{990E78AE-A6F6-4BB2-A2DC-5B73F9A50DA9}" type="presParOf" srcId="{1A3996F0-DE1F-4BB8-A6DC-997EB3DDFA21}" destId="{DCCE321E-C93D-44DC-8DEB-D2140C2A5360}" srcOrd="9" destOrd="0" presId="urn:microsoft.com/office/officeart/2005/8/layout/vList2"/>
    <dgm:cxn modelId="{E53B5C4C-1FEA-493A-9114-689CDFF215DB}" type="presParOf" srcId="{1A3996F0-DE1F-4BB8-A6DC-997EB3DDFA21}" destId="{3DAB715A-BE53-4D94-B1E5-8B66B6B47D07}" srcOrd="10" destOrd="0" presId="urn:microsoft.com/office/officeart/2005/8/layout/vList2"/>
    <dgm:cxn modelId="{1CDFF2C4-87C7-40B3-8AB7-A3F2D4EB1086}" type="presParOf" srcId="{1A3996F0-DE1F-4BB8-A6DC-997EB3DDFA21}" destId="{A75534E4-F2CD-4AD3-8744-AE9210994254}" srcOrd="11" destOrd="0" presId="urn:microsoft.com/office/officeart/2005/8/layout/vList2"/>
    <dgm:cxn modelId="{D86D0460-8BFF-4F1E-8752-86E95F5C280D}" type="presParOf" srcId="{1A3996F0-DE1F-4BB8-A6DC-997EB3DDFA21}" destId="{51C5D2C2-B051-4728-8365-0870DF4A93FC}" srcOrd="12" destOrd="0" presId="urn:microsoft.com/office/officeart/2005/8/layout/vList2"/>
    <dgm:cxn modelId="{C838FD89-AFC1-4D33-8CE6-2A86BFAB16C5}" type="presParOf" srcId="{1A3996F0-DE1F-4BB8-A6DC-997EB3DDFA21}" destId="{9A790FE3-51B5-420F-964A-EB6A818EE748}" srcOrd="13" destOrd="0" presId="urn:microsoft.com/office/officeart/2005/8/layout/vList2"/>
    <dgm:cxn modelId="{6AA13181-2CCE-4F9D-817C-46DE7F99F50C}" type="presParOf" srcId="{1A3996F0-DE1F-4BB8-A6DC-997EB3DDFA21}" destId="{459C7420-462C-4A5E-89C8-F1C20B8168AA}" srcOrd="14" destOrd="0" presId="urn:microsoft.com/office/officeart/2005/8/layout/vList2"/>
    <dgm:cxn modelId="{21F2AC17-F27D-4FB8-91C1-85233504B428}" type="presParOf" srcId="{1A3996F0-DE1F-4BB8-A6DC-997EB3DDFA21}" destId="{56F02299-D159-49B1-B6A0-F16B63029387}" srcOrd="15" destOrd="0" presId="urn:microsoft.com/office/officeart/2005/8/layout/vList2"/>
    <dgm:cxn modelId="{08F7AA9D-AA20-470F-AFAA-ECBA8EFCA029}" type="presParOf" srcId="{1A3996F0-DE1F-4BB8-A6DC-997EB3DDFA21}" destId="{382A3EBB-93B3-4DBF-9A35-A7B36570DB2F}" srcOrd="16" destOrd="0" presId="urn:microsoft.com/office/officeart/2005/8/layout/vList2"/>
    <dgm:cxn modelId="{CB001AC3-C901-4AC9-8E28-741A2775F37A}" type="presParOf" srcId="{1A3996F0-DE1F-4BB8-A6DC-997EB3DDFA21}" destId="{254216A2-2E89-40AF-B607-7AEFE6DB642B}" srcOrd="17" destOrd="0" presId="urn:microsoft.com/office/officeart/2005/8/layout/vList2"/>
    <dgm:cxn modelId="{79EE245F-461F-4C5F-8D2F-A80D82A81363}" type="presParOf" srcId="{1A3996F0-DE1F-4BB8-A6DC-997EB3DDFA21}" destId="{F2FE7362-7314-4365-9833-9FB45995C0D3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2E194-48EB-4B40-9FDF-DADFF85D3E5E}">
      <dsp:nvSpPr>
        <dsp:cNvPr id="0" name=""/>
        <dsp:cNvSpPr/>
      </dsp:nvSpPr>
      <dsp:spPr>
        <a:xfrm>
          <a:off x="14813" y="1004240"/>
          <a:ext cx="2307241" cy="14650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26A792-7D55-42E2-93B8-8130C6527253}">
      <dsp:nvSpPr>
        <dsp:cNvPr id="0" name=""/>
        <dsp:cNvSpPr/>
      </dsp:nvSpPr>
      <dsp:spPr>
        <a:xfrm>
          <a:off x="271173" y="1247782"/>
          <a:ext cx="2307241" cy="14650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Health is shaped over a lifetime </a:t>
          </a:r>
          <a:endParaRPr lang="en-US" sz="2200" kern="1200"/>
        </a:p>
      </dsp:txBody>
      <dsp:txXfrm>
        <a:off x="314084" y="1290693"/>
        <a:ext cx="2221419" cy="1379276"/>
      </dsp:txXfrm>
    </dsp:sp>
    <dsp:sp modelId="{5748AF87-F5E6-4053-9BB4-093E88B86FA8}">
      <dsp:nvSpPr>
        <dsp:cNvPr id="0" name=""/>
        <dsp:cNvSpPr/>
      </dsp:nvSpPr>
      <dsp:spPr>
        <a:xfrm>
          <a:off x="2823193" y="984798"/>
          <a:ext cx="2307241" cy="14650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EDE879-0746-407D-A272-4404759BE878}">
      <dsp:nvSpPr>
        <dsp:cNvPr id="0" name=""/>
        <dsp:cNvSpPr/>
      </dsp:nvSpPr>
      <dsp:spPr>
        <a:xfrm>
          <a:off x="3079553" y="1228340"/>
          <a:ext cx="2307241" cy="14650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Early life experiences affect long term health </a:t>
          </a:r>
          <a:endParaRPr lang="en-US" sz="2200" kern="1200"/>
        </a:p>
      </dsp:txBody>
      <dsp:txXfrm>
        <a:off x="3122464" y="1271251"/>
        <a:ext cx="2221419" cy="1379276"/>
      </dsp:txXfrm>
    </dsp:sp>
    <dsp:sp modelId="{9F73764D-FC26-478F-8DC2-A2A8547A903A}">
      <dsp:nvSpPr>
        <dsp:cNvPr id="0" name=""/>
        <dsp:cNvSpPr/>
      </dsp:nvSpPr>
      <dsp:spPr>
        <a:xfrm>
          <a:off x="5643155" y="984798"/>
          <a:ext cx="2307241" cy="14650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48C7CA-DE03-482E-BB71-3F3BAC93E365}">
      <dsp:nvSpPr>
        <dsp:cNvPr id="0" name=""/>
        <dsp:cNvSpPr/>
      </dsp:nvSpPr>
      <dsp:spPr>
        <a:xfrm>
          <a:off x="5899515" y="1228340"/>
          <a:ext cx="2307241" cy="14650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Life transitions and events influence wellbeing </a:t>
          </a:r>
          <a:endParaRPr lang="en-US" sz="2200" kern="1200"/>
        </a:p>
      </dsp:txBody>
      <dsp:txXfrm>
        <a:off x="5942426" y="1271251"/>
        <a:ext cx="2221419" cy="1379276"/>
      </dsp:txXfrm>
    </dsp:sp>
    <dsp:sp modelId="{B0F72ED1-45D1-45E5-B75A-6D6F7EF15BC0}">
      <dsp:nvSpPr>
        <dsp:cNvPr id="0" name=""/>
        <dsp:cNvSpPr/>
      </dsp:nvSpPr>
      <dsp:spPr>
        <a:xfrm>
          <a:off x="8463116" y="984798"/>
          <a:ext cx="2307241" cy="146509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8E5A10-7983-4AD0-8F3C-6259140DDACC}">
      <dsp:nvSpPr>
        <dsp:cNvPr id="0" name=""/>
        <dsp:cNvSpPr/>
      </dsp:nvSpPr>
      <dsp:spPr>
        <a:xfrm>
          <a:off x="8719477" y="1228340"/>
          <a:ext cx="2307241" cy="14650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Supports prevention and intervention </a:t>
          </a:r>
        </a:p>
      </dsp:txBody>
      <dsp:txXfrm>
        <a:off x="8762388" y="1271251"/>
        <a:ext cx="2221419" cy="13792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8A550C-FCF5-4680-BE10-B0CCDC1181DB}">
      <dsp:nvSpPr>
        <dsp:cNvPr id="0" name=""/>
        <dsp:cNvSpPr/>
      </dsp:nvSpPr>
      <dsp:spPr>
        <a:xfrm>
          <a:off x="0" y="0"/>
          <a:ext cx="8823960" cy="80921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Biological factors </a:t>
          </a:r>
          <a:endParaRPr lang="en-US" sz="3600" kern="1200"/>
        </a:p>
      </dsp:txBody>
      <dsp:txXfrm>
        <a:off x="23701" y="23701"/>
        <a:ext cx="7882378" cy="761810"/>
      </dsp:txXfrm>
    </dsp:sp>
    <dsp:sp modelId="{B60626F1-6CDE-49A4-A22F-066898D5D55A}">
      <dsp:nvSpPr>
        <dsp:cNvPr id="0" name=""/>
        <dsp:cNvSpPr/>
      </dsp:nvSpPr>
      <dsp:spPr>
        <a:xfrm>
          <a:off x="739006" y="956341"/>
          <a:ext cx="8823960" cy="80921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Psychological factors</a:t>
          </a:r>
          <a:endParaRPr lang="en-US" sz="3600" kern="1200"/>
        </a:p>
      </dsp:txBody>
      <dsp:txXfrm>
        <a:off x="762707" y="980042"/>
        <a:ext cx="7511563" cy="761810"/>
      </dsp:txXfrm>
    </dsp:sp>
    <dsp:sp modelId="{A19AB087-C982-44B2-AF0D-5691DABA7907}">
      <dsp:nvSpPr>
        <dsp:cNvPr id="0" name=""/>
        <dsp:cNvSpPr/>
      </dsp:nvSpPr>
      <dsp:spPr>
        <a:xfrm>
          <a:off x="1466983" y="1912683"/>
          <a:ext cx="8823960" cy="80921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Social factors </a:t>
          </a:r>
          <a:endParaRPr lang="en-US" sz="3600" kern="1200"/>
        </a:p>
      </dsp:txBody>
      <dsp:txXfrm>
        <a:off x="1490684" y="1936384"/>
        <a:ext cx="7522593" cy="761810"/>
      </dsp:txXfrm>
    </dsp:sp>
    <dsp:sp modelId="{78A6A690-1853-437B-8536-E579CD6B6372}">
      <dsp:nvSpPr>
        <dsp:cNvPr id="0" name=""/>
        <dsp:cNvSpPr/>
      </dsp:nvSpPr>
      <dsp:spPr>
        <a:xfrm>
          <a:off x="2205989" y="2869025"/>
          <a:ext cx="8823960" cy="80921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Environmental factors</a:t>
          </a:r>
          <a:endParaRPr lang="en-US" sz="3600" kern="1200" dirty="0"/>
        </a:p>
      </dsp:txBody>
      <dsp:txXfrm>
        <a:off x="2229690" y="2892726"/>
        <a:ext cx="7511563" cy="761810"/>
      </dsp:txXfrm>
    </dsp:sp>
    <dsp:sp modelId="{D615753F-289D-447F-9688-64465AF30E5C}">
      <dsp:nvSpPr>
        <dsp:cNvPr id="0" name=""/>
        <dsp:cNvSpPr/>
      </dsp:nvSpPr>
      <dsp:spPr>
        <a:xfrm>
          <a:off x="8297971" y="619783"/>
          <a:ext cx="525988" cy="52598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8416318" y="619783"/>
        <a:ext cx="289294" cy="395806"/>
      </dsp:txXfrm>
    </dsp:sp>
    <dsp:sp modelId="{19E21882-F08F-4631-98A9-5E293B1420C3}">
      <dsp:nvSpPr>
        <dsp:cNvPr id="0" name=""/>
        <dsp:cNvSpPr/>
      </dsp:nvSpPr>
      <dsp:spPr>
        <a:xfrm>
          <a:off x="9036978" y="1576124"/>
          <a:ext cx="525988" cy="525988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9155325" y="1576124"/>
        <a:ext cx="289294" cy="395806"/>
      </dsp:txXfrm>
    </dsp:sp>
    <dsp:sp modelId="{DA7D9EE1-26B1-4E6F-8BB3-2C2FD08BDCE0}">
      <dsp:nvSpPr>
        <dsp:cNvPr id="0" name=""/>
        <dsp:cNvSpPr/>
      </dsp:nvSpPr>
      <dsp:spPr>
        <a:xfrm>
          <a:off x="9764955" y="2532466"/>
          <a:ext cx="525988" cy="525988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9883302" y="2532466"/>
        <a:ext cx="289294" cy="3958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500C4D-9CA6-47EF-96A8-C411AC7D4315}">
      <dsp:nvSpPr>
        <dsp:cNvPr id="0" name=""/>
        <dsp:cNvSpPr/>
      </dsp:nvSpPr>
      <dsp:spPr>
        <a:xfrm>
          <a:off x="0" y="15285"/>
          <a:ext cx="7012370" cy="4212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2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Promoting healthy lifestyles </a:t>
          </a:r>
          <a:endParaRPr lang="en-US" sz="1800" kern="1200"/>
        </a:p>
      </dsp:txBody>
      <dsp:txXfrm>
        <a:off x="20561" y="35846"/>
        <a:ext cx="6971248" cy="380078"/>
      </dsp:txXfrm>
    </dsp:sp>
    <dsp:sp modelId="{E4EA51EE-A9C2-42C2-8569-987754EC4574}">
      <dsp:nvSpPr>
        <dsp:cNvPr id="0" name=""/>
        <dsp:cNvSpPr/>
      </dsp:nvSpPr>
      <dsp:spPr>
        <a:xfrm>
          <a:off x="0" y="488325"/>
          <a:ext cx="7012370" cy="421200"/>
        </a:xfrm>
        <a:prstGeom prst="roundRect">
          <a:avLst/>
        </a:prstGeom>
        <a:gradFill rotWithShape="0">
          <a:gsLst>
            <a:gs pos="0">
              <a:schemeClr val="accent2">
                <a:hueOff val="132415"/>
                <a:satOff val="768"/>
                <a:lumOff val="763"/>
                <a:alphaOff val="0"/>
                <a:tint val="98000"/>
                <a:lumMod val="110000"/>
              </a:schemeClr>
            </a:gs>
            <a:gs pos="84000">
              <a:schemeClr val="accent2">
                <a:hueOff val="132415"/>
                <a:satOff val="768"/>
                <a:lumOff val="763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Social economic factors affect well being </a:t>
          </a:r>
          <a:endParaRPr lang="en-US" sz="1800" kern="1200"/>
        </a:p>
      </dsp:txBody>
      <dsp:txXfrm>
        <a:off x="20561" y="508886"/>
        <a:ext cx="6971248" cy="380078"/>
      </dsp:txXfrm>
    </dsp:sp>
    <dsp:sp modelId="{3B26B970-0DF6-44AC-89C9-58E12D8DBF07}">
      <dsp:nvSpPr>
        <dsp:cNvPr id="0" name=""/>
        <dsp:cNvSpPr/>
      </dsp:nvSpPr>
      <dsp:spPr>
        <a:xfrm>
          <a:off x="0" y="961365"/>
          <a:ext cx="7012370" cy="421200"/>
        </a:xfrm>
        <a:prstGeom prst="roundRect">
          <a:avLst/>
        </a:prstGeom>
        <a:gradFill rotWithShape="0">
          <a:gsLst>
            <a:gs pos="0">
              <a:schemeClr val="accent2">
                <a:hueOff val="264830"/>
                <a:satOff val="1536"/>
                <a:lumOff val="1525"/>
                <a:alphaOff val="0"/>
                <a:tint val="98000"/>
                <a:lumMod val="110000"/>
              </a:schemeClr>
            </a:gs>
            <a:gs pos="84000">
              <a:schemeClr val="accent2">
                <a:hueOff val="264830"/>
                <a:satOff val="1536"/>
                <a:lumOff val="1525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Polices play a role in improving health</a:t>
          </a:r>
          <a:endParaRPr lang="en-US" sz="1800" kern="1200" dirty="0"/>
        </a:p>
      </dsp:txBody>
      <dsp:txXfrm>
        <a:off x="20561" y="981926"/>
        <a:ext cx="6971248" cy="380078"/>
      </dsp:txXfrm>
    </dsp:sp>
    <dsp:sp modelId="{9A15D389-54CD-443A-9528-09269984D439}">
      <dsp:nvSpPr>
        <dsp:cNvPr id="0" name=""/>
        <dsp:cNvSpPr/>
      </dsp:nvSpPr>
      <dsp:spPr>
        <a:xfrm>
          <a:off x="0" y="1434405"/>
          <a:ext cx="7012370" cy="421200"/>
        </a:xfrm>
        <a:prstGeom prst="roundRect">
          <a:avLst/>
        </a:prstGeom>
        <a:gradFill rotWithShape="0">
          <a:gsLst>
            <a:gs pos="0">
              <a:schemeClr val="accent2">
                <a:hueOff val="397245"/>
                <a:satOff val="2304"/>
                <a:lumOff val="2288"/>
                <a:alphaOff val="0"/>
                <a:tint val="98000"/>
                <a:lumMod val="110000"/>
              </a:schemeClr>
            </a:gs>
            <a:gs pos="84000">
              <a:schemeClr val="accent2">
                <a:hueOff val="397245"/>
                <a:satOff val="2304"/>
                <a:lumOff val="2288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Access to healthcare services </a:t>
          </a:r>
        </a:p>
      </dsp:txBody>
      <dsp:txXfrm>
        <a:off x="20561" y="1454966"/>
        <a:ext cx="6971248" cy="380078"/>
      </dsp:txXfrm>
    </dsp:sp>
    <dsp:sp modelId="{3369DDC5-C44E-4FCE-907C-7099939E84C0}">
      <dsp:nvSpPr>
        <dsp:cNvPr id="0" name=""/>
        <dsp:cNvSpPr/>
      </dsp:nvSpPr>
      <dsp:spPr>
        <a:xfrm>
          <a:off x="0" y="1907445"/>
          <a:ext cx="7012370" cy="421200"/>
        </a:xfrm>
        <a:prstGeom prst="roundRect">
          <a:avLst/>
        </a:prstGeom>
        <a:gradFill rotWithShape="0">
          <a:gsLst>
            <a:gs pos="0">
              <a:schemeClr val="accent2">
                <a:hueOff val="529660"/>
                <a:satOff val="3072"/>
                <a:lumOff val="3051"/>
                <a:alphaOff val="0"/>
                <a:tint val="98000"/>
                <a:lumMod val="110000"/>
              </a:schemeClr>
            </a:gs>
            <a:gs pos="84000">
              <a:schemeClr val="accent2">
                <a:hueOff val="529660"/>
                <a:satOff val="3072"/>
                <a:lumOff val="3051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Physical activity  to prevent chronic diseases </a:t>
          </a:r>
        </a:p>
      </dsp:txBody>
      <dsp:txXfrm>
        <a:off x="20561" y="1928006"/>
        <a:ext cx="6971248" cy="380078"/>
      </dsp:txXfrm>
    </dsp:sp>
    <dsp:sp modelId="{3DAB715A-BE53-4D94-B1E5-8B66B6B47D07}">
      <dsp:nvSpPr>
        <dsp:cNvPr id="0" name=""/>
        <dsp:cNvSpPr/>
      </dsp:nvSpPr>
      <dsp:spPr>
        <a:xfrm>
          <a:off x="0" y="2380485"/>
          <a:ext cx="7012370" cy="421200"/>
        </a:xfrm>
        <a:prstGeom prst="roundRect">
          <a:avLst/>
        </a:prstGeom>
        <a:gradFill rotWithShape="0">
          <a:gsLst>
            <a:gs pos="0">
              <a:schemeClr val="accent2">
                <a:hueOff val="662075"/>
                <a:satOff val="3841"/>
                <a:lumOff val="3813"/>
                <a:alphaOff val="0"/>
                <a:tint val="98000"/>
                <a:lumMod val="110000"/>
              </a:schemeClr>
            </a:gs>
            <a:gs pos="84000">
              <a:schemeClr val="accent2">
                <a:hueOff val="662075"/>
                <a:satOff val="3841"/>
                <a:lumOff val="3813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Mental health awareness </a:t>
          </a:r>
        </a:p>
      </dsp:txBody>
      <dsp:txXfrm>
        <a:off x="20561" y="2401046"/>
        <a:ext cx="6971248" cy="380078"/>
      </dsp:txXfrm>
    </dsp:sp>
    <dsp:sp modelId="{51C5D2C2-B051-4728-8365-0870DF4A93FC}">
      <dsp:nvSpPr>
        <dsp:cNvPr id="0" name=""/>
        <dsp:cNvSpPr/>
      </dsp:nvSpPr>
      <dsp:spPr>
        <a:xfrm>
          <a:off x="0" y="2853525"/>
          <a:ext cx="7012370" cy="421200"/>
        </a:xfrm>
        <a:prstGeom prst="roundRect">
          <a:avLst/>
        </a:prstGeom>
        <a:gradFill rotWithShape="0">
          <a:gsLst>
            <a:gs pos="0">
              <a:schemeClr val="accent2">
                <a:hueOff val="794490"/>
                <a:satOff val="4609"/>
                <a:lumOff val="4576"/>
                <a:alphaOff val="0"/>
                <a:tint val="98000"/>
                <a:lumMod val="110000"/>
              </a:schemeClr>
            </a:gs>
            <a:gs pos="84000">
              <a:schemeClr val="accent2">
                <a:hueOff val="794490"/>
                <a:satOff val="4609"/>
                <a:lumOff val="4576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Reducing harmful habits </a:t>
          </a:r>
        </a:p>
      </dsp:txBody>
      <dsp:txXfrm>
        <a:off x="20561" y="2874086"/>
        <a:ext cx="6971248" cy="380078"/>
      </dsp:txXfrm>
    </dsp:sp>
    <dsp:sp modelId="{459C7420-462C-4A5E-89C8-F1C20B8168AA}">
      <dsp:nvSpPr>
        <dsp:cNvPr id="0" name=""/>
        <dsp:cNvSpPr/>
      </dsp:nvSpPr>
      <dsp:spPr>
        <a:xfrm>
          <a:off x="0" y="3326565"/>
          <a:ext cx="7012370" cy="421200"/>
        </a:xfrm>
        <a:prstGeom prst="roundRect">
          <a:avLst/>
        </a:prstGeom>
        <a:gradFill rotWithShape="0">
          <a:gsLst>
            <a:gs pos="0">
              <a:schemeClr val="accent2">
                <a:hueOff val="926905"/>
                <a:satOff val="5377"/>
                <a:lumOff val="5339"/>
                <a:alphaOff val="0"/>
                <a:tint val="98000"/>
                <a:lumMod val="110000"/>
              </a:schemeClr>
            </a:gs>
            <a:gs pos="84000">
              <a:schemeClr val="accent2">
                <a:hueOff val="926905"/>
                <a:satOff val="5377"/>
                <a:lumOff val="5339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Balanced Nutrition </a:t>
          </a:r>
        </a:p>
      </dsp:txBody>
      <dsp:txXfrm>
        <a:off x="20561" y="3347126"/>
        <a:ext cx="6971248" cy="380078"/>
      </dsp:txXfrm>
    </dsp:sp>
    <dsp:sp modelId="{382A3EBB-93B3-4DBF-9A35-A7B36570DB2F}">
      <dsp:nvSpPr>
        <dsp:cNvPr id="0" name=""/>
        <dsp:cNvSpPr/>
      </dsp:nvSpPr>
      <dsp:spPr>
        <a:xfrm>
          <a:off x="0" y="3799605"/>
          <a:ext cx="7012370" cy="421200"/>
        </a:xfrm>
        <a:prstGeom prst="roundRect">
          <a:avLst/>
        </a:prstGeom>
        <a:gradFill rotWithShape="0">
          <a:gsLst>
            <a:gs pos="0">
              <a:schemeClr val="accent2">
                <a:hueOff val="1059320"/>
                <a:satOff val="6145"/>
                <a:lumOff val="6101"/>
                <a:alphaOff val="0"/>
                <a:tint val="98000"/>
                <a:lumMod val="110000"/>
              </a:schemeClr>
            </a:gs>
            <a:gs pos="84000">
              <a:schemeClr val="accent2">
                <a:hueOff val="1059320"/>
                <a:satOff val="6145"/>
                <a:lumOff val="6101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Education </a:t>
          </a:r>
        </a:p>
      </dsp:txBody>
      <dsp:txXfrm>
        <a:off x="20561" y="3820166"/>
        <a:ext cx="6971248" cy="380078"/>
      </dsp:txXfrm>
    </dsp:sp>
    <dsp:sp modelId="{F2FE7362-7314-4365-9833-9FB45995C0D3}">
      <dsp:nvSpPr>
        <dsp:cNvPr id="0" name=""/>
        <dsp:cNvSpPr/>
      </dsp:nvSpPr>
      <dsp:spPr>
        <a:xfrm>
          <a:off x="0" y="4272645"/>
          <a:ext cx="7012370" cy="421200"/>
        </a:xfrm>
        <a:prstGeom prst="roundRect">
          <a:avLst/>
        </a:prstGeom>
        <a:gradFill rotWithShape="0">
          <a:gsLst>
            <a:gs pos="0">
              <a:schemeClr val="accent2">
                <a:hueOff val="1191735"/>
                <a:satOff val="6913"/>
                <a:lumOff val="6864"/>
                <a:alphaOff val="0"/>
                <a:tint val="98000"/>
                <a:lumMod val="110000"/>
              </a:schemeClr>
            </a:gs>
            <a:gs pos="84000">
              <a:schemeClr val="accent2">
                <a:hueOff val="1191735"/>
                <a:satOff val="6913"/>
                <a:lumOff val="6864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Community support </a:t>
          </a:r>
        </a:p>
      </dsp:txBody>
      <dsp:txXfrm>
        <a:off x="20561" y="4293206"/>
        <a:ext cx="6971248" cy="3800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41FBFC-FFE8-4514-98EE-7658351B9CE9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C70F5B-CB36-4367-A8F2-F44E70A441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326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C70F5B-CB36-4367-A8F2-F44E70A441B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983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584BD00-656F-4781-A1B5-7056715467B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CF0D643-9FFD-4A7C-AA2D-3E3B4E6CA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141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BD00-656F-4781-A1B5-7056715467B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2CF0D643-9FFD-4A7C-AA2D-3E3B4E6CA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040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584BD00-656F-4781-A1B5-7056715467B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CF0D643-9FFD-4A7C-AA2D-3E3B4E6CA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548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BD00-656F-4781-A1B5-7056715467B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D643-9FFD-4A7C-AA2D-3E3B4E6CA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498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BD00-656F-4781-A1B5-7056715467B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D643-9FFD-4A7C-AA2D-3E3B4E6CA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737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BD00-656F-4781-A1B5-7056715467B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D643-9FFD-4A7C-AA2D-3E3B4E6CA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485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BD00-656F-4781-A1B5-7056715467B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D643-9FFD-4A7C-AA2D-3E3B4E6CA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642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584BD00-656F-4781-A1B5-7056715467B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CF0D643-9FFD-4A7C-AA2D-3E3B4E6CA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028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BD00-656F-4781-A1B5-7056715467B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D643-9FFD-4A7C-AA2D-3E3B4E6CA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2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4BD00-656F-4781-A1B5-7056715467B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D643-9FFD-4A7C-AA2D-3E3B4E6CA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761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584BD00-656F-4781-A1B5-7056715467B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CF0D643-9FFD-4A7C-AA2D-3E3B4E6CA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648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6584BD00-656F-4781-A1B5-7056715467BB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2CF0D643-9FFD-4A7C-AA2D-3E3B4E6CA8D1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527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ukhsa.blog.gov.uk/2019/05/23/health-matters-prevention-a-life-course-approach/" TargetMode="External"/><Relationship Id="rId13" Type="http://schemas.openxmlformats.org/officeDocument/2006/relationships/hyperlink" Target="https://www.who.int/our-work/life-course" TargetMode="External"/><Relationship Id="rId3" Type="http://schemas.openxmlformats.org/officeDocument/2006/relationships/hyperlink" Target="https://doi.org/10.2105/ajph.2010.300086" TargetMode="External"/><Relationship Id="rId7" Type="http://schemas.openxmlformats.org/officeDocument/2006/relationships/hyperlink" Target="https://www.gov.uk/government/publications/health-matters-life-course-approach-to-prevention/health-matters-prevention-a-life-course-approach" TargetMode="External"/><Relationship Id="rId12" Type="http://schemas.openxmlformats.org/officeDocument/2006/relationships/hyperlink" Target="https://www.who.int/teams/maternal-newborn-child-adolescent-health-and-ageing/life-course" TargetMode="External"/><Relationship Id="rId2" Type="http://schemas.openxmlformats.org/officeDocument/2006/relationships/hyperlink" Target="https://doi.org/10.3390/nu1602018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ambridge.org/core/books/abs/cambridge-handbook-of-psychology-health-and-medicine/psychological-aspects-of-health-and-illness/14E5D75DB33A6CE1F4BC0DB4D4897D22?utm" TargetMode="External"/><Relationship Id="rId11" Type="http://schemas.openxmlformats.org/officeDocument/2006/relationships/hyperlink" Target="https://doi.org/10.3389/fragi.2022.1005848" TargetMode="External"/><Relationship Id="rId5" Type="http://schemas.openxmlformats.org/officeDocument/2006/relationships/hyperlink" Target="https://doi.org/10.3389/fgene.2017.00064" TargetMode="External"/><Relationship Id="rId10" Type="http://schemas.openxmlformats.org/officeDocument/2006/relationships/hyperlink" Target="https://www.ebsco.com/research-starters/social-sciences-and-humanities/life-course-approach" TargetMode="External"/><Relationship Id="rId4" Type="http://schemas.openxmlformats.org/officeDocument/2006/relationships/hyperlink" Target="https://doi.org/10.1371/journal.pmed.1000316" TargetMode="External"/><Relationship Id="rId9" Type="http://schemas.openxmlformats.org/officeDocument/2006/relationships/hyperlink" Target="https://doi.org/10.1146/annurev.clinpsy.3.022806.091520" TargetMode="External"/><Relationship Id="rId14" Type="http://schemas.openxmlformats.org/officeDocument/2006/relationships/hyperlink" Target="https://www.who.int/publications/i/item/978924003422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883F11E-ECB3-4046-A121-A45C6FF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C58DC5-6411-8249-8CCF-AA44A58ED6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2" y="1370517"/>
            <a:ext cx="5708356" cy="1982571"/>
          </a:xfrm>
        </p:spPr>
        <p:txBody>
          <a:bodyPr>
            <a:normAutofit/>
          </a:bodyPr>
          <a:lstStyle/>
          <a:p>
            <a:r>
              <a:rPr lang="en-GB"/>
              <a:t>Life course approach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7F64AB-4B9F-1BC8-87B0-D8D02D020F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1194" y="3353089"/>
            <a:ext cx="5511418" cy="1647733"/>
          </a:xfrm>
        </p:spPr>
        <p:txBody>
          <a:bodyPr>
            <a:normAutofit/>
          </a:bodyPr>
          <a:lstStyle/>
          <a:p>
            <a:r>
              <a:rPr lang="en-GB" dirty="0"/>
              <a:t>Menna Davies (2224913)</a:t>
            </a:r>
          </a:p>
          <a:p>
            <a:r>
              <a:rPr lang="en-GB" dirty="0"/>
              <a:t>BMNS4014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CF77191-9839-40D9-B04E-85DF01BB0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052796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F007B11-F4C3-4A9E-AAA8-D52C8C1AD9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91306" y="457200"/>
            <a:ext cx="3052798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71D0F6C-C993-4E97-A103-9448E35FEE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6079" y="453643"/>
            <a:ext cx="5009388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B28B346-1639-4F05-9EBC-808A9DC665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6079" y="723899"/>
            <a:ext cx="5009388" cy="566666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CCBAA793-3366-F164-0044-7FA0B317F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79546" y="1697911"/>
            <a:ext cx="3722454" cy="372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327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A59258C-AAC2-41CD-973C-7439B122A3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4516B72-0116-42B2-82A2-B11218A366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611319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C2768A-CC08-91CA-2EAE-FC901CB0B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1033389"/>
            <a:ext cx="4826256" cy="4825409"/>
          </a:xfrm>
        </p:spPr>
        <p:txBody>
          <a:bodyPr anchor="ctr">
            <a:normAutofit/>
          </a:bodyPr>
          <a:lstStyle/>
          <a:p>
            <a:r>
              <a:rPr lang="en-GB" sz="4600">
                <a:solidFill>
                  <a:srgbClr val="FFFFFF"/>
                </a:solidFill>
              </a:rPr>
              <a:t>Introduction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DB507F-21B7-4C27-B0FC-D9C465C6DB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2579" y="460868"/>
            <a:ext cx="4828032" cy="11165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B1AE17-B7A3-4363-95CD-25441E2FF1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82774" y="460868"/>
            <a:ext cx="4828032" cy="11165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46901C3-7950-E04E-B98A-95FF22BC92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5769" y="1033390"/>
            <a:ext cx="4855037" cy="4825409"/>
          </a:xfrm>
          <a:ln w="57150">
            <a:noFill/>
          </a:ln>
        </p:spPr>
        <p:txBody>
          <a:bodyPr anchor="ctr">
            <a:normAutofit/>
          </a:bodyPr>
          <a:lstStyle/>
          <a:p>
            <a:r>
              <a:rPr lang="en-GB" sz="2000">
                <a:solidFill>
                  <a:schemeClr val="accent2">
                    <a:lumMod val="50000"/>
                  </a:schemeClr>
                </a:solidFill>
              </a:rPr>
              <a:t>Focus on the life course approach to health</a:t>
            </a:r>
          </a:p>
          <a:p>
            <a:r>
              <a:rPr lang="en-GB" sz="2000">
                <a:solidFill>
                  <a:schemeClr val="accent2">
                    <a:lumMod val="50000"/>
                  </a:schemeClr>
                </a:solidFill>
              </a:rPr>
              <a:t>Health is shaped across the lifespan (infancy → older age)</a:t>
            </a:r>
          </a:p>
          <a:p>
            <a:r>
              <a:rPr lang="en-GB" sz="2000">
                <a:solidFill>
                  <a:schemeClr val="accent2">
                    <a:lumMod val="50000"/>
                  </a:schemeClr>
                </a:solidFill>
              </a:rPr>
              <a:t>Influenced by multiple factors, not just one</a:t>
            </a:r>
          </a:p>
          <a:p>
            <a:r>
              <a:rPr lang="en-GB" sz="2000">
                <a:solidFill>
                  <a:schemeClr val="accent2">
                    <a:lumMod val="50000"/>
                  </a:schemeClr>
                </a:solidFill>
              </a:rPr>
              <a:t>Key factors: biological, psychological, social, environmental</a:t>
            </a:r>
          </a:p>
          <a:p>
            <a:r>
              <a:rPr lang="en-GB" sz="2000">
                <a:solidFill>
                  <a:schemeClr val="accent2">
                    <a:lumMod val="50000"/>
                  </a:schemeClr>
                </a:solidFill>
              </a:rPr>
              <a:t>These factors impact overall health and wellbeing</a:t>
            </a:r>
          </a:p>
          <a:p>
            <a:pPr marL="0" indent="0">
              <a:buNone/>
            </a:pPr>
            <a:endParaRPr lang="en-GB" sz="200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320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CC53FA-FA08-B691-6211-49CA12EC1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EFF"/>
                </a:solidFill>
              </a:rPr>
              <a:t>What is a life course approach?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F69C1AA-53F1-D1E8-B96E-6C006931A0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481075"/>
              </p:ext>
            </p:extLst>
          </p:nvPr>
        </p:nvGraphicFramePr>
        <p:xfrm>
          <a:off x="581025" y="2181225"/>
          <a:ext cx="11029950" cy="3678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674E7D3-356C-FBA9-F04C-805EBDEF80BD}"/>
              </a:ext>
            </a:extLst>
          </p:cNvPr>
          <p:cNvSpPr txBox="1"/>
          <p:nvPr/>
        </p:nvSpPr>
        <p:spPr>
          <a:xfrm>
            <a:off x="92597" y="6488668"/>
            <a:ext cx="3692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(EBSCO, 2026)</a:t>
            </a:r>
          </a:p>
        </p:txBody>
      </p:sp>
    </p:spTree>
    <p:extLst>
      <p:ext uri="{BB962C8B-B14F-4D97-AF65-F5344CB8AC3E}">
        <p14:creationId xmlns:p14="http://schemas.microsoft.com/office/powerpoint/2010/main" val="723580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9AA9F65-94B8-41A5-A7FF-23D2CFB11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E8B0F8E-3F6C-4541-B9C1-774D80A08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A45F5BC-32D1-41CD-B270-C46F18CA1A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E57EE13-72B0-4FFA-ACE1-EBDE89340E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4BFB7C5-23B6-4047-BF5E-F9EEBB437C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37DA931-62D6-4B32-9103-84C0960AEA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84420" y="457200"/>
            <a:ext cx="6248454" cy="585973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645508-DC6A-4B32-D050-7F273055F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6346" y="849745"/>
            <a:ext cx="5526993" cy="4745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600" i="1" dirty="0">
                <a:solidFill>
                  <a:srgbClr val="FFFFFF"/>
                </a:solidFill>
              </a:rPr>
              <a:t>“A life course approach considers the critical stages and transitions” </a:t>
            </a:r>
            <a:br>
              <a:rPr lang="en-US" sz="1600" i="1" dirty="0">
                <a:solidFill>
                  <a:srgbClr val="FFFFFF"/>
                </a:solidFill>
              </a:rPr>
            </a:br>
            <a:br>
              <a:rPr lang="en-US" sz="1600" i="1" dirty="0">
                <a:solidFill>
                  <a:srgbClr val="FFFFFF"/>
                </a:solidFill>
              </a:rPr>
            </a:br>
            <a:r>
              <a:rPr lang="en-US" sz="1600" i="1" dirty="0">
                <a:solidFill>
                  <a:srgbClr val="FFFFFF"/>
                </a:solidFill>
                <a:latin typeface="Abadi ExtraLight" panose="020F0502020204030204" pitchFamily="34" charset="0"/>
              </a:rPr>
              <a:t>(Public Health England, 2019).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695E140-9B6E-43E9-B17E-CDFE3FCA8A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29872" y="453642"/>
            <a:ext cx="3615595" cy="586329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BC3CD9F-A361-4496-A6E0-24338B2A69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1191" y="457201"/>
            <a:ext cx="1106164" cy="585973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05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14310F2-3261-4221-8BE1-03BD4833D5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halk drawing of people representing different genders">
            <a:extLst>
              <a:ext uri="{FF2B5EF4-FFF2-40B4-BE49-F238E27FC236}">
                <a16:creationId xmlns:a16="http://schemas.microsoft.com/office/drawing/2014/main" id="{610852A7-DF10-CA1B-7340-D9CCCEF054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183" r="9091" b="8209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8A11065F-8617-40E7-AC2B-F98E48C99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7" y="457200"/>
            <a:ext cx="7507083" cy="5935132"/>
            <a:chOff x="438067" y="457200"/>
            <a:chExt cx="7507083" cy="593513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D58BA2E5-C873-4530-B394-51996F6E2A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7" y="618067"/>
              <a:ext cx="7503665" cy="5774265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D8F77D0-1D04-4C5F-9CBB-0F8353D35E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0FFDD02-D586-474F-B2FD-CC4291988F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41830" y="457200"/>
              <a:ext cx="3703320" cy="914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A9101E9-F0A3-959A-6185-B601821D9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006956"/>
            <a:ext cx="7213600" cy="1372177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Health across different life stages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47C8DD-9FC0-E23D-7FA0-185E5EB7C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438399"/>
            <a:ext cx="2925937" cy="356446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Infancy </a:t>
            </a:r>
          </a:p>
          <a:p>
            <a:r>
              <a:rPr lang="en-GB" dirty="0">
                <a:solidFill>
                  <a:srgbClr val="FFFFFF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Childhood </a:t>
            </a:r>
          </a:p>
          <a:p>
            <a:r>
              <a:rPr lang="en-GB" dirty="0">
                <a:solidFill>
                  <a:srgbClr val="FFFFFF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Adolescence</a:t>
            </a:r>
          </a:p>
          <a:p>
            <a:r>
              <a:rPr lang="en-GB" dirty="0">
                <a:solidFill>
                  <a:srgbClr val="FFFFFF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Adulthood</a:t>
            </a:r>
          </a:p>
          <a:p>
            <a:r>
              <a:rPr lang="en-GB" dirty="0">
                <a:solidFill>
                  <a:srgbClr val="FFFFFF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Older age</a:t>
            </a:r>
          </a:p>
          <a:p>
            <a:pPr marL="0" indent="0">
              <a:buNone/>
            </a:pPr>
            <a:r>
              <a:rPr lang="en-GB" dirty="0">
                <a:solidFill>
                  <a:srgbClr val="FFFFFF"/>
                </a:solidFill>
              </a:rPr>
              <a:t>  </a:t>
            </a:r>
          </a:p>
          <a:p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36027B-864C-0B09-C60A-2C18341B48CD}"/>
              </a:ext>
            </a:extLst>
          </p:cNvPr>
          <p:cNvSpPr txBox="1"/>
          <p:nvPr/>
        </p:nvSpPr>
        <p:spPr>
          <a:xfrm>
            <a:off x="3761772" y="2754775"/>
            <a:ext cx="347240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“A life course approach recognizes how health trajectories are shaped over time by genetic, biological, psychosocial and environmental factors”</a:t>
            </a:r>
          </a:p>
          <a:p>
            <a:endParaRPr lang="en-GB" dirty="0"/>
          </a:p>
          <a:p>
            <a:r>
              <a:rPr lang="en-GB" i="1" dirty="0"/>
              <a:t>(World Health Organization, 2025)</a:t>
            </a:r>
          </a:p>
        </p:txBody>
      </p:sp>
    </p:spTree>
    <p:extLst>
      <p:ext uri="{BB962C8B-B14F-4D97-AF65-F5344CB8AC3E}">
        <p14:creationId xmlns:p14="http://schemas.microsoft.com/office/powerpoint/2010/main" val="40992684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694A8-51EE-CC7E-7AD3-B4827CD0E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EFF"/>
                </a:solidFill>
              </a:rPr>
              <a:t>Key factors affecting health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1D16AF0-C869-7A33-6939-3A3E8C0D96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0690595"/>
              </p:ext>
            </p:extLst>
          </p:nvPr>
        </p:nvGraphicFramePr>
        <p:xfrm>
          <a:off x="581025" y="2181225"/>
          <a:ext cx="11029950" cy="3678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3492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A8AF9B1-7D64-4564-969F-CB2B27ED9E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olecular structure and periodic table on a desk">
            <a:extLst>
              <a:ext uri="{FF2B5EF4-FFF2-40B4-BE49-F238E27FC236}">
                <a16:creationId xmlns:a16="http://schemas.microsoft.com/office/drawing/2014/main" id="{7A262480-E816-A200-1E39-1039986CE01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73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8D854759-2D3E-4B54-A780-D84D49E80F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2"/>
            <a:chOff x="438068" y="457200"/>
            <a:chExt cx="3703320" cy="5935132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59856EA-FC8A-44D1-BC3D-2B8EDD0C86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18067"/>
              <a:ext cx="3702134" cy="5774265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1038B56-933B-44DD-AF10-63436FCCFB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0CD8FCD-6388-16D0-B1BE-AF8E5BE67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006956"/>
            <a:ext cx="3412067" cy="1372177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Biological factors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9A6121-BFE7-A2C1-8867-49BDBF45D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438399"/>
            <a:ext cx="3415074" cy="356446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Genetics </a:t>
            </a:r>
            <a:r>
              <a:rPr lang="en-GB" i="1" dirty="0">
                <a:solidFill>
                  <a:srgbClr val="FFFFFF"/>
                </a:solidFill>
              </a:rPr>
              <a:t>(Viencelli, C., Edward, C.Y., 2022)</a:t>
            </a:r>
          </a:p>
          <a:p>
            <a:r>
              <a:rPr lang="en-GB" dirty="0">
                <a:solidFill>
                  <a:srgbClr val="FFFFFF"/>
                </a:solidFill>
              </a:rPr>
              <a:t>Age </a:t>
            </a:r>
            <a:r>
              <a:rPr lang="en-GB" i="1" dirty="0">
                <a:solidFill>
                  <a:srgbClr val="FFFFFF"/>
                </a:solidFill>
              </a:rPr>
              <a:t>(Jazwinski, S.M. Kim, S. 2017)</a:t>
            </a:r>
          </a:p>
          <a:p>
            <a:r>
              <a:rPr lang="en-GB" dirty="0">
                <a:solidFill>
                  <a:srgbClr val="FFFFFF"/>
                </a:solidFill>
              </a:rPr>
              <a:t>Gender </a:t>
            </a:r>
            <a:r>
              <a:rPr lang="en-GB" i="1" dirty="0">
                <a:solidFill>
                  <a:srgbClr val="FFFFFF"/>
                </a:solidFill>
              </a:rPr>
              <a:t>(D’Archivo et al,. 2024</a:t>
            </a:r>
            <a:r>
              <a:rPr lang="en-GB" dirty="0">
                <a:solidFill>
                  <a:srgbClr val="FFFFFF"/>
                </a:solidFill>
              </a:rPr>
              <a:t>)</a:t>
            </a:r>
          </a:p>
          <a:p>
            <a:r>
              <a:rPr lang="en-GB" dirty="0">
                <a:solidFill>
                  <a:srgbClr val="FFFFFF"/>
                </a:solidFill>
              </a:rPr>
              <a:t>Physical health conditions </a:t>
            </a:r>
          </a:p>
          <a:p>
            <a:r>
              <a:rPr lang="en-GB" dirty="0">
                <a:solidFill>
                  <a:srgbClr val="FFFFFF"/>
                </a:solidFill>
              </a:rPr>
              <a:t>Body structure and Metabolism </a:t>
            </a:r>
          </a:p>
          <a:p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7984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A8AF9B1-7D64-4564-969F-CB2B27ED9E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multi coloured wooden stick figures">
            <a:extLst>
              <a:ext uri="{FF2B5EF4-FFF2-40B4-BE49-F238E27FC236}">
                <a16:creationId xmlns:a16="http://schemas.microsoft.com/office/drawing/2014/main" id="{C1AF05E9-0ABE-C7D8-D8AF-DC66E7B8A3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127" b="5645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8D854759-2D3E-4B54-A780-D84D49E80F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2"/>
            <a:chOff x="438068" y="457200"/>
            <a:chExt cx="3703320" cy="5935132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59856EA-FC8A-44D1-BC3D-2B8EDD0C86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18067"/>
              <a:ext cx="3702134" cy="5774265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1038B56-933B-44DD-AF10-63436FCCFB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387F07F-3CD4-BCE1-5813-75CC14B0A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006956"/>
            <a:ext cx="3412067" cy="1372177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Phycological factors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4BD637-5852-442D-91FD-110473AAA0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438399"/>
            <a:ext cx="3415074" cy="356446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Mental health </a:t>
            </a:r>
          </a:p>
          <a:p>
            <a:r>
              <a:rPr lang="en-GB" dirty="0">
                <a:solidFill>
                  <a:srgbClr val="FFFFFF"/>
                </a:solidFill>
              </a:rPr>
              <a:t>Emotions </a:t>
            </a:r>
          </a:p>
          <a:p>
            <a:r>
              <a:rPr lang="en-GB" dirty="0">
                <a:solidFill>
                  <a:srgbClr val="FFFFFF"/>
                </a:solidFill>
              </a:rPr>
              <a:t>Behaviour &amp; Lifestyle Factors </a:t>
            </a:r>
            <a:r>
              <a:rPr lang="en-GB" i="1" dirty="0">
                <a:solidFill>
                  <a:srgbClr val="FFFFFF"/>
                </a:solidFill>
              </a:rPr>
              <a:t>(Cambridge Core, 2019).</a:t>
            </a:r>
          </a:p>
          <a:p>
            <a:r>
              <a:rPr lang="en-GB" dirty="0">
                <a:solidFill>
                  <a:srgbClr val="FFFFFF"/>
                </a:solidFill>
              </a:rPr>
              <a:t>Coping Skills </a:t>
            </a:r>
            <a:r>
              <a:rPr lang="en-GB" i="1" dirty="0">
                <a:solidFill>
                  <a:srgbClr val="FFFFFF"/>
                </a:solidFill>
              </a:rPr>
              <a:t> (Taylor, S,E,. Stanton, A, L,. 2007)</a:t>
            </a:r>
          </a:p>
          <a:p>
            <a:r>
              <a:rPr lang="en-GB" dirty="0">
                <a:solidFill>
                  <a:srgbClr val="FFFFFF"/>
                </a:solidFill>
              </a:rPr>
              <a:t>Self esteem and attitude </a:t>
            </a:r>
          </a:p>
          <a:p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5323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A8AF9B1-7D64-4564-969F-CB2B27ED9E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yellow figures and a red figure on the other side">
            <a:extLst>
              <a:ext uri="{FF2B5EF4-FFF2-40B4-BE49-F238E27FC236}">
                <a16:creationId xmlns:a16="http://schemas.microsoft.com/office/drawing/2014/main" id="{B6C86498-3749-3099-CC27-53C938F0682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73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8D854759-2D3E-4B54-A780-D84D49E80F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2"/>
            <a:chOff x="438068" y="457200"/>
            <a:chExt cx="3703320" cy="5935132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59856EA-FC8A-44D1-BC3D-2B8EDD0C86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18067"/>
              <a:ext cx="3702134" cy="5774265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1038B56-933B-44DD-AF10-63436FCCFB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ABE747E-0D79-8950-C992-9629FCBA3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006956"/>
            <a:ext cx="3412067" cy="1372177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Social factors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EBA426-870F-D750-C3BB-CFB41DC49F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438399"/>
            <a:ext cx="3415074" cy="356446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Family &amp; Relationships </a:t>
            </a:r>
            <a:r>
              <a:rPr lang="en-GB" i="1" dirty="0">
                <a:solidFill>
                  <a:srgbClr val="FFFFFF"/>
                </a:solidFill>
              </a:rPr>
              <a:t>(Holt-</a:t>
            </a:r>
            <a:r>
              <a:rPr lang="en-GB" i="1" dirty="0" err="1">
                <a:solidFill>
                  <a:srgbClr val="FFFFFF"/>
                </a:solidFill>
              </a:rPr>
              <a:t>Lustad</a:t>
            </a:r>
            <a:r>
              <a:rPr lang="en-GB" i="1" dirty="0">
                <a:solidFill>
                  <a:srgbClr val="FFFFFF"/>
                </a:solidFill>
              </a:rPr>
              <a:t>, J,. et al 2010)</a:t>
            </a:r>
          </a:p>
          <a:p>
            <a:r>
              <a:rPr lang="en-GB" dirty="0">
                <a:solidFill>
                  <a:srgbClr val="FFFFFF"/>
                </a:solidFill>
              </a:rPr>
              <a:t>Social support systems </a:t>
            </a:r>
          </a:p>
          <a:p>
            <a:r>
              <a:rPr lang="en-GB" dirty="0">
                <a:solidFill>
                  <a:srgbClr val="FFFFFF"/>
                </a:solidFill>
              </a:rPr>
              <a:t>Education level </a:t>
            </a:r>
          </a:p>
          <a:p>
            <a:r>
              <a:rPr lang="en-GB" dirty="0">
                <a:solidFill>
                  <a:srgbClr val="FFFFFF"/>
                </a:solidFill>
              </a:rPr>
              <a:t>Culture and traditions </a:t>
            </a:r>
          </a:p>
          <a:p>
            <a:r>
              <a:rPr lang="en-GB" dirty="0">
                <a:solidFill>
                  <a:srgbClr val="FFFFFF"/>
                </a:solidFill>
              </a:rPr>
              <a:t>Income and socioeconomic status </a:t>
            </a:r>
            <a:r>
              <a:rPr lang="en-GB" i="1" dirty="0">
                <a:solidFill>
                  <a:srgbClr val="FFFFFF"/>
                </a:solidFill>
              </a:rPr>
              <a:t>(Galea, S,. 2011)</a:t>
            </a:r>
          </a:p>
        </p:txBody>
      </p:sp>
    </p:spTree>
    <p:extLst>
      <p:ext uri="{BB962C8B-B14F-4D97-AF65-F5344CB8AC3E}">
        <p14:creationId xmlns:p14="http://schemas.microsoft.com/office/powerpoint/2010/main" val="28572492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A8AF9B1-7D64-4564-969F-CB2B27ED9E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moke from factories">
            <a:extLst>
              <a:ext uri="{FF2B5EF4-FFF2-40B4-BE49-F238E27FC236}">
                <a16:creationId xmlns:a16="http://schemas.microsoft.com/office/drawing/2014/main" id="{1A8B32F3-388A-86D2-C4AF-EC4B359FF5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73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8D854759-2D3E-4B54-A780-D84D49E80F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2"/>
            <a:chOff x="438068" y="457200"/>
            <a:chExt cx="3703320" cy="5935132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59856EA-FC8A-44D1-BC3D-2B8EDD0C86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18067"/>
              <a:ext cx="3702134" cy="5774265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1038B56-933B-44DD-AF10-63436FCCFB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7AC72D3-D401-8A32-11E3-676C068DE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006956"/>
            <a:ext cx="3412067" cy="1372177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Environmental factors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5F8B22-517B-76A9-AC48-19A6F1331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438399"/>
            <a:ext cx="3415074" cy="356446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Living conditions </a:t>
            </a:r>
          </a:p>
          <a:p>
            <a:r>
              <a:rPr lang="en-GB" dirty="0">
                <a:solidFill>
                  <a:srgbClr val="FFFFFF"/>
                </a:solidFill>
              </a:rPr>
              <a:t>Access to healthcare </a:t>
            </a:r>
          </a:p>
          <a:p>
            <a:r>
              <a:rPr lang="en-GB" dirty="0">
                <a:solidFill>
                  <a:srgbClr val="FFFFFF"/>
                </a:solidFill>
              </a:rPr>
              <a:t>Pollution </a:t>
            </a:r>
            <a:r>
              <a:rPr lang="en-GB" i="1" dirty="0">
                <a:solidFill>
                  <a:srgbClr val="FFFFFF"/>
                </a:solidFill>
              </a:rPr>
              <a:t>(World Health Organisation, 2021.)</a:t>
            </a:r>
          </a:p>
          <a:p>
            <a:r>
              <a:rPr lang="en-GB" dirty="0">
                <a:solidFill>
                  <a:srgbClr val="FFFFFF"/>
                </a:solidFill>
              </a:rPr>
              <a:t>Work environment </a:t>
            </a:r>
          </a:p>
          <a:p>
            <a:r>
              <a:rPr lang="en-GB" dirty="0">
                <a:solidFill>
                  <a:srgbClr val="FFFFFF"/>
                </a:solidFill>
              </a:rPr>
              <a:t>Climate and geography of living area </a:t>
            </a:r>
          </a:p>
        </p:txBody>
      </p:sp>
    </p:spTree>
    <p:extLst>
      <p:ext uri="{BB962C8B-B14F-4D97-AF65-F5344CB8AC3E}">
        <p14:creationId xmlns:p14="http://schemas.microsoft.com/office/powerpoint/2010/main" val="19731737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3078">
            <a:extLst>
              <a:ext uri="{FF2B5EF4-FFF2-40B4-BE49-F238E27FC236}">
                <a16:creationId xmlns:a16="http://schemas.microsoft.com/office/drawing/2014/main" id="{0DBD4729-DBDF-40A6-9BA4-E4C97EF6D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081" name="Rectangle 3080">
            <a:extLst>
              <a:ext uri="{FF2B5EF4-FFF2-40B4-BE49-F238E27FC236}">
                <a16:creationId xmlns:a16="http://schemas.microsoft.com/office/drawing/2014/main" id="{55125130-F4AB-465E-8AE2-E583FCAAB2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083" name="Rectangle 3082">
            <a:extLst>
              <a:ext uri="{FF2B5EF4-FFF2-40B4-BE49-F238E27FC236}">
                <a16:creationId xmlns:a16="http://schemas.microsoft.com/office/drawing/2014/main" id="{E0BA65A2-0302-4468-ADA7-9EC3F9593F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3085" name="Rectangle 3084">
            <a:extLst>
              <a:ext uri="{FF2B5EF4-FFF2-40B4-BE49-F238E27FC236}">
                <a16:creationId xmlns:a16="http://schemas.microsoft.com/office/drawing/2014/main" id="{8C266B9D-DC87-430A-8D3A-2E83639A17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7" name="Rectangle 3086">
            <a:extLst>
              <a:ext uri="{FF2B5EF4-FFF2-40B4-BE49-F238E27FC236}">
                <a16:creationId xmlns:a16="http://schemas.microsoft.com/office/drawing/2014/main" id="{69282F36-261B-49B3-8CA9-FB857C475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5422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089" name="Rectangle 3088">
            <a:extLst>
              <a:ext uri="{FF2B5EF4-FFF2-40B4-BE49-F238E27FC236}">
                <a16:creationId xmlns:a16="http://schemas.microsoft.com/office/drawing/2014/main" id="{B87215C3-3B83-4BE7-9213-26E084BD61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4341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091" name="Rectangle 3090">
            <a:extLst>
              <a:ext uri="{FF2B5EF4-FFF2-40B4-BE49-F238E27FC236}">
                <a16:creationId xmlns:a16="http://schemas.microsoft.com/office/drawing/2014/main" id="{13A105D4-2907-419E-8223-4C266BA1E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97E4503-799C-A20E-863E-E3C3C2D76CB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97232" y="599724"/>
            <a:ext cx="7790743" cy="5200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93" name="Rectangle 3092">
            <a:extLst>
              <a:ext uri="{FF2B5EF4-FFF2-40B4-BE49-F238E27FC236}">
                <a16:creationId xmlns:a16="http://schemas.microsoft.com/office/drawing/2014/main" id="{1EEE7F17-8E08-4C69-8E22-661908E6DF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5873675"/>
            <a:ext cx="11296733" cy="51689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62FF00-0EAF-1B13-0562-371602301681}"/>
              </a:ext>
            </a:extLst>
          </p:cNvPr>
          <p:cNvSpPr txBox="1"/>
          <p:nvPr/>
        </p:nvSpPr>
        <p:spPr>
          <a:xfrm>
            <a:off x="446533" y="6385640"/>
            <a:ext cx="2986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(Public Health England, 2019)</a:t>
            </a:r>
          </a:p>
        </p:txBody>
      </p:sp>
    </p:spTree>
    <p:extLst>
      <p:ext uri="{BB962C8B-B14F-4D97-AF65-F5344CB8AC3E}">
        <p14:creationId xmlns:p14="http://schemas.microsoft.com/office/powerpoint/2010/main" val="14308389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5F28DDD-9641-43BA-944D-79B068705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1"/>
          </a:xfrm>
          <a:prstGeom prst="rect">
            <a:avLst/>
          </a:prstGeom>
          <a:solidFill>
            <a:srgbClr val="FFFE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C0413B-4C29-702E-C284-F171628CE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228" y="1037967"/>
            <a:ext cx="3054091" cy="4709131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chemeClr val="accent1"/>
                </a:solidFill>
              </a:rPr>
              <a:t>Prevention and healthy behaviours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AA2954-062E-4B72-A97B-0B066FB156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0CA29A6-E0B1-40CD-ADF7-7B8E932A3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DD5F866-AD72-475A-B6C6-54E4577D4A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02BAD4C-6EA9-4F10-92D4-A1C8C53DAE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6851" y="723898"/>
            <a:ext cx="7498616" cy="567690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71095DB-C9C6-A785-2473-EF063BD154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6341608"/>
              </p:ext>
            </p:extLst>
          </p:nvPr>
        </p:nvGraphicFramePr>
        <p:xfrm>
          <a:off x="4598438" y="1037967"/>
          <a:ext cx="7012370" cy="4709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347563C-503B-DBD7-2A21-7E1571AECF6D}"/>
              </a:ext>
            </a:extLst>
          </p:cNvPr>
          <p:cNvSpPr txBox="1"/>
          <p:nvPr/>
        </p:nvSpPr>
        <p:spPr>
          <a:xfrm>
            <a:off x="4821704" y="5918799"/>
            <a:ext cx="4495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(World Health Organization, 2023.)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0F88CF9-B038-11E6-135C-1723D54635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(World Health Organisation)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816AAB53-1367-F21A-DEE6-88F11D39E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(World Health Organisation)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9A8F9BA-A8E3-9888-E49B-E31D310C7B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89159"/>
            <a:ext cx="915245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(World Health Organisation)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3653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21A3B-C122-94A1-1507-C61260A73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Determents of health and the life course approach 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D7B181B7-AB07-6B62-E3E6-A03BD2AE3D3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835" y="2123574"/>
            <a:ext cx="8773610" cy="456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05582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A59258C-AAC2-41CD-973C-7439B122A3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4516B72-0116-42B2-82A2-B11218A366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611319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FEC119-4EB3-5E56-1E19-2FCE45B32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1033389"/>
            <a:ext cx="4826256" cy="4825409"/>
          </a:xfrm>
        </p:spPr>
        <p:txBody>
          <a:bodyPr anchor="ctr">
            <a:normAutofit/>
          </a:bodyPr>
          <a:lstStyle/>
          <a:p>
            <a:r>
              <a:rPr lang="en-GB" sz="5400">
                <a:solidFill>
                  <a:srgbClr val="FFFFFF"/>
                </a:solidFill>
              </a:rPr>
              <a:t>Conclusion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DB507F-21B7-4C27-B0FC-D9C465C6DB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2579" y="460868"/>
            <a:ext cx="4828032" cy="11165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B1AE17-B7A3-4363-95CD-25441E2FF1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82774" y="460868"/>
            <a:ext cx="4828032" cy="11165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CB4219-4A9C-5F10-D5E0-C3EEC223CD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5769" y="1033390"/>
            <a:ext cx="4855037" cy="4825409"/>
          </a:xfrm>
          <a:ln w="57150">
            <a:noFill/>
          </a:ln>
        </p:spPr>
        <p:txBody>
          <a:bodyPr anchor="ctr">
            <a:normAutofit/>
          </a:bodyPr>
          <a:lstStyle/>
          <a:p>
            <a:r>
              <a:rPr lang="en-GB" sz="2000">
                <a:solidFill>
                  <a:schemeClr val="accent2">
                    <a:lumMod val="50000"/>
                  </a:schemeClr>
                </a:solidFill>
              </a:rPr>
              <a:t>Health is influenced by a combination of factors over time</a:t>
            </a:r>
          </a:p>
          <a:p>
            <a:r>
              <a:rPr lang="en-GB" sz="2000">
                <a:solidFill>
                  <a:schemeClr val="accent2">
                    <a:lumMod val="50000"/>
                  </a:schemeClr>
                </a:solidFill>
              </a:rPr>
              <a:t>Includes biological, psychological, social, and environmental influences</a:t>
            </a:r>
          </a:p>
          <a:p>
            <a:r>
              <a:rPr lang="en-GB" sz="2000">
                <a:solidFill>
                  <a:schemeClr val="accent2">
                    <a:lumMod val="50000"/>
                  </a:schemeClr>
                </a:solidFill>
              </a:rPr>
              <a:t>Life course approach highlights long-term impact on health</a:t>
            </a:r>
          </a:p>
          <a:p>
            <a:r>
              <a:rPr lang="en-GB" sz="2000">
                <a:solidFill>
                  <a:schemeClr val="accent2">
                    <a:lumMod val="50000"/>
                  </a:schemeClr>
                </a:solidFill>
              </a:rPr>
              <a:t>Promoting healthy behaviours improves outcomes</a:t>
            </a:r>
          </a:p>
          <a:p>
            <a:r>
              <a:rPr lang="en-GB" sz="2000">
                <a:solidFill>
                  <a:schemeClr val="accent2">
                    <a:lumMod val="50000"/>
                  </a:schemeClr>
                </a:solidFill>
              </a:rPr>
              <a:t>Support at every life stage reduces disease risk</a:t>
            </a:r>
          </a:p>
          <a:p>
            <a:endParaRPr lang="en-GB" sz="200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2367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7F631-5547-6DAB-DDA9-252E8F0C0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003BF5-C498-0CDC-240E-642298419D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715956"/>
            <a:ext cx="11029615" cy="514204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 err="1"/>
              <a:t>D’Archivio</a:t>
            </a:r>
            <a:r>
              <a:rPr lang="en-GB" dirty="0"/>
              <a:t>, M., Coppola, L., Masella, R., Tammaro, A. and La Rocca, C. (2024). Sex and Gender Differences on the Impact of Metabolism-Disrupting Chemicals on Obesity: A Systematic Review. </a:t>
            </a:r>
            <a:r>
              <a:rPr lang="en-GB" i="1" dirty="0"/>
              <a:t>Nutrients</a:t>
            </a:r>
            <a:r>
              <a:rPr lang="en-GB" dirty="0"/>
              <a:t>,16(2), p.181. </a:t>
            </a:r>
            <a:r>
              <a:rPr lang="en-GB" dirty="0" err="1"/>
              <a:t>doi</a:t>
            </a:r>
            <a:r>
              <a:rPr lang="en-GB" dirty="0"/>
              <a:t>: </a:t>
            </a:r>
            <a:r>
              <a:rPr lang="en-GB" u="sng" dirty="0">
                <a:hlinkClick r:id="rId2"/>
              </a:rPr>
              <a:t>https://doi.org/10.3390/nu16020181</a:t>
            </a:r>
            <a:r>
              <a:rPr lang="en-GB" dirty="0"/>
              <a:t> (Accessed 19 March 2026).</a:t>
            </a:r>
          </a:p>
          <a:p>
            <a:r>
              <a:rPr lang="en-GB" dirty="0"/>
              <a:t>Galea, S., Tracy, M., Hoggatt, K.J., DiMaggio, C. and Karpati, A. (2011). Estimated Deaths Attributable to Social Factors in the United States. </a:t>
            </a:r>
            <a:r>
              <a:rPr lang="en-GB" i="1" dirty="0"/>
              <a:t>American Journal of Public Health</a:t>
            </a:r>
            <a:r>
              <a:rPr lang="en-GB" dirty="0"/>
              <a:t>, 101(8), pp.1456–1465. </a:t>
            </a:r>
            <a:r>
              <a:rPr lang="en-GB" dirty="0" err="1"/>
              <a:t>doi</a:t>
            </a:r>
            <a:r>
              <a:rPr lang="en-GB" dirty="0"/>
              <a:t>: </a:t>
            </a:r>
            <a:r>
              <a:rPr lang="en-GB" u="sng" dirty="0">
                <a:hlinkClick r:id="rId3"/>
              </a:rPr>
              <a:t>https://doi.org/10.2105/ajph.2010.300086</a:t>
            </a:r>
            <a:r>
              <a:rPr lang="en-GB" dirty="0"/>
              <a:t> (Accessed 19 March 2026).</a:t>
            </a:r>
          </a:p>
          <a:p>
            <a:r>
              <a:rPr lang="en-GB" dirty="0"/>
              <a:t>Holt-</a:t>
            </a:r>
            <a:r>
              <a:rPr lang="en-GB" dirty="0" err="1"/>
              <a:t>Lunstad</a:t>
            </a:r>
            <a:r>
              <a:rPr lang="en-GB" dirty="0"/>
              <a:t>, J., Smith, T.B. and Layton, J.B. (2010). Social Relationships and Mortality Risk: a Meta-analytic Review. </a:t>
            </a:r>
            <a:r>
              <a:rPr lang="en-GB" i="1" dirty="0" err="1"/>
              <a:t>PLoS</a:t>
            </a:r>
            <a:r>
              <a:rPr lang="en-GB" i="1" dirty="0"/>
              <a:t> Medicine</a:t>
            </a:r>
            <a:r>
              <a:rPr lang="en-GB" dirty="0"/>
              <a:t>,  7(7). </a:t>
            </a:r>
            <a:r>
              <a:rPr lang="en-GB" dirty="0" err="1"/>
              <a:t>doi</a:t>
            </a:r>
            <a:r>
              <a:rPr lang="en-GB" dirty="0"/>
              <a:t>: </a:t>
            </a:r>
            <a:r>
              <a:rPr lang="en-GB" u="sng" dirty="0">
                <a:hlinkClick r:id="rId4"/>
              </a:rPr>
              <a:t>https://doi.org/10.1371/journal.pmed.1000316</a:t>
            </a:r>
            <a:r>
              <a:rPr lang="en-GB" dirty="0"/>
              <a:t> (Accessed 19 March 2026).</a:t>
            </a:r>
          </a:p>
          <a:p>
            <a:r>
              <a:rPr lang="en-GB" dirty="0"/>
              <a:t>Jazwinski, S.M. and Kim, S. (2017). Metabolic and Genetic Markers of Biological Age. </a:t>
            </a:r>
            <a:r>
              <a:rPr lang="en-GB" i="1" dirty="0"/>
              <a:t>Frontiers in Genetics</a:t>
            </a:r>
            <a:r>
              <a:rPr lang="en-GB" dirty="0"/>
              <a:t>, 8. </a:t>
            </a:r>
            <a:r>
              <a:rPr lang="en-GB" dirty="0" err="1"/>
              <a:t>doi</a:t>
            </a:r>
            <a:r>
              <a:rPr lang="en-GB" dirty="0"/>
              <a:t>: </a:t>
            </a:r>
            <a:r>
              <a:rPr lang="en-GB" u="sng" dirty="0">
                <a:hlinkClick r:id="rId5"/>
              </a:rPr>
              <a:t>https://doi.org/10.3389/fgene.2017.00064</a:t>
            </a:r>
            <a:r>
              <a:rPr lang="en-GB" dirty="0"/>
              <a:t> </a:t>
            </a:r>
          </a:p>
          <a:p>
            <a:r>
              <a:rPr lang="en-GB" dirty="0"/>
              <a:t>Psychological Aspects of Health and Illness. (2019). </a:t>
            </a:r>
            <a:r>
              <a:rPr lang="en-GB" i="1" dirty="0"/>
              <a:t>Cambridge Core</a:t>
            </a:r>
            <a:r>
              <a:rPr lang="en-GB" dirty="0"/>
              <a:t>, [online] pp.3–172. Available at: </a:t>
            </a:r>
            <a:r>
              <a:rPr lang="en-GB" u="sng" dirty="0">
                <a:hlinkClick r:id="rId6"/>
              </a:rPr>
              <a:t>https://www.cambridge.org/core/books/abs/cambridge-handbook-of-psychology-health-and-medicine/psychological-aspects-of-health-and-illness/14E5D75DB33A6CE1F4BC0DB4D4897D22?utm</a:t>
            </a:r>
            <a:r>
              <a:rPr lang="en-GB" dirty="0"/>
              <a:t>  (Accessed 19 March 2026).</a:t>
            </a:r>
          </a:p>
          <a:p>
            <a:r>
              <a:rPr lang="en-GB" dirty="0"/>
              <a:t>Public Health England (2019a). </a:t>
            </a:r>
            <a:r>
              <a:rPr lang="en-GB" i="1" dirty="0"/>
              <a:t>Health matters: Prevention - a Life Course Approach</a:t>
            </a:r>
            <a:r>
              <a:rPr lang="en-GB" dirty="0"/>
              <a:t>. GOV.UK. Available at: </a:t>
            </a:r>
            <a:r>
              <a:rPr lang="en-GB" u="sng" dirty="0">
                <a:hlinkClick r:id="rId7"/>
              </a:rPr>
              <a:t>https://www.gov.uk/government/publications/health-matters-life-course-approach-to-prevention/health-matters-prevention-a-life-course-approach</a:t>
            </a:r>
            <a:r>
              <a:rPr lang="en-GB" dirty="0"/>
              <a:t>. (Accessed 19 March 2026).</a:t>
            </a:r>
          </a:p>
          <a:p>
            <a:r>
              <a:rPr lang="en-GB" dirty="0"/>
              <a:t>Public Health England (2019b). </a:t>
            </a:r>
            <a:r>
              <a:rPr lang="en-GB" i="1" dirty="0"/>
              <a:t>Health matters: Prevention - a Life Course Approach</a:t>
            </a:r>
            <a:r>
              <a:rPr lang="en-GB" dirty="0"/>
              <a:t>. GOV.UK. Available at: </a:t>
            </a:r>
            <a:r>
              <a:rPr lang="en-GB" u="sng" dirty="0">
                <a:hlinkClick r:id="rId7"/>
              </a:rPr>
              <a:t>https://www.gov.uk/government/publications/health-matters-life-course-approach-to-prevention/health-matters-prevention-a-life-course-approach</a:t>
            </a:r>
            <a:r>
              <a:rPr lang="en-GB" dirty="0"/>
              <a:t>. (Accessed 19 March 2026).</a:t>
            </a:r>
          </a:p>
          <a:p>
            <a:r>
              <a:rPr lang="en-GB" dirty="0" err="1"/>
              <a:t>Rashbrook</a:t>
            </a:r>
            <a:r>
              <a:rPr lang="en-GB" dirty="0"/>
              <a:t>, E. (2019). </a:t>
            </a:r>
            <a:r>
              <a:rPr lang="en-GB" i="1" dirty="0"/>
              <a:t>Health Matters: Prevention - A Life Course Approach - UK Health Security Agency</a:t>
            </a:r>
            <a:r>
              <a:rPr lang="en-GB" dirty="0"/>
              <a:t>. ukhsa.blog.gov.uk. Available at: </a:t>
            </a:r>
            <a:r>
              <a:rPr lang="en-GB" u="sng" dirty="0">
                <a:hlinkClick r:id="rId8"/>
              </a:rPr>
              <a:t>https://ukhsa.blog.gov.uk/2019/05/23/health-matters-prevention-a-life-course-approach/</a:t>
            </a:r>
            <a:r>
              <a:rPr lang="en-GB" dirty="0"/>
              <a:t>. (Accessed 19 March 2026).</a:t>
            </a:r>
          </a:p>
          <a:p>
            <a:r>
              <a:rPr lang="en-GB" dirty="0"/>
              <a:t>Taylor, S.E. and Stanton, A.L. (2007). Coping Resources, Coping Processes, and Mental Health. </a:t>
            </a:r>
            <a:r>
              <a:rPr lang="en-GB" i="1" dirty="0"/>
              <a:t>Annual Review of Clinical Psychology</a:t>
            </a:r>
            <a:r>
              <a:rPr lang="en-GB" dirty="0"/>
              <a:t>, 3(1), pp.377–401. </a:t>
            </a:r>
            <a:r>
              <a:rPr lang="en-GB" dirty="0" err="1"/>
              <a:t>doi</a:t>
            </a:r>
            <a:r>
              <a:rPr lang="en-GB" dirty="0"/>
              <a:t>: </a:t>
            </a:r>
            <a:r>
              <a:rPr lang="en-GB" u="sng" dirty="0">
                <a:hlinkClick r:id="rId9"/>
              </a:rPr>
              <a:t>https://doi.org/10.1146/annurev.clinpsy.3.022806.091520</a:t>
            </a:r>
            <a:r>
              <a:rPr lang="en-GB" dirty="0"/>
              <a:t>  (Accessed 19 March 2026)</a:t>
            </a:r>
          </a:p>
          <a:p>
            <a:r>
              <a:rPr lang="en-GB" dirty="0"/>
              <a:t>Ungvarsky, J. (2024). </a:t>
            </a:r>
            <a:r>
              <a:rPr lang="en-GB" i="1" dirty="0"/>
              <a:t>Life course approach | EBSCO</a:t>
            </a:r>
            <a:r>
              <a:rPr lang="en-GB" dirty="0"/>
              <a:t>. EBSCO Information Services, Inc. | www.ebsco.com. Available at: </a:t>
            </a:r>
            <a:r>
              <a:rPr lang="en-GB" u="sng" dirty="0">
                <a:hlinkClick r:id="rId10"/>
              </a:rPr>
              <a:t>https://www.ebsco.com/research-starters/social-sciences-and-humanities/life-course-approach</a:t>
            </a:r>
            <a:r>
              <a:rPr lang="en-GB" dirty="0"/>
              <a:t> (Accessed 19 March 2026).</a:t>
            </a:r>
          </a:p>
          <a:p>
            <a:r>
              <a:rPr lang="en-GB" dirty="0" err="1"/>
              <a:t>Viecelli</a:t>
            </a:r>
            <a:r>
              <a:rPr lang="en-GB" dirty="0"/>
              <a:t>, C. and Ewald, C.Y. (2022). The non-modifiable factors age, gender, and genetics influence resistance exercise. </a:t>
            </a:r>
            <a:r>
              <a:rPr lang="en-GB" i="1" dirty="0"/>
              <a:t>Frontiers in Aging</a:t>
            </a:r>
            <a:r>
              <a:rPr lang="en-GB" dirty="0"/>
              <a:t>, 3. </a:t>
            </a:r>
            <a:r>
              <a:rPr lang="en-GB" dirty="0" err="1"/>
              <a:t>doi</a:t>
            </a:r>
            <a:r>
              <a:rPr lang="en-GB" dirty="0"/>
              <a:t>: </a:t>
            </a:r>
            <a:r>
              <a:rPr lang="en-GB" u="sng" dirty="0">
                <a:hlinkClick r:id="rId11"/>
              </a:rPr>
              <a:t>https://doi.org/10.3389/fragi.2022.1005848</a:t>
            </a:r>
            <a:r>
              <a:rPr lang="en-GB" dirty="0"/>
              <a:t> (Accessed 19 March 2026).</a:t>
            </a:r>
          </a:p>
          <a:p>
            <a:r>
              <a:rPr lang="en-GB" dirty="0"/>
              <a:t>Who.int. (2025). </a:t>
            </a:r>
            <a:r>
              <a:rPr lang="en-GB" i="1" dirty="0"/>
              <a:t>MCA: Policy &amp; strategy</a:t>
            </a:r>
            <a:r>
              <a:rPr lang="en-GB" dirty="0"/>
              <a:t>. [online] Available at: </a:t>
            </a:r>
            <a:r>
              <a:rPr lang="en-GB" u="sng" dirty="0">
                <a:hlinkClick r:id="rId12"/>
              </a:rPr>
              <a:t>https://www.who.int/teams/maternal-newborn-child-adolescent-health-and-ageing/life-course</a:t>
            </a:r>
            <a:r>
              <a:rPr lang="en-GB" dirty="0"/>
              <a:t>. (Accessed 19 March 2026).</a:t>
            </a:r>
          </a:p>
          <a:p>
            <a:r>
              <a:rPr lang="en-GB" dirty="0"/>
              <a:t>World Health Organisation (2023). </a:t>
            </a:r>
            <a:r>
              <a:rPr lang="en-GB" i="1" dirty="0"/>
              <a:t>Our work: life course</a:t>
            </a:r>
            <a:r>
              <a:rPr lang="en-GB" dirty="0"/>
              <a:t>. www.who.int. Available at: </a:t>
            </a:r>
            <a:r>
              <a:rPr lang="en-GB" u="sng" dirty="0">
                <a:hlinkClick r:id="rId13"/>
              </a:rPr>
              <a:t>https://www.who.int/our-work/life-course</a:t>
            </a:r>
            <a:r>
              <a:rPr lang="en-GB" dirty="0"/>
              <a:t> (Accessed 19 March 2026).</a:t>
            </a:r>
          </a:p>
          <a:p>
            <a:r>
              <a:rPr lang="en-GB" dirty="0"/>
              <a:t>World Health Organization (2021). </a:t>
            </a:r>
            <a:r>
              <a:rPr lang="en-GB" i="1" dirty="0"/>
              <a:t>WHO global air quality guidelines: particulate matter (‎PM2.5 and PM10)‎, ozone, nitrogen dioxide, </a:t>
            </a:r>
            <a:r>
              <a:rPr lang="en-GB" i="1" dirty="0" err="1"/>
              <a:t>sulfur</a:t>
            </a:r>
            <a:r>
              <a:rPr lang="en-GB" i="1" dirty="0"/>
              <a:t> dioxide and carbon monoxide</a:t>
            </a:r>
            <a:r>
              <a:rPr lang="en-GB" dirty="0"/>
              <a:t> www.who.int. Available at: </a:t>
            </a:r>
            <a:r>
              <a:rPr lang="en-GB" u="sng" dirty="0">
                <a:hlinkClick r:id="rId14"/>
              </a:rPr>
              <a:t>https://www.who.int/publications/i/item/9789240034228</a:t>
            </a:r>
            <a:r>
              <a:rPr lang="en-GB" dirty="0"/>
              <a:t> (Accessed 19 March 2026).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2728609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8A3138619E1D4F8EE743C5DD485012" ma:contentTypeVersion="5" ma:contentTypeDescription="Create a new document." ma:contentTypeScope="" ma:versionID="ea251e07f0404067545db3f655db0a7f">
  <xsd:schema xmlns:xsd="http://www.w3.org/2001/XMLSchema" xmlns:xs="http://www.w3.org/2001/XMLSchema" xmlns:p="http://schemas.microsoft.com/office/2006/metadata/properties" xmlns:ns3="3ef5847a-e696-4fee-a2c0-6c3f87568321" targetNamespace="http://schemas.microsoft.com/office/2006/metadata/properties" ma:root="true" ma:fieldsID="e1631e6d27141d69eda7463d593acdbd" ns3:_="">
    <xsd:import namespace="3ef5847a-e696-4fee-a2c0-6c3f87568321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5847a-e696-4fee-a2c0-6c3f87568321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ef5847a-e696-4fee-a2c0-6c3f87568321" xsi:nil="true"/>
  </documentManagement>
</p:properties>
</file>

<file path=customXml/itemProps1.xml><?xml version="1.0" encoding="utf-8"?>
<ds:datastoreItem xmlns:ds="http://schemas.openxmlformats.org/officeDocument/2006/customXml" ds:itemID="{6A36281A-E025-46C7-960B-1B4AB7674C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f5847a-e696-4fee-a2c0-6c3f8756832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E96253A-E982-4567-B881-E0C2A5E916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351521D-9ADA-49E1-A0A1-96CE7BB89541}">
  <ds:schemaRefs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3ef5847a-e696-4fee-a2c0-6c3f87568321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Dividend</Template>
  <TotalTime>9817</TotalTime>
  <Words>1148</Words>
  <Application>Microsoft Office PowerPoint</Application>
  <PresentationFormat>Widescreen</PresentationFormat>
  <Paragraphs>95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Abadi ExtraLight</vt:lpstr>
      <vt:lpstr>ADLaM Display</vt:lpstr>
      <vt:lpstr>Aptos</vt:lpstr>
      <vt:lpstr>Arial</vt:lpstr>
      <vt:lpstr>Gill Sans MT</vt:lpstr>
      <vt:lpstr>Times New Roman</vt:lpstr>
      <vt:lpstr>Wingdings 2</vt:lpstr>
      <vt:lpstr>Dividend</vt:lpstr>
      <vt:lpstr>Life course approach </vt:lpstr>
      <vt:lpstr>Introduction </vt:lpstr>
      <vt:lpstr>What is a life course approach?</vt:lpstr>
      <vt:lpstr>“A life course approach considers the critical stages and transitions”   (Public Health England, 2019).</vt:lpstr>
      <vt:lpstr>Health across different life stages</vt:lpstr>
      <vt:lpstr>Key factors affecting health</vt:lpstr>
      <vt:lpstr>Biological factors</vt:lpstr>
      <vt:lpstr>Phycological factors </vt:lpstr>
      <vt:lpstr>Social factors </vt:lpstr>
      <vt:lpstr>Environmental factors </vt:lpstr>
      <vt:lpstr>PowerPoint Presentation</vt:lpstr>
      <vt:lpstr>Prevention and healthy behaviours </vt:lpstr>
      <vt:lpstr>Determents of health and the life course approach </vt:lpstr>
      <vt:lpstr>Conclusion </vt:lpstr>
      <vt:lpstr>Reference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Menna Davies (2224913)</dc:creator>
  <cp:lastModifiedBy>Menna Davies (2224913)</cp:lastModifiedBy>
  <cp:revision>4</cp:revision>
  <dcterms:created xsi:type="dcterms:W3CDTF">2026-01-27T08:41:28Z</dcterms:created>
  <dcterms:modified xsi:type="dcterms:W3CDTF">2026-03-23T15:06:06Z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0x010100388A3138619E1D4F8EE743C5DD485012</vt:lpwstr>
  </property>
</Properties>
</file>