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304" r:id="rId6"/>
    <p:sldId id="305" r:id="rId7"/>
    <p:sldId id="306" r:id="rId8"/>
    <p:sldId id="307" r:id="rId9"/>
    <p:sldId id="260" r:id="rId10"/>
    <p:sldId id="308" r:id="rId11"/>
    <p:sldId id="262" r:id="rId12"/>
    <p:sldId id="263" r:id="rId13"/>
    <p:sldId id="264" r:id="rId14"/>
    <p:sldId id="265" r:id="rId15"/>
    <p:sldId id="266" r:id="rId16"/>
    <p:sldId id="267" r:id="rId17"/>
    <p:sldId id="269" r:id="rId18"/>
    <p:sldId id="309" r:id="rId19"/>
    <p:sldId id="270" r:id="rId20"/>
    <p:sldId id="310" r:id="rId21"/>
    <p:sldId id="311" r:id="rId22"/>
    <p:sldId id="273" r:id="rId23"/>
    <p:sldId id="312" r:id="rId24"/>
    <p:sldId id="275" r:id="rId25"/>
    <p:sldId id="276" r:id="rId26"/>
    <p:sldId id="277" r:id="rId27"/>
    <p:sldId id="279" r:id="rId28"/>
    <p:sldId id="280" r:id="rId29"/>
    <p:sldId id="281" r:id="rId30"/>
    <p:sldId id="313"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2695AC-4B86-4DCF-9718-250CBB943EF6}" type="doc">
      <dgm:prSet loTypeId="urn:microsoft.com/office/officeart/2005/8/layout/default#1" loCatId="list" qsTypeId="urn:microsoft.com/office/officeart/2005/8/quickstyle/3d2" qsCatId="3D" csTypeId="urn:microsoft.com/office/officeart/2005/8/colors/colorful3" csCatId="colorful"/>
      <dgm:spPr/>
      <dgm:t>
        <a:bodyPr/>
        <a:lstStyle/>
        <a:p>
          <a:endParaRPr lang="en-US"/>
        </a:p>
      </dgm:t>
    </dgm:pt>
    <dgm:pt modelId="{BBE167E0-96F7-4386-BDCF-4BDB2E23C55B}">
      <dgm:prSet/>
      <dgm:spPr/>
      <dgm:t>
        <a:bodyPr/>
        <a:lstStyle/>
        <a:p>
          <a:pPr rtl="0"/>
          <a:r>
            <a:rPr lang="en-US" b="1" dirty="0">
              <a:effectLst>
                <a:outerShdw blurRad="38100" dist="38100" dir="2700000" algn="tl">
                  <a:srgbClr val="000000">
                    <a:alpha val="43137"/>
                  </a:srgbClr>
                </a:outerShdw>
              </a:effectLst>
            </a:rPr>
            <a:t>Simple</a:t>
          </a:r>
        </a:p>
      </dgm:t>
    </dgm:pt>
    <dgm:pt modelId="{7045D792-C7C3-44B6-973E-6D82A2650942}" type="parTrans" cxnId="{75341D33-16BE-40E4-B318-33A67E853B2A}">
      <dgm:prSet/>
      <dgm:spPr/>
      <dgm:t>
        <a:bodyPr/>
        <a:lstStyle/>
        <a:p>
          <a:endParaRPr lang="en-US"/>
        </a:p>
      </dgm:t>
    </dgm:pt>
    <dgm:pt modelId="{7924E6DA-8F5E-427A-8A88-0BDFA32E330A}" type="sibTrans" cxnId="{75341D33-16BE-40E4-B318-33A67E853B2A}">
      <dgm:prSet/>
      <dgm:spPr/>
      <dgm:t>
        <a:bodyPr/>
        <a:lstStyle/>
        <a:p>
          <a:endParaRPr lang="en-US"/>
        </a:p>
      </dgm:t>
    </dgm:pt>
    <dgm:pt modelId="{E8176783-1883-47B6-8142-AA00297060A4}">
      <dgm:prSet/>
      <dgm:spPr/>
      <dgm:t>
        <a:bodyPr/>
        <a:lstStyle/>
        <a:p>
          <a:pPr rtl="0"/>
          <a:r>
            <a:rPr lang="en-US" b="1" dirty="0">
              <a:effectLst>
                <a:outerShdw blurRad="38100" dist="38100" dir="2700000" algn="tl">
                  <a:srgbClr val="000000">
                    <a:alpha val="43137"/>
                  </a:srgbClr>
                </a:outerShdw>
              </a:effectLst>
            </a:rPr>
            <a:t>Functional</a:t>
          </a:r>
        </a:p>
      </dgm:t>
    </dgm:pt>
    <dgm:pt modelId="{286D6517-1B3A-4BB1-A266-ED85FCF82855}" type="parTrans" cxnId="{49B110B1-A7EB-48A5-9712-0D2C982DCF06}">
      <dgm:prSet/>
      <dgm:spPr/>
      <dgm:t>
        <a:bodyPr/>
        <a:lstStyle/>
        <a:p>
          <a:endParaRPr lang="en-US"/>
        </a:p>
      </dgm:t>
    </dgm:pt>
    <dgm:pt modelId="{DF7B8BF8-F6A6-4DCD-A471-8AF1209B0B89}" type="sibTrans" cxnId="{49B110B1-A7EB-48A5-9712-0D2C982DCF06}">
      <dgm:prSet/>
      <dgm:spPr/>
      <dgm:t>
        <a:bodyPr/>
        <a:lstStyle/>
        <a:p>
          <a:endParaRPr lang="en-US"/>
        </a:p>
      </dgm:t>
    </dgm:pt>
    <dgm:pt modelId="{8160F0DA-945C-474C-8CD3-0604B38ECB7E}">
      <dgm:prSet/>
      <dgm:spPr/>
      <dgm:t>
        <a:bodyPr/>
        <a:lstStyle/>
        <a:p>
          <a:pPr rtl="0"/>
          <a:r>
            <a:rPr lang="en-US" b="1" dirty="0">
              <a:effectLst>
                <a:outerShdw blurRad="38100" dist="38100" dir="2700000" algn="tl">
                  <a:srgbClr val="000000">
                    <a:alpha val="43137"/>
                  </a:srgbClr>
                </a:outerShdw>
              </a:effectLst>
            </a:rPr>
            <a:t>Divisional</a:t>
          </a:r>
        </a:p>
      </dgm:t>
    </dgm:pt>
    <dgm:pt modelId="{32437993-8F76-404E-94BB-59A363A2FD9F}" type="parTrans" cxnId="{B338FFFB-A687-4C4C-806B-8F4B682F0E5A}">
      <dgm:prSet/>
      <dgm:spPr/>
      <dgm:t>
        <a:bodyPr/>
        <a:lstStyle/>
        <a:p>
          <a:endParaRPr lang="en-US"/>
        </a:p>
      </dgm:t>
    </dgm:pt>
    <dgm:pt modelId="{3C310764-70D3-4593-9F7C-F8E66DC391E4}" type="sibTrans" cxnId="{B338FFFB-A687-4C4C-806B-8F4B682F0E5A}">
      <dgm:prSet/>
      <dgm:spPr/>
      <dgm:t>
        <a:bodyPr/>
        <a:lstStyle/>
        <a:p>
          <a:endParaRPr lang="en-US"/>
        </a:p>
      </dgm:t>
    </dgm:pt>
    <dgm:pt modelId="{6BDCB9B5-7F1E-4DA9-9A1E-6FDAAB6E7517}">
      <dgm:prSet/>
      <dgm:spPr/>
      <dgm:t>
        <a:bodyPr/>
        <a:lstStyle/>
        <a:p>
          <a:pPr rtl="0"/>
          <a:r>
            <a:rPr lang="en-US" b="1" dirty="0">
              <a:effectLst>
                <a:outerShdw blurRad="38100" dist="38100" dir="2700000" algn="tl">
                  <a:srgbClr val="000000">
                    <a:alpha val="43137"/>
                  </a:srgbClr>
                </a:outerShdw>
              </a:effectLst>
            </a:rPr>
            <a:t>Strategic Business Units</a:t>
          </a:r>
        </a:p>
      </dgm:t>
    </dgm:pt>
    <dgm:pt modelId="{20EF7CEC-6254-42DF-BD75-D9B8030E97F5}" type="parTrans" cxnId="{EB446181-7026-4CD8-879B-D7FC27419782}">
      <dgm:prSet/>
      <dgm:spPr/>
      <dgm:t>
        <a:bodyPr/>
        <a:lstStyle/>
        <a:p>
          <a:endParaRPr lang="en-US"/>
        </a:p>
      </dgm:t>
    </dgm:pt>
    <dgm:pt modelId="{52A036AB-2CC6-4D7B-98A2-2DA78D3135F1}" type="sibTrans" cxnId="{EB446181-7026-4CD8-879B-D7FC27419782}">
      <dgm:prSet/>
      <dgm:spPr/>
      <dgm:t>
        <a:bodyPr/>
        <a:lstStyle/>
        <a:p>
          <a:endParaRPr lang="en-US"/>
        </a:p>
      </dgm:t>
    </dgm:pt>
    <dgm:pt modelId="{98A5D225-E933-4E1F-81E1-FD7C19DCD2AA}">
      <dgm:prSet/>
      <dgm:spPr/>
      <dgm:t>
        <a:bodyPr/>
        <a:lstStyle/>
        <a:p>
          <a:pPr rtl="0"/>
          <a:r>
            <a:rPr lang="en-US" b="1" dirty="0">
              <a:effectLst>
                <a:outerShdw blurRad="38100" dist="38100" dir="2700000" algn="tl">
                  <a:srgbClr val="000000">
                    <a:alpha val="43137"/>
                  </a:srgbClr>
                </a:outerShdw>
              </a:effectLst>
            </a:rPr>
            <a:t>Conglomerate</a:t>
          </a:r>
        </a:p>
      </dgm:t>
    </dgm:pt>
    <dgm:pt modelId="{62C8D733-FA6C-4AB9-A85A-CFDA6D11D6B9}" type="parTrans" cxnId="{D92A0834-6B62-4E4F-B703-263EBD676F48}">
      <dgm:prSet/>
      <dgm:spPr/>
      <dgm:t>
        <a:bodyPr/>
        <a:lstStyle/>
        <a:p>
          <a:endParaRPr lang="en-US"/>
        </a:p>
      </dgm:t>
    </dgm:pt>
    <dgm:pt modelId="{427AFF79-D172-47C4-BBA5-50A6C4101129}" type="sibTrans" cxnId="{D92A0834-6B62-4E4F-B703-263EBD676F48}">
      <dgm:prSet/>
      <dgm:spPr/>
      <dgm:t>
        <a:bodyPr/>
        <a:lstStyle/>
        <a:p>
          <a:endParaRPr lang="en-US"/>
        </a:p>
      </dgm:t>
    </dgm:pt>
    <dgm:pt modelId="{C5A7E1C5-D9ED-42D6-9EF1-BBCE6A3DC3A0}" type="pres">
      <dgm:prSet presAssocID="{E72695AC-4B86-4DCF-9718-250CBB943EF6}" presName="diagram" presStyleCnt="0">
        <dgm:presLayoutVars>
          <dgm:dir/>
          <dgm:resizeHandles val="exact"/>
        </dgm:presLayoutVars>
      </dgm:prSet>
      <dgm:spPr/>
    </dgm:pt>
    <dgm:pt modelId="{A81803D2-1C7A-4215-B848-6F202ACA54FE}" type="pres">
      <dgm:prSet presAssocID="{BBE167E0-96F7-4386-BDCF-4BDB2E23C55B}" presName="node" presStyleLbl="node1" presStyleIdx="0" presStyleCnt="5">
        <dgm:presLayoutVars>
          <dgm:bulletEnabled val="1"/>
        </dgm:presLayoutVars>
      </dgm:prSet>
      <dgm:spPr/>
    </dgm:pt>
    <dgm:pt modelId="{2A663B86-D830-4B24-A77E-E6C8B3942F6C}" type="pres">
      <dgm:prSet presAssocID="{7924E6DA-8F5E-427A-8A88-0BDFA32E330A}" presName="sibTrans" presStyleCnt="0"/>
      <dgm:spPr/>
    </dgm:pt>
    <dgm:pt modelId="{C8D62442-AEF6-4556-86D2-AC38668FA7D6}" type="pres">
      <dgm:prSet presAssocID="{E8176783-1883-47B6-8142-AA00297060A4}" presName="node" presStyleLbl="node1" presStyleIdx="1" presStyleCnt="5">
        <dgm:presLayoutVars>
          <dgm:bulletEnabled val="1"/>
        </dgm:presLayoutVars>
      </dgm:prSet>
      <dgm:spPr/>
    </dgm:pt>
    <dgm:pt modelId="{BA2CC145-588B-4D8B-B3E1-4F0EDB07A772}" type="pres">
      <dgm:prSet presAssocID="{DF7B8BF8-F6A6-4DCD-A471-8AF1209B0B89}" presName="sibTrans" presStyleCnt="0"/>
      <dgm:spPr/>
    </dgm:pt>
    <dgm:pt modelId="{54F6F0B1-BD87-4CFA-B98A-25535A319596}" type="pres">
      <dgm:prSet presAssocID="{8160F0DA-945C-474C-8CD3-0604B38ECB7E}" presName="node" presStyleLbl="node1" presStyleIdx="2" presStyleCnt="5">
        <dgm:presLayoutVars>
          <dgm:bulletEnabled val="1"/>
        </dgm:presLayoutVars>
      </dgm:prSet>
      <dgm:spPr/>
    </dgm:pt>
    <dgm:pt modelId="{1F7F8F0D-5566-4FCB-96C7-EB75C0D84F45}" type="pres">
      <dgm:prSet presAssocID="{3C310764-70D3-4593-9F7C-F8E66DC391E4}" presName="sibTrans" presStyleCnt="0"/>
      <dgm:spPr/>
    </dgm:pt>
    <dgm:pt modelId="{99EE9F31-CA0C-4AAD-9CED-89E4DB575AF9}" type="pres">
      <dgm:prSet presAssocID="{6BDCB9B5-7F1E-4DA9-9A1E-6FDAAB6E7517}" presName="node" presStyleLbl="node1" presStyleIdx="3" presStyleCnt="5">
        <dgm:presLayoutVars>
          <dgm:bulletEnabled val="1"/>
        </dgm:presLayoutVars>
      </dgm:prSet>
      <dgm:spPr/>
    </dgm:pt>
    <dgm:pt modelId="{E6314C3A-E502-46BE-8DAB-DFE78A5436C1}" type="pres">
      <dgm:prSet presAssocID="{52A036AB-2CC6-4D7B-98A2-2DA78D3135F1}" presName="sibTrans" presStyleCnt="0"/>
      <dgm:spPr/>
    </dgm:pt>
    <dgm:pt modelId="{A7892C59-05FC-4603-BC32-7A5AF1C8CB06}" type="pres">
      <dgm:prSet presAssocID="{98A5D225-E933-4E1F-81E1-FD7C19DCD2AA}" presName="node" presStyleLbl="node1" presStyleIdx="4" presStyleCnt="5">
        <dgm:presLayoutVars>
          <dgm:bulletEnabled val="1"/>
        </dgm:presLayoutVars>
      </dgm:prSet>
      <dgm:spPr/>
    </dgm:pt>
  </dgm:ptLst>
  <dgm:cxnLst>
    <dgm:cxn modelId="{7D60B50E-D4CB-4286-8AC2-EBC3413909C6}" type="presOf" srcId="{6BDCB9B5-7F1E-4DA9-9A1E-6FDAAB6E7517}" destId="{99EE9F31-CA0C-4AAD-9CED-89E4DB575AF9}" srcOrd="0" destOrd="0" presId="urn:microsoft.com/office/officeart/2005/8/layout/default#1"/>
    <dgm:cxn modelId="{B97A170F-1BFA-4907-976C-70E59DB18F6B}" type="presOf" srcId="{BBE167E0-96F7-4386-BDCF-4BDB2E23C55B}" destId="{A81803D2-1C7A-4215-B848-6F202ACA54FE}" srcOrd="0" destOrd="0" presId="urn:microsoft.com/office/officeart/2005/8/layout/default#1"/>
    <dgm:cxn modelId="{76183913-E496-411C-9FC4-0CF401174919}" type="presOf" srcId="{E8176783-1883-47B6-8142-AA00297060A4}" destId="{C8D62442-AEF6-4556-86D2-AC38668FA7D6}" srcOrd="0" destOrd="0" presId="urn:microsoft.com/office/officeart/2005/8/layout/default#1"/>
    <dgm:cxn modelId="{75341D33-16BE-40E4-B318-33A67E853B2A}" srcId="{E72695AC-4B86-4DCF-9718-250CBB943EF6}" destId="{BBE167E0-96F7-4386-BDCF-4BDB2E23C55B}" srcOrd="0" destOrd="0" parTransId="{7045D792-C7C3-44B6-973E-6D82A2650942}" sibTransId="{7924E6DA-8F5E-427A-8A88-0BDFA32E330A}"/>
    <dgm:cxn modelId="{D92A0834-6B62-4E4F-B703-263EBD676F48}" srcId="{E72695AC-4B86-4DCF-9718-250CBB943EF6}" destId="{98A5D225-E933-4E1F-81E1-FD7C19DCD2AA}" srcOrd="4" destOrd="0" parTransId="{62C8D733-FA6C-4AB9-A85A-CFDA6D11D6B9}" sibTransId="{427AFF79-D172-47C4-BBA5-50A6C4101129}"/>
    <dgm:cxn modelId="{3A084E58-3B2F-4DE4-85A5-78D51979DA19}" type="presOf" srcId="{8160F0DA-945C-474C-8CD3-0604B38ECB7E}" destId="{54F6F0B1-BD87-4CFA-B98A-25535A319596}" srcOrd="0" destOrd="0" presId="urn:microsoft.com/office/officeart/2005/8/layout/default#1"/>
    <dgm:cxn modelId="{EB446181-7026-4CD8-879B-D7FC27419782}" srcId="{E72695AC-4B86-4DCF-9718-250CBB943EF6}" destId="{6BDCB9B5-7F1E-4DA9-9A1E-6FDAAB6E7517}" srcOrd="3" destOrd="0" parTransId="{20EF7CEC-6254-42DF-BD75-D9B8030E97F5}" sibTransId="{52A036AB-2CC6-4D7B-98A2-2DA78D3135F1}"/>
    <dgm:cxn modelId="{06B41D82-9F90-4B8E-854F-FD87A60DF620}" type="presOf" srcId="{E72695AC-4B86-4DCF-9718-250CBB943EF6}" destId="{C5A7E1C5-D9ED-42D6-9EF1-BBCE6A3DC3A0}" srcOrd="0" destOrd="0" presId="urn:microsoft.com/office/officeart/2005/8/layout/default#1"/>
    <dgm:cxn modelId="{2A4D3B8D-3979-420A-96D6-B34B5B297CEC}" type="presOf" srcId="{98A5D225-E933-4E1F-81E1-FD7C19DCD2AA}" destId="{A7892C59-05FC-4603-BC32-7A5AF1C8CB06}" srcOrd="0" destOrd="0" presId="urn:microsoft.com/office/officeart/2005/8/layout/default#1"/>
    <dgm:cxn modelId="{49B110B1-A7EB-48A5-9712-0D2C982DCF06}" srcId="{E72695AC-4B86-4DCF-9718-250CBB943EF6}" destId="{E8176783-1883-47B6-8142-AA00297060A4}" srcOrd="1" destOrd="0" parTransId="{286D6517-1B3A-4BB1-A266-ED85FCF82855}" sibTransId="{DF7B8BF8-F6A6-4DCD-A471-8AF1209B0B89}"/>
    <dgm:cxn modelId="{B338FFFB-A687-4C4C-806B-8F4B682F0E5A}" srcId="{E72695AC-4B86-4DCF-9718-250CBB943EF6}" destId="{8160F0DA-945C-474C-8CD3-0604B38ECB7E}" srcOrd="2" destOrd="0" parTransId="{32437993-8F76-404E-94BB-59A363A2FD9F}" sibTransId="{3C310764-70D3-4593-9F7C-F8E66DC391E4}"/>
    <dgm:cxn modelId="{36DC74C1-1B80-427F-840E-C959A016A03C}" type="presParOf" srcId="{C5A7E1C5-D9ED-42D6-9EF1-BBCE6A3DC3A0}" destId="{A81803D2-1C7A-4215-B848-6F202ACA54FE}" srcOrd="0" destOrd="0" presId="urn:microsoft.com/office/officeart/2005/8/layout/default#1"/>
    <dgm:cxn modelId="{FFB2D6C1-DE11-4FA5-9BDD-0F69C45EF501}" type="presParOf" srcId="{C5A7E1C5-D9ED-42D6-9EF1-BBCE6A3DC3A0}" destId="{2A663B86-D830-4B24-A77E-E6C8B3942F6C}" srcOrd="1" destOrd="0" presId="urn:microsoft.com/office/officeart/2005/8/layout/default#1"/>
    <dgm:cxn modelId="{98C6DF1E-1207-4E3D-BD72-338E5FAD2095}" type="presParOf" srcId="{C5A7E1C5-D9ED-42D6-9EF1-BBCE6A3DC3A0}" destId="{C8D62442-AEF6-4556-86D2-AC38668FA7D6}" srcOrd="2" destOrd="0" presId="urn:microsoft.com/office/officeart/2005/8/layout/default#1"/>
    <dgm:cxn modelId="{67709601-D4CB-44FA-ADE7-ADDE7B038D96}" type="presParOf" srcId="{C5A7E1C5-D9ED-42D6-9EF1-BBCE6A3DC3A0}" destId="{BA2CC145-588B-4D8B-B3E1-4F0EDB07A772}" srcOrd="3" destOrd="0" presId="urn:microsoft.com/office/officeart/2005/8/layout/default#1"/>
    <dgm:cxn modelId="{C788AFD0-BBFC-4D1A-96C1-B3712837459E}" type="presParOf" srcId="{C5A7E1C5-D9ED-42D6-9EF1-BBCE6A3DC3A0}" destId="{54F6F0B1-BD87-4CFA-B98A-25535A319596}" srcOrd="4" destOrd="0" presId="urn:microsoft.com/office/officeart/2005/8/layout/default#1"/>
    <dgm:cxn modelId="{42EC7EB1-66F0-480D-9FDE-1D5FFD3B134C}" type="presParOf" srcId="{C5A7E1C5-D9ED-42D6-9EF1-BBCE6A3DC3A0}" destId="{1F7F8F0D-5566-4FCB-96C7-EB75C0D84F45}" srcOrd="5" destOrd="0" presId="urn:microsoft.com/office/officeart/2005/8/layout/default#1"/>
    <dgm:cxn modelId="{23B717B7-A87E-4E19-8F9A-13CE0F00BB60}" type="presParOf" srcId="{C5A7E1C5-D9ED-42D6-9EF1-BBCE6A3DC3A0}" destId="{99EE9F31-CA0C-4AAD-9CED-89E4DB575AF9}" srcOrd="6" destOrd="0" presId="urn:microsoft.com/office/officeart/2005/8/layout/default#1"/>
    <dgm:cxn modelId="{488337A3-4DAE-4403-B1FD-E66131F38C5E}" type="presParOf" srcId="{C5A7E1C5-D9ED-42D6-9EF1-BBCE6A3DC3A0}" destId="{E6314C3A-E502-46BE-8DAB-DFE78A5436C1}" srcOrd="7" destOrd="0" presId="urn:microsoft.com/office/officeart/2005/8/layout/default#1"/>
    <dgm:cxn modelId="{A3778369-45AD-4002-92F4-9D0F2B288294}" type="presParOf" srcId="{C5A7E1C5-D9ED-42D6-9EF1-BBCE6A3DC3A0}" destId="{A7892C59-05FC-4603-BC32-7A5AF1C8CB06}" srcOrd="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803D2-1C7A-4215-B848-6F202ACA54FE}">
      <dsp:nvSpPr>
        <dsp:cNvPr id="0" name=""/>
        <dsp:cNvSpPr/>
      </dsp:nvSpPr>
      <dsp:spPr>
        <a:xfrm>
          <a:off x="0" y="591343"/>
          <a:ext cx="2571749" cy="154305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b="1" kern="1200" dirty="0">
              <a:effectLst>
                <a:outerShdw blurRad="38100" dist="38100" dir="2700000" algn="tl">
                  <a:srgbClr val="000000">
                    <a:alpha val="43137"/>
                  </a:srgbClr>
                </a:outerShdw>
              </a:effectLst>
            </a:rPr>
            <a:t>Simple</a:t>
          </a:r>
        </a:p>
      </dsp:txBody>
      <dsp:txXfrm>
        <a:off x="0" y="591343"/>
        <a:ext cx="2571749" cy="1543050"/>
      </dsp:txXfrm>
    </dsp:sp>
    <dsp:sp modelId="{C8D62442-AEF6-4556-86D2-AC38668FA7D6}">
      <dsp:nvSpPr>
        <dsp:cNvPr id="0" name=""/>
        <dsp:cNvSpPr/>
      </dsp:nvSpPr>
      <dsp:spPr>
        <a:xfrm>
          <a:off x="2828925" y="591343"/>
          <a:ext cx="2571749" cy="1543050"/>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b="1" kern="1200" dirty="0">
              <a:effectLst>
                <a:outerShdw blurRad="38100" dist="38100" dir="2700000" algn="tl">
                  <a:srgbClr val="000000">
                    <a:alpha val="43137"/>
                  </a:srgbClr>
                </a:outerShdw>
              </a:effectLst>
            </a:rPr>
            <a:t>Functional</a:t>
          </a:r>
        </a:p>
      </dsp:txBody>
      <dsp:txXfrm>
        <a:off x="2828925" y="591343"/>
        <a:ext cx="2571749" cy="1543050"/>
      </dsp:txXfrm>
    </dsp:sp>
    <dsp:sp modelId="{54F6F0B1-BD87-4CFA-B98A-25535A319596}">
      <dsp:nvSpPr>
        <dsp:cNvPr id="0" name=""/>
        <dsp:cNvSpPr/>
      </dsp:nvSpPr>
      <dsp:spPr>
        <a:xfrm>
          <a:off x="5657849" y="591343"/>
          <a:ext cx="2571749" cy="1543050"/>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b="1" kern="1200" dirty="0">
              <a:effectLst>
                <a:outerShdw blurRad="38100" dist="38100" dir="2700000" algn="tl">
                  <a:srgbClr val="000000">
                    <a:alpha val="43137"/>
                  </a:srgbClr>
                </a:outerShdw>
              </a:effectLst>
            </a:rPr>
            <a:t>Divisional</a:t>
          </a:r>
        </a:p>
      </dsp:txBody>
      <dsp:txXfrm>
        <a:off x="5657849" y="591343"/>
        <a:ext cx="2571749" cy="1543050"/>
      </dsp:txXfrm>
    </dsp:sp>
    <dsp:sp modelId="{99EE9F31-CA0C-4AAD-9CED-89E4DB575AF9}">
      <dsp:nvSpPr>
        <dsp:cNvPr id="0" name=""/>
        <dsp:cNvSpPr/>
      </dsp:nvSpPr>
      <dsp:spPr>
        <a:xfrm>
          <a:off x="1414462" y="2391569"/>
          <a:ext cx="2571749" cy="1543050"/>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b="1" kern="1200" dirty="0">
              <a:effectLst>
                <a:outerShdw blurRad="38100" dist="38100" dir="2700000" algn="tl">
                  <a:srgbClr val="000000">
                    <a:alpha val="43137"/>
                  </a:srgbClr>
                </a:outerShdw>
              </a:effectLst>
            </a:rPr>
            <a:t>Strategic Business Units</a:t>
          </a:r>
        </a:p>
      </dsp:txBody>
      <dsp:txXfrm>
        <a:off x="1414462" y="2391569"/>
        <a:ext cx="2571749" cy="1543050"/>
      </dsp:txXfrm>
    </dsp:sp>
    <dsp:sp modelId="{A7892C59-05FC-4603-BC32-7A5AF1C8CB06}">
      <dsp:nvSpPr>
        <dsp:cNvPr id="0" name=""/>
        <dsp:cNvSpPr/>
      </dsp:nvSpPr>
      <dsp:spPr>
        <a:xfrm>
          <a:off x="4243387" y="2391569"/>
          <a:ext cx="2571749" cy="1543050"/>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b="1" kern="1200" dirty="0">
              <a:effectLst>
                <a:outerShdw blurRad="38100" dist="38100" dir="2700000" algn="tl">
                  <a:srgbClr val="000000">
                    <a:alpha val="43137"/>
                  </a:srgbClr>
                </a:outerShdw>
              </a:effectLst>
            </a:rPr>
            <a:t>Conglomerate</a:t>
          </a:r>
        </a:p>
      </dsp:txBody>
      <dsp:txXfrm>
        <a:off x="4243387" y="2391569"/>
        <a:ext cx="2571749" cy="15430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none" strike="noStrike" kern="1200" baseline="0" dirty="0">
                <a:solidFill>
                  <a:schemeClr val="tx1"/>
                </a:solidFill>
                <a:latin typeface="+mn-lt"/>
                <a:ea typeface="+mn-ea"/>
                <a:cs typeface="+mn-cs"/>
              </a:rPr>
              <a:t>After reading this chapter, you should be able to:</a:t>
            </a:r>
          </a:p>
          <a:p>
            <a:r>
              <a:rPr kumimoji="0" lang="en-US" sz="1200" b="0" i="0" u="none" strike="noStrike" kern="1200" cap="none" spc="0" normalizeH="0" baseline="0" noProof="0" dirty="0">
                <a:ln>
                  <a:noFill/>
                </a:ln>
                <a:solidFill>
                  <a:prstClr val="black"/>
                </a:solidFill>
                <a:effectLst/>
                <a:uLnTx/>
                <a:uFillTx/>
                <a:latin typeface="+mn-lt"/>
              </a:rPr>
              <a:t>• </a:t>
            </a:r>
            <a:r>
              <a:rPr lang="en-US" sz="1200" dirty="0"/>
              <a:t>Apply the resource-based view of the firm to determine core and distinctive competencies</a:t>
            </a:r>
          </a:p>
          <a:p>
            <a:r>
              <a:rPr kumimoji="0" lang="en-US" sz="1200" b="0" i="0" u="none" strike="noStrike" kern="1200" cap="none" spc="0" normalizeH="0" baseline="0" noProof="0" dirty="0">
                <a:ln>
                  <a:noFill/>
                </a:ln>
                <a:solidFill>
                  <a:prstClr val="black"/>
                </a:solidFill>
                <a:effectLst/>
                <a:uLnTx/>
                <a:uFillTx/>
                <a:latin typeface="+mn-lt"/>
              </a:rPr>
              <a:t>• </a:t>
            </a:r>
            <a:r>
              <a:rPr lang="en-US" sz="1200" dirty="0"/>
              <a:t>Use the VRIO framework and the value chain to assess an organization’s competitive advantage and how it can be sustained</a:t>
            </a:r>
          </a:p>
          <a:p>
            <a:r>
              <a:rPr kumimoji="0" lang="en-US" sz="1200" b="0" i="0" u="none" strike="noStrike" kern="1200" cap="none" spc="0" normalizeH="0" baseline="0" noProof="0" dirty="0">
                <a:ln>
                  <a:noFill/>
                </a:ln>
                <a:solidFill>
                  <a:prstClr val="black"/>
                </a:solidFill>
                <a:effectLst/>
                <a:uLnTx/>
                <a:uFillTx/>
                <a:latin typeface="+mn-lt"/>
              </a:rPr>
              <a:t>• </a:t>
            </a:r>
            <a:r>
              <a:rPr lang="en-US" sz="1200" dirty="0"/>
              <a:t>Understand a company’s business model and how it could be imitated</a:t>
            </a:r>
          </a:p>
          <a:p>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2</a:t>
            </a:fld>
            <a:endParaRPr lang="en-US" dirty="0"/>
          </a:p>
        </p:txBody>
      </p:sp>
    </p:spTree>
    <p:extLst>
      <p:ext uri="{BB962C8B-B14F-4D97-AF65-F5344CB8AC3E}">
        <p14:creationId xmlns:p14="http://schemas.microsoft.com/office/powerpoint/2010/main" val="1320771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none" strike="noStrike" kern="1200" baseline="0" dirty="0">
                <a:solidFill>
                  <a:schemeClr val="tx1"/>
                </a:solidFill>
                <a:latin typeface="+mn-lt"/>
                <a:ea typeface="+mn-ea"/>
                <a:cs typeface="+mn-cs"/>
              </a:rPr>
              <a:t>After reading this chapter, you should be able to:</a:t>
            </a:r>
          </a:p>
          <a:p>
            <a:r>
              <a:rPr kumimoji="0" lang="en-US" sz="1200" b="0" i="0" u="none" strike="noStrike" kern="1200" cap="none" spc="0" normalizeH="0" baseline="0" noProof="0" dirty="0">
                <a:ln>
                  <a:noFill/>
                </a:ln>
                <a:solidFill>
                  <a:prstClr val="black"/>
                </a:solidFill>
                <a:effectLst/>
                <a:uLnTx/>
                <a:uFillTx/>
                <a:latin typeface="+mn-lt"/>
              </a:rPr>
              <a:t>• </a:t>
            </a:r>
            <a:r>
              <a:rPr lang="en-US" dirty="0"/>
              <a:t>Assess a company’s corporate culture and how it might affect a proposed strategy</a:t>
            </a:r>
          </a:p>
          <a:p>
            <a:r>
              <a:rPr kumimoji="0" lang="en-US" sz="1200" b="0" i="0" u="none" strike="noStrike" kern="1200" cap="none" spc="0" normalizeH="0" baseline="0" noProof="0" dirty="0">
                <a:ln>
                  <a:noFill/>
                </a:ln>
                <a:solidFill>
                  <a:prstClr val="black"/>
                </a:solidFill>
                <a:effectLst/>
                <a:uLnTx/>
                <a:uFillTx/>
                <a:latin typeface="+mn-lt"/>
              </a:rPr>
              <a:t>• </a:t>
            </a:r>
            <a:r>
              <a:rPr lang="en-US" dirty="0"/>
              <a:t>Scan functional resources to determine their fit with a firm’s strategy</a:t>
            </a:r>
          </a:p>
          <a:p>
            <a:r>
              <a:rPr kumimoji="0" lang="en-US" sz="1200" b="0" i="0" u="none" strike="noStrike" kern="1200" cap="none" spc="0" normalizeH="0" baseline="0" noProof="0" dirty="0">
                <a:ln>
                  <a:noFill/>
                </a:ln>
                <a:solidFill>
                  <a:prstClr val="black"/>
                </a:solidFill>
                <a:effectLst/>
                <a:uLnTx/>
                <a:uFillTx/>
                <a:latin typeface="+mn-lt"/>
              </a:rPr>
              <a:t>• </a:t>
            </a:r>
            <a:r>
              <a:rPr lang="en-US" dirty="0"/>
              <a:t>Construct an IFAS Table that summarizes internal factors</a:t>
            </a:r>
          </a:p>
          <a:p>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3</a:t>
            </a:fld>
            <a:endParaRPr lang="en-US" dirty="0"/>
          </a:p>
        </p:txBody>
      </p:sp>
    </p:spTree>
    <p:extLst>
      <p:ext uri="{BB962C8B-B14F-4D97-AF65-F5344CB8AC3E}">
        <p14:creationId xmlns:p14="http://schemas.microsoft.com/office/powerpoint/2010/main" val="3540565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Organizational analysis </a:t>
            </a:r>
            <a:r>
              <a:rPr lang="en-US" sz="1200" b="0" i="0" u="none" strike="noStrike" kern="1200" baseline="0" dirty="0">
                <a:solidFill>
                  <a:schemeClr val="tx1"/>
                </a:solidFill>
                <a:latin typeface="+mn-lt"/>
                <a:ea typeface="+mn-ea"/>
                <a:cs typeface="+mn-cs"/>
              </a:rPr>
              <a:t>is concerned with identifying, developing and taking advantage of an organization’s resources and competencies.</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4</a:t>
            </a:fld>
            <a:endParaRPr lang="en-US" dirty="0"/>
          </a:p>
        </p:txBody>
      </p:sp>
    </p:spTree>
    <p:extLst>
      <p:ext uri="{BB962C8B-B14F-4D97-AF65-F5344CB8AC3E}">
        <p14:creationId xmlns:p14="http://schemas.microsoft.com/office/powerpoint/2010/main" val="965713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Resources </a:t>
            </a:r>
            <a:r>
              <a:rPr lang="en-US" sz="1200" b="0" i="0" u="none" strike="noStrike" kern="1200" baseline="0" dirty="0">
                <a:solidFill>
                  <a:schemeClr val="tx1"/>
                </a:solidFill>
                <a:latin typeface="+mn-lt"/>
                <a:ea typeface="+mn-ea"/>
                <a:cs typeface="+mn-cs"/>
              </a:rPr>
              <a:t>are an organization’s assets and are thus the basic building blocks of the organization. They include </a:t>
            </a:r>
            <a:r>
              <a:rPr lang="en-US" sz="1200" b="0" i="1" u="none" strike="noStrike" kern="1200" baseline="0" dirty="0">
                <a:solidFill>
                  <a:schemeClr val="tx1"/>
                </a:solidFill>
                <a:latin typeface="+mn-lt"/>
                <a:ea typeface="+mn-ea"/>
                <a:cs typeface="+mn-cs"/>
              </a:rPr>
              <a:t>tangible assets </a:t>
            </a:r>
            <a:r>
              <a:rPr lang="en-US" sz="1200" b="0" i="0" u="none" strike="noStrike" kern="1200" baseline="0" dirty="0">
                <a:solidFill>
                  <a:schemeClr val="tx1"/>
                </a:solidFill>
                <a:latin typeface="+mn-lt"/>
                <a:ea typeface="+mn-ea"/>
                <a:cs typeface="+mn-cs"/>
              </a:rPr>
              <a:t>(such as its plant, equipment, finances and location), </a:t>
            </a:r>
            <a:r>
              <a:rPr lang="en-US" sz="1200" b="0" i="1" u="none" strike="noStrike" kern="1200" baseline="0" dirty="0">
                <a:solidFill>
                  <a:schemeClr val="tx1"/>
                </a:solidFill>
                <a:latin typeface="+mn-lt"/>
                <a:ea typeface="+mn-ea"/>
                <a:cs typeface="+mn-cs"/>
              </a:rPr>
              <a:t>human assets </a:t>
            </a:r>
            <a:r>
              <a:rPr lang="en-US" sz="1200" b="0" i="0" u="none" strike="noStrike" kern="1200" baseline="0" dirty="0">
                <a:solidFill>
                  <a:schemeClr val="tx1"/>
                </a:solidFill>
                <a:latin typeface="+mn-lt"/>
                <a:ea typeface="+mn-ea"/>
                <a:cs typeface="+mn-cs"/>
              </a:rPr>
              <a:t>(the number of employees, their skills and motivation), and </a:t>
            </a:r>
            <a:r>
              <a:rPr lang="en-US" sz="1200" b="0" i="1" u="none" strike="noStrike" kern="1200" baseline="0" dirty="0">
                <a:solidFill>
                  <a:schemeClr val="tx1"/>
                </a:solidFill>
                <a:latin typeface="+mn-lt"/>
                <a:ea typeface="+mn-ea"/>
                <a:cs typeface="+mn-cs"/>
              </a:rPr>
              <a:t>intangible assets </a:t>
            </a:r>
            <a:r>
              <a:rPr lang="en-US" sz="1200" b="0" i="0" u="none" strike="noStrike" kern="1200" baseline="0" dirty="0">
                <a:solidFill>
                  <a:schemeClr val="tx1"/>
                </a:solidFill>
                <a:latin typeface="+mn-lt"/>
                <a:ea typeface="+mn-ea"/>
                <a:cs typeface="+mn-cs"/>
              </a:rPr>
              <a:t>(such as its technology [patents and copyrights], culture and reputation).</a:t>
            </a:r>
          </a:p>
          <a:p>
            <a:r>
              <a:rPr lang="en-US" sz="1200" b="1" i="0" u="none" strike="noStrike" kern="1200" baseline="0" dirty="0">
                <a:solidFill>
                  <a:schemeClr val="tx1"/>
                </a:solidFill>
                <a:latin typeface="+mn-lt"/>
                <a:ea typeface="+mn-ea"/>
                <a:cs typeface="+mn-cs"/>
              </a:rPr>
              <a:t>Capabilities </a:t>
            </a:r>
            <a:r>
              <a:rPr lang="en-US" sz="1200" b="0" i="0" u="none" strike="noStrike" kern="1200" baseline="0" dirty="0">
                <a:solidFill>
                  <a:schemeClr val="tx1"/>
                </a:solidFill>
                <a:latin typeface="+mn-lt"/>
                <a:ea typeface="+mn-ea"/>
                <a:cs typeface="+mn-cs"/>
              </a:rPr>
              <a:t>refer to a corporation’s ability to exploit its resources. They consist of business processes and routines that manage the interaction among resources to turn inputs into outputs.</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5</a:t>
            </a:fld>
            <a:endParaRPr lang="en-US" dirty="0"/>
          </a:p>
        </p:txBody>
      </p:sp>
    </p:spTree>
    <p:extLst>
      <p:ext uri="{BB962C8B-B14F-4D97-AF65-F5344CB8AC3E}">
        <p14:creationId xmlns:p14="http://schemas.microsoft.com/office/powerpoint/2010/main" val="3843973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 </a:t>
            </a:r>
            <a:r>
              <a:rPr lang="en-US" sz="1200" b="1" i="0" u="none" strike="noStrike" kern="1200" baseline="0" dirty="0">
                <a:solidFill>
                  <a:schemeClr val="tx1"/>
                </a:solidFill>
                <a:latin typeface="+mn-lt"/>
                <a:ea typeface="+mn-ea"/>
                <a:cs typeface="+mn-cs"/>
              </a:rPr>
              <a:t>core competency </a:t>
            </a:r>
            <a:r>
              <a:rPr lang="en-US" sz="1200" b="0" i="0" u="none" strike="noStrike" kern="1200" baseline="0" dirty="0">
                <a:solidFill>
                  <a:schemeClr val="tx1"/>
                </a:solidFill>
                <a:latin typeface="+mn-lt"/>
                <a:ea typeface="+mn-ea"/>
                <a:cs typeface="+mn-cs"/>
              </a:rPr>
              <a:t>is a collection of competencies that crosses divisional boundaries, is widespread within the corporation, and is something that the corporation can do exceedingly well. When core competencies are superior to those of the competition, they are called </a:t>
            </a:r>
            <a:r>
              <a:rPr lang="en-US" sz="1200" b="1" i="0" u="none" strike="noStrike" kern="1200" baseline="0" dirty="0">
                <a:solidFill>
                  <a:schemeClr val="tx1"/>
                </a:solidFill>
                <a:latin typeface="+mn-lt"/>
                <a:ea typeface="+mn-ea"/>
                <a:cs typeface="+mn-cs"/>
              </a:rPr>
              <a:t>distinctive competencies.</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6</a:t>
            </a:fld>
            <a:endParaRPr lang="en-US" dirty="0"/>
          </a:p>
        </p:txBody>
      </p:sp>
    </p:spTree>
    <p:extLst>
      <p:ext uri="{BB962C8B-B14F-4D97-AF65-F5344CB8AC3E}">
        <p14:creationId xmlns:p14="http://schemas.microsoft.com/office/powerpoint/2010/main" val="737203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Barney, in his </a:t>
            </a:r>
            <a:r>
              <a:rPr lang="en-US" sz="1200" b="1" i="0" u="none" strike="noStrike" kern="1200" baseline="0" dirty="0">
                <a:solidFill>
                  <a:schemeClr val="tx1"/>
                </a:solidFill>
                <a:latin typeface="+mn-lt"/>
                <a:ea typeface="+mn-ea"/>
                <a:cs typeface="+mn-cs"/>
              </a:rPr>
              <a:t>VRIO framework </a:t>
            </a:r>
            <a:r>
              <a:rPr lang="en-US" sz="1200" b="0" i="0" u="none" strike="noStrike" kern="1200" baseline="0" dirty="0">
                <a:solidFill>
                  <a:schemeClr val="tx1"/>
                </a:solidFill>
                <a:latin typeface="+mn-lt"/>
                <a:ea typeface="+mn-ea"/>
                <a:cs typeface="+mn-cs"/>
              </a:rPr>
              <a:t>of analysis, proposes four questions to evaluate a firm’s competencies:</a:t>
            </a:r>
          </a:p>
          <a:p>
            <a:r>
              <a:rPr lang="en-US" sz="1200" b="0" i="0" u="none" strike="noStrike" kern="1200" baseline="0" dirty="0">
                <a:solidFill>
                  <a:schemeClr val="tx1"/>
                </a:solidFill>
                <a:latin typeface="+mn-lt"/>
                <a:ea typeface="+mn-ea"/>
                <a:cs typeface="+mn-cs"/>
              </a:rPr>
              <a:t>1. </a:t>
            </a:r>
            <a:r>
              <a:rPr lang="en-US" sz="1200" b="1" i="0" u="none" strike="noStrike" kern="1200" baseline="0" dirty="0">
                <a:solidFill>
                  <a:schemeClr val="tx1"/>
                </a:solidFill>
                <a:latin typeface="+mn-lt"/>
                <a:ea typeface="+mn-ea"/>
                <a:cs typeface="+mn-cs"/>
              </a:rPr>
              <a:t>Value: </a:t>
            </a:r>
            <a:r>
              <a:rPr lang="en-US" sz="1200" b="0" i="0" u="none" strike="noStrike" kern="1200" baseline="0" dirty="0">
                <a:solidFill>
                  <a:schemeClr val="tx1"/>
                </a:solidFill>
                <a:latin typeface="+mn-lt"/>
                <a:ea typeface="+mn-ea"/>
                <a:cs typeface="+mn-cs"/>
              </a:rPr>
              <a:t>Does it provide customer value and competitive advantage?</a:t>
            </a:r>
          </a:p>
          <a:p>
            <a:r>
              <a:rPr lang="en-US" sz="1200" b="0" i="0" u="none" strike="noStrike" kern="1200" baseline="0" dirty="0">
                <a:solidFill>
                  <a:schemeClr val="tx1"/>
                </a:solidFill>
                <a:latin typeface="+mn-lt"/>
                <a:ea typeface="+mn-ea"/>
                <a:cs typeface="+mn-cs"/>
              </a:rPr>
              <a:t>2. </a:t>
            </a:r>
            <a:r>
              <a:rPr lang="en-US" sz="1200" b="1" i="0" u="none" strike="noStrike" kern="1200" baseline="0" dirty="0">
                <a:solidFill>
                  <a:schemeClr val="tx1"/>
                </a:solidFill>
                <a:latin typeface="+mn-lt"/>
                <a:ea typeface="+mn-ea"/>
                <a:cs typeface="+mn-cs"/>
              </a:rPr>
              <a:t>Rareness: </a:t>
            </a:r>
            <a:r>
              <a:rPr lang="en-US" sz="1200" b="0" i="0" u="none" strike="noStrike" kern="1200" baseline="0" dirty="0">
                <a:solidFill>
                  <a:schemeClr val="tx1"/>
                </a:solidFill>
                <a:latin typeface="+mn-lt"/>
                <a:ea typeface="+mn-ea"/>
                <a:cs typeface="+mn-cs"/>
              </a:rPr>
              <a:t>Do no other competitors possess it?</a:t>
            </a:r>
          </a:p>
          <a:p>
            <a:r>
              <a:rPr lang="en-US" sz="1200" b="0" i="0" u="none" strike="noStrike" kern="1200" baseline="0" dirty="0">
                <a:solidFill>
                  <a:schemeClr val="tx1"/>
                </a:solidFill>
                <a:latin typeface="+mn-lt"/>
                <a:ea typeface="+mn-ea"/>
                <a:cs typeface="+mn-cs"/>
              </a:rPr>
              <a:t>3. </a:t>
            </a:r>
            <a:r>
              <a:rPr lang="en-US" sz="1200" b="1" i="0" u="none" strike="noStrike" kern="1200" baseline="0" dirty="0">
                <a:solidFill>
                  <a:schemeClr val="tx1"/>
                </a:solidFill>
                <a:latin typeface="+mn-lt"/>
                <a:ea typeface="+mn-ea"/>
                <a:cs typeface="+mn-cs"/>
              </a:rPr>
              <a:t>Imitability: </a:t>
            </a:r>
            <a:r>
              <a:rPr lang="en-US" sz="1200" b="0" i="0" u="none" strike="noStrike" kern="1200" baseline="0" dirty="0">
                <a:solidFill>
                  <a:schemeClr val="tx1"/>
                </a:solidFill>
                <a:latin typeface="+mn-lt"/>
                <a:ea typeface="+mn-ea"/>
                <a:cs typeface="+mn-cs"/>
              </a:rPr>
              <a:t>Is it costly for others to imitate?</a:t>
            </a:r>
          </a:p>
          <a:p>
            <a:r>
              <a:rPr lang="en-US" sz="1200" b="0" i="0" u="none" strike="noStrike" kern="1200" baseline="0" dirty="0">
                <a:solidFill>
                  <a:schemeClr val="tx1"/>
                </a:solidFill>
                <a:latin typeface="+mn-lt"/>
                <a:ea typeface="+mn-ea"/>
                <a:cs typeface="+mn-cs"/>
              </a:rPr>
              <a:t>4. </a:t>
            </a:r>
            <a:r>
              <a:rPr lang="en-US" sz="1200" b="1" i="0" u="none" strike="noStrike" kern="1200" baseline="0" dirty="0">
                <a:solidFill>
                  <a:schemeClr val="tx1"/>
                </a:solidFill>
                <a:latin typeface="+mn-lt"/>
                <a:ea typeface="+mn-ea"/>
                <a:cs typeface="+mn-cs"/>
              </a:rPr>
              <a:t>Organization: </a:t>
            </a:r>
            <a:r>
              <a:rPr lang="en-US" sz="1200" b="0" i="0" u="none" strike="noStrike" kern="1200" baseline="0" dirty="0">
                <a:solidFill>
                  <a:schemeClr val="tx1"/>
                </a:solidFill>
                <a:latin typeface="+mn-lt"/>
                <a:ea typeface="+mn-ea"/>
                <a:cs typeface="+mn-cs"/>
              </a:rPr>
              <a:t>Is the firm organized to exploit the resource?</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7</a:t>
            </a:fld>
            <a:endParaRPr lang="en-US" dirty="0"/>
          </a:p>
        </p:txBody>
      </p:sp>
    </p:spTree>
    <p:extLst>
      <p:ext uri="{BB962C8B-B14F-4D97-AF65-F5344CB8AC3E}">
        <p14:creationId xmlns:p14="http://schemas.microsoft.com/office/powerpoint/2010/main" val="3300754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Proposing that a company’s sustained competitive advantage is primarily determined by its resource endowments, Grant proposes a five-step, resource-based approach to strategy analysis.</a:t>
            </a:r>
          </a:p>
          <a:p>
            <a:r>
              <a:rPr lang="en-US" sz="1200" b="0" i="0" u="none" strike="noStrike" kern="1200" baseline="0" dirty="0">
                <a:solidFill>
                  <a:schemeClr val="tx1"/>
                </a:solidFill>
                <a:latin typeface="+mn-lt"/>
                <a:ea typeface="+mn-ea"/>
                <a:cs typeface="+mn-cs"/>
              </a:rPr>
              <a:t>1. Identify and classify the firm’s resources in terms of strengths and weaknesses</a:t>
            </a:r>
          </a:p>
          <a:p>
            <a:r>
              <a:rPr lang="en-US" sz="1200" b="0" i="0" u="none" strike="noStrike" kern="1200" baseline="0" dirty="0">
                <a:solidFill>
                  <a:schemeClr val="tx1"/>
                </a:solidFill>
                <a:latin typeface="+mn-lt"/>
                <a:ea typeface="+mn-ea"/>
                <a:cs typeface="+mn-cs"/>
              </a:rPr>
              <a:t>2. Combine the firm’s strengths into specific capabilities and core competencies</a:t>
            </a:r>
          </a:p>
          <a:p>
            <a:r>
              <a:rPr lang="en-US" sz="1200" b="0" i="0" u="none" strike="noStrike" kern="1200" baseline="0" dirty="0">
                <a:solidFill>
                  <a:schemeClr val="tx1"/>
                </a:solidFill>
                <a:latin typeface="+mn-lt"/>
                <a:ea typeface="+mn-ea"/>
                <a:cs typeface="+mn-cs"/>
              </a:rPr>
              <a:t>3. Appraise the profit potential of these capabilities and competencies in terms of their potential for sustainable competitive advantage and the ability to harvest the profits resulting from their use. Are there any distinctive competencies?</a:t>
            </a:r>
          </a:p>
          <a:p>
            <a:r>
              <a:rPr lang="en-US" sz="1200" b="0" i="0" u="none" strike="noStrike" kern="1200" baseline="0" dirty="0">
                <a:solidFill>
                  <a:schemeClr val="tx1"/>
                </a:solidFill>
                <a:latin typeface="+mn-lt"/>
                <a:ea typeface="+mn-ea"/>
                <a:cs typeface="+mn-cs"/>
              </a:rPr>
              <a:t>4. Select the strategy that best exploits the firm’s capabilities and competencies relative to external opportunities</a:t>
            </a:r>
          </a:p>
          <a:p>
            <a:r>
              <a:rPr lang="en-US" sz="1200" b="0" i="0" u="none" strike="noStrike" kern="1200" baseline="0" dirty="0">
                <a:solidFill>
                  <a:schemeClr val="tx1"/>
                </a:solidFill>
                <a:latin typeface="+mn-lt"/>
                <a:ea typeface="+mn-ea"/>
                <a:cs typeface="+mn-cs"/>
              </a:rPr>
              <a:t>5. Identify resource gaps and invest in upgrading weaknesses</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8</a:t>
            </a:fld>
            <a:endParaRPr lang="en-US" dirty="0"/>
          </a:p>
        </p:txBody>
      </p:sp>
    </p:spTree>
    <p:extLst>
      <p:ext uri="{BB962C8B-B14F-4D97-AF65-F5344CB8AC3E}">
        <p14:creationId xmlns:p14="http://schemas.microsoft.com/office/powerpoint/2010/main" val="3328787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 corporation can gain access to a distinctive competency in four ways:</a:t>
            </a:r>
          </a:p>
          <a:p>
            <a:r>
              <a:rPr kumimoji="0" lang="en-US" sz="1200" b="0" i="0" u="none" strike="noStrike" kern="1200" cap="none" spc="0" normalizeH="0" baseline="0" noProof="0" dirty="0">
                <a:ln>
                  <a:noFill/>
                </a:ln>
                <a:solidFill>
                  <a:prstClr val="black"/>
                </a:solidFill>
                <a:effectLst/>
                <a:uLnTx/>
                <a:uFillTx/>
                <a:latin typeface="+mn-lt"/>
              </a:rPr>
              <a:t>• </a:t>
            </a:r>
            <a:r>
              <a:rPr lang="en-US" sz="1200" b="0" i="0" u="none" strike="noStrike" kern="1200" baseline="0" dirty="0">
                <a:solidFill>
                  <a:schemeClr val="tx1"/>
                </a:solidFill>
                <a:latin typeface="+mn-lt"/>
                <a:ea typeface="+mn-ea"/>
                <a:cs typeface="+mn-cs"/>
              </a:rPr>
              <a:t>It may be an asset endowment, such as a key patent, coming from the founding of the company.</a:t>
            </a:r>
          </a:p>
          <a:p>
            <a:r>
              <a:rPr kumimoji="0" lang="en-US" sz="1200" b="0" i="0" u="none" strike="noStrike" kern="1200" cap="none" spc="0" normalizeH="0" baseline="0" noProof="0" dirty="0">
                <a:ln>
                  <a:noFill/>
                </a:ln>
                <a:solidFill>
                  <a:prstClr val="black"/>
                </a:solidFill>
                <a:effectLst/>
                <a:uLnTx/>
                <a:uFillTx/>
                <a:latin typeface="+mn-lt"/>
              </a:rPr>
              <a:t>• </a:t>
            </a:r>
            <a:r>
              <a:rPr lang="en-US" sz="1200" b="0" i="0" u="none" strike="noStrike" kern="1200" baseline="0" dirty="0">
                <a:solidFill>
                  <a:schemeClr val="tx1"/>
                </a:solidFill>
                <a:latin typeface="+mn-lt"/>
                <a:ea typeface="+mn-ea"/>
                <a:cs typeface="+mn-cs"/>
              </a:rPr>
              <a:t>It may be acquired from someone else.</a:t>
            </a:r>
          </a:p>
          <a:p>
            <a:r>
              <a:rPr kumimoji="0" lang="en-US" sz="1200" b="0" i="0" u="none" strike="noStrike" kern="1200" cap="none" spc="0" normalizeH="0" baseline="0" noProof="0" dirty="0">
                <a:ln>
                  <a:noFill/>
                </a:ln>
                <a:solidFill>
                  <a:prstClr val="black"/>
                </a:solidFill>
                <a:effectLst/>
                <a:uLnTx/>
                <a:uFillTx/>
                <a:latin typeface="+mn-lt"/>
              </a:rPr>
              <a:t>• </a:t>
            </a:r>
            <a:r>
              <a:rPr lang="en-US" sz="1200" b="0" i="0" u="none" strike="noStrike" kern="1200" baseline="0" dirty="0">
                <a:solidFill>
                  <a:schemeClr val="tx1"/>
                </a:solidFill>
                <a:latin typeface="+mn-lt"/>
                <a:ea typeface="+mn-ea"/>
                <a:cs typeface="+mn-cs"/>
              </a:rPr>
              <a:t>It may be shared with another business unit or alliance partner.</a:t>
            </a:r>
          </a:p>
          <a:p>
            <a:r>
              <a:rPr kumimoji="0" lang="en-US" sz="1200" b="0" i="0" u="none" strike="noStrike" kern="1200" cap="none" spc="0" normalizeH="0" baseline="0" noProof="0" dirty="0">
                <a:ln>
                  <a:noFill/>
                </a:ln>
                <a:solidFill>
                  <a:prstClr val="black"/>
                </a:solidFill>
                <a:effectLst/>
                <a:uLnTx/>
                <a:uFillTx/>
                <a:latin typeface="+mn-lt"/>
              </a:rPr>
              <a:t>• </a:t>
            </a:r>
            <a:r>
              <a:rPr lang="en-US" sz="1200" b="0" i="0" u="none" strike="noStrike" kern="1200" baseline="0" dirty="0">
                <a:solidFill>
                  <a:schemeClr val="tx1"/>
                </a:solidFill>
                <a:latin typeface="+mn-lt"/>
                <a:ea typeface="+mn-ea"/>
                <a:cs typeface="+mn-cs"/>
              </a:rPr>
              <a:t>It may be carefully built and accumulated over time within the company.</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9</a:t>
            </a:fld>
            <a:endParaRPr lang="en-US" dirty="0"/>
          </a:p>
        </p:txBody>
      </p:sp>
    </p:spTree>
    <p:extLst>
      <p:ext uri="{BB962C8B-B14F-4D97-AF65-F5344CB8AC3E}">
        <p14:creationId xmlns:p14="http://schemas.microsoft.com/office/powerpoint/2010/main" val="19361994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Clusters are geographic concentrations of interconnected companies and industries. According to Michael Porter, clusters provide access to employees, suppliers, specialized information and complementary products</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10</a:t>
            </a:fld>
            <a:endParaRPr lang="en-US" dirty="0"/>
          </a:p>
        </p:txBody>
      </p:sp>
    </p:spTree>
    <p:extLst>
      <p:ext uri="{BB962C8B-B14F-4D97-AF65-F5344CB8AC3E}">
        <p14:creationId xmlns:p14="http://schemas.microsoft.com/office/powerpoint/2010/main" val="2206971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Durability </a:t>
            </a:r>
            <a:r>
              <a:rPr lang="en-US" sz="1200" b="0" i="0" u="none" strike="noStrike" kern="1200" baseline="0" dirty="0">
                <a:solidFill>
                  <a:schemeClr val="tx1"/>
                </a:solidFill>
                <a:latin typeface="+mn-lt"/>
                <a:ea typeface="+mn-ea"/>
                <a:cs typeface="+mn-cs"/>
              </a:rPr>
              <a:t>is the rate at which a firm’s underlying resources, capabilities or core competencies depreciate in value or become obsolete.</a:t>
            </a:r>
          </a:p>
          <a:p>
            <a:r>
              <a:rPr lang="en-US" sz="1200" b="1" i="0" u="none" strike="noStrike" kern="1200" baseline="0" dirty="0">
                <a:solidFill>
                  <a:schemeClr val="tx1"/>
                </a:solidFill>
                <a:latin typeface="+mn-lt"/>
                <a:ea typeface="+mn-ea"/>
                <a:cs typeface="+mn-cs"/>
              </a:rPr>
              <a:t>Imitability </a:t>
            </a:r>
            <a:r>
              <a:rPr lang="en-US" sz="1200" b="0" i="0" u="none" strike="noStrike" kern="1200" baseline="0" dirty="0">
                <a:solidFill>
                  <a:schemeClr val="tx1"/>
                </a:solidFill>
                <a:latin typeface="+mn-lt"/>
                <a:ea typeface="+mn-ea"/>
                <a:cs typeface="+mn-cs"/>
              </a:rPr>
              <a:t>is the rate at which a firm’s underlying resources, capabilities or core competencies can be duplicated by others.</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11</a:t>
            </a:fld>
            <a:endParaRPr lang="en-US" dirty="0"/>
          </a:p>
        </p:txBody>
      </p:sp>
    </p:spTree>
    <p:extLst>
      <p:ext uri="{BB962C8B-B14F-4D97-AF65-F5344CB8AC3E}">
        <p14:creationId xmlns:p14="http://schemas.microsoft.com/office/powerpoint/2010/main" val="558099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Transparency </a:t>
            </a:r>
            <a:r>
              <a:rPr lang="en-US" sz="1200" b="0" i="0" u="none" strike="noStrike" kern="1200" baseline="0" dirty="0">
                <a:solidFill>
                  <a:schemeClr val="tx1"/>
                </a:solidFill>
                <a:latin typeface="+mn-lt"/>
                <a:ea typeface="+mn-ea"/>
                <a:cs typeface="+mn-cs"/>
              </a:rPr>
              <a:t>is the speed with which other firms can understand the relationship of resources and capabilities supporting a successful firm’s strategy.</a:t>
            </a:r>
          </a:p>
          <a:p>
            <a:r>
              <a:rPr lang="en-US" sz="1200" b="1" i="0" u="none" strike="noStrike" kern="1200" baseline="0" dirty="0">
                <a:solidFill>
                  <a:schemeClr val="tx1"/>
                </a:solidFill>
                <a:latin typeface="+mn-lt"/>
                <a:ea typeface="+mn-ea"/>
                <a:cs typeface="+mn-cs"/>
              </a:rPr>
              <a:t>Transferability </a:t>
            </a:r>
            <a:r>
              <a:rPr lang="en-US" sz="1200" b="0" i="0" u="none" strike="noStrike" kern="1200" baseline="0" dirty="0">
                <a:solidFill>
                  <a:schemeClr val="tx1"/>
                </a:solidFill>
                <a:latin typeface="+mn-lt"/>
                <a:ea typeface="+mn-ea"/>
                <a:cs typeface="+mn-cs"/>
              </a:rPr>
              <a:t>is the ability of competitors to gather the resources and capabilities necessary to support a competitive challenge.</a:t>
            </a:r>
          </a:p>
          <a:p>
            <a:r>
              <a:rPr lang="en-US" sz="1200" b="1" i="0" u="none" strike="noStrike" kern="1200" baseline="0" dirty="0">
                <a:solidFill>
                  <a:schemeClr val="tx1"/>
                </a:solidFill>
                <a:latin typeface="+mn-lt"/>
                <a:ea typeface="+mn-ea"/>
                <a:cs typeface="+mn-cs"/>
              </a:rPr>
              <a:t>Replicability </a:t>
            </a:r>
            <a:r>
              <a:rPr lang="en-US" sz="1200" b="0" i="0" u="none" strike="noStrike" kern="1200" baseline="0" dirty="0">
                <a:solidFill>
                  <a:schemeClr val="tx1"/>
                </a:solidFill>
                <a:latin typeface="+mn-lt"/>
                <a:ea typeface="+mn-ea"/>
                <a:cs typeface="+mn-cs"/>
              </a:rPr>
              <a:t>is the ability of competitors to use duplicated resources and capabilities to imitate the other firm’s success.</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12</a:t>
            </a:fld>
            <a:endParaRPr lang="en-US" dirty="0"/>
          </a:p>
        </p:txBody>
      </p:sp>
    </p:spTree>
    <p:extLst>
      <p:ext uri="{BB962C8B-B14F-4D97-AF65-F5344CB8AC3E}">
        <p14:creationId xmlns:p14="http://schemas.microsoft.com/office/powerpoint/2010/main" val="28552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It is relatively easy to learn and imitate another company’s core competency or capability if it comes from </a:t>
            </a:r>
            <a:r>
              <a:rPr lang="en-US" sz="1200" b="1" i="0" u="none" strike="noStrike" kern="1200" baseline="0" dirty="0">
                <a:solidFill>
                  <a:schemeClr val="tx1"/>
                </a:solidFill>
                <a:latin typeface="+mn-lt"/>
                <a:ea typeface="+mn-ea"/>
                <a:cs typeface="+mn-cs"/>
              </a:rPr>
              <a:t>explicit knowledge</a:t>
            </a:r>
            <a:r>
              <a:rPr lang="en-US" sz="1200" b="0" i="0" u="none" strike="noStrike" kern="1200" baseline="0" dirty="0">
                <a:solidFill>
                  <a:schemeClr val="tx1"/>
                </a:solidFill>
                <a:latin typeface="+mn-lt"/>
                <a:ea typeface="+mn-ea"/>
                <a:cs typeface="+mn-cs"/>
              </a:rPr>
              <a:t>—that is, knowledge that can be easily articulated and communicated.</a:t>
            </a:r>
          </a:p>
          <a:p>
            <a:r>
              <a:rPr lang="en-US" sz="1200" b="1" i="0" u="none" strike="noStrike" kern="1200" baseline="0" dirty="0">
                <a:solidFill>
                  <a:schemeClr val="tx1"/>
                </a:solidFill>
                <a:latin typeface="+mn-lt"/>
                <a:ea typeface="+mn-ea"/>
                <a:cs typeface="+mn-cs"/>
              </a:rPr>
              <a:t>Tacit knowledge, </a:t>
            </a:r>
            <a:r>
              <a:rPr lang="en-US" sz="1200" b="0" i="0" u="none" strike="noStrike" kern="1200" baseline="0" dirty="0">
                <a:solidFill>
                  <a:schemeClr val="tx1"/>
                </a:solidFill>
                <a:latin typeface="+mn-lt"/>
                <a:ea typeface="+mn-ea"/>
                <a:cs typeface="+mn-cs"/>
              </a:rPr>
              <a:t>in contrast, is knowledge that is </a:t>
            </a:r>
            <a:r>
              <a:rPr lang="en-US" sz="1200" b="0" i="1" u="none" strike="noStrike" kern="1200" baseline="0" dirty="0">
                <a:solidFill>
                  <a:schemeClr val="tx1"/>
                </a:solidFill>
                <a:latin typeface="+mn-lt"/>
                <a:ea typeface="+mn-ea"/>
                <a:cs typeface="+mn-cs"/>
              </a:rPr>
              <a:t>not </a:t>
            </a:r>
            <a:r>
              <a:rPr lang="en-US" sz="1200" b="0" i="0" u="none" strike="noStrike" kern="1200" baseline="0" dirty="0">
                <a:solidFill>
                  <a:schemeClr val="tx1"/>
                </a:solidFill>
                <a:latin typeface="+mn-lt"/>
                <a:ea typeface="+mn-ea"/>
                <a:cs typeface="+mn-cs"/>
              </a:rPr>
              <a:t>easily communicated because it is deeply rooted in employee experience or in a corporation’s culture.</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13</a:t>
            </a:fld>
            <a:endParaRPr lang="en-US" dirty="0"/>
          </a:p>
        </p:txBody>
      </p:sp>
    </p:spTree>
    <p:extLst>
      <p:ext uri="{BB962C8B-B14F-4D97-AF65-F5344CB8AC3E}">
        <p14:creationId xmlns:p14="http://schemas.microsoft.com/office/powerpoint/2010/main" val="28388123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 </a:t>
            </a:r>
            <a:r>
              <a:rPr lang="en-US" sz="1200" b="1" i="0" u="none" strike="noStrike" kern="1200" baseline="0" dirty="0">
                <a:solidFill>
                  <a:schemeClr val="tx1"/>
                </a:solidFill>
                <a:latin typeface="+mn-lt"/>
                <a:ea typeface="+mn-ea"/>
                <a:cs typeface="+mn-cs"/>
              </a:rPr>
              <a:t>business model </a:t>
            </a:r>
            <a:r>
              <a:rPr lang="en-US" sz="1200" b="0" i="0" u="none" strike="noStrike" kern="1200" baseline="0" dirty="0">
                <a:solidFill>
                  <a:schemeClr val="tx1"/>
                </a:solidFill>
                <a:latin typeface="+mn-lt"/>
                <a:ea typeface="+mn-ea"/>
                <a:cs typeface="+mn-cs"/>
              </a:rPr>
              <a:t>is a company’s method for making money in the current business environment. It includes the key structural and operational characteristics of a firm—how it earns revenue and makes a profit.</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14</a:t>
            </a:fld>
            <a:endParaRPr lang="en-US" dirty="0"/>
          </a:p>
        </p:txBody>
      </p:sp>
    </p:spTree>
    <p:extLst>
      <p:ext uri="{BB962C8B-B14F-4D97-AF65-F5344CB8AC3E}">
        <p14:creationId xmlns:p14="http://schemas.microsoft.com/office/powerpoint/2010/main" val="21065825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 business model is usually composed of five elements:</a:t>
            </a:r>
          </a:p>
          <a:p>
            <a:r>
              <a:rPr lang="en-US" sz="1200" b="0" i="0" u="none" strike="noStrike" kern="1200" baseline="0" dirty="0">
                <a:solidFill>
                  <a:schemeClr val="tx1"/>
                </a:solidFill>
                <a:latin typeface="+mn-lt"/>
                <a:ea typeface="+mn-ea"/>
                <a:cs typeface="+mn-cs"/>
              </a:rPr>
              <a:t>■ Who it serves</a:t>
            </a:r>
          </a:p>
          <a:p>
            <a:r>
              <a:rPr lang="en-US" sz="1200" b="0" i="0" u="none" strike="noStrike" kern="1200" baseline="0" dirty="0">
                <a:solidFill>
                  <a:schemeClr val="tx1"/>
                </a:solidFill>
                <a:latin typeface="+mn-lt"/>
                <a:ea typeface="+mn-ea"/>
                <a:cs typeface="+mn-cs"/>
              </a:rPr>
              <a:t>■ What it provides</a:t>
            </a:r>
          </a:p>
          <a:p>
            <a:r>
              <a:rPr lang="en-US" sz="1200" b="0" i="0" u="none" strike="noStrike" kern="1200" baseline="0" dirty="0">
                <a:solidFill>
                  <a:schemeClr val="tx1"/>
                </a:solidFill>
                <a:latin typeface="+mn-lt"/>
                <a:ea typeface="+mn-ea"/>
                <a:cs typeface="+mn-cs"/>
              </a:rPr>
              <a:t>■ How it makes money</a:t>
            </a:r>
          </a:p>
          <a:p>
            <a:r>
              <a:rPr lang="en-US" sz="1200" b="0" i="0" u="none" strike="noStrike" kern="1200" baseline="0" dirty="0">
                <a:solidFill>
                  <a:schemeClr val="tx1"/>
                </a:solidFill>
                <a:latin typeface="+mn-lt"/>
                <a:ea typeface="+mn-ea"/>
                <a:cs typeface="+mn-cs"/>
              </a:rPr>
              <a:t>■ How it differentiates and sustains competitive advantage</a:t>
            </a:r>
          </a:p>
          <a:p>
            <a:r>
              <a:rPr lang="en-US" sz="1200" b="0" i="0" u="none" strike="noStrike" kern="1200" baseline="0" dirty="0">
                <a:solidFill>
                  <a:schemeClr val="tx1"/>
                </a:solidFill>
                <a:latin typeface="+mn-lt"/>
                <a:ea typeface="+mn-ea"/>
                <a:cs typeface="+mn-cs"/>
              </a:rPr>
              <a:t>■ How it provides its product/service</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15</a:t>
            </a:fld>
            <a:endParaRPr lang="en-US" dirty="0"/>
          </a:p>
        </p:txBody>
      </p:sp>
    </p:spTree>
    <p:extLst>
      <p:ext uri="{BB962C8B-B14F-4D97-AF65-F5344CB8AC3E}">
        <p14:creationId xmlns:p14="http://schemas.microsoft.com/office/powerpoint/2010/main" val="10927309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Some of the many possible business models are:</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Customer solutions model</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Profit pyramid model</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Multi-component system/installed model</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Advertising model</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Switchboard model</a:t>
            </a:r>
          </a:p>
          <a:p>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16</a:t>
            </a:fld>
            <a:endParaRPr lang="en-US" dirty="0"/>
          </a:p>
        </p:txBody>
      </p:sp>
    </p:spTree>
    <p:extLst>
      <p:ext uri="{BB962C8B-B14F-4D97-AF65-F5344CB8AC3E}">
        <p14:creationId xmlns:p14="http://schemas.microsoft.com/office/powerpoint/2010/main" val="8790019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Some other possible business models are:</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Efficiency model</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Blockbuster model</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Profit multiplier model</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Entrepreneurial model</a:t>
            </a:r>
          </a:p>
          <a:p>
            <a:r>
              <a:rPr kumimoji="0" lang="en-US" sz="1200" b="0" i="0" u="none" strike="noStrike" kern="1200" cap="none" spc="0" normalizeH="0" baseline="0" noProof="0" dirty="0">
                <a:ln>
                  <a:noFill/>
                </a:ln>
                <a:solidFill>
                  <a:prstClr val="black"/>
                </a:solidFill>
                <a:effectLst/>
                <a:uLnTx/>
                <a:uFillTx/>
                <a:latin typeface="+mn-lt"/>
              </a:rPr>
              <a:t>• </a:t>
            </a:r>
            <a:r>
              <a:rPr lang="en-US" altLang="en-US" sz="1200" dirty="0"/>
              <a:t>De Facto industry standard model</a:t>
            </a:r>
          </a:p>
          <a:p>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17</a:t>
            </a:fld>
            <a:endParaRPr lang="en-US" dirty="0"/>
          </a:p>
        </p:txBody>
      </p:sp>
    </p:spTree>
    <p:extLst>
      <p:ext uri="{BB962C8B-B14F-4D97-AF65-F5344CB8AC3E}">
        <p14:creationId xmlns:p14="http://schemas.microsoft.com/office/powerpoint/2010/main" val="27035148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 </a:t>
            </a:r>
            <a:r>
              <a:rPr lang="en-US" sz="1200" b="1" i="0" u="none" strike="noStrike" kern="1200" baseline="0" dirty="0">
                <a:solidFill>
                  <a:schemeClr val="tx1"/>
                </a:solidFill>
                <a:latin typeface="+mn-lt"/>
                <a:ea typeface="+mn-ea"/>
                <a:cs typeface="+mn-cs"/>
              </a:rPr>
              <a:t>value chain </a:t>
            </a:r>
            <a:r>
              <a:rPr lang="en-US" sz="1200" b="0" i="0" u="none" strike="noStrike" kern="1200" baseline="0" dirty="0">
                <a:solidFill>
                  <a:schemeClr val="tx1"/>
                </a:solidFill>
                <a:latin typeface="+mn-lt"/>
                <a:ea typeface="+mn-ea"/>
                <a:cs typeface="+mn-cs"/>
              </a:rPr>
              <a:t>is a linked set of value-creating activities that begin with basic raw materials coming from suppliers, moving on to a series of value-added activities involved in producing and marketing a product or service and ending with distributors getting the final goods into the hands of the ultimate consumer. See </a:t>
            </a:r>
            <a:r>
              <a:rPr lang="en-US" sz="1200" b="1" i="0" u="none" strike="noStrike" kern="1200" baseline="0" dirty="0">
                <a:solidFill>
                  <a:schemeClr val="tx1"/>
                </a:solidFill>
                <a:latin typeface="+mn-lt"/>
                <a:ea typeface="+mn-ea"/>
                <a:cs typeface="+mn-cs"/>
              </a:rPr>
              <a:t>Figure 5–1 </a:t>
            </a:r>
            <a:r>
              <a:rPr lang="en-US" sz="1200" b="0" i="0" u="none" strike="noStrike" kern="1200" baseline="0" dirty="0">
                <a:solidFill>
                  <a:schemeClr val="tx1"/>
                </a:solidFill>
                <a:latin typeface="+mn-lt"/>
                <a:ea typeface="+mn-ea"/>
                <a:cs typeface="+mn-cs"/>
              </a:rPr>
              <a:t>for an example of a typical value chain for a manufactured product.</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18</a:t>
            </a:fld>
            <a:endParaRPr lang="en-US" dirty="0"/>
          </a:p>
        </p:txBody>
      </p:sp>
    </p:spTree>
    <p:extLst>
      <p:ext uri="{BB962C8B-B14F-4D97-AF65-F5344CB8AC3E}">
        <p14:creationId xmlns:p14="http://schemas.microsoft.com/office/powerpoint/2010/main" val="10018578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value chains of most industries can be split into two segments, </a:t>
            </a:r>
            <a:r>
              <a:rPr lang="en-US" sz="1200" b="1" i="0" u="none" strike="noStrike" kern="1200" baseline="0" dirty="0">
                <a:solidFill>
                  <a:schemeClr val="tx1"/>
                </a:solidFill>
                <a:latin typeface="+mn-lt"/>
                <a:ea typeface="+mn-ea"/>
                <a:cs typeface="+mn-cs"/>
              </a:rPr>
              <a:t>upstream</a:t>
            </a:r>
            <a:r>
              <a:rPr lang="en-US" sz="1200" b="0" i="1"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mn-lt"/>
                <a:ea typeface="+mn-ea"/>
                <a:cs typeface="+mn-cs"/>
              </a:rPr>
              <a:t>and </a:t>
            </a:r>
            <a:r>
              <a:rPr lang="en-US" sz="1200" b="1" i="0" u="none" strike="noStrike" kern="1200" baseline="0" dirty="0">
                <a:solidFill>
                  <a:schemeClr val="tx1"/>
                </a:solidFill>
                <a:latin typeface="+mn-lt"/>
                <a:ea typeface="+mn-ea"/>
                <a:cs typeface="+mn-cs"/>
              </a:rPr>
              <a:t>downstream.</a:t>
            </a:r>
          </a:p>
          <a:p>
            <a:r>
              <a:rPr lang="en-US" sz="1200" b="0" i="0" u="none" strike="noStrike" kern="1200" baseline="0" dirty="0">
                <a:solidFill>
                  <a:schemeClr val="tx1"/>
                </a:solidFill>
                <a:latin typeface="+mn-lt"/>
                <a:ea typeface="+mn-ea"/>
                <a:cs typeface="+mn-cs"/>
              </a:rPr>
              <a:t>A company’s </a:t>
            </a:r>
            <a:r>
              <a:rPr lang="en-US" sz="1200" b="1" i="0" u="none" strike="noStrike" kern="1200" baseline="0" dirty="0">
                <a:solidFill>
                  <a:schemeClr val="tx1"/>
                </a:solidFill>
                <a:latin typeface="+mn-lt"/>
                <a:ea typeface="+mn-ea"/>
                <a:cs typeface="+mn-cs"/>
              </a:rPr>
              <a:t>center of gravity </a:t>
            </a:r>
            <a:r>
              <a:rPr lang="en-US" sz="1200" b="0" i="0" u="none" strike="noStrike" kern="1200" baseline="0" dirty="0">
                <a:solidFill>
                  <a:schemeClr val="tx1"/>
                </a:solidFill>
                <a:latin typeface="+mn-lt"/>
                <a:ea typeface="+mn-ea"/>
                <a:cs typeface="+mn-cs"/>
              </a:rPr>
              <a:t>is the part of the chain where the company’s greatest expertise and capabilities lie—its core competencies.</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19</a:t>
            </a:fld>
            <a:endParaRPr lang="en-US" dirty="0"/>
          </a:p>
        </p:txBody>
      </p:sp>
    </p:spTree>
    <p:extLst>
      <p:ext uri="{BB962C8B-B14F-4D97-AF65-F5344CB8AC3E}">
        <p14:creationId xmlns:p14="http://schemas.microsoft.com/office/powerpoint/2010/main" val="7833530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Porter proposes that a manufacturing firm’s </a:t>
            </a:r>
            <a:r>
              <a:rPr lang="en-US" sz="1200" b="1" i="0" u="none" strike="noStrike" kern="1200" baseline="0" dirty="0">
                <a:solidFill>
                  <a:schemeClr val="tx1"/>
                </a:solidFill>
                <a:latin typeface="+mn-lt"/>
                <a:ea typeface="+mn-ea"/>
                <a:cs typeface="+mn-cs"/>
              </a:rPr>
              <a:t>primary activities </a:t>
            </a:r>
            <a:r>
              <a:rPr lang="en-US" sz="1200" b="0" i="0" u="none" strike="noStrike" kern="1200" baseline="0" dirty="0">
                <a:solidFill>
                  <a:schemeClr val="tx1"/>
                </a:solidFill>
                <a:latin typeface="+mn-lt"/>
                <a:ea typeface="+mn-ea"/>
                <a:cs typeface="+mn-cs"/>
              </a:rPr>
              <a:t>usually begin with inbound logistics (raw materials handling and warehousing), go through an operations process in which a product is manufactured, and continue on to outbound logistics (warehousing and distribution), to marketing and sales and finally to service (installation, repair and sale of parts). Several </a:t>
            </a:r>
            <a:r>
              <a:rPr lang="en-US" sz="1200" b="1" i="0" u="none" strike="noStrike" kern="1200" baseline="0" dirty="0">
                <a:solidFill>
                  <a:schemeClr val="tx1"/>
                </a:solidFill>
                <a:latin typeface="+mn-lt"/>
                <a:ea typeface="+mn-ea"/>
                <a:cs typeface="+mn-cs"/>
              </a:rPr>
              <a:t>support activities, </a:t>
            </a:r>
            <a:r>
              <a:rPr lang="en-US" sz="1200" b="0" i="0" u="none" strike="noStrike" kern="1200" baseline="0" dirty="0">
                <a:solidFill>
                  <a:schemeClr val="tx1"/>
                </a:solidFill>
                <a:latin typeface="+mn-lt"/>
                <a:ea typeface="+mn-ea"/>
                <a:cs typeface="+mn-cs"/>
              </a:rPr>
              <a:t>such as procurement (purchasing), technology development (R&amp;D), human resource management and firm infrastructure (accounting, finance, strategic planning), ensure that the primary value-chain activities operate effectively and efficiently.</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20</a:t>
            </a:fld>
            <a:endParaRPr lang="en-US" dirty="0"/>
          </a:p>
        </p:txBody>
      </p:sp>
    </p:spTree>
    <p:extLst>
      <p:ext uri="{BB962C8B-B14F-4D97-AF65-F5344CB8AC3E}">
        <p14:creationId xmlns:p14="http://schemas.microsoft.com/office/powerpoint/2010/main" val="32813567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Each corporation has its own internal value chain of activities. See </a:t>
            </a:r>
            <a:r>
              <a:rPr lang="en-US" sz="1200" b="1" i="0" u="none" strike="noStrike" kern="1200" baseline="0" dirty="0">
                <a:solidFill>
                  <a:schemeClr val="tx1"/>
                </a:solidFill>
                <a:latin typeface="+mn-lt"/>
                <a:ea typeface="+mn-ea"/>
                <a:cs typeface="+mn-cs"/>
              </a:rPr>
              <a:t>Figure 5–2 </a:t>
            </a:r>
            <a:r>
              <a:rPr lang="en-US" sz="1200" b="0" i="0" u="none" strike="noStrike" kern="1200" baseline="0" dirty="0">
                <a:solidFill>
                  <a:schemeClr val="tx1"/>
                </a:solidFill>
                <a:latin typeface="+mn-lt"/>
                <a:ea typeface="+mn-ea"/>
                <a:cs typeface="+mn-cs"/>
              </a:rPr>
              <a:t>for an example of a corporate value chain.</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21</a:t>
            </a:fld>
            <a:endParaRPr lang="en-US" dirty="0"/>
          </a:p>
        </p:txBody>
      </p:sp>
    </p:spTree>
    <p:extLst>
      <p:ext uri="{BB962C8B-B14F-4D97-AF65-F5344CB8AC3E}">
        <p14:creationId xmlns:p14="http://schemas.microsoft.com/office/powerpoint/2010/main" val="33095954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Corporate value-chain analysis involves the following three steps: </a:t>
            </a:r>
          </a:p>
          <a:p>
            <a:pPr marL="514350" indent="-514350">
              <a:buFont typeface="+mj-lt"/>
              <a:buAutoNum type="arabicPeriod"/>
            </a:pPr>
            <a:r>
              <a:rPr lang="en-US" altLang="en-US" sz="1200" dirty="0"/>
              <a:t>Examine </a:t>
            </a:r>
            <a:r>
              <a:rPr lang="en-US" altLang="en-US" sz="1200" dirty="0">
                <a:solidFill>
                  <a:schemeClr val="accent1">
                    <a:lumMod val="75000"/>
                  </a:schemeClr>
                </a:solidFill>
              </a:rPr>
              <a:t>each product line’s </a:t>
            </a:r>
            <a:r>
              <a:rPr lang="en-US" altLang="en-US" sz="1200" dirty="0"/>
              <a:t>value chain in terms of the various activities involved in producing the product or service</a:t>
            </a:r>
          </a:p>
          <a:p>
            <a:pPr marL="514350" indent="-514350">
              <a:buFont typeface="+mj-lt"/>
              <a:buAutoNum type="arabicPeriod"/>
            </a:pPr>
            <a:r>
              <a:rPr lang="en-US" altLang="en-US" sz="1200" dirty="0"/>
              <a:t>Examine the </a:t>
            </a:r>
            <a:r>
              <a:rPr lang="en-US" altLang="en-US" sz="1200" dirty="0">
                <a:solidFill>
                  <a:schemeClr val="accent1">
                    <a:lumMod val="75000"/>
                  </a:schemeClr>
                </a:solidFill>
              </a:rPr>
              <a:t>linkages</a:t>
            </a:r>
            <a:r>
              <a:rPr lang="en-US" altLang="en-US" sz="1200" dirty="0"/>
              <a:t> within each product line’s value chain</a:t>
            </a:r>
          </a:p>
          <a:p>
            <a:pPr marL="514350" indent="-514350">
              <a:buFont typeface="+mj-lt"/>
              <a:buAutoNum type="arabicPeriod"/>
            </a:pPr>
            <a:r>
              <a:rPr lang="en-US" altLang="en-US" sz="1200" dirty="0"/>
              <a:t>Examine the </a:t>
            </a:r>
            <a:r>
              <a:rPr lang="en-US" altLang="en-US" sz="1200" dirty="0">
                <a:solidFill>
                  <a:schemeClr val="accent1">
                    <a:lumMod val="75000"/>
                  </a:schemeClr>
                </a:solidFill>
              </a:rPr>
              <a:t>potential synergies </a:t>
            </a:r>
            <a:r>
              <a:rPr lang="en-US" altLang="en-US" sz="1200" dirty="0"/>
              <a:t>among the value chains of different product lines or business units</a:t>
            </a:r>
          </a:p>
          <a:p>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22</a:t>
            </a:fld>
            <a:endParaRPr lang="en-US" dirty="0"/>
          </a:p>
        </p:txBody>
      </p:sp>
    </p:spTree>
    <p:extLst>
      <p:ext uri="{BB962C8B-B14F-4D97-AF65-F5344CB8AC3E}">
        <p14:creationId xmlns:p14="http://schemas.microsoft.com/office/powerpoint/2010/main" val="4461615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Examples of basic organizational structures are simple, functional, divisional, strategic business units and conglomerate.</a:t>
            </a:r>
          </a:p>
        </p:txBody>
      </p:sp>
      <p:sp>
        <p:nvSpPr>
          <p:cNvPr id="4" name="Slide Number Placeholder 3"/>
          <p:cNvSpPr>
            <a:spLocks noGrp="1"/>
          </p:cNvSpPr>
          <p:nvPr>
            <p:ph type="sldNum" sz="quarter" idx="10"/>
          </p:nvPr>
        </p:nvSpPr>
        <p:spPr/>
        <p:txBody>
          <a:bodyPr/>
          <a:lstStyle/>
          <a:p>
            <a:fld id="{BEDF6FCA-8189-4B33-BBB6-90EB11C90991}" type="slidenum">
              <a:rPr lang="en-US" smtClean="0"/>
              <a:pPr/>
              <a:t>23</a:t>
            </a:fld>
            <a:endParaRPr lang="en-US" dirty="0"/>
          </a:p>
        </p:txBody>
      </p:sp>
    </p:spTree>
    <p:extLst>
      <p:ext uri="{BB962C8B-B14F-4D97-AF65-F5344CB8AC3E}">
        <p14:creationId xmlns:p14="http://schemas.microsoft.com/office/powerpoint/2010/main" val="18590012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Corporate culture </a:t>
            </a:r>
            <a:r>
              <a:rPr lang="en-US" sz="1200" b="0" i="0" u="none" strike="noStrike" kern="1200" baseline="0" dirty="0">
                <a:solidFill>
                  <a:schemeClr val="tx1"/>
                </a:solidFill>
                <a:latin typeface="+mn-lt"/>
                <a:ea typeface="+mn-ea"/>
                <a:cs typeface="+mn-cs"/>
              </a:rPr>
              <a:t>is the collection of beliefs, expectations and values learned and shared by a corporation’s members and transmitted from one generation</a:t>
            </a:r>
          </a:p>
          <a:p>
            <a:r>
              <a:rPr lang="en-US" sz="1200" b="0" i="0" u="none" strike="noStrike" kern="1200" baseline="0" dirty="0">
                <a:solidFill>
                  <a:schemeClr val="tx1"/>
                </a:solidFill>
                <a:latin typeface="+mn-lt"/>
                <a:ea typeface="+mn-ea"/>
                <a:cs typeface="+mn-cs"/>
              </a:rPr>
              <a:t>of employees to another.</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24</a:t>
            </a:fld>
            <a:endParaRPr lang="en-US" dirty="0"/>
          </a:p>
        </p:txBody>
      </p:sp>
    </p:spTree>
    <p:extLst>
      <p:ext uri="{BB962C8B-B14F-4D97-AF65-F5344CB8AC3E}">
        <p14:creationId xmlns:p14="http://schemas.microsoft.com/office/powerpoint/2010/main" val="27818345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Corporate culture fulfills several important functions in an organization:</a:t>
            </a:r>
          </a:p>
          <a:p>
            <a:r>
              <a:rPr lang="en-US" sz="1200" b="0" i="0" u="none" strike="noStrike" kern="1200" baseline="0" dirty="0">
                <a:solidFill>
                  <a:schemeClr val="tx1"/>
                </a:solidFill>
                <a:latin typeface="+mn-lt"/>
                <a:ea typeface="+mn-ea"/>
                <a:cs typeface="+mn-cs"/>
              </a:rPr>
              <a:t>1. Conveys a sense of identity for employees</a:t>
            </a:r>
          </a:p>
          <a:p>
            <a:r>
              <a:rPr lang="en-US" sz="1200" b="0" i="0" u="none" strike="noStrike" kern="1200" baseline="0" dirty="0">
                <a:solidFill>
                  <a:schemeClr val="tx1"/>
                </a:solidFill>
                <a:latin typeface="+mn-lt"/>
                <a:ea typeface="+mn-ea"/>
                <a:cs typeface="+mn-cs"/>
              </a:rPr>
              <a:t>2. Helps generate employee commitment to something greater than themselves</a:t>
            </a:r>
          </a:p>
          <a:p>
            <a:r>
              <a:rPr lang="en-US" sz="1200" b="0" i="0" u="none" strike="noStrike" kern="1200" baseline="0" dirty="0">
                <a:solidFill>
                  <a:schemeClr val="tx1"/>
                </a:solidFill>
                <a:latin typeface="+mn-lt"/>
                <a:ea typeface="+mn-ea"/>
                <a:cs typeface="+mn-cs"/>
              </a:rPr>
              <a:t>3. Adds to the stability of the organization as a social system</a:t>
            </a:r>
          </a:p>
          <a:p>
            <a:r>
              <a:rPr lang="en-US" sz="1200" b="0" i="0" u="none" strike="noStrike" kern="1200" baseline="0" dirty="0">
                <a:solidFill>
                  <a:schemeClr val="tx1"/>
                </a:solidFill>
                <a:latin typeface="+mn-lt"/>
                <a:ea typeface="+mn-ea"/>
                <a:cs typeface="+mn-cs"/>
              </a:rPr>
              <a:t>4. Serves as a frame of reference for employees to use to make sense of organizational activities and to use as a guide for appropriate behavior</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25</a:t>
            </a:fld>
            <a:endParaRPr lang="en-US" dirty="0"/>
          </a:p>
        </p:txBody>
      </p:sp>
    </p:spTree>
    <p:extLst>
      <p:ext uri="{BB962C8B-B14F-4D97-AF65-F5344CB8AC3E}">
        <p14:creationId xmlns:p14="http://schemas.microsoft.com/office/powerpoint/2010/main" val="17018881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Cultural intensity </a:t>
            </a:r>
            <a:r>
              <a:rPr lang="en-US" sz="1200" b="0" i="0" u="none" strike="noStrike" kern="1200" baseline="0" dirty="0">
                <a:solidFill>
                  <a:schemeClr val="tx1"/>
                </a:solidFill>
                <a:latin typeface="+mn-lt"/>
                <a:ea typeface="+mn-ea"/>
                <a:cs typeface="+mn-cs"/>
              </a:rPr>
              <a:t>is the degree to which members of a unit accept the norms, values or other cultural content associated with the unit. This shows the culture’s depth.</a:t>
            </a:r>
          </a:p>
          <a:p>
            <a:r>
              <a:rPr lang="en-US" sz="1200" b="1" i="0" u="none" strike="noStrike" kern="1200" baseline="0" dirty="0">
                <a:solidFill>
                  <a:schemeClr val="tx1"/>
                </a:solidFill>
                <a:latin typeface="+mn-lt"/>
                <a:ea typeface="+mn-ea"/>
                <a:cs typeface="+mn-cs"/>
              </a:rPr>
              <a:t>Cultural integration</a:t>
            </a:r>
            <a:r>
              <a:rPr lang="en-US" sz="1200" b="0" i="1"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mn-lt"/>
                <a:ea typeface="+mn-ea"/>
                <a:cs typeface="+mn-cs"/>
              </a:rPr>
              <a:t>is the extent to which units throughout an organization share a common culture. This is the culture’s breadth.</a:t>
            </a:r>
            <a:endParaRPr lang="en-US" dirty="0"/>
          </a:p>
        </p:txBody>
      </p:sp>
      <p:sp>
        <p:nvSpPr>
          <p:cNvPr id="4" name="Slide Number Placeholder 3"/>
          <p:cNvSpPr>
            <a:spLocks noGrp="1"/>
          </p:cNvSpPr>
          <p:nvPr>
            <p:ph type="sldNum" sz="quarter" idx="10"/>
          </p:nvPr>
        </p:nvSpPr>
        <p:spPr/>
        <p:txBody>
          <a:bodyPr/>
          <a:lstStyle/>
          <a:p>
            <a:fld id="{BEDF6FCA-8189-4B33-BBB6-90EB11C90991}" type="slidenum">
              <a:rPr lang="en-US" smtClean="0"/>
              <a:pPr/>
              <a:t>26</a:t>
            </a:fld>
            <a:endParaRPr lang="en-US" dirty="0"/>
          </a:p>
        </p:txBody>
      </p:sp>
    </p:spTree>
    <p:extLst>
      <p:ext uri="{BB962C8B-B14F-4D97-AF65-F5344CB8AC3E}">
        <p14:creationId xmlns:p14="http://schemas.microsoft.com/office/powerpoint/2010/main" val="181346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VRIO and Value chain analysis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a:bodyPr>
          <a:lstStyle/>
          <a:p>
            <a:r>
              <a:rPr lang="en-US" sz="3000" dirty="0"/>
              <a:t>Apply the resource-based view of the firm to determine core and distinctive competencies</a:t>
            </a:r>
          </a:p>
          <a:p>
            <a:r>
              <a:rPr lang="en-US" sz="3000" dirty="0"/>
              <a:t>Use the VRIO framework and the value chain to assess an organization’s competitive advantage and how it can be sustained</a:t>
            </a:r>
          </a:p>
          <a:p>
            <a:r>
              <a:rPr lang="en-US" sz="3000" dirty="0"/>
              <a:t>Understand a company’s business model and how it could be imitated</a:t>
            </a:r>
          </a:p>
        </p:txBody>
      </p:sp>
      <p:sp>
        <p:nvSpPr>
          <p:cNvPr id="4" name="Footer Placeholder 3"/>
          <p:cNvSpPr>
            <a:spLocks noGrp="1"/>
          </p:cNvSpPr>
          <p:nvPr>
            <p:ph type="ftr" sz="quarter" idx="11"/>
          </p:nvPr>
        </p:nvSpPr>
        <p:spPr/>
        <p:txBody>
          <a:bodyPr/>
          <a:lstStyle/>
          <a:p>
            <a:r>
              <a:rPr lang="en-US" dirty="0"/>
              <a:t>Copyright © 2015 Pearson Education, Inc. </a:t>
            </a:r>
          </a:p>
        </p:txBody>
      </p:sp>
      <p:sp>
        <p:nvSpPr>
          <p:cNvPr id="5" name="Slide Number Placeholder 4"/>
          <p:cNvSpPr>
            <a:spLocks noGrp="1"/>
          </p:cNvSpPr>
          <p:nvPr>
            <p:ph type="sldNum" sz="quarter" idx="12"/>
          </p:nvPr>
        </p:nvSpPr>
        <p:spPr/>
        <p:txBody>
          <a:bodyPr/>
          <a:lstStyle/>
          <a:p>
            <a:r>
              <a:rPr lang="en-US" dirty="0"/>
              <a:t>5-</a:t>
            </a:r>
            <a:fld id="{3BA836C6-F704-448B-94C4-5B456B503172}" type="slidenum">
              <a:rPr lang="en-US" smtClean="0"/>
              <a:pPr/>
              <a:t>2</a:t>
            </a:fld>
            <a:endParaRPr lang="en-US" dirty="0"/>
          </a:p>
        </p:txBody>
      </p:sp>
    </p:spTree>
    <p:extLst>
      <p:ext uri="{BB962C8B-B14F-4D97-AF65-F5344CB8AC3E}">
        <p14:creationId xmlns:p14="http://schemas.microsoft.com/office/powerpoint/2010/main" val="3946350668"/>
      </p:ext>
    </p:extLst>
  </p:cSld>
  <p:clrMapOvr>
    <a:masterClrMapping/>
  </p:clrMapOvr>
  <p:transition>
    <p:rand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a:bodyPr>
          <a:lstStyle/>
          <a:p>
            <a:r>
              <a:rPr lang="en-US" sz="3000" dirty="0"/>
              <a:t>Assess a company’s corporate culture and how it might affect a proposed strategy</a:t>
            </a:r>
          </a:p>
        </p:txBody>
      </p:sp>
      <p:sp>
        <p:nvSpPr>
          <p:cNvPr id="4" name="Footer Placeholder 3"/>
          <p:cNvSpPr>
            <a:spLocks noGrp="1"/>
          </p:cNvSpPr>
          <p:nvPr>
            <p:ph type="ftr" sz="quarter" idx="11"/>
          </p:nvPr>
        </p:nvSpPr>
        <p:spPr/>
        <p:txBody>
          <a:bodyPr/>
          <a:lstStyle/>
          <a:p>
            <a:r>
              <a:rPr lang="en-US" dirty="0"/>
              <a:t>Copyright © 2015 Pearson Education, Inc. </a:t>
            </a:r>
          </a:p>
        </p:txBody>
      </p:sp>
      <p:sp>
        <p:nvSpPr>
          <p:cNvPr id="5" name="Slide Number Placeholder 4"/>
          <p:cNvSpPr>
            <a:spLocks noGrp="1"/>
          </p:cNvSpPr>
          <p:nvPr>
            <p:ph type="sldNum" sz="quarter" idx="12"/>
          </p:nvPr>
        </p:nvSpPr>
        <p:spPr/>
        <p:txBody>
          <a:bodyPr/>
          <a:lstStyle/>
          <a:p>
            <a:r>
              <a:rPr lang="en-US" dirty="0"/>
              <a:t>5-</a:t>
            </a:r>
            <a:fld id="{3BA836C6-F704-448B-94C4-5B456B503172}" type="slidenum">
              <a:rPr lang="en-US" smtClean="0"/>
              <a:pPr/>
              <a:t>3</a:t>
            </a:fld>
            <a:endParaRPr lang="en-US" dirty="0"/>
          </a:p>
        </p:txBody>
      </p:sp>
    </p:spTree>
    <p:extLst>
      <p:ext uri="{BB962C8B-B14F-4D97-AF65-F5344CB8AC3E}">
        <p14:creationId xmlns:p14="http://schemas.microsoft.com/office/powerpoint/2010/main" val="1990614768"/>
      </p:ext>
    </p:extLst>
  </p:cSld>
  <p:clrMapOvr>
    <a:masterClrMapping/>
  </p:clrMapOvr>
  <p:transition>
    <p:rand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A Resource-Based Approach</a:t>
            </a:r>
            <a:br>
              <a:rPr lang="en-US" dirty="0"/>
            </a:br>
            <a:r>
              <a:rPr lang="en-US" dirty="0"/>
              <a:t>to Organizational Analysis</a:t>
            </a:r>
          </a:p>
        </p:txBody>
      </p:sp>
      <p:sp>
        <p:nvSpPr>
          <p:cNvPr id="19460" name="Rectangle 2"/>
          <p:cNvSpPr>
            <a:spLocks noGrp="1" noChangeArrowheads="1"/>
          </p:cNvSpPr>
          <p:nvPr>
            <p:ph idx="1"/>
          </p:nvPr>
        </p:nvSpPr>
        <p:spPr/>
        <p:txBody>
          <a:bodyPr/>
          <a:lstStyle/>
          <a:p>
            <a:r>
              <a:rPr lang="en-US" altLang="en-US" b="1" dirty="0"/>
              <a:t>Organizational analysis</a:t>
            </a:r>
          </a:p>
          <a:p>
            <a:pPr lvl="1"/>
            <a:r>
              <a:rPr lang="en-US" altLang="en-US" dirty="0"/>
              <a:t>concerned with identifying and developing an organization’s resources and competencies</a:t>
            </a:r>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19459"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F2569E37-25C8-4B7A-9C5A-9309D5EE0FBD}" type="slidenum">
              <a:rPr lang="en-US" altLang="en-US" sz="1200" smtClean="0"/>
              <a:pPr/>
              <a:t>4</a:t>
            </a:fld>
            <a:endParaRPr lang="en-US" altLang="en-US" sz="1200" dirty="0"/>
          </a:p>
        </p:txBody>
      </p:sp>
    </p:spTree>
    <p:extLst>
      <p:ext uri="{BB962C8B-B14F-4D97-AF65-F5344CB8AC3E}">
        <p14:creationId xmlns:p14="http://schemas.microsoft.com/office/powerpoint/2010/main" val="943791528"/>
      </p:ext>
    </p:extLst>
  </p:cSld>
  <p:clrMapOvr>
    <a:masterClrMapping/>
  </p:clrMapOvr>
  <p:transition>
    <p:random/>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latin typeface="Tahoma" pitchFamily="-112" charset="0"/>
              </a:rPr>
              <a:t>Core and Distinctive Competencies</a:t>
            </a:r>
            <a:endParaRPr lang="en-US" dirty="0"/>
          </a:p>
        </p:txBody>
      </p:sp>
      <p:sp>
        <p:nvSpPr>
          <p:cNvPr id="3" name="Content Placeholder 2"/>
          <p:cNvSpPr>
            <a:spLocks noGrp="1"/>
          </p:cNvSpPr>
          <p:nvPr>
            <p:ph idx="1"/>
          </p:nvPr>
        </p:nvSpPr>
        <p:spPr/>
        <p:txBody>
          <a:bodyPr>
            <a:normAutofit fontScale="92500" lnSpcReduction="20000"/>
          </a:bodyPr>
          <a:lstStyle/>
          <a:p>
            <a:r>
              <a:rPr lang="en-US" b="1" dirty="0"/>
              <a:t>Resources </a:t>
            </a:r>
            <a:endParaRPr lang="en-US" dirty="0"/>
          </a:p>
          <a:p>
            <a:pPr lvl="1"/>
            <a:r>
              <a:rPr lang="en-US" dirty="0"/>
              <a:t>an organization’s assets and are thus the basic building blocks of the organization</a:t>
            </a:r>
          </a:p>
          <a:p>
            <a:pPr lvl="1"/>
            <a:r>
              <a:rPr lang="en-US" dirty="0"/>
              <a:t>tangible, intangible</a:t>
            </a:r>
          </a:p>
          <a:p>
            <a:r>
              <a:rPr lang="en-US" b="1" dirty="0"/>
              <a:t>Capabilities </a:t>
            </a:r>
          </a:p>
          <a:p>
            <a:pPr lvl="1"/>
            <a:r>
              <a:rPr lang="en-US" dirty="0"/>
              <a:t>refer to a corporation’s ability to exploit its resources</a:t>
            </a:r>
          </a:p>
          <a:p>
            <a:pPr lvl="1"/>
            <a:r>
              <a:rPr lang="en-US" dirty="0"/>
              <a:t>consist of business processes and routines that manage the interaction among resources to turn inputs into outputs</a:t>
            </a:r>
          </a:p>
        </p:txBody>
      </p:sp>
      <p:sp>
        <p:nvSpPr>
          <p:cNvPr id="4" name="Footer Placeholder 3"/>
          <p:cNvSpPr>
            <a:spLocks noGrp="1"/>
          </p:cNvSpPr>
          <p:nvPr>
            <p:ph type="ftr" sz="quarter" idx="11"/>
          </p:nvPr>
        </p:nvSpPr>
        <p:spPr/>
        <p:txBody>
          <a:bodyPr/>
          <a:lstStyle/>
          <a:p>
            <a:r>
              <a:rPr lang="en-US" dirty="0"/>
              <a:t>Copyright © 2015 Pearson Education, Inc. </a:t>
            </a:r>
          </a:p>
        </p:txBody>
      </p:sp>
      <p:sp>
        <p:nvSpPr>
          <p:cNvPr id="5" name="Slide Number Placeholder 4"/>
          <p:cNvSpPr>
            <a:spLocks noGrp="1"/>
          </p:cNvSpPr>
          <p:nvPr>
            <p:ph type="sldNum" sz="quarter" idx="12"/>
          </p:nvPr>
        </p:nvSpPr>
        <p:spPr/>
        <p:txBody>
          <a:bodyPr/>
          <a:lstStyle/>
          <a:p>
            <a:r>
              <a:rPr lang="en-US" dirty="0"/>
              <a:t>5-</a:t>
            </a:r>
            <a:fld id="{3BA836C6-F704-448B-94C4-5B456B503172}" type="slidenum">
              <a:rPr lang="en-US" smtClean="0"/>
              <a:pPr/>
              <a:t>5</a:t>
            </a:fld>
            <a:endParaRPr lang="en-US" dirty="0"/>
          </a:p>
        </p:txBody>
      </p:sp>
    </p:spTree>
    <p:extLst>
      <p:ext uri="{BB962C8B-B14F-4D97-AF65-F5344CB8AC3E}">
        <p14:creationId xmlns:p14="http://schemas.microsoft.com/office/powerpoint/2010/main" val="3260673927"/>
      </p:ext>
    </p:extLst>
  </p:cSld>
  <p:clrMapOvr>
    <a:masterClrMapping/>
  </p:clrMapOvr>
  <p:transition>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Core and Distinctive Competencies</a:t>
            </a:r>
            <a:endParaRPr lang="en-US" dirty="0"/>
          </a:p>
        </p:txBody>
      </p:sp>
      <p:sp>
        <p:nvSpPr>
          <p:cNvPr id="21508" name="Rectangle 2"/>
          <p:cNvSpPr>
            <a:spLocks noGrp="1" noChangeArrowheads="1"/>
          </p:cNvSpPr>
          <p:nvPr>
            <p:ph idx="1"/>
          </p:nvPr>
        </p:nvSpPr>
        <p:spPr/>
        <p:txBody>
          <a:bodyPr>
            <a:normAutofit/>
          </a:bodyPr>
          <a:lstStyle/>
          <a:p>
            <a:r>
              <a:rPr lang="en-US" altLang="en-US" b="1" dirty="0"/>
              <a:t>Core competency</a:t>
            </a:r>
          </a:p>
          <a:p>
            <a:pPr lvl="1"/>
            <a:r>
              <a:rPr lang="en-US" altLang="en-US" dirty="0"/>
              <a:t>a collection of competencies that cross divisional boundaries, is wide-spread throughout the corporation and is something the corporation does exceedingly well</a:t>
            </a:r>
          </a:p>
          <a:p>
            <a:r>
              <a:rPr lang="en-US" altLang="en-US" b="1" dirty="0"/>
              <a:t>Distinctive competency</a:t>
            </a:r>
          </a:p>
          <a:p>
            <a:pPr lvl="1"/>
            <a:r>
              <a:rPr lang="en-US" altLang="en-US" dirty="0"/>
              <a:t>core competencies that are superior to those of the competition</a:t>
            </a:r>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21507"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A2EB20D0-2AED-4B60-8F3F-DF689BBAD5D6}" type="slidenum">
              <a:rPr lang="en-US" altLang="en-US" sz="1200" smtClean="0"/>
              <a:pPr/>
              <a:t>6</a:t>
            </a:fld>
            <a:endParaRPr lang="en-US" altLang="en-US" sz="1200" dirty="0"/>
          </a:p>
        </p:txBody>
      </p:sp>
    </p:spTree>
    <p:extLst>
      <p:ext uri="{BB962C8B-B14F-4D97-AF65-F5344CB8AC3E}">
        <p14:creationId xmlns:p14="http://schemas.microsoft.com/office/powerpoint/2010/main" val="598246341"/>
      </p:ext>
    </p:extLst>
  </p:cSld>
  <p:clrMapOvr>
    <a:masterClrMapping/>
  </p:clrMapOvr>
  <p:transition>
    <p:random/>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VRIO Framework of Analysis</a:t>
            </a:r>
          </a:p>
        </p:txBody>
      </p:sp>
      <p:sp>
        <p:nvSpPr>
          <p:cNvPr id="9" name="Content Placeholder 8"/>
          <p:cNvSpPr>
            <a:spLocks noGrp="1"/>
          </p:cNvSpPr>
          <p:nvPr>
            <p:ph idx="1"/>
          </p:nvPr>
        </p:nvSpPr>
        <p:spPr/>
        <p:txBody>
          <a:bodyPr>
            <a:normAutofit lnSpcReduction="10000"/>
          </a:bodyPr>
          <a:lstStyle/>
          <a:p>
            <a:pPr marL="514350" indent="-514350">
              <a:buFont typeface="+mj-lt"/>
              <a:buAutoNum type="arabicPeriod"/>
            </a:pPr>
            <a:r>
              <a:rPr lang="en-US" b="1" dirty="0"/>
              <a:t>Value: </a:t>
            </a:r>
            <a:r>
              <a:rPr lang="en-US" dirty="0"/>
              <a:t>Does it provide customer value and competitive advantage?</a:t>
            </a:r>
          </a:p>
          <a:p>
            <a:pPr marL="514350" indent="-514350">
              <a:buFont typeface="+mj-lt"/>
              <a:buAutoNum type="arabicPeriod"/>
            </a:pPr>
            <a:r>
              <a:rPr lang="en-US" b="1" dirty="0"/>
              <a:t>Rareness: </a:t>
            </a:r>
            <a:r>
              <a:rPr lang="en-US" dirty="0"/>
              <a:t>Do no other competitors possess it?</a:t>
            </a:r>
          </a:p>
          <a:p>
            <a:pPr marL="514350" indent="-514350">
              <a:buFont typeface="+mj-lt"/>
              <a:buAutoNum type="arabicPeriod"/>
            </a:pPr>
            <a:r>
              <a:rPr lang="en-US" b="1" dirty="0"/>
              <a:t>Imitability: </a:t>
            </a:r>
            <a:r>
              <a:rPr lang="en-US" dirty="0"/>
              <a:t>Is it costly for others to imitate?</a:t>
            </a:r>
          </a:p>
          <a:p>
            <a:pPr marL="514350" indent="-514350">
              <a:buFont typeface="+mj-lt"/>
              <a:buAutoNum type="arabicPeriod"/>
            </a:pPr>
            <a:r>
              <a:rPr lang="en-US" b="1" dirty="0"/>
              <a:t>Organization: </a:t>
            </a:r>
            <a:r>
              <a:rPr lang="en-US" dirty="0"/>
              <a:t>Is the firm organized to exploit the resource?</a:t>
            </a:r>
          </a:p>
        </p:txBody>
      </p:sp>
      <p:sp>
        <p:nvSpPr>
          <p:cNvPr id="4" name="Footer Placeholder 3"/>
          <p:cNvSpPr>
            <a:spLocks noGrp="1"/>
          </p:cNvSpPr>
          <p:nvPr>
            <p:ph type="ftr" sz="quarter" idx="11"/>
          </p:nvPr>
        </p:nvSpPr>
        <p:spPr/>
        <p:txBody>
          <a:bodyPr/>
          <a:lstStyle/>
          <a:p>
            <a:r>
              <a:rPr lang="en-US" dirty="0"/>
              <a:t>Copyright © 2015 Pearson Education, Inc. </a:t>
            </a:r>
          </a:p>
        </p:txBody>
      </p:sp>
      <p:sp>
        <p:nvSpPr>
          <p:cNvPr id="5" name="Slide Number Placeholder 4"/>
          <p:cNvSpPr>
            <a:spLocks noGrp="1"/>
          </p:cNvSpPr>
          <p:nvPr>
            <p:ph type="sldNum" sz="quarter" idx="12"/>
          </p:nvPr>
        </p:nvSpPr>
        <p:spPr/>
        <p:txBody>
          <a:bodyPr/>
          <a:lstStyle/>
          <a:p>
            <a:r>
              <a:rPr lang="en-US" dirty="0"/>
              <a:t>5-</a:t>
            </a:r>
            <a:fld id="{3BA836C6-F704-448B-94C4-5B456B503172}" type="slidenum">
              <a:rPr lang="en-US" smtClean="0"/>
              <a:pPr/>
              <a:t>7</a:t>
            </a:fld>
            <a:endParaRPr lang="en-US" dirty="0"/>
          </a:p>
        </p:txBody>
      </p:sp>
    </p:spTree>
    <p:extLst>
      <p:ext uri="{BB962C8B-B14F-4D97-AF65-F5344CB8AC3E}">
        <p14:creationId xmlns:p14="http://schemas.microsoft.com/office/powerpoint/2010/main" val="1943346965"/>
      </p:ext>
    </p:extLst>
  </p:cSld>
  <p:clrMapOvr>
    <a:masterClrMapping/>
  </p:clrMapOvr>
  <p:transition>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Using Resources to Gain Competitive Advantage</a:t>
            </a:r>
            <a:endParaRPr lang="en-US" dirty="0"/>
          </a:p>
        </p:txBody>
      </p:sp>
      <p:sp>
        <p:nvSpPr>
          <p:cNvPr id="23556" name="Rectangle 2"/>
          <p:cNvSpPr>
            <a:spLocks noGrp="1" noChangeArrowheads="1"/>
          </p:cNvSpPr>
          <p:nvPr>
            <p:ph idx="1"/>
          </p:nvPr>
        </p:nvSpPr>
        <p:spPr/>
        <p:txBody>
          <a:bodyPr>
            <a:normAutofit fontScale="85000" lnSpcReduction="20000"/>
          </a:bodyPr>
          <a:lstStyle/>
          <a:p>
            <a:pPr marL="514350" indent="-514350">
              <a:buFont typeface="+mj-lt"/>
              <a:buAutoNum type="arabicPeriod"/>
            </a:pPr>
            <a:r>
              <a:rPr lang="en-US" altLang="en-US" sz="3000" dirty="0"/>
              <a:t>Identify and classify </a:t>
            </a:r>
            <a:r>
              <a:rPr lang="en-US" altLang="en-US" sz="3000" dirty="0">
                <a:solidFill>
                  <a:schemeClr val="tx2">
                    <a:lumMod val="60000"/>
                    <a:lumOff val="40000"/>
                  </a:schemeClr>
                </a:solidFill>
              </a:rPr>
              <a:t>resources</a:t>
            </a:r>
            <a:r>
              <a:rPr lang="en-US" altLang="en-US" sz="3000" dirty="0"/>
              <a:t> in terms of strengths and weaknesses</a:t>
            </a:r>
          </a:p>
          <a:p>
            <a:pPr marL="514350" indent="-514350">
              <a:buFont typeface="+mj-lt"/>
              <a:buAutoNum type="arabicPeriod"/>
            </a:pPr>
            <a:r>
              <a:rPr lang="en-US" altLang="en-US" sz="3000" dirty="0"/>
              <a:t>Combine the firm’s strengths into specific capabilities and </a:t>
            </a:r>
            <a:r>
              <a:rPr lang="en-US" altLang="en-US" sz="3000" dirty="0">
                <a:solidFill>
                  <a:schemeClr val="tx2">
                    <a:lumMod val="60000"/>
                    <a:lumOff val="40000"/>
                  </a:schemeClr>
                </a:solidFill>
              </a:rPr>
              <a:t>core competencies</a:t>
            </a:r>
          </a:p>
          <a:p>
            <a:pPr marL="514350" indent="-514350">
              <a:buFont typeface="+mj-lt"/>
              <a:buAutoNum type="arabicPeriod"/>
            </a:pPr>
            <a:r>
              <a:rPr lang="en-US" altLang="en-US" sz="3000" dirty="0"/>
              <a:t>Appraise </a:t>
            </a:r>
            <a:r>
              <a:rPr lang="en-US" altLang="en-US" sz="3000" dirty="0">
                <a:solidFill>
                  <a:schemeClr val="tx2">
                    <a:lumMod val="60000"/>
                    <a:lumOff val="40000"/>
                  </a:schemeClr>
                </a:solidFill>
              </a:rPr>
              <a:t>profit potential</a:t>
            </a:r>
            <a:r>
              <a:rPr lang="en-US" altLang="en-US" sz="3000" dirty="0"/>
              <a:t>—Are there any distinctive competencies?</a:t>
            </a:r>
          </a:p>
          <a:p>
            <a:pPr marL="514350" indent="-514350">
              <a:buFont typeface="+mj-lt"/>
              <a:buAutoNum type="arabicPeriod"/>
            </a:pPr>
            <a:r>
              <a:rPr lang="en-US" altLang="en-US" sz="3000" dirty="0"/>
              <a:t>Select the strategy that best </a:t>
            </a:r>
            <a:r>
              <a:rPr lang="en-US" altLang="en-US" sz="3000" dirty="0">
                <a:solidFill>
                  <a:schemeClr val="tx2">
                    <a:lumMod val="60000"/>
                    <a:lumOff val="40000"/>
                  </a:schemeClr>
                </a:solidFill>
              </a:rPr>
              <a:t>exploits</a:t>
            </a:r>
            <a:r>
              <a:rPr lang="en-US" altLang="en-US" sz="3000" dirty="0">
                <a:solidFill>
                  <a:schemeClr val="accent1">
                    <a:lumMod val="75000"/>
                  </a:schemeClr>
                </a:solidFill>
              </a:rPr>
              <a:t> </a:t>
            </a:r>
            <a:r>
              <a:rPr lang="en-US" altLang="en-US" sz="3000" dirty="0"/>
              <a:t>the firm’s capabilities and competencies relative to external opportunities</a:t>
            </a:r>
          </a:p>
          <a:p>
            <a:pPr marL="514350" indent="-514350">
              <a:buFont typeface="+mj-lt"/>
              <a:buAutoNum type="arabicPeriod"/>
            </a:pPr>
            <a:r>
              <a:rPr lang="en-US" altLang="en-US" sz="3000" dirty="0"/>
              <a:t>Identify </a:t>
            </a:r>
            <a:r>
              <a:rPr lang="en-US" altLang="en-US" sz="3000" dirty="0">
                <a:solidFill>
                  <a:schemeClr val="tx2">
                    <a:lumMod val="60000"/>
                    <a:lumOff val="40000"/>
                  </a:schemeClr>
                </a:solidFill>
              </a:rPr>
              <a:t>resource gaps </a:t>
            </a:r>
            <a:r>
              <a:rPr lang="en-US" altLang="en-US" sz="3000" dirty="0"/>
              <a:t>and invest in upgrading weaknesses</a:t>
            </a:r>
          </a:p>
          <a:p>
            <a:endParaRPr lang="en-US" altLang="en-US" dirty="0"/>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23555"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0F80CCC2-87DA-4B21-8085-860E7748D61F}" type="slidenum">
              <a:rPr lang="en-US" altLang="en-US" sz="1200" smtClean="0"/>
              <a:pPr/>
              <a:t>8</a:t>
            </a:fld>
            <a:endParaRPr lang="en-US" altLang="en-US" sz="1200" dirty="0"/>
          </a:p>
        </p:txBody>
      </p:sp>
    </p:spTree>
    <p:extLst>
      <p:ext uri="{BB962C8B-B14F-4D97-AF65-F5344CB8AC3E}">
        <p14:creationId xmlns:p14="http://schemas.microsoft.com/office/powerpoint/2010/main" val="1498966930"/>
      </p:ext>
    </p:extLst>
  </p:cSld>
  <p:clrMapOvr>
    <a:masterClrMapping/>
  </p:clrMapOvr>
  <p:transition>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Access to a Distinctive Competency</a:t>
            </a:r>
            <a:endParaRPr lang="en-US" dirty="0"/>
          </a:p>
        </p:txBody>
      </p:sp>
      <p:sp>
        <p:nvSpPr>
          <p:cNvPr id="24580" name="Rectangle 2"/>
          <p:cNvSpPr>
            <a:spLocks noGrp="1" noChangeArrowheads="1"/>
          </p:cNvSpPr>
          <p:nvPr>
            <p:ph idx="1"/>
          </p:nvPr>
        </p:nvSpPr>
        <p:spPr/>
        <p:txBody>
          <a:bodyPr/>
          <a:lstStyle/>
          <a:p>
            <a:r>
              <a:rPr lang="en-US" altLang="en-US" dirty="0"/>
              <a:t>Asset endowment</a:t>
            </a:r>
          </a:p>
          <a:p>
            <a:r>
              <a:rPr lang="en-US" altLang="en-US" dirty="0"/>
              <a:t>Acquired from someone else</a:t>
            </a:r>
          </a:p>
          <a:p>
            <a:r>
              <a:rPr lang="en-US" altLang="en-US" dirty="0"/>
              <a:t>Shared with another business</a:t>
            </a:r>
          </a:p>
          <a:p>
            <a:r>
              <a:rPr lang="en-US" altLang="en-US" dirty="0"/>
              <a:t>Built and accumulated within the company</a:t>
            </a:r>
          </a:p>
          <a:p>
            <a:pPr marL="0" indent="0">
              <a:buNone/>
            </a:pPr>
            <a:endParaRPr lang="en-US" altLang="en-US" dirty="0"/>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24579"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E9056CE7-0112-4836-9999-8CAD46195434}" type="slidenum">
              <a:rPr lang="en-US" altLang="en-US" sz="1200" smtClean="0"/>
              <a:pPr/>
              <a:t>9</a:t>
            </a:fld>
            <a:endParaRPr lang="en-US" altLang="en-US" sz="1200" dirty="0"/>
          </a:p>
        </p:txBody>
      </p:sp>
    </p:spTree>
    <p:extLst>
      <p:ext uri="{BB962C8B-B14F-4D97-AF65-F5344CB8AC3E}">
        <p14:creationId xmlns:p14="http://schemas.microsoft.com/office/powerpoint/2010/main" val="1908949420"/>
      </p:ext>
    </p:extLst>
  </p:cSld>
  <p:clrMapOvr>
    <a:masterClrMapping/>
  </p:clrMapOvr>
  <p:transition>
    <p:rand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Access to a Distinctive Competency</a:t>
            </a:r>
            <a:endParaRPr lang="en-US" dirty="0"/>
          </a:p>
        </p:txBody>
      </p:sp>
      <p:sp>
        <p:nvSpPr>
          <p:cNvPr id="25604" name="Rectangle 2"/>
          <p:cNvSpPr>
            <a:spLocks noGrp="1" noChangeArrowheads="1"/>
          </p:cNvSpPr>
          <p:nvPr>
            <p:ph idx="1"/>
          </p:nvPr>
        </p:nvSpPr>
        <p:spPr/>
        <p:txBody>
          <a:bodyPr>
            <a:normAutofit lnSpcReduction="10000"/>
          </a:bodyPr>
          <a:lstStyle/>
          <a:p>
            <a:r>
              <a:rPr lang="en-US" altLang="en-US" b="1" dirty="0"/>
              <a:t>Clusters</a:t>
            </a:r>
          </a:p>
          <a:p>
            <a:pPr lvl="1"/>
            <a:r>
              <a:rPr lang="en-US" altLang="en-US" dirty="0"/>
              <a:t>geographic concentrations of interconnected companies and industries</a:t>
            </a:r>
          </a:p>
          <a:p>
            <a:r>
              <a:rPr lang="en-US" altLang="en-US" dirty="0"/>
              <a:t>Access to:</a:t>
            </a:r>
          </a:p>
          <a:p>
            <a:pPr lvl="1"/>
            <a:r>
              <a:rPr lang="en-US" altLang="en-US" dirty="0"/>
              <a:t>Employees</a:t>
            </a:r>
          </a:p>
          <a:p>
            <a:pPr lvl="1"/>
            <a:r>
              <a:rPr lang="en-US" altLang="en-US" dirty="0"/>
              <a:t>Suppliers</a:t>
            </a:r>
          </a:p>
          <a:p>
            <a:pPr lvl="1"/>
            <a:r>
              <a:rPr lang="en-US" altLang="en-US" dirty="0"/>
              <a:t>Specialized information</a:t>
            </a:r>
          </a:p>
          <a:p>
            <a:pPr lvl="1"/>
            <a:r>
              <a:rPr lang="en-US" altLang="en-US" dirty="0"/>
              <a:t>Complementary products</a:t>
            </a:r>
          </a:p>
          <a:p>
            <a:pPr lvl="1"/>
            <a:endParaRPr lang="en-US" altLang="en-US" dirty="0"/>
          </a:p>
          <a:p>
            <a:endParaRPr lang="en-US" altLang="en-US" dirty="0"/>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25603"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2B48E35E-C1D3-49D9-AB0E-C3FFB3601308}" type="slidenum">
              <a:rPr lang="en-US" altLang="en-US" sz="1200" smtClean="0"/>
              <a:pPr/>
              <a:t>10</a:t>
            </a:fld>
            <a:endParaRPr lang="en-US" altLang="en-US" sz="1200" dirty="0"/>
          </a:p>
        </p:txBody>
      </p:sp>
    </p:spTree>
    <p:extLst>
      <p:ext uri="{BB962C8B-B14F-4D97-AF65-F5344CB8AC3E}">
        <p14:creationId xmlns:p14="http://schemas.microsoft.com/office/powerpoint/2010/main" val="4128879996"/>
      </p:ext>
    </p:extLst>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Determining the Sustainability </a:t>
            </a:r>
            <a:br>
              <a:rPr lang="en-US" dirty="0"/>
            </a:br>
            <a:r>
              <a:rPr lang="en-US" dirty="0"/>
              <a:t>of an Advantage</a:t>
            </a:r>
          </a:p>
        </p:txBody>
      </p:sp>
      <p:sp>
        <p:nvSpPr>
          <p:cNvPr id="26628" name="Rectangle 2"/>
          <p:cNvSpPr>
            <a:spLocks noGrp="1" noChangeArrowheads="1"/>
          </p:cNvSpPr>
          <p:nvPr>
            <p:ph idx="1"/>
          </p:nvPr>
        </p:nvSpPr>
        <p:spPr/>
        <p:txBody>
          <a:bodyPr>
            <a:normAutofit lnSpcReduction="10000"/>
          </a:bodyPr>
          <a:lstStyle/>
          <a:p>
            <a:r>
              <a:rPr lang="en-US" altLang="en-US" b="1" dirty="0"/>
              <a:t>Durability</a:t>
            </a:r>
          </a:p>
          <a:p>
            <a:pPr lvl="1"/>
            <a:r>
              <a:rPr lang="en-US" altLang="en-US" dirty="0"/>
              <a:t>the rate at which a firm’s underlying resources, capabilities or core competencies depreciate or become obsolete</a:t>
            </a:r>
          </a:p>
          <a:p>
            <a:endParaRPr lang="en-US" altLang="en-US" sz="800" dirty="0"/>
          </a:p>
          <a:p>
            <a:r>
              <a:rPr lang="en-US" altLang="en-US" b="1" dirty="0"/>
              <a:t>Imitability</a:t>
            </a:r>
          </a:p>
          <a:p>
            <a:pPr lvl="1"/>
            <a:r>
              <a:rPr lang="en-US" altLang="en-US" dirty="0"/>
              <a:t>the rate at which a firm’s underlying resources, capabilities or core competencies can be duplicated by others</a:t>
            </a:r>
          </a:p>
          <a:p>
            <a:endParaRPr lang="en-US" altLang="en-US" dirty="0"/>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26627"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1C10D420-0900-4271-A6F2-27FB5D87D602}" type="slidenum">
              <a:rPr lang="en-US" altLang="en-US" sz="1200" smtClean="0"/>
              <a:pPr/>
              <a:t>11</a:t>
            </a:fld>
            <a:endParaRPr lang="en-US" altLang="en-US" sz="1200" dirty="0"/>
          </a:p>
        </p:txBody>
      </p:sp>
    </p:spTree>
    <p:extLst>
      <p:ext uri="{BB962C8B-B14F-4D97-AF65-F5344CB8AC3E}">
        <p14:creationId xmlns:p14="http://schemas.microsoft.com/office/powerpoint/2010/main" val="583336370"/>
      </p:ext>
    </p:extLst>
  </p:cSld>
  <p:clrMapOvr>
    <a:masterClrMapping/>
  </p:clrMapOvr>
  <p:transition>
    <p:rand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Determining the Sustainability </a:t>
            </a:r>
            <a:br>
              <a:rPr lang="en-US" dirty="0"/>
            </a:br>
            <a:r>
              <a:rPr lang="en-US" dirty="0"/>
              <a:t>of an Advantage</a:t>
            </a:r>
          </a:p>
        </p:txBody>
      </p:sp>
      <p:sp>
        <p:nvSpPr>
          <p:cNvPr id="27652" name="Rectangle 2"/>
          <p:cNvSpPr>
            <a:spLocks noGrp="1" noChangeArrowheads="1"/>
          </p:cNvSpPr>
          <p:nvPr>
            <p:ph idx="1"/>
          </p:nvPr>
        </p:nvSpPr>
        <p:spPr/>
        <p:txBody>
          <a:bodyPr>
            <a:normAutofit fontScale="85000" lnSpcReduction="20000"/>
          </a:bodyPr>
          <a:lstStyle/>
          <a:p>
            <a:r>
              <a:rPr lang="en-US" altLang="en-US" b="1" dirty="0"/>
              <a:t>Transparency</a:t>
            </a:r>
          </a:p>
          <a:p>
            <a:pPr lvl="1"/>
            <a:r>
              <a:rPr lang="en-US" altLang="en-US" dirty="0"/>
              <a:t>the speed at which other firms under the relationship of resources and capabilities support a successful strategy</a:t>
            </a:r>
          </a:p>
          <a:p>
            <a:r>
              <a:rPr lang="en-US" altLang="en-US" b="1" dirty="0"/>
              <a:t>Transferability</a:t>
            </a:r>
          </a:p>
          <a:p>
            <a:pPr lvl="1"/>
            <a:r>
              <a:rPr lang="en-US" altLang="en-US" dirty="0"/>
              <a:t>the ability of competitors to gather the resources and capabilities necessary to support a competitive challenge</a:t>
            </a:r>
          </a:p>
          <a:p>
            <a:r>
              <a:rPr lang="en-US" altLang="en-US" b="1" dirty="0"/>
              <a:t>Replicability</a:t>
            </a:r>
          </a:p>
          <a:p>
            <a:pPr lvl="1"/>
            <a:r>
              <a:rPr lang="en-US" altLang="en-US" dirty="0"/>
              <a:t>the ability of competitors to use duplicated resources and capabilities to imitate the other firm’s success</a:t>
            </a:r>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27651"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655AABEE-1985-4F74-924C-22D4CF020F66}" type="slidenum">
              <a:rPr lang="en-US" altLang="en-US" sz="1200" smtClean="0"/>
              <a:pPr/>
              <a:t>12</a:t>
            </a:fld>
            <a:endParaRPr lang="en-US" altLang="en-US" sz="1200" dirty="0"/>
          </a:p>
        </p:txBody>
      </p:sp>
    </p:spTree>
    <p:extLst>
      <p:ext uri="{BB962C8B-B14F-4D97-AF65-F5344CB8AC3E}">
        <p14:creationId xmlns:p14="http://schemas.microsoft.com/office/powerpoint/2010/main" val="3913155015"/>
      </p:ext>
    </p:extLst>
  </p:cSld>
  <p:clrMapOvr>
    <a:masterClrMapping/>
  </p:clrMapOvr>
  <p:transition>
    <p:rand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Determining the Sustainability </a:t>
            </a:r>
            <a:br>
              <a:rPr lang="en-US" altLang="en-US" dirty="0"/>
            </a:br>
            <a:r>
              <a:rPr lang="en-US" altLang="en-US" dirty="0"/>
              <a:t>of an Advantage</a:t>
            </a:r>
            <a:endParaRPr lang="en-US" dirty="0"/>
          </a:p>
        </p:txBody>
      </p:sp>
      <p:sp>
        <p:nvSpPr>
          <p:cNvPr id="28676" name="Rectangle 2"/>
          <p:cNvSpPr>
            <a:spLocks noGrp="1" noChangeArrowheads="1"/>
          </p:cNvSpPr>
          <p:nvPr>
            <p:ph idx="1"/>
          </p:nvPr>
        </p:nvSpPr>
        <p:spPr/>
        <p:txBody>
          <a:bodyPr/>
          <a:lstStyle/>
          <a:p>
            <a:r>
              <a:rPr lang="en-US" altLang="en-US" b="1" dirty="0"/>
              <a:t>Explicit knowledge</a:t>
            </a:r>
          </a:p>
          <a:p>
            <a:pPr lvl="1"/>
            <a:r>
              <a:rPr lang="en-US" altLang="en-US" dirty="0"/>
              <a:t>knowledge that can be easily articulated and communicated</a:t>
            </a:r>
          </a:p>
          <a:p>
            <a:endParaRPr lang="en-US" altLang="en-US" sz="800" dirty="0"/>
          </a:p>
          <a:p>
            <a:r>
              <a:rPr lang="en-US" altLang="en-US" b="1" dirty="0"/>
              <a:t>Tacit knowledge</a:t>
            </a:r>
          </a:p>
          <a:p>
            <a:pPr lvl="1"/>
            <a:r>
              <a:rPr lang="en-US" altLang="en-US" dirty="0"/>
              <a:t>knowledge that is not easily communicated because it is deeply rooted in employee experience or in the company’s culture</a:t>
            </a:r>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28675"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E04634A0-8609-48E6-889F-308EA4EB253F}" type="slidenum">
              <a:rPr lang="en-US" altLang="en-US" sz="1200" smtClean="0"/>
              <a:pPr/>
              <a:t>13</a:t>
            </a:fld>
            <a:endParaRPr lang="en-US" altLang="en-US" sz="1200" dirty="0"/>
          </a:p>
        </p:txBody>
      </p:sp>
    </p:spTree>
    <p:extLst>
      <p:ext uri="{BB962C8B-B14F-4D97-AF65-F5344CB8AC3E}">
        <p14:creationId xmlns:p14="http://schemas.microsoft.com/office/powerpoint/2010/main" val="3286506743"/>
      </p:ext>
    </p:extLst>
  </p:cSld>
  <p:clrMapOvr>
    <a:masterClrMapping/>
  </p:clrMapOvr>
  <p:transition>
    <p:rand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Business Models</a:t>
            </a:r>
          </a:p>
        </p:txBody>
      </p:sp>
      <p:sp>
        <p:nvSpPr>
          <p:cNvPr id="30724" name="Rectangle 2"/>
          <p:cNvSpPr>
            <a:spLocks noGrp="1" noChangeArrowheads="1"/>
          </p:cNvSpPr>
          <p:nvPr>
            <p:ph idx="1"/>
          </p:nvPr>
        </p:nvSpPr>
        <p:spPr/>
        <p:txBody>
          <a:bodyPr>
            <a:normAutofit/>
          </a:bodyPr>
          <a:lstStyle/>
          <a:p>
            <a:r>
              <a:rPr lang="en-US" altLang="en-US" b="1" dirty="0"/>
              <a:t>Business model</a:t>
            </a:r>
          </a:p>
          <a:p>
            <a:pPr lvl="1"/>
            <a:r>
              <a:rPr lang="en-US" altLang="en-US" dirty="0"/>
              <a:t>a company’s method for making money in the current business environment</a:t>
            </a:r>
          </a:p>
          <a:p>
            <a:pPr lvl="1"/>
            <a:r>
              <a:rPr lang="en-US" dirty="0"/>
              <a:t>includes the key structural and operational characteristics of a firm—how it earns revenue and makes a profit</a:t>
            </a:r>
            <a:endParaRPr lang="en-US" altLang="en-US" dirty="0"/>
          </a:p>
          <a:p>
            <a:endParaRPr lang="en-US" altLang="en-US" dirty="0"/>
          </a:p>
          <a:p>
            <a:endParaRPr lang="en-US" altLang="en-US" dirty="0"/>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30723"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901CC51F-39BE-4184-A671-1A5B09D30153}" type="slidenum">
              <a:rPr lang="en-US" altLang="en-US" sz="1200" smtClean="0"/>
              <a:pPr/>
              <a:t>14</a:t>
            </a:fld>
            <a:endParaRPr lang="en-US" altLang="en-US" sz="1200" dirty="0"/>
          </a:p>
        </p:txBody>
      </p:sp>
    </p:spTree>
    <p:extLst>
      <p:ext uri="{BB962C8B-B14F-4D97-AF65-F5344CB8AC3E}">
        <p14:creationId xmlns:p14="http://schemas.microsoft.com/office/powerpoint/2010/main" val="668286807"/>
      </p:ext>
    </p:extLst>
  </p:cSld>
  <p:clrMapOvr>
    <a:masterClrMapping/>
  </p:clrMapOvr>
  <p:transition>
    <p:rand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Models</a:t>
            </a:r>
          </a:p>
        </p:txBody>
      </p:sp>
      <p:sp>
        <p:nvSpPr>
          <p:cNvPr id="3" name="Content Placeholder 2"/>
          <p:cNvSpPr>
            <a:spLocks noGrp="1"/>
          </p:cNvSpPr>
          <p:nvPr>
            <p:ph idx="1"/>
          </p:nvPr>
        </p:nvSpPr>
        <p:spPr/>
        <p:txBody>
          <a:bodyPr>
            <a:normAutofit lnSpcReduction="10000"/>
          </a:bodyPr>
          <a:lstStyle/>
          <a:p>
            <a:pPr marL="0" indent="0">
              <a:buNone/>
            </a:pPr>
            <a:r>
              <a:rPr lang="en-US" dirty="0"/>
              <a:t>A </a:t>
            </a:r>
            <a:r>
              <a:rPr lang="en-US" b="1" dirty="0"/>
              <a:t>business model </a:t>
            </a:r>
            <a:r>
              <a:rPr lang="en-US" dirty="0"/>
              <a:t>is usually composed of five elements:</a:t>
            </a:r>
          </a:p>
          <a:p>
            <a:r>
              <a:rPr lang="en-US" sz="2800" dirty="0"/>
              <a:t>Who it serves</a:t>
            </a:r>
          </a:p>
          <a:p>
            <a:r>
              <a:rPr lang="en-US" sz="2800" dirty="0"/>
              <a:t>What it provides</a:t>
            </a:r>
          </a:p>
          <a:p>
            <a:r>
              <a:rPr lang="en-US" sz="2800" dirty="0"/>
              <a:t>How it makes money</a:t>
            </a:r>
          </a:p>
          <a:p>
            <a:r>
              <a:rPr lang="en-US" sz="2800" dirty="0"/>
              <a:t>How it differentiates and sustains competitive advantage</a:t>
            </a:r>
          </a:p>
          <a:p>
            <a:r>
              <a:rPr lang="en-US" sz="2800" dirty="0"/>
              <a:t>How it provides its product/service</a:t>
            </a:r>
          </a:p>
        </p:txBody>
      </p:sp>
      <p:sp>
        <p:nvSpPr>
          <p:cNvPr id="4" name="Footer Placeholder 3"/>
          <p:cNvSpPr>
            <a:spLocks noGrp="1"/>
          </p:cNvSpPr>
          <p:nvPr>
            <p:ph type="ftr" sz="quarter" idx="11"/>
          </p:nvPr>
        </p:nvSpPr>
        <p:spPr/>
        <p:txBody>
          <a:bodyPr/>
          <a:lstStyle/>
          <a:p>
            <a:r>
              <a:rPr lang="en-US" dirty="0"/>
              <a:t>Copyright © 2015 Pearson Education, Inc. </a:t>
            </a:r>
          </a:p>
        </p:txBody>
      </p:sp>
      <p:sp>
        <p:nvSpPr>
          <p:cNvPr id="5" name="Slide Number Placeholder 4"/>
          <p:cNvSpPr>
            <a:spLocks noGrp="1"/>
          </p:cNvSpPr>
          <p:nvPr>
            <p:ph type="sldNum" sz="quarter" idx="12"/>
          </p:nvPr>
        </p:nvSpPr>
        <p:spPr/>
        <p:txBody>
          <a:bodyPr/>
          <a:lstStyle/>
          <a:p>
            <a:r>
              <a:rPr lang="en-US" dirty="0"/>
              <a:t>5-</a:t>
            </a:r>
            <a:fld id="{3BA836C6-F704-448B-94C4-5B456B503172}" type="slidenum">
              <a:rPr lang="en-US" smtClean="0"/>
              <a:pPr/>
              <a:t>15</a:t>
            </a:fld>
            <a:endParaRPr lang="en-US" dirty="0"/>
          </a:p>
        </p:txBody>
      </p:sp>
    </p:spTree>
    <p:extLst>
      <p:ext uri="{BB962C8B-B14F-4D97-AF65-F5344CB8AC3E}">
        <p14:creationId xmlns:p14="http://schemas.microsoft.com/office/powerpoint/2010/main" val="1022361072"/>
      </p:ext>
    </p:extLst>
  </p:cSld>
  <p:clrMapOvr>
    <a:masterClrMapping/>
  </p:clrMapOvr>
  <p:transition>
    <p:random/>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Business Models</a:t>
            </a:r>
          </a:p>
        </p:txBody>
      </p:sp>
      <p:sp>
        <p:nvSpPr>
          <p:cNvPr id="31748" name="Rectangle 2"/>
          <p:cNvSpPr>
            <a:spLocks noGrp="1" noChangeArrowheads="1"/>
          </p:cNvSpPr>
          <p:nvPr>
            <p:ph idx="1"/>
          </p:nvPr>
        </p:nvSpPr>
        <p:spPr/>
        <p:txBody>
          <a:bodyPr/>
          <a:lstStyle/>
          <a:p>
            <a:pPr marL="0" indent="0">
              <a:buNone/>
            </a:pPr>
            <a:r>
              <a:rPr lang="en-US" dirty="0"/>
              <a:t>Some of the many possible business models are:</a:t>
            </a:r>
            <a:endParaRPr lang="en-US" altLang="en-US" dirty="0"/>
          </a:p>
          <a:p>
            <a:r>
              <a:rPr lang="en-US" altLang="en-US" sz="3000" dirty="0"/>
              <a:t>Customer solutions model</a:t>
            </a:r>
          </a:p>
          <a:p>
            <a:r>
              <a:rPr lang="en-US" altLang="en-US" sz="3000" dirty="0"/>
              <a:t>Profit pyramid model</a:t>
            </a:r>
          </a:p>
          <a:p>
            <a:r>
              <a:rPr lang="en-US" altLang="en-US" sz="3000" dirty="0"/>
              <a:t>Multi-component system/installed model</a:t>
            </a:r>
          </a:p>
          <a:p>
            <a:r>
              <a:rPr lang="en-US" altLang="en-US" sz="3000" dirty="0"/>
              <a:t>Advertising model</a:t>
            </a:r>
          </a:p>
          <a:p>
            <a:r>
              <a:rPr lang="en-US" altLang="en-US" sz="3000" dirty="0"/>
              <a:t>Switchboard model</a:t>
            </a:r>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31747"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85A5C461-56E4-4037-A175-7D50E03BDF34}" type="slidenum">
              <a:rPr lang="en-US" altLang="en-US" sz="1200" smtClean="0"/>
              <a:pPr/>
              <a:t>16</a:t>
            </a:fld>
            <a:endParaRPr lang="en-US" altLang="en-US" sz="1200" dirty="0"/>
          </a:p>
        </p:txBody>
      </p:sp>
    </p:spTree>
    <p:extLst>
      <p:ext uri="{BB962C8B-B14F-4D97-AF65-F5344CB8AC3E}">
        <p14:creationId xmlns:p14="http://schemas.microsoft.com/office/powerpoint/2010/main" val="2573282131"/>
      </p:ext>
    </p:extLst>
  </p:cSld>
  <p:clrMapOvr>
    <a:masterClrMapping/>
  </p:clrMapOvr>
  <p:transition>
    <p:random/>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Models</a:t>
            </a:r>
          </a:p>
        </p:txBody>
      </p:sp>
      <p:sp>
        <p:nvSpPr>
          <p:cNvPr id="3" name="Content Placeholder 2"/>
          <p:cNvSpPr>
            <a:spLocks noGrp="1"/>
          </p:cNvSpPr>
          <p:nvPr>
            <p:ph idx="1"/>
          </p:nvPr>
        </p:nvSpPr>
        <p:spPr/>
        <p:txBody>
          <a:bodyPr/>
          <a:lstStyle/>
          <a:p>
            <a:pPr marL="0" indent="0">
              <a:buNone/>
            </a:pPr>
            <a:r>
              <a:rPr lang="en-US" dirty="0"/>
              <a:t>Some other possible business models are:</a:t>
            </a:r>
          </a:p>
          <a:p>
            <a:r>
              <a:rPr lang="en-US" altLang="en-US" sz="3000" dirty="0"/>
              <a:t>Efficiency model</a:t>
            </a:r>
          </a:p>
          <a:p>
            <a:r>
              <a:rPr lang="en-US" altLang="en-US" sz="3000" dirty="0"/>
              <a:t>Blockbuster model</a:t>
            </a:r>
          </a:p>
          <a:p>
            <a:r>
              <a:rPr lang="en-US" altLang="en-US" sz="3000" dirty="0"/>
              <a:t>Profit multiplier model</a:t>
            </a:r>
          </a:p>
          <a:p>
            <a:r>
              <a:rPr lang="en-US" altLang="en-US" sz="3000" dirty="0"/>
              <a:t>Entrepreneurial model</a:t>
            </a:r>
          </a:p>
          <a:p>
            <a:r>
              <a:rPr lang="en-US" altLang="en-US" sz="3000" dirty="0"/>
              <a:t>De Facto industry standard model</a:t>
            </a:r>
          </a:p>
          <a:p>
            <a:endParaRPr lang="en-US" altLang="en-US" dirty="0"/>
          </a:p>
          <a:p>
            <a:endParaRPr lang="en-US" dirty="0"/>
          </a:p>
        </p:txBody>
      </p:sp>
      <p:sp>
        <p:nvSpPr>
          <p:cNvPr id="4" name="Footer Placeholder 3"/>
          <p:cNvSpPr>
            <a:spLocks noGrp="1"/>
          </p:cNvSpPr>
          <p:nvPr>
            <p:ph type="ftr" sz="quarter" idx="11"/>
          </p:nvPr>
        </p:nvSpPr>
        <p:spPr/>
        <p:txBody>
          <a:bodyPr/>
          <a:lstStyle/>
          <a:p>
            <a:r>
              <a:rPr lang="en-US" dirty="0"/>
              <a:t>Copyright © 2015 Pearson Education, Inc. </a:t>
            </a:r>
          </a:p>
        </p:txBody>
      </p:sp>
      <p:sp>
        <p:nvSpPr>
          <p:cNvPr id="5" name="Slide Number Placeholder 4"/>
          <p:cNvSpPr>
            <a:spLocks noGrp="1"/>
          </p:cNvSpPr>
          <p:nvPr>
            <p:ph type="sldNum" sz="quarter" idx="12"/>
          </p:nvPr>
        </p:nvSpPr>
        <p:spPr/>
        <p:txBody>
          <a:bodyPr/>
          <a:lstStyle/>
          <a:p>
            <a:r>
              <a:rPr lang="en-US" dirty="0"/>
              <a:t>5-</a:t>
            </a:r>
            <a:fld id="{3BA836C6-F704-448B-94C4-5B456B503172}" type="slidenum">
              <a:rPr lang="en-US" smtClean="0"/>
              <a:pPr/>
              <a:t>17</a:t>
            </a:fld>
            <a:endParaRPr lang="en-US" dirty="0"/>
          </a:p>
        </p:txBody>
      </p:sp>
    </p:spTree>
    <p:extLst>
      <p:ext uri="{BB962C8B-B14F-4D97-AF65-F5344CB8AC3E}">
        <p14:creationId xmlns:p14="http://schemas.microsoft.com/office/powerpoint/2010/main" val="4273300553"/>
      </p:ext>
    </p:extLst>
  </p:cSld>
  <p:clrMapOvr>
    <a:masterClrMapping/>
  </p:clrMapOvr>
  <p:transition>
    <p:random/>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Value-Chain Analysis</a:t>
            </a:r>
          </a:p>
        </p:txBody>
      </p:sp>
      <p:sp>
        <p:nvSpPr>
          <p:cNvPr id="3" name="Content Placeholder 2"/>
          <p:cNvSpPr>
            <a:spLocks noGrp="1"/>
          </p:cNvSpPr>
          <p:nvPr>
            <p:ph idx="1"/>
          </p:nvPr>
        </p:nvSpPr>
        <p:spPr/>
        <p:txBody>
          <a:bodyPr>
            <a:normAutofit/>
          </a:bodyPr>
          <a:lstStyle/>
          <a:p>
            <a:r>
              <a:rPr lang="en-US" b="1" dirty="0"/>
              <a:t>Value chain </a:t>
            </a:r>
            <a:endParaRPr lang="en-US" dirty="0"/>
          </a:p>
          <a:p>
            <a:pPr lvl="1"/>
            <a:r>
              <a:rPr lang="en-US" sz="2700" dirty="0"/>
              <a:t>a linked set of value-creating activities that begin with basic raw materials coming from suppliers, moving on to a series of value-added activities involved in producing and marketing a product or service and ending with distributors getting the final goods into the hands of the ultimate consumer</a:t>
            </a:r>
          </a:p>
        </p:txBody>
      </p:sp>
      <p:sp>
        <p:nvSpPr>
          <p:cNvPr id="4" name="Footer Placeholder 3"/>
          <p:cNvSpPr>
            <a:spLocks noGrp="1"/>
          </p:cNvSpPr>
          <p:nvPr>
            <p:ph type="ftr" sz="quarter" idx="11"/>
          </p:nvPr>
        </p:nvSpPr>
        <p:spPr/>
        <p:txBody>
          <a:bodyPr/>
          <a:lstStyle/>
          <a:p>
            <a:r>
              <a:rPr lang="en-US" dirty="0"/>
              <a:t>Copyright © 2015 Pearson Education, Inc. </a:t>
            </a:r>
          </a:p>
        </p:txBody>
      </p:sp>
      <p:sp>
        <p:nvSpPr>
          <p:cNvPr id="5" name="Slide Number Placeholder 4"/>
          <p:cNvSpPr>
            <a:spLocks noGrp="1"/>
          </p:cNvSpPr>
          <p:nvPr>
            <p:ph type="sldNum" sz="quarter" idx="12"/>
          </p:nvPr>
        </p:nvSpPr>
        <p:spPr/>
        <p:txBody>
          <a:bodyPr/>
          <a:lstStyle/>
          <a:p>
            <a:r>
              <a:rPr lang="en-US" dirty="0"/>
              <a:t>5-</a:t>
            </a:r>
            <a:fld id="{3BA836C6-F704-448B-94C4-5B456B503172}" type="slidenum">
              <a:rPr lang="en-US" smtClean="0"/>
              <a:pPr/>
              <a:t>18</a:t>
            </a:fld>
            <a:endParaRPr lang="en-US"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47800" y="5334000"/>
            <a:ext cx="6781800" cy="9189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52400" y="5334000"/>
            <a:ext cx="1295400" cy="369332"/>
          </a:xfrm>
          <a:prstGeom prst="rect">
            <a:avLst/>
          </a:prstGeom>
          <a:noFill/>
        </p:spPr>
        <p:txBody>
          <a:bodyPr wrap="square" rtlCol="0">
            <a:spAutoFit/>
          </a:bodyPr>
          <a:lstStyle/>
          <a:p>
            <a:r>
              <a:rPr lang="en-US" dirty="0"/>
              <a:t>Figure 5-1</a:t>
            </a:r>
          </a:p>
        </p:txBody>
      </p:sp>
    </p:spTree>
    <p:extLst>
      <p:ext uri="{BB962C8B-B14F-4D97-AF65-F5344CB8AC3E}">
        <p14:creationId xmlns:p14="http://schemas.microsoft.com/office/powerpoint/2010/main" val="2076324839"/>
      </p:ext>
    </p:extLst>
  </p:cSld>
  <p:clrMapOvr>
    <a:masterClrMapping/>
  </p:clrMapOvr>
  <p:transition>
    <p:random/>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Industry Value Chain Analysis</a:t>
            </a:r>
            <a:endParaRPr lang="en-US" dirty="0"/>
          </a:p>
        </p:txBody>
      </p:sp>
      <p:sp>
        <p:nvSpPr>
          <p:cNvPr id="34820" name="Rectangle 2"/>
          <p:cNvSpPr>
            <a:spLocks noGrp="1" noChangeArrowheads="1"/>
          </p:cNvSpPr>
          <p:nvPr>
            <p:ph idx="1"/>
          </p:nvPr>
        </p:nvSpPr>
        <p:spPr/>
        <p:txBody>
          <a:bodyPr>
            <a:normAutofit/>
          </a:bodyPr>
          <a:lstStyle/>
          <a:p>
            <a:pPr marL="0" indent="0">
              <a:buNone/>
            </a:pPr>
            <a:r>
              <a:rPr lang="en-US" altLang="en-US" b="1" dirty="0"/>
              <a:t>Value chain segments </a:t>
            </a:r>
            <a:r>
              <a:rPr lang="en-US" altLang="en-US" dirty="0"/>
              <a:t>include:</a:t>
            </a:r>
          </a:p>
          <a:p>
            <a:r>
              <a:rPr lang="en-US" altLang="en-US" dirty="0"/>
              <a:t>Upstream</a:t>
            </a:r>
          </a:p>
          <a:p>
            <a:r>
              <a:rPr lang="en-US" altLang="en-US" dirty="0"/>
              <a:t>Downstream</a:t>
            </a:r>
          </a:p>
          <a:p>
            <a:endParaRPr lang="en-US" altLang="en-US" sz="800" dirty="0"/>
          </a:p>
          <a:p>
            <a:r>
              <a:rPr lang="en-US" altLang="en-US" b="1" dirty="0"/>
              <a:t>Center of gravity</a:t>
            </a:r>
          </a:p>
          <a:p>
            <a:pPr lvl="1"/>
            <a:r>
              <a:rPr lang="en-US" altLang="en-US" dirty="0"/>
              <a:t>the part of the chain that is most important to the company and the point where its core competencies lie</a:t>
            </a:r>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34819" name="Slide Number Placeholder 7"/>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FD8259B9-41AA-442F-BF68-6E225CC100DC}" type="slidenum">
              <a:rPr lang="en-US" altLang="en-US" sz="1200" smtClean="0"/>
              <a:pPr/>
              <a:t>19</a:t>
            </a:fld>
            <a:endParaRPr lang="en-US" altLang="en-US" sz="1200" dirty="0"/>
          </a:p>
        </p:txBody>
      </p:sp>
    </p:spTree>
    <p:extLst>
      <p:ext uri="{BB962C8B-B14F-4D97-AF65-F5344CB8AC3E}">
        <p14:creationId xmlns:p14="http://schemas.microsoft.com/office/powerpoint/2010/main" val="4251994125"/>
      </p:ext>
    </p:extLst>
  </p:cSld>
  <p:clrMapOvr>
    <a:masterClrMapping/>
  </p:clrMapOvr>
  <p:transition>
    <p:random/>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Tahoma" pitchFamily="-112" charset="0"/>
              </a:rPr>
              <a:t>Corporate Value Chain Analysis</a:t>
            </a:r>
            <a:endParaRPr lang="en-US" dirty="0"/>
          </a:p>
        </p:txBody>
      </p:sp>
      <p:sp>
        <p:nvSpPr>
          <p:cNvPr id="3" name="Text Placeholder 2"/>
          <p:cNvSpPr>
            <a:spLocks noGrp="1"/>
          </p:cNvSpPr>
          <p:nvPr>
            <p:ph type="body" idx="1"/>
          </p:nvPr>
        </p:nvSpPr>
        <p:spPr>
          <a:xfrm>
            <a:off x="381000" y="1676400"/>
            <a:ext cx="4038600" cy="639762"/>
          </a:xfrm>
        </p:spPr>
        <p:txBody>
          <a:bodyPr/>
          <a:lstStyle/>
          <a:p>
            <a:pPr algn="ctr"/>
            <a:r>
              <a:rPr lang="en-US" altLang="en-US" dirty="0">
                <a:latin typeface="Tahoma" pitchFamily="-112" charset="0"/>
              </a:rPr>
              <a:t>Primary activities</a:t>
            </a:r>
          </a:p>
        </p:txBody>
      </p:sp>
      <p:sp>
        <p:nvSpPr>
          <p:cNvPr id="4" name="Content Placeholder 3"/>
          <p:cNvSpPr>
            <a:spLocks noGrp="1"/>
          </p:cNvSpPr>
          <p:nvPr>
            <p:ph sz="half" idx="2"/>
          </p:nvPr>
        </p:nvSpPr>
        <p:spPr>
          <a:xfrm>
            <a:off x="381000" y="2362200"/>
            <a:ext cx="4040188" cy="3951288"/>
          </a:xfrm>
        </p:spPr>
        <p:txBody>
          <a:bodyPr/>
          <a:lstStyle/>
          <a:p>
            <a:pPr marL="609600" indent="-609600"/>
            <a:r>
              <a:rPr lang="en-US" altLang="en-US" sz="2800" dirty="0">
                <a:latin typeface="Tahoma" pitchFamily="-112" charset="0"/>
              </a:rPr>
              <a:t>Inbound logistics</a:t>
            </a:r>
          </a:p>
          <a:p>
            <a:pPr marL="609600" indent="-609600"/>
            <a:r>
              <a:rPr lang="en-US" altLang="en-US" sz="2800" dirty="0">
                <a:latin typeface="Tahoma" pitchFamily="-112" charset="0"/>
              </a:rPr>
              <a:t>Operations</a:t>
            </a:r>
          </a:p>
          <a:p>
            <a:pPr marL="609600" indent="-609600"/>
            <a:r>
              <a:rPr lang="en-US" altLang="en-US" sz="2800" dirty="0">
                <a:latin typeface="Tahoma" pitchFamily="-112" charset="0"/>
              </a:rPr>
              <a:t>Outbound logistics</a:t>
            </a:r>
          </a:p>
          <a:p>
            <a:endParaRPr lang="en-US" dirty="0"/>
          </a:p>
        </p:txBody>
      </p:sp>
      <p:sp>
        <p:nvSpPr>
          <p:cNvPr id="5" name="Text Placeholder 4"/>
          <p:cNvSpPr>
            <a:spLocks noGrp="1"/>
          </p:cNvSpPr>
          <p:nvPr>
            <p:ph type="body" sz="quarter" idx="3"/>
          </p:nvPr>
        </p:nvSpPr>
        <p:spPr>
          <a:xfrm>
            <a:off x="4648200" y="1676400"/>
            <a:ext cx="4041775" cy="639762"/>
          </a:xfrm>
        </p:spPr>
        <p:txBody>
          <a:bodyPr/>
          <a:lstStyle/>
          <a:p>
            <a:pPr algn="ctr"/>
            <a:r>
              <a:rPr lang="en-US" altLang="en-US" dirty="0">
                <a:latin typeface="Tahoma" pitchFamily="-112" charset="0"/>
              </a:rPr>
              <a:t>Support activities</a:t>
            </a:r>
          </a:p>
        </p:txBody>
      </p:sp>
      <p:sp>
        <p:nvSpPr>
          <p:cNvPr id="6" name="Content Placeholder 5"/>
          <p:cNvSpPr>
            <a:spLocks noGrp="1"/>
          </p:cNvSpPr>
          <p:nvPr>
            <p:ph sz="quarter" idx="4"/>
          </p:nvPr>
        </p:nvSpPr>
        <p:spPr>
          <a:xfrm>
            <a:off x="4648200" y="2362200"/>
            <a:ext cx="4041775" cy="3951288"/>
          </a:xfrm>
        </p:spPr>
        <p:txBody>
          <a:bodyPr/>
          <a:lstStyle/>
          <a:p>
            <a:pPr marL="404813" indent="-404813"/>
            <a:r>
              <a:rPr lang="en-US" altLang="en-US" sz="2800" dirty="0">
                <a:latin typeface="Tahoma" pitchFamily="-112" charset="0"/>
              </a:rPr>
              <a:t>Procurement</a:t>
            </a:r>
          </a:p>
          <a:p>
            <a:pPr marL="404813" indent="-404813"/>
            <a:r>
              <a:rPr lang="en-US" altLang="en-US" sz="2800" dirty="0">
                <a:latin typeface="Tahoma" pitchFamily="-112" charset="0"/>
              </a:rPr>
              <a:t>Technology development</a:t>
            </a:r>
          </a:p>
          <a:p>
            <a:pPr marL="404813" indent="-404813"/>
            <a:r>
              <a:rPr lang="en-US" altLang="en-US" sz="2800" dirty="0">
                <a:latin typeface="Tahoma" pitchFamily="-112" charset="0"/>
              </a:rPr>
              <a:t>Human resource management</a:t>
            </a:r>
          </a:p>
          <a:p>
            <a:pPr marL="404813" indent="-404813"/>
            <a:r>
              <a:rPr lang="en-US" altLang="en-US" sz="2800" dirty="0">
                <a:latin typeface="Tahoma" pitchFamily="-112" charset="0"/>
              </a:rPr>
              <a:t>Firm infrastructure</a:t>
            </a:r>
          </a:p>
          <a:p>
            <a:endParaRPr lang="en-US" dirty="0"/>
          </a:p>
        </p:txBody>
      </p:sp>
      <p:sp>
        <p:nvSpPr>
          <p:cNvPr id="7" name="Footer Placeholder 6"/>
          <p:cNvSpPr>
            <a:spLocks noGrp="1"/>
          </p:cNvSpPr>
          <p:nvPr>
            <p:ph type="ftr" sz="quarter" idx="11"/>
          </p:nvPr>
        </p:nvSpPr>
        <p:spPr>
          <a:xfrm>
            <a:off x="3086100" y="6492875"/>
            <a:ext cx="2971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Copyright © 2015 Pearson Education, Inc. </a:t>
            </a:r>
            <a:endParaRPr lang="en-US" dirty="0"/>
          </a:p>
        </p:txBody>
      </p:sp>
      <p:sp>
        <p:nvSpPr>
          <p:cNvPr id="8" name="Slide Number Placeholder 7"/>
          <p:cNvSpPr>
            <a:spLocks noGrp="1"/>
          </p:cNvSpPr>
          <p:nvPr>
            <p:ph type="sldNum" sz="quarter" idx="12"/>
          </p:nvPr>
        </p:nvSpPr>
        <p:spPr/>
        <p:txBody>
          <a:bodyPr/>
          <a:lstStyle/>
          <a:p>
            <a:r>
              <a:rPr lang="en-US" dirty="0"/>
              <a:t>5-</a:t>
            </a:r>
            <a:fld id="{3BA836C6-F704-448B-94C4-5B456B503172}" type="slidenum">
              <a:rPr lang="en-US" smtClean="0"/>
              <a:pPr/>
              <a:t>20</a:t>
            </a:fld>
            <a:endParaRPr lang="en-US" dirty="0"/>
          </a:p>
        </p:txBody>
      </p:sp>
    </p:spTree>
    <p:extLst>
      <p:ext uri="{BB962C8B-B14F-4D97-AF65-F5344CB8AC3E}">
        <p14:creationId xmlns:p14="http://schemas.microsoft.com/office/powerpoint/2010/main" val="185412391"/>
      </p:ext>
    </p:extLst>
  </p:cSld>
  <p:clrMapOvr>
    <a:masterClrMapping/>
  </p:clrMapOvr>
  <p:transition>
    <p:random/>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 Corporation’s Value Chain</a:t>
            </a:r>
          </a:p>
        </p:txBody>
      </p:sp>
      <p:sp>
        <p:nvSpPr>
          <p:cNvPr id="2" name="Footer Placeholder 1"/>
          <p:cNvSpPr>
            <a:spLocks noGrp="1"/>
          </p:cNvSpPr>
          <p:nvPr>
            <p:ph type="ftr" sz="quarter" idx="11"/>
          </p:nvPr>
        </p:nvSpPr>
        <p:spPr>
          <a:xfrm>
            <a:off x="3086100" y="6492875"/>
            <a:ext cx="2971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Copyright © 2015 Pearson Education, Inc. </a:t>
            </a:r>
            <a:endParaRPr lang="en-US" dirty="0"/>
          </a:p>
        </p:txBody>
      </p:sp>
      <p:sp>
        <p:nvSpPr>
          <p:cNvPr id="36867"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pPr eaLnBrk="1" hangingPunct="1"/>
            <a:r>
              <a:rPr lang="en-US" altLang="en-US" sz="1400" dirty="0"/>
              <a:t>5-</a:t>
            </a:r>
            <a:fld id="{956AC287-42EA-47DD-9D91-DBA07C618705}" type="slidenum">
              <a:rPr lang="en-US" altLang="en-US" sz="1400" smtClean="0"/>
              <a:pPr eaLnBrk="1" hangingPunct="1"/>
              <a:t>21</a:t>
            </a:fld>
            <a:endParaRPr lang="en-US" altLang="en-US" sz="1400"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1757082"/>
            <a:ext cx="8542136" cy="41103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1745798"/>
      </p:ext>
    </p:extLst>
  </p:cSld>
  <p:clrMapOvr>
    <a:masterClrMapping/>
  </p:clrMapOvr>
  <p:transition>
    <p:random/>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Corporate Value Chain Analysis</a:t>
            </a:r>
            <a:endParaRPr lang="en-US" dirty="0"/>
          </a:p>
        </p:txBody>
      </p:sp>
      <p:sp>
        <p:nvSpPr>
          <p:cNvPr id="37892" name="Rectangle 2"/>
          <p:cNvSpPr>
            <a:spLocks noGrp="1" noChangeArrowheads="1"/>
          </p:cNvSpPr>
          <p:nvPr>
            <p:ph idx="1"/>
          </p:nvPr>
        </p:nvSpPr>
        <p:spPr/>
        <p:txBody>
          <a:bodyPr>
            <a:normAutofit lnSpcReduction="10000"/>
          </a:bodyPr>
          <a:lstStyle/>
          <a:p>
            <a:pPr marL="514350" indent="-514350">
              <a:buFont typeface="+mj-lt"/>
              <a:buAutoNum type="arabicPeriod"/>
            </a:pPr>
            <a:r>
              <a:rPr lang="en-US" altLang="en-US" sz="3000" dirty="0"/>
              <a:t>Examine </a:t>
            </a:r>
            <a:r>
              <a:rPr lang="en-US" altLang="en-US" sz="3000" dirty="0">
                <a:solidFill>
                  <a:schemeClr val="tx2">
                    <a:lumMod val="60000"/>
                    <a:lumOff val="40000"/>
                  </a:schemeClr>
                </a:solidFill>
              </a:rPr>
              <a:t>each product line’s </a:t>
            </a:r>
            <a:r>
              <a:rPr lang="en-US" altLang="en-US" sz="3000" dirty="0"/>
              <a:t>value chain in terms of the various activities involved in producing the product or service</a:t>
            </a:r>
          </a:p>
          <a:p>
            <a:pPr marL="514350" indent="-514350">
              <a:buFont typeface="+mj-lt"/>
              <a:buAutoNum type="arabicPeriod"/>
            </a:pPr>
            <a:r>
              <a:rPr lang="en-US" altLang="en-US" sz="3000" dirty="0"/>
              <a:t>Examine the </a:t>
            </a:r>
            <a:r>
              <a:rPr lang="en-US" altLang="en-US" sz="3000" dirty="0">
                <a:solidFill>
                  <a:schemeClr val="tx2">
                    <a:lumMod val="60000"/>
                    <a:lumOff val="40000"/>
                  </a:schemeClr>
                </a:solidFill>
              </a:rPr>
              <a:t>linkages</a:t>
            </a:r>
            <a:r>
              <a:rPr lang="en-US" altLang="en-US" sz="3000" dirty="0"/>
              <a:t> within each product line’s value chain</a:t>
            </a:r>
          </a:p>
          <a:p>
            <a:pPr marL="514350" indent="-514350">
              <a:buFont typeface="+mj-lt"/>
              <a:buAutoNum type="arabicPeriod"/>
            </a:pPr>
            <a:r>
              <a:rPr lang="en-US" altLang="en-US" sz="3000" dirty="0"/>
              <a:t>Examine the </a:t>
            </a:r>
            <a:r>
              <a:rPr lang="en-US" altLang="en-US" sz="3000" dirty="0">
                <a:solidFill>
                  <a:schemeClr val="tx2">
                    <a:lumMod val="60000"/>
                    <a:lumOff val="40000"/>
                  </a:schemeClr>
                </a:solidFill>
              </a:rPr>
              <a:t>potential synergies </a:t>
            </a:r>
            <a:r>
              <a:rPr lang="en-US" altLang="en-US" sz="3000" dirty="0"/>
              <a:t>among the value chains of different product lines or business units</a:t>
            </a:r>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37891" name="Slide Number Placeholder 7"/>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A3C670A1-9B94-4646-9897-745BC13736D6}" type="slidenum">
              <a:rPr lang="en-US" altLang="en-US" sz="1200" smtClean="0"/>
              <a:pPr/>
              <a:t>22</a:t>
            </a:fld>
            <a:endParaRPr lang="en-US" altLang="en-US" sz="1200" dirty="0"/>
          </a:p>
        </p:txBody>
      </p:sp>
    </p:spTree>
    <p:extLst>
      <p:ext uri="{BB962C8B-B14F-4D97-AF65-F5344CB8AC3E}">
        <p14:creationId xmlns:p14="http://schemas.microsoft.com/office/powerpoint/2010/main" val="3702028748"/>
      </p:ext>
    </p:extLst>
  </p:cSld>
  <p:clrMapOvr>
    <a:masterClrMapping/>
  </p:clrMapOvr>
  <p:transition>
    <p:random/>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Basic Organizational Structures</a:t>
            </a:r>
            <a:endParaRPr lang="en-US" dirty="0"/>
          </a:p>
        </p:txBody>
      </p:sp>
      <p:graphicFrame>
        <p:nvGraphicFramePr>
          <p:cNvPr id="9" name="Content Placeholder 8"/>
          <p:cNvGraphicFramePr>
            <a:graphicFrameLocks noGrp="1"/>
          </p:cNvGraphicFramePr>
          <p:nvPr>
            <p:ph idx="1"/>
          </p:nvPr>
        </p:nvGraphicFramePr>
        <p:xfrm>
          <a:off x="457200" y="17526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38915"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197CE2CB-257F-4CA5-86C6-DCA273D8D601}" type="slidenum">
              <a:rPr lang="en-US" altLang="en-US" sz="1200" smtClean="0"/>
              <a:pPr/>
              <a:t>23</a:t>
            </a:fld>
            <a:endParaRPr lang="en-US" altLang="en-US" sz="1200" dirty="0"/>
          </a:p>
        </p:txBody>
      </p:sp>
    </p:spTree>
    <p:extLst>
      <p:ext uri="{BB962C8B-B14F-4D97-AF65-F5344CB8AC3E}">
        <p14:creationId xmlns:p14="http://schemas.microsoft.com/office/powerpoint/2010/main" val="61363015"/>
      </p:ext>
    </p:extLst>
  </p:cSld>
  <p:clrMapOvr>
    <a:masterClrMapping/>
  </p:clrMapOvr>
  <p:transition>
    <p:random/>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Corporate Culture: </a:t>
            </a:r>
            <a:br>
              <a:rPr lang="en-US" altLang="en-US" dirty="0"/>
            </a:br>
            <a:r>
              <a:rPr lang="en-US" altLang="en-US" dirty="0"/>
              <a:t>The Company Way</a:t>
            </a:r>
            <a:endParaRPr lang="en-US" dirty="0"/>
          </a:p>
        </p:txBody>
      </p:sp>
      <p:sp>
        <p:nvSpPr>
          <p:cNvPr id="40964" name="Rectangle 2"/>
          <p:cNvSpPr>
            <a:spLocks noGrp="1" noChangeArrowheads="1"/>
          </p:cNvSpPr>
          <p:nvPr>
            <p:ph idx="1"/>
          </p:nvPr>
        </p:nvSpPr>
        <p:spPr/>
        <p:txBody>
          <a:bodyPr/>
          <a:lstStyle/>
          <a:p>
            <a:r>
              <a:rPr lang="en-US" altLang="en-US" b="1" dirty="0"/>
              <a:t>Corporate culture</a:t>
            </a:r>
          </a:p>
          <a:p>
            <a:pPr lvl="1"/>
            <a:r>
              <a:rPr lang="en-US" altLang="en-US" dirty="0"/>
              <a:t>the collection of beliefs, expectations and values learned and shared by a corporation’s members and transmitted from one generation of employees to another.</a:t>
            </a:r>
          </a:p>
          <a:p>
            <a:pPr lvl="1"/>
            <a:endParaRPr lang="en-US" altLang="en-US" dirty="0"/>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40963"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6794BEE3-F38E-4091-A95D-A1262DAC8A29}" type="slidenum">
              <a:rPr lang="en-US" altLang="en-US" sz="1200" smtClean="0"/>
              <a:pPr/>
              <a:t>24</a:t>
            </a:fld>
            <a:endParaRPr lang="en-US" altLang="en-US" sz="1200" dirty="0"/>
          </a:p>
        </p:txBody>
      </p:sp>
    </p:spTree>
    <p:extLst>
      <p:ext uri="{BB962C8B-B14F-4D97-AF65-F5344CB8AC3E}">
        <p14:creationId xmlns:p14="http://schemas.microsoft.com/office/powerpoint/2010/main" val="547374487"/>
      </p:ext>
    </p:extLst>
  </p:cSld>
  <p:clrMapOvr>
    <a:masterClrMapping/>
  </p:clrMapOvr>
  <p:transition>
    <p:random/>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Functions of Corporate Culture</a:t>
            </a:r>
            <a:endParaRPr lang="en-US" dirty="0"/>
          </a:p>
        </p:txBody>
      </p:sp>
      <p:sp>
        <p:nvSpPr>
          <p:cNvPr id="41988" name="Rectangle 2"/>
          <p:cNvSpPr>
            <a:spLocks noGrp="1" noChangeArrowheads="1"/>
          </p:cNvSpPr>
          <p:nvPr>
            <p:ph idx="1"/>
          </p:nvPr>
        </p:nvSpPr>
        <p:spPr/>
        <p:txBody>
          <a:bodyPr/>
          <a:lstStyle/>
          <a:p>
            <a:pPr marL="514350" indent="-514350">
              <a:buFont typeface="+mj-lt"/>
              <a:buAutoNum type="arabicPeriod"/>
            </a:pPr>
            <a:r>
              <a:rPr lang="en-US" altLang="en-US" dirty="0"/>
              <a:t>Conveys a </a:t>
            </a:r>
            <a:r>
              <a:rPr lang="en-US" altLang="en-US" dirty="0">
                <a:solidFill>
                  <a:schemeClr val="tx2">
                    <a:lumMod val="60000"/>
                    <a:lumOff val="40000"/>
                  </a:schemeClr>
                </a:solidFill>
              </a:rPr>
              <a:t>sense of identity </a:t>
            </a:r>
            <a:r>
              <a:rPr lang="en-US" altLang="en-US" dirty="0"/>
              <a:t>for employees</a:t>
            </a:r>
          </a:p>
          <a:p>
            <a:pPr marL="514350" indent="-514350">
              <a:buFont typeface="+mj-lt"/>
              <a:buAutoNum type="arabicPeriod"/>
            </a:pPr>
            <a:r>
              <a:rPr lang="en-US" altLang="en-US" dirty="0"/>
              <a:t>Generates employee commitment</a:t>
            </a:r>
          </a:p>
          <a:p>
            <a:pPr marL="514350" indent="-514350">
              <a:buFont typeface="+mj-lt"/>
              <a:buAutoNum type="arabicPeriod"/>
            </a:pPr>
            <a:r>
              <a:rPr lang="en-US" altLang="en-US" dirty="0"/>
              <a:t>Adds to the </a:t>
            </a:r>
            <a:r>
              <a:rPr lang="en-US" altLang="en-US" dirty="0">
                <a:solidFill>
                  <a:schemeClr val="tx2">
                    <a:lumMod val="60000"/>
                    <a:lumOff val="40000"/>
                  </a:schemeClr>
                </a:solidFill>
              </a:rPr>
              <a:t>stability</a:t>
            </a:r>
            <a:r>
              <a:rPr lang="en-US" altLang="en-US" dirty="0"/>
              <a:t> of the organization as a social system</a:t>
            </a:r>
          </a:p>
          <a:p>
            <a:pPr marL="514350" indent="-514350">
              <a:buFont typeface="+mj-lt"/>
              <a:buAutoNum type="arabicPeriod"/>
            </a:pPr>
            <a:r>
              <a:rPr lang="en-US" altLang="en-US" dirty="0"/>
              <a:t>Serves as a </a:t>
            </a:r>
            <a:r>
              <a:rPr lang="en-US" altLang="en-US" dirty="0">
                <a:solidFill>
                  <a:schemeClr val="tx2">
                    <a:lumMod val="60000"/>
                    <a:lumOff val="40000"/>
                  </a:schemeClr>
                </a:solidFill>
              </a:rPr>
              <a:t>frame of reference </a:t>
            </a:r>
            <a:r>
              <a:rPr lang="en-US" altLang="en-US" dirty="0"/>
              <a:t>for employees to understand organizational activities and as a guide for behavior</a:t>
            </a:r>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41987"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FC3B93FF-7C22-4500-8B7E-DE9D1928DB1C}" type="slidenum">
              <a:rPr lang="en-US" altLang="en-US" sz="1200" smtClean="0"/>
              <a:pPr/>
              <a:t>25</a:t>
            </a:fld>
            <a:endParaRPr lang="en-US" altLang="en-US" sz="1200" dirty="0"/>
          </a:p>
        </p:txBody>
      </p:sp>
    </p:spTree>
    <p:extLst>
      <p:ext uri="{BB962C8B-B14F-4D97-AF65-F5344CB8AC3E}">
        <p14:creationId xmlns:p14="http://schemas.microsoft.com/office/powerpoint/2010/main" val="1713850060"/>
      </p:ext>
    </p:extLst>
  </p:cSld>
  <p:clrMapOvr>
    <a:masterClrMapping/>
  </p:clrMapOvr>
  <p:transition>
    <p:random/>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Corporate Culture: </a:t>
            </a:r>
            <a:br>
              <a:rPr lang="en-US" altLang="en-US" dirty="0"/>
            </a:br>
            <a:r>
              <a:rPr lang="en-US" altLang="en-US" dirty="0"/>
              <a:t>The Company Way</a:t>
            </a:r>
            <a:endParaRPr lang="en-US" dirty="0"/>
          </a:p>
        </p:txBody>
      </p:sp>
      <p:sp>
        <p:nvSpPr>
          <p:cNvPr id="43012" name="Rectangle 2"/>
          <p:cNvSpPr>
            <a:spLocks noGrp="1" noChangeArrowheads="1"/>
          </p:cNvSpPr>
          <p:nvPr>
            <p:ph idx="1"/>
          </p:nvPr>
        </p:nvSpPr>
        <p:spPr/>
        <p:txBody>
          <a:bodyPr>
            <a:normAutofit fontScale="92500" lnSpcReduction="10000"/>
          </a:bodyPr>
          <a:lstStyle/>
          <a:p>
            <a:r>
              <a:rPr lang="en-US" altLang="en-US" b="1" dirty="0"/>
              <a:t>Cultural intensity</a:t>
            </a:r>
          </a:p>
          <a:p>
            <a:pPr lvl="1"/>
            <a:r>
              <a:rPr lang="en-US" altLang="en-US" sz="2700" dirty="0"/>
              <a:t>the degree of which members of a unit accept the norms, values and other cultural content associated with the unit</a:t>
            </a:r>
          </a:p>
          <a:p>
            <a:pPr lvl="1"/>
            <a:r>
              <a:rPr lang="en-US" sz="2700" dirty="0"/>
              <a:t>shows the culture’s depth</a:t>
            </a:r>
            <a:endParaRPr lang="en-US" altLang="en-US" sz="2700" dirty="0"/>
          </a:p>
          <a:p>
            <a:r>
              <a:rPr lang="en-US" altLang="en-US" b="1" dirty="0"/>
              <a:t>Cultural integration</a:t>
            </a:r>
          </a:p>
          <a:p>
            <a:pPr lvl="1"/>
            <a:r>
              <a:rPr lang="en-US" altLang="en-US" sz="2700" dirty="0"/>
              <a:t>the extent of which units throughout the organization share a common culture</a:t>
            </a:r>
          </a:p>
          <a:p>
            <a:pPr lvl="1"/>
            <a:r>
              <a:rPr lang="en-US" sz="2700" dirty="0"/>
              <a:t>culture’s breadth</a:t>
            </a:r>
            <a:endParaRPr lang="en-US" altLang="en-US" sz="2700" dirty="0"/>
          </a:p>
        </p:txBody>
      </p:sp>
      <p:sp>
        <p:nvSpPr>
          <p:cNvPr id="2" name="Footer Placeholder 1"/>
          <p:cNvSpPr>
            <a:spLocks noGrp="1"/>
          </p:cNvSpPr>
          <p:nvPr>
            <p:ph type="ftr" sz="quarter" idx="11"/>
          </p:nvPr>
        </p:nvSpPr>
        <p:spPr/>
        <p:txBody>
          <a:bodyPr/>
          <a:lstStyle/>
          <a:p>
            <a:r>
              <a:rPr lang="en-US" altLang="en-US" dirty="0"/>
              <a:t>Copyright © 2015 Pearson Education, Inc. </a:t>
            </a:r>
          </a:p>
        </p:txBody>
      </p:sp>
      <p:sp>
        <p:nvSpPr>
          <p:cNvPr id="43011" name="Slide Number Placeholder 6"/>
          <p:cNvSpPr>
            <a:spLocks noGrp="1"/>
          </p:cNvSpPr>
          <p:nvPr>
            <p:ph type="sldNum" sz="quarter" idx="12"/>
          </p:nvPr>
        </p:nvSpPr>
        <p:spPr/>
        <p:txBody>
          <a:bodyPr/>
          <a:lstStyle>
            <a:lvl1pPr eaLnBrk="0" hangingPunct="0">
              <a:defRPr sz="2400">
                <a:solidFill>
                  <a:schemeClr val="tx1"/>
                </a:solidFill>
                <a:latin typeface="Arial" charset="0"/>
                <a:ea typeface="ＭＳ Ｐゴシック" pitchFamily="-112" charset="-128"/>
              </a:defRPr>
            </a:lvl1pPr>
            <a:lvl2pPr marL="37931725" indent="-37474525" eaLnBrk="0" hangingPunct="0">
              <a:defRPr sz="2400">
                <a:solidFill>
                  <a:schemeClr val="tx1"/>
                </a:solidFill>
                <a:latin typeface="Arial" charset="0"/>
                <a:ea typeface="ＭＳ Ｐゴシック" pitchFamily="-112" charset="-128"/>
              </a:defRPr>
            </a:lvl2pPr>
            <a:lvl3pPr eaLnBrk="0" hangingPunct="0">
              <a:defRPr sz="2400">
                <a:solidFill>
                  <a:schemeClr val="tx1"/>
                </a:solidFill>
                <a:latin typeface="Arial" charset="0"/>
                <a:ea typeface="ＭＳ Ｐゴシック" pitchFamily="-112" charset="-128"/>
              </a:defRPr>
            </a:lvl3pPr>
            <a:lvl4pPr eaLnBrk="0" hangingPunct="0">
              <a:defRPr sz="2400">
                <a:solidFill>
                  <a:schemeClr val="tx1"/>
                </a:solidFill>
                <a:latin typeface="Arial" charset="0"/>
                <a:ea typeface="ＭＳ Ｐゴシック" pitchFamily="-112" charset="-128"/>
              </a:defRPr>
            </a:lvl4pPr>
            <a:lvl5pPr eaLnBrk="0" hangingPunct="0">
              <a:defRPr sz="2400">
                <a:solidFill>
                  <a:schemeClr val="tx1"/>
                </a:solidFill>
                <a:latin typeface="Arial" charset="0"/>
                <a:ea typeface="ＭＳ Ｐゴシック" pitchFamily="-112" charset="-128"/>
              </a:defRPr>
            </a:lvl5pPr>
            <a:lvl6pPr marL="457200" eaLnBrk="0" fontAlgn="base" hangingPunct="0">
              <a:spcBef>
                <a:spcPct val="0"/>
              </a:spcBef>
              <a:spcAft>
                <a:spcPct val="0"/>
              </a:spcAft>
              <a:defRPr sz="2400">
                <a:solidFill>
                  <a:schemeClr val="tx1"/>
                </a:solidFill>
                <a:latin typeface="Arial" charset="0"/>
                <a:ea typeface="ＭＳ Ｐゴシック" pitchFamily="-112" charset="-128"/>
              </a:defRPr>
            </a:lvl6pPr>
            <a:lvl7pPr marL="914400" eaLnBrk="0" fontAlgn="base" hangingPunct="0">
              <a:spcBef>
                <a:spcPct val="0"/>
              </a:spcBef>
              <a:spcAft>
                <a:spcPct val="0"/>
              </a:spcAft>
              <a:defRPr sz="2400">
                <a:solidFill>
                  <a:schemeClr val="tx1"/>
                </a:solidFill>
                <a:latin typeface="Arial" charset="0"/>
                <a:ea typeface="ＭＳ Ｐゴシック" pitchFamily="-112" charset="-128"/>
              </a:defRPr>
            </a:lvl7pPr>
            <a:lvl8pPr marL="1371600" eaLnBrk="0" fontAlgn="base" hangingPunct="0">
              <a:spcBef>
                <a:spcPct val="0"/>
              </a:spcBef>
              <a:spcAft>
                <a:spcPct val="0"/>
              </a:spcAft>
              <a:defRPr sz="2400">
                <a:solidFill>
                  <a:schemeClr val="tx1"/>
                </a:solidFill>
                <a:latin typeface="Arial" charset="0"/>
                <a:ea typeface="ＭＳ Ｐゴシック" pitchFamily="-112" charset="-128"/>
              </a:defRPr>
            </a:lvl8pPr>
            <a:lvl9pPr marL="1828800" eaLnBrk="0" fontAlgn="base" hangingPunct="0">
              <a:spcBef>
                <a:spcPct val="0"/>
              </a:spcBef>
              <a:spcAft>
                <a:spcPct val="0"/>
              </a:spcAft>
              <a:defRPr sz="2400">
                <a:solidFill>
                  <a:schemeClr val="tx1"/>
                </a:solidFill>
                <a:latin typeface="Arial" charset="0"/>
                <a:ea typeface="ＭＳ Ｐゴシック" pitchFamily="-112" charset="-128"/>
              </a:defRPr>
            </a:lvl9pPr>
          </a:lstStyle>
          <a:p>
            <a:r>
              <a:rPr lang="en-US" altLang="en-US" sz="1200" dirty="0"/>
              <a:t>5-</a:t>
            </a:r>
            <a:fld id="{D1406479-1C58-4688-9DD9-CF3202429E74}" type="slidenum">
              <a:rPr lang="en-US" altLang="en-US" sz="1200" smtClean="0"/>
              <a:pPr/>
              <a:t>26</a:t>
            </a:fld>
            <a:endParaRPr lang="en-US" altLang="en-US" sz="1200" dirty="0"/>
          </a:p>
        </p:txBody>
      </p:sp>
    </p:spTree>
    <p:extLst>
      <p:ext uri="{BB962C8B-B14F-4D97-AF65-F5344CB8AC3E}">
        <p14:creationId xmlns:p14="http://schemas.microsoft.com/office/powerpoint/2010/main" val="2996025016"/>
      </p:ext>
    </p:extLst>
  </p:cSld>
  <p:clrMapOvr>
    <a:masterClrMapping/>
  </p:clrMapOvr>
  <p:transition>
    <p:rand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B6EA1-D71F-4926-BF3F-79A8F3DAA8B4}"/>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AE8799B8-D32B-4066-B013-9799D55D3E79}"/>
              </a:ext>
            </a:extLst>
          </p:cNvPr>
          <p:cNvSpPr>
            <a:spLocks noGrp="1"/>
          </p:cNvSpPr>
          <p:nvPr>
            <p:ph idx="1"/>
          </p:nvPr>
        </p:nvSpPr>
        <p:spPr/>
        <p:txBody>
          <a:bodyPr>
            <a:normAutofit fontScale="77500" lnSpcReduction="20000"/>
          </a:bodyPr>
          <a:lstStyle/>
          <a:p>
            <a:r>
              <a:rPr lang="en-US" b="1" dirty="0"/>
              <a:t>Chapter 4 and 5: David, F. R., &amp; David, F. R., 2017. </a:t>
            </a:r>
            <a:r>
              <a:rPr lang="en-US" b="1" i="1" dirty="0"/>
              <a:t>Strategic management: A competitive advantage approach, concepts and cases</a:t>
            </a:r>
            <a:r>
              <a:rPr lang="en-US" b="1" dirty="0"/>
              <a:t>. 16th ed. Boston, MA: Pearson.</a:t>
            </a:r>
          </a:p>
          <a:p>
            <a:r>
              <a:rPr lang="en-US" dirty="0"/>
              <a:t>Thompson, A., </a:t>
            </a:r>
            <a:r>
              <a:rPr lang="en-US" dirty="0" err="1"/>
              <a:t>Peteraf</a:t>
            </a:r>
            <a:r>
              <a:rPr lang="en-US" dirty="0"/>
              <a:t>, M., Gamble, J. and Strickland, A., 2016. </a:t>
            </a:r>
            <a:r>
              <a:rPr lang="en-US" i="1" dirty="0"/>
              <a:t>Crafting And Executing Strategy: The Quest For Competitive Advantage, Concepts And Cases</a:t>
            </a:r>
            <a:r>
              <a:rPr lang="en-US" dirty="0"/>
              <a:t>. 20th ed. New York: McGraw-Hill Education.</a:t>
            </a:r>
          </a:p>
          <a:p>
            <a:r>
              <a:rPr lang="en-US" dirty="0"/>
              <a:t>Slack, N., Brandon-Jones, A., Johnston, R. and Betts, A., 2015. </a:t>
            </a:r>
            <a:r>
              <a:rPr lang="en-US" i="1" dirty="0"/>
              <a:t>Operations And Process Management - Principles And Practice For Strategic Impact</a:t>
            </a:r>
            <a:r>
              <a:rPr lang="en-US" dirty="0"/>
              <a:t>. 4th ed. Harlow, United Kingdom: Pearson Education Limited.</a:t>
            </a:r>
          </a:p>
          <a:p>
            <a:endParaRPr lang="en-US" dirty="0"/>
          </a:p>
        </p:txBody>
      </p:sp>
    </p:spTree>
    <p:extLst>
      <p:ext uri="{BB962C8B-B14F-4D97-AF65-F5344CB8AC3E}">
        <p14:creationId xmlns:p14="http://schemas.microsoft.com/office/powerpoint/2010/main" val="33593720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74</TotalTime>
  <Words>2549</Words>
  <Application>Microsoft Office PowerPoint</Application>
  <PresentationFormat>On-screen Show (4:3)</PresentationFormat>
  <Paragraphs>290</Paragraphs>
  <Slides>27</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Tahoma</vt:lpstr>
      <vt:lpstr>20140311PresentationUWTSDTemplate</vt:lpstr>
      <vt:lpstr>VRIO and Value chain analysis </vt:lpstr>
      <vt:lpstr>Learning Objectives</vt:lpstr>
      <vt:lpstr>Learning Objectives</vt:lpstr>
      <vt:lpstr>A Resource-Based Approach to Organizational Analysis</vt:lpstr>
      <vt:lpstr>Core and Distinctive Competencies</vt:lpstr>
      <vt:lpstr>Core and Distinctive Competencies</vt:lpstr>
      <vt:lpstr>VRIO Framework of Analysis</vt:lpstr>
      <vt:lpstr>Using Resources to Gain Competitive Advantage</vt:lpstr>
      <vt:lpstr>Access to a Distinctive Competency</vt:lpstr>
      <vt:lpstr>Access to a Distinctive Competency</vt:lpstr>
      <vt:lpstr>Determining the Sustainability  of an Advantage</vt:lpstr>
      <vt:lpstr>Determining the Sustainability  of an Advantage</vt:lpstr>
      <vt:lpstr>Determining the Sustainability  of an Advantage</vt:lpstr>
      <vt:lpstr>Business Models</vt:lpstr>
      <vt:lpstr>Business Models</vt:lpstr>
      <vt:lpstr>Business Models</vt:lpstr>
      <vt:lpstr>Business Models</vt:lpstr>
      <vt:lpstr>Value-Chain Analysis</vt:lpstr>
      <vt:lpstr>Industry Value Chain Analysis</vt:lpstr>
      <vt:lpstr>Corporate Value Chain Analysis</vt:lpstr>
      <vt:lpstr>A Corporation’s Value Chain</vt:lpstr>
      <vt:lpstr>Corporate Value Chain Analysis</vt:lpstr>
      <vt:lpstr>Basic Organizational Structures</vt:lpstr>
      <vt:lpstr>Corporate Culture:  The Company Way</vt:lpstr>
      <vt:lpstr>Functions of Corporate Culture</vt:lpstr>
      <vt:lpstr>Corporate Culture:  The Company Way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8</cp:revision>
  <dcterms:created xsi:type="dcterms:W3CDTF">2015-04-14T15:21:28Z</dcterms:created>
  <dcterms:modified xsi:type="dcterms:W3CDTF">2020-06-08T16:54:45Z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