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7" r:id="rId1"/>
  </p:sldMasterIdLst>
  <p:notesMasterIdLst>
    <p:notesMasterId r:id="rId58"/>
  </p:notesMasterIdLst>
  <p:handoutMasterIdLst>
    <p:handoutMasterId r:id="rId59"/>
  </p:handoutMasterIdLst>
  <p:sldIdLst>
    <p:sldId id="332" r:id="rId2"/>
    <p:sldId id="293" r:id="rId3"/>
    <p:sldId id="283" r:id="rId4"/>
    <p:sldId id="366" r:id="rId5"/>
    <p:sldId id="407" r:id="rId6"/>
    <p:sldId id="372" r:id="rId7"/>
    <p:sldId id="373" r:id="rId8"/>
    <p:sldId id="374" r:id="rId9"/>
    <p:sldId id="375" r:id="rId10"/>
    <p:sldId id="377" r:id="rId11"/>
    <p:sldId id="378" r:id="rId12"/>
    <p:sldId id="379" r:id="rId13"/>
    <p:sldId id="380" r:id="rId14"/>
    <p:sldId id="381" r:id="rId15"/>
    <p:sldId id="385" r:id="rId16"/>
    <p:sldId id="386" r:id="rId17"/>
    <p:sldId id="387" r:id="rId18"/>
    <p:sldId id="388" r:id="rId19"/>
    <p:sldId id="383" r:id="rId20"/>
    <p:sldId id="394" r:id="rId21"/>
    <p:sldId id="395" r:id="rId22"/>
    <p:sldId id="396" r:id="rId23"/>
    <p:sldId id="408" r:id="rId24"/>
    <p:sldId id="370" r:id="rId25"/>
    <p:sldId id="368" r:id="rId26"/>
    <p:sldId id="369" r:id="rId27"/>
    <p:sldId id="261" r:id="rId28"/>
    <p:sldId id="262" r:id="rId29"/>
    <p:sldId id="263" r:id="rId30"/>
    <p:sldId id="264" r:id="rId31"/>
    <p:sldId id="265" r:id="rId32"/>
    <p:sldId id="409" r:id="rId33"/>
    <p:sldId id="389" r:id="rId34"/>
    <p:sldId id="390" r:id="rId35"/>
    <p:sldId id="391" r:id="rId36"/>
    <p:sldId id="392" r:id="rId37"/>
    <p:sldId id="393" r:id="rId38"/>
    <p:sldId id="397" r:id="rId39"/>
    <p:sldId id="398" r:id="rId40"/>
    <p:sldId id="410" r:id="rId41"/>
    <p:sldId id="399" r:id="rId42"/>
    <p:sldId id="400" r:id="rId43"/>
    <p:sldId id="401" r:id="rId44"/>
    <p:sldId id="402" r:id="rId45"/>
    <p:sldId id="403" r:id="rId46"/>
    <p:sldId id="404" r:id="rId47"/>
    <p:sldId id="411" r:id="rId48"/>
    <p:sldId id="405" r:id="rId49"/>
    <p:sldId id="412" r:id="rId50"/>
    <p:sldId id="413" r:id="rId51"/>
    <p:sldId id="414" r:id="rId52"/>
    <p:sldId id="415" r:id="rId53"/>
    <p:sldId id="416" r:id="rId54"/>
    <p:sldId id="282" r:id="rId55"/>
    <p:sldId id="284" r:id="rId56"/>
    <p:sldId id="285" r:id="rId57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EA4283-0B98-8842-ADE8-6BEE2D9DA473}" v="24" dt="2026-01-12T07:25:18.6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82" autoAdjust="0"/>
    <p:restoredTop sz="94576" autoAdjust="0"/>
  </p:normalViewPr>
  <p:slideViewPr>
    <p:cSldViewPr>
      <p:cViewPr varScale="1">
        <p:scale>
          <a:sx n="110" d="100"/>
          <a:sy n="110" d="100"/>
        </p:scale>
        <p:origin x="1928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79F01BA4-F119-CDAA-BA45-7030DEB3A19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E3A7776-BCFC-4B84-04D5-6E71D5394306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CCA47D7-D52C-D861-0373-DCF9E2BA1901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366AFC20-33A7-7A75-A24A-32ECB512409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4D607988-5583-8543-87AC-1BBA800A4A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AC1FEF9B-E632-3107-80F3-C2DBF0BEAF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2A465EED-FE18-3BCC-BFDF-CF133348527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AA364E50-E3D1-F7EA-0A8C-BBFAB2ADDAA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DBA346B-EC08-04D2-E993-909A5AF8B28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77126DD-6D76-A69B-A674-F36E28B52AB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CFFB2FAC-9EE7-017E-50FB-FFF6B023DF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028AC424-3424-7B4C-A933-A9FC6CF8E5C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5015"/>
            <a:ext cx="7772400" cy="721857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636912"/>
            <a:ext cx="6400800" cy="2428255"/>
          </a:xfrm>
        </p:spPr>
        <p:txBody>
          <a:bodyPr/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5738B-3A4C-CF4E-FC7A-59EE50B9AC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B4F4B7-24E4-7141-AD2D-008CE7F21CB3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956B4B-7BDA-D7E2-9177-7C373E4AC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8603B-66CE-B2E7-8557-BF8435B3A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230E0-B995-F049-96DC-CE717F2EF5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9871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A3EC3-9426-FAD2-F67B-A33ED219D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F2FAC-75CB-7645-98BB-BD81E3D5A47B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EFA67-0CD8-776B-FC3C-57AF14A55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A6A1-C9C2-E365-E92B-E93DA9995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7343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2800" b="1" cap="none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DCA1B-6566-3795-2E7E-9E59C661A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95D63-0577-304F-8818-03FBC558F609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8C6DA33-A9B6-BB8A-6962-91A415D4F0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D0EDC-A07F-A240-8C11-F9C68DC076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1990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17646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17646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198D638-3359-28B6-DD48-8B6A68843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E565D-A013-624C-8D74-E5CFCD6CC357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EF43B1-4C31-77C5-9443-E227F1837C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5DBE7-D0FB-814B-8662-632477FAD3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094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CE8FA2F-59FC-111E-119D-3A733652A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E7CD2-0392-8B41-ACD1-8E71750664DE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54EECE9-3DB6-A6E2-3A6D-9453DADD5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57788-63F9-0B40-B76C-4B224160435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4786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88C9F58-1E48-1C60-44F7-ADA4E940F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47149-4A1E-4843-A1E3-748A888593D2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D6829A3-A110-E32D-9F90-BEAC986EC1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EEF92-3513-444C-A31F-44C99AB620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2557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12CDAA5-7B4D-3F16-7500-A4BFB922B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14BD30-0556-BD47-A4DB-00EBC91E1C39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47C833F7-AC15-F7A1-3179-9B544E9D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B7AF4-5AC9-1E42-86C9-4BC99D1FB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35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B1DFFC0-F696-C42B-8420-8645F40D4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2DC804-9D09-704B-8CDC-4FB4A8F57D94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91B38-1DB1-B772-D814-0616540AA9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EF9F0-7AAC-4940-A985-91C7041C47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480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FD01F7C-CC40-3424-0CBF-49F375E5B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D4ED9-0FAC-8C4B-80E8-03C1CA42D364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063C-06A6-D6C3-BDA4-205AF7311A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C0279-F025-184B-ABF7-8E4FFC50439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2423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42FDD-B972-3850-30EE-E248D19CA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E1EA3F-104E-934C-B398-460FF90403B8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894E11C-2E40-CD88-3068-3E10D61D5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967C4-316C-0A49-913B-1B8FFC4BCA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4658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BEAAD-D45A-C66D-B03E-F1E75EBB8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F4F436-B99A-C54B-B258-161D825E69BA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DFCB9E4-5902-4264-30A9-0FD26ED6DC2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61194-E808-B04F-8AD2-A9FF63FFA6E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2056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D57690C-FBA6-6CE2-3EDD-770E96AB02C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922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2E22761-D157-0AB6-4C7F-2A5512BFFA7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412776"/>
            <a:ext cx="8229600" cy="410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DCA00-797A-5495-55FF-B90065FBF6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810A766-8E85-1944-B445-47A418503863}" type="datetime1">
              <a:rPr lang="en-GB" altLang="en-US" smtClean="0"/>
              <a:t>11/01/2026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4E1DC-DD40-7BCC-A98C-8376CB787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91E46BB-5060-5448-ABEE-8BAC258016C0}" type="slidenum">
              <a:rPr lang="en-GB" altLang="en-US" smtClean="0"/>
              <a:pPr>
                <a:defRPr/>
              </a:pPr>
              <a:t>‹#›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–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»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forbes.com/sites/gregsatell/2014/09/05/a-look-back-at-why-blockbuster-really-failed-and-why-it-didnt-have-to/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D85628CD-0CBD-A4BA-A8BC-7F3AC721EE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LCBB5012 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00D42C6E-1758-C313-E26A-A5B5DC62BE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2276872"/>
            <a:ext cx="6400800" cy="2788295"/>
          </a:xfrm>
        </p:spPr>
        <p:txBody>
          <a:bodyPr/>
          <a:lstStyle/>
          <a:p>
            <a:pPr eaLnBrk="1" hangingPunct="1"/>
            <a:r>
              <a:rPr lang="en-GB" altLang="en-US" dirty="0"/>
              <a:t>Principles of Human Resource Management</a:t>
            </a:r>
          </a:p>
          <a:p>
            <a:pPr eaLnBrk="1" hangingPunct="1"/>
            <a:r>
              <a:rPr lang="en-GB" altLang="en-US" dirty="0"/>
              <a:t>WEEK 1</a:t>
            </a:r>
          </a:p>
          <a:p>
            <a:pPr eaLnBrk="1" hangingPunct="1"/>
            <a:r>
              <a:rPr lang="en-GB" altLang="en-US" dirty="0"/>
              <a:t>Human Resource Management: Overview and Context Setting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136C8916-F097-E18A-FFF5-8BF2B82AD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Module aim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B8C98BDF-FBD0-BD6D-EFF6-B2863D9F9A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altLang="en-US" dirty="0"/>
              <a:t>To enhance student’s knowledge and understanding of the administration for HR functions and HR management process within an </a:t>
            </a:r>
            <a:r>
              <a:rPr lang="en-US" altLang="en-US" dirty="0" err="1"/>
              <a:t>organisation</a:t>
            </a:r>
            <a:r>
              <a:rPr lang="en-US" altLang="en-US" dirty="0"/>
              <a:t>.</a:t>
            </a:r>
            <a:endParaRPr lang="en-GB" alt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A82CE4E-B809-6D27-2329-0091A2C28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4B7AF4-5AC9-1E42-86C9-4BC99D1FB83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5CB151E9-3A4F-EBBE-65AE-9AB34B51E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Learning outcomes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739688D9-DF5A-7527-0BD8-044FF7C956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  <a:tabLst>
                <a:tab pos="619125" algn="l"/>
              </a:tabLst>
            </a:pPr>
            <a:r>
              <a:rPr lang="en-GB" altLang="en-US" sz="2000" dirty="0"/>
              <a:t>Upon the successful completion of this module, the student should be able to demonstrate the ability to:</a:t>
            </a:r>
          </a:p>
          <a:p>
            <a:pPr eaLnBrk="1" hangingPunct="1">
              <a:tabLst>
                <a:tab pos="619125" algn="l"/>
              </a:tabLst>
            </a:pPr>
            <a:r>
              <a:rPr lang="en-GB" altLang="en-US" sz="2000" dirty="0"/>
              <a:t>demonstrate an understanding of how human resource management (HRM) systems can be designed to contribute to the organisational environment in an effective and efficient way;</a:t>
            </a:r>
          </a:p>
          <a:p>
            <a:pPr eaLnBrk="1" hangingPunct="1">
              <a:tabLst>
                <a:tab pos="619125" algn="l"/>
              </a:tabLst>
            </a:pPr>
            <a:r>
              <a:rPr lang="en-GB" altLang="en-US" sz="2000" dirty="0"/>
              <a:t>critically evaluate how human resource management (HRM) can contribute to the achievement of organisational goals in national and international contexts;</a:t>
            </a:r>
          </a:p>
          <a:p>
            <a:pPr eaLnBrk="1" hangingPunct="1">
              <a:tabLst>
                <a:tab pos="619125" algn="l"/>
              </a:tabLst>
            </a:pPr>
            <a:r>
              <a:rPr lang="en-GB" altLang="en-US" sz="2000" dirty="0"/>
              <a:t>analyse the context of various human resource processes and how they are best implemented in organisations.</a:t>
            </a:r>
          </a:p>
          <a:p>
            <a:pPr marL="0" indent="0" eaLnBrk="1" hangingPunct="1">
              <a:buNone/>
              <a:tabLst>
                <a:tab pos="619125" algn="l"/>
              </a:tabLst>
            </a:pPr>
            <a:endParaRPr lang="en-GB" altLang="en-US" sz="2000" dirty="0"/>
          </a:p>
          <a:p>
            <a:pPr marL="0" indent="0" eaLnBrk="1" hangingPunct="1">
              <a:buFont typeface="Arial" panose="020B0604020202020204" pitchFamily="34" charset="0"/>
              <a:buNone/>
              <a:tabLst>
                <a:tab pos="619125" algn="l"/>
              </a:tabLst>
            </a:pPr>
            <a:endParaRPr lang="en-GB" altLang="en-US" sz="2000" dirty="0"/>
          </a:p>
        </p:txBody>
      </p:sp>
      <p:sp>
        <p:nvSpPr>
          <p:cNvPr id="8197" name="Slide Number Placeholder 5">
            <a:extLst>
              <a:ext uri="{FF2B5EF4-FFF2-40B4-BE49-F238E27FC236}">
                <a16:creationId xmlns:a16="http://schemas.microsoft.com/office/drawing/2014/main" id="{A95D7352-7D36-5D87-2ED5-90C3F380762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609F5F0-6D10-6045-A012-40AE57F9D28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0670945-FFC5-917D-6D97-0DF1A7714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Today’s Learning outcomes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D248F822-57EC-0C09-C08C-A0F0D9DF6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113" lvl="1" indent="0">
              <a:lnSpc>
                <a:spcPct val="112000"/>
              </a:lnSpc>
              <a:buFont typeface="Arial" panose="020B0604020202020204" pitchFamily="34" charset="0"/>
              <a:buNone/>
              <a:tabLst>
                <a:tab pos="619125" algn="l"/>
              </a:tabLst>
            </a:pPr>
            <a:r>
              <a:rPr lang="en-GB" altLang="en-US" sz="2400" i="1" dirty="0"/>
              <a:t>Upon the successful completion of today’s topic, you should be able to:</a:t>
            </a:r>
          </a:p>
          <a:p>
            <a:pPr>
              <a:tabLst>
                <a:tab pos="619125" algn="l"/>
              </a:tabLst>
            </a:pPr>
            <a:r>
              <a:rPr lang="en-GB" altLang="en-US" dirty="0"/>
              <a:t>Understanding what is HRM and its evolution</a:t>
            </a:r>
            <a:endParaRPr lang="en-GB" altLang="en-US" sz="2400" dirty="0"/>
          </a:p>
          <a:p>
            <a:pPr>
              <a:tabLst>
                <a:tab pos="619125" algn="l"/>
              </a:tabLst>
            </a:pPr>
            <a:r>
              <a:rPr lang="en-GB" altLang="en-US" sz="2400" dirty="0"/>
              <a:t>Understand the role of the HR function across different sectors and business sizes.</a:t>
            </a:r>
          </a:p>
          <a:p>
            <a:pPr>
              <a:tabLst>
                <a:tab pos="619125" algn="l"/>
              </a:tabLst>
            </a:pPr>
            <a:r>
              <a:rPr lang="en-GB" altLang="en-US" dirty="0"/>
              <a:t>Identify key HR functions, metrics and analytics.</a:t>
            </a:r>
          </a:p>
          <a:p>
            <a:pPr>
              <a:tabLst>
                <a:tab pos="619125" algn="l"/>
              </a:tabLst>
            </a:pPr>
            <a:r>
              <a:rPr lang="en-GB" altLang="en-US" sz="2400" dirty="0"/>
              <a:t>Recognise HR responsibilities and challenges in small, medium, and large enterprises.</a:t>
            </a:r>
          </a:p>
          <a:p>
            <a:pPr eaLnBrk="1" hangingPunct="1">
              <a:buFont typeface="Arial" panose="020B0604020202020204" pitchFamily="34" charset="0"/>
              <a:buNone/>
              <a:tabLst>
                <a:tab pos="619125" algn="l"/>
              </a:tabLst>
            </a:pPr>
            <a:endParaRPr lang="en-GB" altLang="en-US" sz="2400" i="1" dirty="0"/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86EF42C1-4AA1-34EE-1CDD-992FFCB86A3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107541-0F2F-9D4E-875E-0D2FD670311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2FCCF4-EF13-6DBA-C23A-BFF279060BE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AE6EDA-660A-CBF5-576D-2D3EC47A57C2}"/>
              </a:ext>
            </a:extLst>
          </p:cNvPr>
          <p:cNvSpPr txBox="1"/>
          <p:nvPr/>
        </p:nvSpPr>
        <p:spPr>
          <a:xfrm>
            <a:off x="611560" y="3247227"/>
            <a:ext cx="8075240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Part 1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Foundational concepts of Human Resource Management </a:t>
            </a:r>
          </a:p>
        </p:txBody>
      </p:sp>
    </p:spTree>
    <p:extLst>
      <p:ext uri="{BB962C8B-B14F-4D97-AF65-F5344CB8AC3E}">
        <p14:creationId xmlns:p14="http://schemas.microsoft.com/office/powerpoint/2010/main" val="671400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11509-0072-93E3-6C85-74F96A6FA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What is Human Resource Management (HRM)?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C4933-B655-AF38-4BAB-E86EA26A8C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simple definition </a:t>
            </a:r>
          </a:p>
          <a:p>
            <a:pPr lvl="1"/>
            <a:r>
              <a:rPr lang="en-GB" dirty="0"/>
              <a:t>The process of managing people at work so that both employees and the organisation achieve their goals</a:t>
            </a:r>
          </a:p>
          <a:p>
            <a:r>
              <a:rPr lang="en-GB" dirty="0"/>
              <a:t>An academic definition</a:t>
            </a:r>
          </a:p>
          <a:p>
            <a:pPr lvl="1"/>
            <a:r>
              <a:rPr lang="en-GB" dirty="0"/>
              <a:t>The strategic and coherent approach to the management of an organisation’s most valued assets – the people working there who individually and collectively contribute to the achievement of organisational objectives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513E15-3F54-A096-1C95-B3AC4884C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2314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F2B937-6E46-7977-6B95-8163CEC26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210CD-7461-08A9-F26E-33D2EC5AE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What is Human Resource Management (HRM)?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8B79A-4AFC-2042-9F74-AC65BE8D27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Words</a:t>
            </a:r>
          </a:p>
          <a:p>
            <a:pPr lvl="1"/>
            <a:r>
              <a:rPr lang="en-GB" dirty="0"/>
              <a:t>Strategic → Linked to long-term organisational goals</a:t>
            </a:r>
          </a:p>
          <a:p>
            <a:pPr lvl="1"/>
            <a:r>
              <a:rPr lang="en-GB" dirty="0"/>
              <a:t>People as assets → Employees are not costs; they create value</a:t>
            </a:r>
          </a:p>
          <a:p>
            <a:pPr lvl="1"/>
            <a:r>
              <a:rPr lang="en-GB" dirty="0"/>
              <a:t>Mutual benefit → HRM is not only about the company; it also benefits employees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05E4B7-7567-3AE2-F6BF-F259DFAA6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2873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51791-7DAE-13CF-F551-40098C7CE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People So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685FE-B03D-152D-F0E8-2BD985EEC5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Organisations may have:</a:t>
            </a:r>
          </a:p>
          <a:p>
            <a:pPr lvl="1"/>
            <a:r>
              <a:rPr lang="en-GB" sz="1600" dirty="0"/>
              <a:t>Buildings</a:t>
            </a:r>
          </a:p>
          <a:p>
            <a:pPr lvl="1"/>
            <a:r>
              <a:rPr lang="en-GB" sz="1600" dirty="0"/>
              <a:t>Technology</a:t>
            </a:r>
          </a:p>
          <a:p>
            <a:pPr lvl="1"/>
            <a:r>
              <a:rPr lang="en-GB" sz="1600" dirty="0"/>
              <a:t>Money</a:t>
            </a:r>
          </a:p>
          <a:p>
            <a:r>
              <a:rPr lang="en-GB" sz="1800" dirty="0"/>
              <a:t>But </a:t>
            </a:r>
            <a:r>
              <a:rPr lang="en-GB" sz="1800" b="1" dirty="0"/>
              <a:t>without people</a:t>
            </a:r>
            <a:r>
              <a:rPr lang="en-GB" sz="1800" dirty="0"/>
              <a:t>:</a:t>
            </a:r>
          </a:p>
          <a:p>
            <a:pPr lvl="1"/>
            <a:r>
              <a:rPr lang="en-GB" sz="1600" dirty="0"/>
              <a:t>Machines don’t run</a:t>
            </a:r>
          </a:p>
          <a:p>
            <a:pPr lvl="1"/>
            <a:r>
              <a:rPr lang="en-GB" sz="1600" dirty="0"/>
              <a:t>Decisions aren’t made</a:t>
            </a:r>
          </a:p>
          <a:p>
            <a:pPr lvl="1"/>
            <a:r>
              <a:rPr lang="en-GB" sz="1600" dirty="0"/>
              <a:t>Customers aren’t served</a:t>
            </a:r>
          </a:p>
          <a:p>
            <a:r>
              <a:rPr lang="en-GB" sz="1800" b="1" dirty="0"/>
              <a:t>Core idea:</a:t>
            </a:r>
            <a:br>
              <a:rPr lang="en-GB" sz="1800" dirty="0"/>
            </a:br>
            <a:r>
              <a:rPr lang="en-GB" sz="1800" dirty="0"/>
              <a:t>People are the </a:t>
            </a:r>
            <a:r>
              <a:rPr lang="en-GB" sz="1800" b="1" dirty="0"/>
              <a:t>only resource that can think, innovate, adapt, and learn</a:t>
            </a:r>
            <a:endParaRPr lang="en-GB" sz="1800" dirty="0"/>
          </a:p>
          <a:p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ADD7C9-3F71-BC9C-79A1-AD40079C1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6771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04576-23F0-5036-999B-EC64C53A7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A66AA-648B-617D-22E8-955AF3C8ED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two companies have the same technology but different performance?</a:t>
            </a:r>
          </a:p>
          <a:p>
            <a:r>
              <a:rPr lang="en-GB" dirty="0"/>
              <a:t>What makes the difference?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A4BC48-113F-D48E-E600-991996A08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4249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5F7F0-A860-A299-A642-B347153DC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42F322D-BEDC-46E3-18DB-B0E72BA9AF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898776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Netflix and Blockbuster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Please read: </a:t>
            </a:r>
            <a:r>
              <a:rPr lang="en-GB" sz="1800" dirty="0">
                <a:hlinkClick r:id="rId2"/>
              </a:rPr>
              <a:t>https://www.forbes.com/sites/gregsatell/2014/09/05/a-look-back-at-why-blockbuster-really-failed-and-why-it-didnt-have-to/</a:t>
            </a: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Discuss the key takeaways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49CC0B-A6AF-3181-1F27-F6686342B8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2DDF22A-6F88-124C-A747-38C10A009519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pic>
        <p:nvPicPr>
          <p:cNvPr id="9" name="Picture 2" descr="Winning the Customer Journey Battle: Netflix vs Blockbuster Case Study –  THE STRATEGY JOURNEY">
            <a:extLst>
              <a:ext uri="{FF2B5EF4-FFF2-40B4-BE49-F238E27FC236}">
                <a16:creationId xmlns:a16="http://schemas.microsoft.com/office/drawing/2014/main" id="{45B04142-40BB-291E-E05E-DEC6012B6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864" y="1600201"/>
            <a:ext cx="4207669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4811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7EF0DF-9305-C328-F7DC-6274505506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4D5C1-E1E3-26F9-0307-B3233C7EF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134D3-1299-8C85-11A0-C2A94BE9B0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b="1" dirty="0"/>
              <a:t>Same Technology (Initially)</a:t>
            </a:r>
          </a:p>
          <a:p>
            <a:pPr lvl="1"/>
            <a:r>
              <a:rPr lang="en-GB" sz="2000" dirty="0"/>
              <a:t>Digital content delivery</a:t>
            </a:r>
          </a:p>
          <a:p>
            <a:pPr lvl="1"/>
            <a:r>
              <a:rPr lang="en-GB" sz="2000" dirty="0"/>
              <a:t>Data analytics</a:t>
            </a:r>
          </a:p>
          <a:p>
            <a:pPr lvl="1"/>
            <a:r>
              <a:rPr lang="en-GB" sz="2000" dirty="0"/>
              <a:t>Internet-based platforms</a:t>
            </a:r>
          </a:p>
          <a:p>
            <a:endParaRPr lang="en-GB" sz="11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201D460-1D02-35BC-2F88-B56D5CBB27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b="1" dirty="0"/>
              <a:t>Different Performance</a:t>
            </a:r>
          </a:p>
          <a:p>
            <a:pPr lvl="1"/>
            <a:r>
              <a:rPr lang="en-GB" sz="2000" dirty="0"/>
              <a:t>Netflix:</a:t>
            </a:r>
          </a:p>
          <a:p>
            <a:pPr lvl="2"/>
            <a:r>
              <a:rPr lang="en-GB" dirty="0"/>
              <a:t>Innovated rapidly</a:t>
            </a:r>
          </a:p>
          <a:p>
            <a:pPr lvl="2"/>
            <a:r>
              <a:rPr lang="en-GB" dirty="0"/>
              <a:t>Became a global leader</a:t>
            </a:r>
          </a:p>
          <a:p>
            <a:pPr lvl="1"/>
            <a:r>
              <a:rPr lang="en-GB" sz="2000" dirty="0"/>
              <a:t>Blockbuster:</a:t>
            </a:r>
          </a:p>
          <a:p>
            <a:pPr lvl="2"/>
            <a:r>
              <a:rPr lang="en-GB" dirty="0"/>
              <a:t>Failed to adapt</a:t>
            </a:r>
          </a:p>
          <a:p>
            <a:pPr lvl="2"/>
            <a:r>
              <a:rPr lang="en-GB" dirty="0"/>
              <a:t>Filed for bankruptcy</a:t>
            </a:r>
            <a:endParaRPr lang="en-GB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496AC3-CEAB-9732-AA0B-E0ECA57B86E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0922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54A36DE-C6A7-6C70-FD4A-2850F8973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Made the Difference?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A598D5-41EA-BC4B-DF87-B91D800D68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People</a:t>
            </a:r>
            <a:endParaRPr lang="en-GB" sz="2000" dirty="0"/>
          </a:p>
          <a:p>
            <a:pPr lvl="1"/>
            <a:r>
              <a:rPr lang="en-GB" sz="1600" dirty="0"/>
              <a:t>Netflix hired highly skilled, adaptable employees</a:t>
            </a:r>
          </a:p>
          <a:p>
            <a:pPr lvl="1"/>
            <a:r>
              <a:rPr lang="en-GB" sz="1600" dirty="0"/>
              <a:t>Blockbuster relied on traditional retail workforce structures</a:t>
            </a:r>
          </a:p>
          <a:p>
            <a:r>
              <a:rPr lang="en-GB" sz="2000" b="1" dirty="0"/>
              <a:t>Leadership</a:t>
            </a:r>
            <a:endParaRPr lang="en-GB" sz="2000" dirty="0"/>
          </a:p>
          <a:p>
            <a:pPr lvl="1"/>
            <a:r>
              <a:rPr lang="en-GB" sz="1600" dirty="0"/>
              <a:t>Netflix leadership encouraged experimentation and risk-taking</a:t>
            </a:r>
          </a:p>
          <a:p>
            <a:pPr lvl="1"/>
            <a:r>
              <a:rPr lang="en-GB" sz="1600" dirty="0"/>
              <a:t>Blockbuster leadership resisted change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4DF7A3-0BE7-6EC1-F7FE-900D77386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15DBE7-D0FB-814B-8662-632477FAD3A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01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3671CF-5277-2D77-F389-7EF571A9E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8DA7324-D7D9-C60A-E7A6-ED81AED7B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Made the Difference?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C54DB94-E681-5912-8527-A1D29BC04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Culture</a:t>
            </a:r>
            <a:endParaRPr lang="en-GB" sz="2000" dirty="0"/>
          </a:p>
          <a:p>
            <a:pPr lvl="1"/>
            <a:r>
              <a:rPr lang="en-GB" sz="1600" dirty="0"/>
              <a:t>Netflix culture: freedom, accountability, innovation</a:t>
            </a:r>
          </a:p>
          <a:p>
            <a:pPr lvl="1"/>
            <a:r>
              <a:rPr lang="en-GB" sz="1600" dirty="0"/>
              <a:t>Blockbuster culture: rigid rules, fear of failure</a:t>
            </a:r>
          </a:p>
          <a:p>
            <a:r>
              <a:rPr lang="en-GB" sz="2000" b="1" dirty="0"/>
              <a:t>HR Practices</a:t>
            </a:r>
            <a:endParaRPr lang="en-GB" sz="2000" dirty="0"/>
          </a:p>
          <a:p>
            <a:pPr lvl="1"/>
            <a:r>
              <a:rPr lang="en-GB" sz="1600" dirty="0"/>
              <a:t>Netflix emphasised talent density (best people, fewer rules)</a:t>
            </a:r>
          </a:p>
          <a:p>
            <a:pPr lvl="1"/>
            <a:r>
              <a:rPr lang="en-GB" sz="1600" dirty="0"/>
              <a:t>Performance-based rewards and continuous feedback</a:t>
            </a:r>
          </a:p>
          <a:p>
            <a:r>
              <a:rPr lang="en-GB" sz="2000" b="1" dirty="0"/>
              <a:t>Takeaway:</a:t>
            </a:r>
            <a:br>
              <a:rPr lang="en-GB" sz="2000" dirty="0"/>
            </a:br>
            <a:r>
              <a:rPr lang="en-GB" sz="2000" dirty="0"/>
              <a:t>Technology enables change — </a:t>
            </a:r>
            <a:r>
              <a:rPr lang="en-GB" sz="2000" b="1" dirty="0"/>
              <a:t>people and culture decide whether change happens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8A9931-10A7-EB8D-98BE-029CD2F1E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15DBE7-D0FB-814B-8662-632477FAD3A0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38320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CB51D-AE37-3949-18DD-898547996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 home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A8737-489A-63EB-EB1C-8F486EBDAD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Toyota vs General Motors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5AEF66-BDC8-FB62-3A44-13115008A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1441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98B2E63-761B-12E5-DC1B-682F8DE10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Evolution of HRM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C949E7-B97E-643C-F017-6AFE10475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/>
              <a:t>Early Approaches to Managing People</a:t>
            </a:r>
          </a:p>
          <a:p>
            <a:pPr lvl="1">
              <a:buFont typeface="+mj-lt"/>
              <a:buAutoNum type="romanUcPeriod"/>
            </a:pPr>
            <a:r>
              <a:rPr lang="en-GB" b="1" dirty="0"/>
              <a:t>Scientific Management</a:t>
            </a:r>
          </a:p>
          <a:p>
            <a:pPr lvl="2"/>
            <a:r>
              <a:rPr lang="en-GB" sz="1600" dirty="0"/>
              <a:t>Focused on </a:t>
            </a:r>
            <a:r>
              <a:rPr lang="en-GB" sz="1600" b="1" dirty="0"/>
              <a:t>efficiency and productivity</a:t>
            </a:r>
            <a:endParaRPr lang="en-GB" sz="1600" dirty="0"/>
          </a:p>
          <a:p>
            <a:pPr lvl="2"/>
            <a:r>
              <a:rPr lang="en-GB" sz="1600" dirty="0"/>
              <a:t>Workers seen as </a:t>
            </a:r>
            <a:r>
              <a:rPr lang="en-GB" sz="1600" b="1" dirty="0"/>
              <a:t>machines</a:t>
            </a:r>
            <a:endParaRPr lang="en-GB" sz="1600" dirty="0"/>
          </a:p>
          <a:p>
            <a:pPr lvl="2"/>
            <a:r>
              <a:rPr lang="en-GB" sz="1600" dirty="0"/>
              <a:t>Little concern for motivation or wellbeing</a:t>
            </a:r>
            <a:endParaRPr lang="en-GB" sz="1600" b="1" dirty="0"/>
          </a:p>
          <a:p>
            <a:pPr lvl="1">
              <a:buFont typeface="+mj-lt"/>
              <a:buAutoNum type="romanUcPeriod"/>
            </a:pPr>
            <a:r>
              <a:rPr lang="en-GB" b="1" dirty="0"/>
              <a:t>Personnel management</a:t>
            </a:r>
          </a:p>
          <a:p>
            <a:pPr lvl="2"/>
            <a:r>
              <a:rPr lang="en-GB" sz="1600" dirty="0"/>
              <a:t>Focus on: Hiring, Payroll, Attendance</a:t>
            </a:r>
          </a:p>
          <a:p>
            <a:pPr lvl="2"/>
            <a:r>
              <a:rPr lang="en-GB" sz="1600" dirty="0"/>
              <a:t>Largely administrative and reactive</a:t>
            </a:r>
          </a:p>
          <a:p>
            <a:pPr lvl="2"/>
            <a:r>
              <a:rPr lang="en-GB" sz="1600" dirty="0"/>
              <a:t>Employees were treated as a cost to be controlled</a:t>
            </a:r>
          </a:p>
          <a:p>
            <a:pPr lvl="2"/>
            <a:endParaRPr lang="en-GB" sz="1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2D41C1-3E81-027E-2A99-FF538F516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2D0EDC-A07F-A240-8C11-F9C68DC07686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75909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E07A5-2519-4F96-61CA-2078D87FF7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0936270-D63C-3657-EC35-61625C258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Evolution of HRM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2E30D86-2043-2D5A-63B7-8AD7FBF2F7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2.	Shift to Human Resource Management </a:t>
            </a:r>
          </a:p>
          <a:p>
            <a:pPr>
              <a:buNone/>
            </a:pPr>
            <a:r>
              <a:rPr lang="en-GB" dirty="0"/>
              <a:t>	Emerged due to:</a:t>
            </a:r>
          </a:p>
          <a:p>
            <a:pPr lvl="1"/>
            <a:r>
              <a:rPr lang="en-GB" dirty="0"/>
              <a:t>Global competition (globalisation)</a:t>
            </a:r>
          </a:p>
          <a:p>
            <a:pPr lvl="1"/>
            <a:r>
              <a:rPr lang="en-GB" dirty="0"/>
              <a:t>Knowledge-based economies (emergence of the service sector and knowledge workers)</a:t>
            </a:r>
          </a:p>
          <a:p>
            <a:pPr lvl="1"/>
            <a:r>
              <a:rPr lang="en-GB" dirty="0"/>
              <a:t>Employee rights and expectations</a:t>
            </a:r>
          </a:p>
          <a:p>
            <a:pPr lvl="1"/>
            <a:r>
              <a:rPr lang="en-GB" dirty="0"/>
              <a:t>Need for innovation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44862D-9711-C763-C5D5-0EAECE60D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2D0EDC-A07F-A240-8C11-F9C68DC07686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7641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81996F-96C4-954E-4284-B2176EB887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2AC85F-67B0-C3A0-179E-30E20F97C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Evolution of HRM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E05593-560B-3F2A-1808-B0368C23F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2D0EDC-A07F-A240-8C11-F9C68DC07686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3968C3E-F173-FD3D-06BA-4C9B234A1E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0201220"/>
              </p:ext>
            </p:extLst>
          </p:nvPr>
        </p:nvGraphicFramePr>
        <p:xfrm>
          <a:off x="1187624" y="1628800"/>
          <a:ext cx="6408712" cy="3200400"/>
        </p:xfrm>
        <a:graphic>
          <a:graphicData uri="http://schemas.openxmlformats.org/drawingml/2006/table">
            <a:tbl>
              <a:tblPr/>
              <a:tblGrid>
                <a:gridCol w="3204356">
                  <a:extLst>
                    <a:ext uri="{9D8B030D-6E8A-4147-A177-3AD203B41FA5}">
                      <a16:colId xmlns:a16="http://schemas.microsoft.com/office/drawing/2014/main" val="1141831674"/>
                    </a:ext>
                  </a:extLst>
                </a:gridCol>
                <a:gridCol w="3204356">
                  <a:extLst>
                    <a:ext uri="{9D8B030D-6E8A-4147-A177-3AD203B41FA5}">
                      <a16:colId xmlns:a16="http://schemas.microsoft.com/office/drawing/2014/main" val="331201769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Personnel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Human Resource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3314447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Administrative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Strategic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3210596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Short-term focus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Long-term focus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21273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Employees as cost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Employees as assets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608857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Reactive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Proactive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184640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67B8D10-1751-DEBB-0942-695B2C19B720}"/>
              </a:ext>
            </a:extLst>
          </p:cNvPr>
          <p:cNvSpPr txBox="1"/>
          <p:nvPr/>
        </p:nvSpPr>
        <p:spPr>
          <a:xfrm>
            <a:off x="1101656" y="5061193"/>
            <a:ext cx="65806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Both perspectives consider HRM as a </a:t>
            </a:r>
            <a:r>
              <a:rPr lang="en-GB" sz="2000" b="1" dirty="0"/>
              <a:t>support function</a:t>
            </a:r>
          </a:p>
        </p:txBody>
      </p:sp>
    </p:spTree>
    <p:extLst>
      <p:ext uri="{BB962C8B-B14F-4D97-AF65-F5344CB8AC3E}">
        <p14:creationId xmlns:p14="http://schemas.microsoft.com/office/powerpoint/2010/main" val="37401138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CBCD-2B86-26DE-166A-531924729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Evolution of HRM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A6B3E-8BFF-EF59-3619-06E5D23D4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46075" algn="l"/>
              </a:tabLst>
            </a:pPr>
            <a:r>
              <a:rPr lang="en-GB" b="1" dirty="0"/>
              <a:t>3.	Modern HRM: Strategic HRM</a:t>
            </a:r>
          </a:p>
          <a:p>
            <a:pPr lvl="1"/>
            <a:r>
              <a:rPr lang="en-GB" dirty="0"/>
              <a:t>Aligns HR practices with </a:t>
            </a:r>
            <a:r>
              <a:rPr lang="en-GB" b="1" dirty="0"/>
              <a:t>business strategy</a:t>
            </a:r>
            <a:endParaRPr lang="en-GB" dirty="0"/>
          </a:p>
          <a:p>
            <a:pPr lvl="1"/>
            <a:r>
              <a:rPr lang="en-GB" dirty="0"/>
              <a:t>Focuses on:</a:t>
            </a:r>
          </a:p>
          <a:p>
            <a:pPr lvl="2"/>
            <a:r>
              <a:rPr lang="en-GB" sz="1600" dirty="0"/>
              <a:t>Talent development, Engagement, Performance, Culture</a:t>
            </a:r>
          </a:p>
          <a:p>
            <a:pPr lvl="1"/>
            <a:r>
              <a:rPr lang="en-GB" dirty="0"/>
              <a:t>HR managers now:</a:t>
            </a:r>
          </a:p>
          <a:p>
            <a:pPr lvl="1"/>
            <a:r>
              <a:rPr lang="en-GB" dirty="0"/>
              <a:t>Sit at the </a:t>
            </a:r>
            <a:r>
              <a:rPr lang="en-GB" b="1" dirty="0"/>
              <a:t>top management table</a:t>
            </a:r>
            <a:endParaRPr lang="en-GB" dirty="0"/>
          </a:p>
          <a:p>
            <a:pPr lvl="1"/>
            <a:r>
              <a:rPr lang="en-GB" dirty="0"/>
              <a:t>Influence </a:t>
            </a:r>
            <a:r>
              <a:rPr lang="en-GB" b="1" dirty="0"/>
              <a:t>business decisions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0ACAD0-2E08-A7AF-4B7E-5E80DF057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E81659-EE66-6D2A-1DAB-00F1262CF7A2}"/>
              </a:ext>
            </a:extLst>
          </p:cNvPr>
          <p:cNvSpPr txBox="1"/>
          <p:nvPr/>
        </p:nvSpPr>
        <p:spPr>
          <a:xfrm>
            <a:off x="457200" y="4982337"/>
            <a:ext cx="82296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  <a:tabLst>
                <a:tab pos="346075" algn="l"/>
              </a:tabLst>
            </a:pPr>
            <a:r>
              <a:rPr lang="en-GB" sz="2400" dirty="0"/>
              <a:t>HRM today is a </a:t>
            </a:r>
            <a:r>
              <a:rPr lang="en-GB" sz="2400" b="1" dirty="0"/>
              <a:t>strategic partner</a:t>
            </a:r>
            <a:r>
              <a:rPr lang="en-GB" sz="2400" dirty="0"/>
              <a:t>, not a support function</a:t>
            </a:r>
          </a:p>
        </p:txBody>
      </p:sp>
    </p:spTree>
    <p:extLst>
      <p:ext uri="{BB962C8B-B14F-4D97-AF65-F5344CB8AC3E}">
        <p14:creationId xmlns:p14="http://schemas.microsoft.com/office/powerpoint/2010/main" val="4205462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0DD0A-C4F3-483A-2C18-D17B3139B1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D76C4E6-5966-E16B-324B-0DB994102DDB}"/>
              </a:ext>
            </a:extLst>
          </p:cNvPr>
          <p:cNvSpPr txBox="1">
            <a:spLocks/>
          </p:cNvSpPr>
          <p:nvPr/>
        </p:nvSpPr>
        <p:spPr bwMode="auto">
          <a:xfrm>
            <a:off x="609600" y="427038"/>
            <a:ext cx="8229600" cy="922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70B356-A450-6D17-596D-677896330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747" y="1367626"/>
            <a:ext cx="8538505" cy="341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4593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13BE04C-EE87-7A92-1665-08C187996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Capital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988F30-3CBC-894B-EFB2-5A5C4054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 capital refers to the knowledge, skills, abilities, experience, and attitudes that employees possess.</a:t>
            </a:r>
          </a:p>
          <a:p>
            <a:r>
              <a:rPr lang="en-GB" dirty="0"/>
              <a:t>Unlike physical assets, human capital appreciates with investment, such as training and development.</a:t>
            </a:r>
          </a:p>
          <a:p>
            <a:r>
              <a:rPr lang="en-GB" dirty="0"/>
              <a:t>Human capital is intangible, but it is a major source of organisational value and performance.</a:t>
            </a:r>
          </a:p>
          <a:p>
            <a:r>
              <a:rPr lang="en-GB" dirty="0"/>
              <a:t>Employees are viewed </a:t>
            </a:r>
            <a:r>
              <a:rPr lang="en-GB" b="1" dirty="0"/>
              <a:t>not</a:t>
            </a:r>
            <a:r>
              <a:rPr lang="en-GB" dirty="0"/>
              <a:t> as costs, but as </a:t>
            </a:r>
            <a:r>
              <a:rPr lang="en-GB" b="1" dirty="0"/>
              <a:t>assets</a:t>
            </a:r>
            <a:r>
              <a:rPr lang="en-GB" dirty="0"/>
              <a:t> that contribute to productivity and innovation.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B1F5BD-C79A-13E9-3621-F959B44F0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4B7AF4-5AC9-1E42-86C9-4BC99D1FB833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9240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74A3E-7F6D-19C4-41C6-8C7D02CE8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Relationship Between Human Capital and HRM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44D0B-D5AC-F832-E424-7C9A54AF0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/>
              <a:t>HRM is responsible for developing, managing, and retaining human capital within an organisation.</a:t>
            </a:r>
          </a:p>
          <a:p>
            <a:r>
              <a:rPr lang="en-GB" sz="1600" dirty="0"/>
              <a:t>HR functions such as recruitment, training, performance management, and rewards directly shape the quality of human capital.</a:t>
            </a:r>
          </a:p>
          <a:p>
            <a:r>
              <a:rPr lang="en-GB" sz="1600" dirty="0"/>
              <a:t>Effective HRM enhances employee skills and capabilities, increasing organisational competitiveness.</a:t>
            </a:r>
          </a:p>
          <a:p>
            <a:r>
              <a:rPr lang="en-GB" sz="1600" dirty="0"/>
              <a:t>HRM helps align human capital with organisational strategy, ensuring the right talent is in the right roles.</a:t>
            </a:r>
          </a:p>
          <a:p>
            <a:r>
              <a:rPr lang="en-GB" sz="1600" dirty="0"/>
              <a:t>Investment in human capital through HRM leads to higher engagement, lower turnover, and improved performance.</a:t>
            </a:r>
          </a:p>
          <a:p>
            <a:r>
              <a:rPr lang="en-GB" sz="1600" dirty="0"/>
              <a:t>Poor HRM practices result in underutilised or wasted human capital, reducing organisational effectiveness.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CAA6DB-F95E-6CD8-54F1-7310C43CF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4749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D7FD76-8633-1A49-34C6-FC4138D8488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C4388A-72B9-3286-880F-DC3E0B68A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052736"/>
            <a:ext cx="7772400" cy="4233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7335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269A54-EDC9-5A99-8044-7CED39787B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8C05D7-0894-6E89-2E70-8E04C522D9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24CE5D-1288-F5CC-A55A-9797089BC1F2}"/>
              </a:ext>
            </a:extLst>
          </p:cNvPr>
          <p:cNvSpPr txBox="1"/>
          <p:nvPr/>
        </p:nvSpPr>
        <p:spPr>
          <a:xfrm>
            <a:off x="611560" y="3247227"/>
            <a:ext cx="807524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Part 2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HRM in organisations </a:t>
            </a:r>
          </a:p>
        </p:txBody>
      </p:sp>
    </p:spTree>
    <p:extLst>
      <p:ext uri="{BB962C8B-B14F-4D97-AF65-F5344CB8AC3E}">
        <p14:creationId xmlns:p14="http://schemas.microsoft.com/office/powerpoint/2010/main" val="38040912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18AF7873-2B53-C80E-89E7-4950337B3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HR in Small Enterprises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AE036FF4-B775-D17A-6206-957CD4577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Small enterprises are typically defined as businesses with fewer than 50 employees.</a:t>
            </a:r>
          </a:p>
          <a:p>
            <a:r>
              <a:rPr lang="en-GB" altLang="en-US" sz="2400" dirty="0"/>
              <a:t>HR in small enterprises is often handled by the owner or a general manager, focusing on recruitment, training, and basic compliance.</a:t>
            </a:r>
          </a:p>
          <a:p>
            <a:r>
              <a:rPr lang="en-GB" altLang="en-US" sz="2400" dirty="0"/>
              <a:t>Example: A local café where the owner also handles employee hiring and scheduling.</a:t>
            </a:r>
          </a:p>
        </p:txBody>
      </p:sp>
      <p:sp>
        <p:nvSpPr>
          <p:cNvPr id="11269" name="Slide Number Placeholder 5">
            <a:extLst>
              <a:ext uri="{FF2B5EF4-FFF2-40B4-BE49-F238E27FC236}">
                <a16:creationId xmlns:a16="http://schemas.microsoft.com/office/drawing/2014/main" id="{F9283B88-EB70-C3DE-152A-7F8F84DB30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C224810-FC01-8D4F-A15F-C6C81673020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D5299C86-87CB-A826-4FA6-A2AA9B63A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HR in Medium Enterprises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8C73EF82-4228-A28B-553D-CECC391A6C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Medium enterprises typically employ between 50-250 people.</a:t>
            </a:r>
          </a:p>
          <a:p>
            <a:r>
              <a:rPr lang="en-GB" altLang="en-US" sz="2400" dirty="0"/>
              <a:t>HR functions become more </a:t>
            </a:r>
            <a:r>
              <a:rPr lang="en-GB" altLang="en-US" dirty="0"/>
              <a:t>formalised, </a:t>
            </a:r>
            <a:r>
              <a:rPr lang="en-GB" altLang="en-US" sz="2400" dirty="0"/>
              <a:t>with dedicated HR staff managing recruitment, employee relations, and training.</a:t>
            </a:r>
          </a:p>
          <a:p>
            <a:r>
              <a:rPr lang="en-GB" altLang="en-US" sz="2400" dirty="0"/>
              <a:t>Example: A medium-sized manufacturing company where HR handles </a:t>
            </a:r>
            <a:r>
              <a:rPr lang="en-GB" altLang="en-US" dirty="0"/>
              <a:t>labour </a:t>
            </a:r>
            <a:r>
              <a:rPr lang="en-GB" altLang="en-US" sz="2400" dirty="0"/>
              <a:t>relations and employee development programs.</a:t>
            </a:r>
          </a:p>
        </p:txBody>
      </p:sp>
      <p:sp>
        <p:nvSpPr>
          <p:cNvPr id="12293" name="Slide Number Placeholder 5">
            <a:extLst>
              <a:ext uri="{FF2B5EF4-FFF2-40B4-BE49-F238E27FC236}">
                <a16:creationId xmlns:a16="http://schemas.microsoft.com/office/drawing/2014/main" id="{F30A593A-AE79-2C0B-31DA-638E046A374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01228CB-1213-1E44-8902-6E373DF1791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B2227B6-6F79-C9C9-87BA-66B347B4F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HR in Large Enterprises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BC86C3DD-82FD-1259-2F08-25C70BC2BD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Large enterprises employ over 250 people and often have a full HR department specializing in various functions.</a:t>
            </a:r>
          </a:p>
          <a:p>
            <a:r>
              <a:rPr lang="en-GB" altLang="en-US" sz="2400" dirty="0"/>
              <a:t>HR in large companies deals with complex issues like compliance, workforce diversity, and large-scale talent management.</a:t>
            </a:r>
          </a:p>
          <a:p>
            <a:r>
              <a:rPr lang="en-GB" altLang="en-US" sz="2400" dirty="0"/>
              <a:t>Example: A multinational corporation (e.g., Google or IBM) where HR handles global recruitment and employee engagement.</a:t>
            </a:r>
          </a:p>
          <a:p>
            <a:endParaRPr lang="en-GB" altLang="en-US" sz="2400" dirty="0"/>
          </a:p>
        </p:txBody>
      </p:sp>
      <p:sp>
        <p:nvSpPr>
          <p:cNvPr id="13317" name="Slide Number Placeholder 5">
            <a:extLst>
              <a:ext uri="{FF2B5EF4-FFF2-40B4-BE49-F238E27FC236}">
                <a16:creationId xmlns:a16="http://schemas.microsoft.com/office/drawing/2014/main" id="{BB424107-07A2-C6E7-94B2-6F49F80CE2C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A73D487-5745-AE46-9609-CFA472C7FFE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FBD78A9-41E2-EF51-DA33-B69595C0A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HR in the Manufacturing Sector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9851B8FF-B215-FE48-AFDD-255C08D74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/>
              <a:t>HR in manufacturing focuses on safety regulations, labor relations, and workforce training.</a:t>
            </a:r>
          </a:p>
          <a:p>
            <a:r>
              <a:rPr lang="en-US" altLang="en-US" sz="2800"/>
              <a:t>HR's role includes managing unionized environments, ensuring compliance with workplace safety laws, and fostering employee skill development.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C70A483-FD60-305F-6CC5-32CEA60BF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6C24052C-0780-2C02-D1C7-82A30C2EC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HR in the Retail Sector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6DCB52E-8A8F-4FFD-1B6F-B4A1DEBCD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/>
              <a:t>HR in retail is concerned with managing high turnover, customer service training, and </a:t>
            </a:r>
            <a:r>
              <a:rPr lang="en-US" altLang="en-US" sz="2800" dirty="0" err="1"/>
              <a:t>optimising</a:t>
            </a:r>
            <a:r>
              <a:rPr lang="en-US" altLang="en-US" sz="2800" dirty="0"/>
              <a:t> staffing levels.</a:t>
            </a:r>
          </a:p>
          <a:p>
            <a:r>
              <a:rPr lang="en-US" altLang="en-US" sz="2800" dirty="0"/>
              <a:t>It includes recruitment, developing training programs, and managing seasonal employees during peak sales periods.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9DFA2AB-04B4-A288-DD0B-564CEF123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757FABE7-1958-C7C5-F889-EB36AD91A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HR in Healthcare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7D628CC5-CE33-68F1-6DA0-3D899AA21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HR in healthcare focuses on regulatory compliance, recruitment of </a:t>
            </a:r>
            <a:r>
              <a:rPr lang="en-US" altLang="en-US" dirty="0" err="1"/>
              <a:t>specialised</a:t>
            </a:r>
            <a:r>
              <a:rPr lang="en-US" altLang="en-US" dirty="0"/>
              <a:t> talent, and maintaining staff well-being.</a:t>
            </a:r>
          </a:p>
          <a:p>
            <a:r>
              <a:rPr lang="en-US" altLang="en-US" dirty="0"/>
              <a:t>HR is also tasked with managing employee retention strategies in a high-stress environment, such as hospitals and clinics.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39F06E4-C364-CE21-FC59-4305E4254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2D00C244-04AB-BFA5-489E-6F2F7FD11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HR in Technology Sector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25FBE06-EC82-DF6E-6370-97E2B65947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In the technology sector, HR plays a vital role in recruiting skilled talent, particularly in fields like software engineering, AI, and cybersecurity.</a:t>
            </a:r>
          </a:p>
          <a:p>
            <a:r>
              <a:rPr lang="en-US" altLang="en-US" dirty="0"/>
              <a:t>HR is also involved in employee retention through continuous training, career development, and fostering a culture of innovation.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3AAAC6-200F-1C39-6E93-1CC827202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210F7744-E7BC-2D6E-F96E-DF4B74FDE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HR in Public Sector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B8932BD0-AB4B-0950-CC01-4D8CEBC44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Public sector HR focuses on efficiency, managing </a:t>
            </a:r>
            <a:r>
              <a:rPr lang="en-US" altLang="en-US" dirty="0" err="1"/>
              <a:t>unionised</a:t>
            </a:r>
            <a:r>
              <a:rPr lang="en-US" altLang="en-US" dirty="0"/>
              <a:t> employees, and ensuring compliance with government policies.</a:t>
            </a:r>
          </a:p>
          <a:p>
            <a:r>
              <a:rPr lang="en-US" altLang="en-US" dirty="0"/>
              <a:t>It often involves dealing with </a:t>
            </a:r>
            <a:r>
              <a:rPr lang="en-US" altLang="en-US" dirty="0" err="1"/>
              <a:t>labour</a:t>
            </a:r>
            <a:r>
              <a:rPr lang="en-US" altLang="en-US" dirty="0"/>
              <a:t> agreements, performance management systems, and meeting the needs of the community and taxpayers.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093C83C-F519-843F-1DB2-229001611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8B591E-1116-D526-30B3-D91C29987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47FBC6-2FE3-9E28-1C8C-812D41AFE9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8B4ABA-E7AB-3C38-FA54-EA2DD4977DD0}"/>
              </a:ext>
            </a:extLst>
          </p:cNvPr>
          <p:cNvSpPr txBox="1"/>
          <p:nvPr/>
        </p:nvSpPr>
        <p:spPr>
          <a:xfrm>
            <a:off x="611560" y="3247227"/>
            <a:ext cx="8075240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Part 3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Key HR Functions (</a:t>
            </a:r>
            <a:r>
              <a:rPr lang="en-GB" sz="2800" b="1" i="1" dirty="0"/>
              <a:t>How and What</a:t>
            </a:r>
            <a:r>
              <a:rPr lang="en-GB" sz="2800" b="1" dirty="0"/>
              <a:t>), HR Metrics and Analytics</a:t>
            </a:r>
          </a:p>
        </p:txBody>
      </p:sp>
    </p:spTree>
    <p:extLst>
      <p:ext uri="{BB962C8B-B14F-4D97-AF65-F5344CB8AC3E}">
        <p14:creationId xmlns:p14="http://schemas.microsoft.com/office/powerpoint/2010/main" val="19438747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35387-A958-9831-47D7-20DF7D87D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HR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F65FD-FF87-6799-3866-632878DAA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HRM can be understood using two lenses at the same time:</a:t>
            </a:r>
          </a:p>
          <a:p>
            <a:r>
              <a:rPr lang="en-GB" dirty="0"/>
              <a:t>Lens 1: </a:t>
            </a:r>
            <a:r>
              <a:rPr lang="en-GB" i="1" dirty="0"/>
              <a:t>How</a:t>
            </a:r>
            <a:r>
              <a:rPr lang="en-GB" dirty="0"/>
              <a:t> HR operates → Types of HR Functions Lens 2: </a:t>
            </a:r>
            <a:r>
              <a:rPr lang="en-GB" i="1" dirty="0"/>
              <a:t>What</a:t>
            </a:r>
            <a:r>
              <a:rPr lang="en-GB" dirty="0"/>
              <a:t> HR does → Specific HR Activities </a:t>
            </a:r>
          </a:p>
          <a:p>
            <a:r>
              <a:rPr lang="en-GB" dirty="0"/>
              <a:t>They are not two separate lists competing with each other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5F11D6-7910-5CE5-C678-5B58331DA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340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55D6E-0671-5A63-93C9-0F026C29F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(Levels) of HR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D8309-3C9D-E5E8-23D9-C899792C1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Aft>
                <a:spcPts val="0"/>
              </a:spcAft>
              <a:buNone/>
            </a:pPr>
            <a:r>
              <a:rPr lang="en-GB" sz="1600" b="1" dirty="0"/>
              <a:t>(a) Managerial Functions</a:t>
            </a:r>
          </a:p>
          <a:p>
            <a:pPr>
              <a:spcAft>
                <a:spcPts val="0"/>
              </a:spcAft>
            </a:pPr>
            <a:r>
              <a:rPr lang="en-GB" sz="1600" dirty="0"/>
              <a:t>These focus on </a:t>
            </a:r>
            <a:r>
              <a:rPr lang="en-GB" sz="1600" b="1" dirty="0"/>
              <a:t>managing people within HR and across the organisation</a:t>
            </a:r>
            <a:r>
              <a:rPr lang="en-GB" sz="1600" dirty="0"/>
              <a:t>.</a:t>
            </a:r>
          </a:p>
          <a:p>
            <a:pPr lvl="1">
              <a:spcAft>
                <a:spcPts val="0"/>
              </a:spcAft>
            </a:pPr>
            <a:r>
              <a:rPr lang="en-GB" sz="1200" dirty="0"/>
              <a:t>Examples: Planning, Organising, Leading, Controlling people-related activities</a:t>
            </a:r>
          </a:p>
          <a:p>
            <a:pPr>
              <a:spcAft>
                <a:spcPts val="0"/>
              </a:spcAft>
            </a:pPr>
            <a:r>
              <a:rPr lang="en-GB" sz="1600" dirty="0"/>
              <a:t>These are </a:t>
            </a:r>
            <a:r>
              <a:rPr lang="en-GB" sz="1600" b="1" dirty="0"/>
              <a:t>management roles</a:t>
            </a:r>
            <a:r>
              <a:rPr lang="en-GB" sz="1600" dirty="0"/>
              <a:t>, not specific HR tasks.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GB" sz="1600" b="1" dirty="0"/>
              <a:t>(b) Operational Functions</a:t>
            </a:r>
          </a:p>
          <a:p>
            <a:pPr>
              <a:spcAft>
                <a:spcPts val="0"/>
              </a:spcAft>
            </a:pPr>
            <a:r>
              <a:rPr lang="en-GB" sz="1600" dirty="0"/>
              <a:t>These involve </a:t>
            </a:r>
            <a:r>
              <a:rPr lang="en-GB" sz="1600" b="1" dirty="0"/>
              <a:t>day-to-day HR activities</a:t>
            </a:r>
            <a:r>
              <a:rPr lang="en-GB" sz="1600" dirty="0"/>
              <a:t>.</a:t>
            </a:r>
          </a:p>
          <a:p>
            <a:pPr lvl="1">
              <a:spcAft>
                <a:spcPts val="0"/>
              </a:spcAft>
            </a:pPr>
            <a:r>
              <a:rPr lang="en-GB" sz="1200" dirty="0"/>
              <a:t>Examples: Recruiting employees, Running training programmes, Handling grievances, Managing payroll</a:t>
            </a:r>
          </a:p>
          <a:p>
            <a:pPr>
              <a:spcAft>
                <a:spcPts val="0"/>
              </a:spcAft>
            </a:pPr>
            <a:r>
              <a:rPr lang="en-GB" sz="1600" dirty="0"/>
              <a:t>This is where HR </a:t>
            </a:r>
            <a:r>
              <a:rPr lang="en-GB" sz="1600" b="1" dirty="0"/>
              <a:t>implements policies and procedures</a:t>
            </a:r>
            <a:r>
              <a:rPr lang="en-GB" sz="1600" dirty="0"/>
              <a:t>.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GB" sz="1600" b="1" dirty="0"/>
              <a:t>(c) Strategic Functions</a:t>
            </a:r>
          </a:p>
          <a:p>
            <a:pPr>
              <a:spcAft>
                <a:spcPts val="0"/>
              </a:spcAft>
            </a:pPr>
            <a:r>
              <a:rPr lang="en-GB" sz="1600" dirty="0"/>
              <a:t>These focus on </a:t>
            </a:r>
            <a:r>
              <a:rPr lang="en-GB" sz="1600" b="1" dirty="0"/>
              <a:t>long-term organisational success</a:t>
            </a:r>
            <a:r>
              <a:rPr lang="en-GB" sz="1600" dirty="0"/>
              <a:t>.</a:t>
            </a:r>
          </a:p>
          <a:p>
            <a:pPr lvl="1">
              <a:spcAft>
                <a:spcPts val="0"/>
              </a:spcAft>
            </a:pPr>
            <a:r>
              <a:rPr lang="en-GB" sz="1200" dirty="0"/>
              <a:t>Examples: Aligning HR with business strategy, Talent management, Workforce planning for future growth, Building organisational culture</a:t>
            </a:r>
          </a:p>
          <a:p>
            <a:pPr>
              <a:spcAft>
                <a:spcPts val="0"/>
              </a:spcAft>
            </a:pPr>
            <a:r>
              <a:rPr lang="en-GB" sz="1600" dirty="0"/>
              <a:t>This is where HR contributes to </a:t>
            </a:r>
            <a:r>
              <a:rPr lang="en-GB" sz="1600" b="1" dirty="0"/>
              <a:t>competitive advantage</a:t>
            </a:r>
            <a:r>
              <a:rPr lang="en-GB" sz="1600" dirty="0"/>
              <a:t>.</a:t>
            </a:r>
          </a:p>
          <a:p>
            <a:pPr>
              <a:spcAft>
                <a:spcPts val="0"/>
              </a:spcAft>
            </a:pPr>
            <a:endParaRPr lang="en-GB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CCF899-50BE-D22D-F2FE-E55B26C67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37140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0D273-FCE4-92FD-E565-EC1134DA6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HR Functions (Activities)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07A4C-CF79-A1F7-E560-482FA50BA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These are the </a:t>
            </a:r>
            <a:r>
              <a:rPr lang="en-GB" b="1" dirty="0"/>
              <a:t>“what HR does”</a:t>
            </a:r>
            <a:r>
              <a:rPr lang="en-GB" dirty="0"/>
              <a:t>:</a:t>
            </a:r>
          </a:p>
          <a:p>
            <a:r>
              <a:rPr lang="en-GB" sz="2000" dirty="0"/>
              <a:t>Human Resource Planning</a:t>
            </a:r>
          </a:p>
          <a:p>
            <a:r>
              <a:rPr lang="en-GB" sz="2000" dirty="0"/>
              <a:t>Recruitment and Selection</a:t>
            </a:r>
          </a:p>
          <a:p>
            <a:r>
              <a:rPr lang="en-GB" sz="2000" dirty="0"/>
              <a:t>Training and Development</a:t>
            </a:r>
          </a:p>
          <a:p>
            <a:r>
              <a:rPr lang="en-GB" sz="2000" dirty="0"/>
              <a:t>Performance Management</a:t>
            </a:r>
          </a:p>
          <a:p>
            <a:r>
              <a:rPr lang="en-GB" sz="2000" dirty="0"/>
              <a:t>Compensation and Benefits</a:t>
            </a:r>
          </a:p>
          <a:p>
            <a:r>
              <a:rPr lang="en-GB" sz="2000" dirty="0"/>
              <a:t>Employee Relations</a:t>
            </a:r>
          </a:p>
          <a:p>
            <a:r>
              <a:rPr lang="en-GB" sz="2000" dirty="0"/>
              <a:t>Health, Safety, and Wellbeing</a:t>
            </a:r>
          </a:p>
          <a:p>
            <a:r>
              <a:rPr lang="en-GB" sz="2000" dirty="0"/>
              <a:t>Legal Compliance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E347D7-7A1F-3D48-B26F-584621F6A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28458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C5DF5-4933-F522-8E87-FDCF58BB6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Mapping the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A6ED7-4820-1E16-8A7E-9858C90EC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Example: Recruitment and Selection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C6A79E-06E2-74DD-0F48-4AC7130F3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AA3307-F979-0FD5-34BA-2C5EEC220B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9149977"/>
              </p:ext>
            </p:extLst>
          </p:nvPr>
        </p:nvGraphicFramePr>
        <p:xfrm>
          <a:off x="457200" y="2321719"/>
          <a:ext cx="8229600" cy="256032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3968004264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75508177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Level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Recruitment Operates (what HR does)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89009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Managerial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Planning workforce needs, coordinating hiring managers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24197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Operational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Advertising jobs, interviewing candidates, issuing contracts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3401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Strategic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Hiring talent aligned with long-term business goals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20347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68423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E0BBD3-42E0-F38C-D435-90B649C594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DEC79-4F33-B18E-F96A-B5F895C22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Mapping the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36F47-2316-160B-EBFB-2D49BEF232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Example: Compensation and Benefits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39D66D-2719-DFBB-B008-D9BE02FF2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E9CDA2-21EA-0FA1-9CEE-4AD7F6B4B1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3782322"/>
              </p:ext>
            </p:extLst>
          </p:nvPr>
        </p:nvGraphicFramePr>
        <p:xfrm>
          <a:off x="457200" y="2321719"/>
          <a:ext cx="8229600" cy="201168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3968004264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75508177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Level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Compensation Operates (what HR does)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89009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Managerial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Designing pay structures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24197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Operational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Processing payroll, bonuses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3401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Strategic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rewards to attract and retain talent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20347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38915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35F79-9EB4-9703-DE49-0E05D4623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Metrics and Analytics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5C0EB-23BF-D322-3B85-B8814F36F7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HR Metrics are numerical measures used to track and evaluate HR activities (e.g. turnover rate, absenteeism, training hours).</a:t>
            </a:r>
          </a:p>
          <a:p>
            <a:r>
              <a:rPr lang="en-GB" dirty="0"/>
              <a:t>HR Analytics goes beyond metrics by analysing data to support decision-making and improve organisational performance.</a:t>
            </a:r>
          </a:p>
          <a:p>
            <a:r>
              <a:rPr lang="en-GB" dirty="0"/>
              <a:t>HR metrics help HR answer “What is happening?”, while HR analytics helps answer “Why is it happening and what should we do?”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59E65A-64CC-8905-8274-6B1B9C06F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14019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99375-B422-A136-12E6-74E4E1A0B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Metrics and Analytics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6B47C-A701-A1C8-117A-F24E52E5E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GB" sz="1800" dirty="0"/>
              <a:t>Common HR metrics include: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Employee turnover rate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Absenteeism rate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Time-to-hire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Training cost per employee</a:t>
            </a:r>
          </a:p>
          <a:p>
            <a:pPr>
              <a:spcAft>
                <a:spcPts val="0"/>
              </a:spcAft>
            </a:pPr>
            <a:r>
              <a:rPr lang="en-GB" sz="1800" dirty="0"/>
              <a:t>HR analytics enables organisations to:</a:t>
            </a:r>
          </a:p>
          <a:p>
            <a:pPr lvl="1">
              <a:spcAft>
                <a:spcPts val="0"/>
              </a:spcAft>
            </a:pPr>
            <a:r>
              <a:rPr lang="en-GB" sz="1400" dirty="0"/>
              <a:t>Improve recruitment and selection decisions</a:t>
            </a:r>
            <a:endParaRPr lang="en-GB" sz="1800" dirty="0"/>
          </a:p>
          <a:p>
            <a:pPr lvl="1">
              <a:spcAft>
                <a:spcPts val="0"/>
              </a:spcAft>
            </a:pPr>
            <a:r>
              <a:rPr lang="en-GB" sz="1400" dirty="0"/>
              <a:t>Identify skill gaps and training needs</a:t>
            </a:r>
            <a:endParaRPr lang="en-GB" sz="1800" dirty="0"/>
          </a:p>
          <a:p>
            <a:pPr lvl="1">
              <a:spcAft>
                <a:spcPts val="0"/>
              </a:spcAft>
            </a:pPr>
            <a:r>
              <a:rPr lang="en-GB" sz="1400" dirty="0"/>
              <a:t>Predict employee turnover</a:t>
            </a:r>
            <a:endParaRPr lang="en-GB" sz="1800" dirty="0"/>
          </a:p>
          <a:p>
            <a:pPr lvl="1">
              <a:spcAft>
                <a:spcPts val="0"/>
              </a:spcAft>
            </a:pPr>
            <a:r>
              <a:rPr lang="en-GB" sz="1400" dirty="0"/>
              <a:t>Link HR practices to business outcomes</a:t>
            </a:r>
            <a:endParaRPr lang="en-GB" sz="1800" dirty="0"/>
          </a:p>
          <a:p>
            <a:pPr>
              <a:spcAft>
                <a:spcPts val="0"/>
              </a:spcAft>
            </a:pPr>
            <a:r>
              <a:rPr lang="en-GB" sz="1800" dirty="0"/>
              <a:t>Effective use of HR metrics and analytics supports evidence-based HRM and strengthens HR’s strategic role in organisations.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486A0C-D686-3950-C4D5-C85820CB6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07240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04AEDE-6497-9555-6B58-D1FAA7C31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1E3DB9-EFA5-32A7-FB35-CA2A62A48C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40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9E0220-3A25-879F-B2E2-8835AFB3C3EA}"/>
              </a:ext>
            </a:extLst>
          </p:cNvPr>
          <p:cNvSpPr txBox="1"/>
          <p:nvPr/>
        </p:nvSpPr>
        <p:spPr>
          <a:xfrm>
            <a:off x="611560" y="3247227"/>
            <a:ext cx="807524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Part 4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Employee Relations, Wellbeing &amp; Ethics</a:t>
            </a:r>
          </a:p>
        </p:txBody>
      </p:sp>
    </p:spTree>
    <p:extLst>
      <p:ext uri="{BB962C8B-B14F-4D97-AF65-F5344CB8AC3E}">
        <p14:creationId xmlns:p14="http://schemas.microsoft.com/office/powerpoint/2010/main" val="9555460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8A919-3784-E25C-2903-513AFBEEA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Employee Relations, Wellbeing &amp;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E09E0-EB8A-886E-E5C8-35D51FB2D7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Employee Relations</a:t>
            </a:r>
          </a:p>
          <a:p>
            <a:r>
              <a:rPr lang="en-GB" dirty="0"/>
              <a:t>Focuses on:</a:t>
            </a:r>
          </a:p>
          <a:p>
            <a:pPr lvl="1"/>
            <a:r>
              <a:rPr lang="en-GB" dirty="0"/>
              <a:t>Maintaining positive employer–employee relationships</a:t>
            </a:r>
          </a:p>
          <a:p>
            <a:pPr lvl="1"/>
            <a:r>
              <a:rPr lang="en-GB" dirty="0"/>
              <a:t>Handling grievances</a:t>
            </a:r>
          </a:p>
          <a:p>
            <a:pPr lvl="1"/>
            <a:r>
              <a:rPr lang="en-GB" dirty="0"/>
              <a:t>Conflict resolution</a:t>
            </a:r>
          </a:p>
          <a:p>
            <a:r>
              <a:rPr lang="en-GB" dirty="0"/>
              <a:t>Strong Employee Relations result in:</a:t>
            </a:r>
          </a:p>
          <a:p>
            <a:pPr lvl="1"/>
            <a:r>
              <a:rPr lang="en-GB" dirty="0"/>
              <a:t>Trust</a:t>
            </a:r>
          </a:p>
          <a:p>
            <a:pPr lvl="1"/>
            <a:r>
              <a:rPr lang="en-GB" dirty="0"/>
              <a:t>Commitment</a:t>
            </a:r>
          </a:p>
          <a:p>
            <a:pPr lvl="1"/>
            <a:r>
              <a:rPr lang="en-GB" dirty="0"/>
              <a:t>Lower absenteeism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E3A6EA-E430-4825-12C0-449AE30B2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269546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9CF64-E0DB-5646-0B82-CDBFDBFDA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5B487-88DF-657B-406F-7C2DF5914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Employee Relations, Wellbeing &amp;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EFFF3-C73F-C52C-3AA4-D07BD1ECFA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Health, Safety and Wellbeing</a:t>
            </a:r>
          </a:p>
          <a:p>
            <a:r>
              <a:rPr lang="en-GB" dirty="0"/>
              <a:t>HR ensures:</a:t>
            </a:r>
          </a:p>
          <a:p>
            <a:pPr lvl="1"/>
            <a:r>
              <a:rPr lang="en-GB" dirty="0"/>
              <a:t>Safe working conditions</a:t>
            </a:r>
          </a:p>
          <a:p>
            <a:pPr lvl="1"/>
            <a:r>
              <a:rPr lang="en-GB" dirty="0"/>
              <a:t>Mental health support</a:t>
            </a:r>
          </a:p>
          <a:p>
            <a:pPr lvl="1"/>
            <a:r>
              <a:rPr lang="en-GB" dirty="0"/>
              <a:t>Work-life balance</a:t>
            </a:r>
          </a:p>
          <a:p>
            <a:r>
              <a:rPr lang="en-GB" dirty="0"/>
              <a:t>Modern HR recognises that well-being</a:t>
            </a:r>
            <a:r>
              <a:rPr lang="en-GB" b="1" dirty="0"/>
              <a:t> affects performance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E48F84-9F8D-4A0B-1F06-25FEE3EE2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371420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55D612-5E5F-B4B4-412D-A0CC20B8D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18ECD-0A29-57D7-86C1-E2AA70B94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Employee Relations, Wellbeing &amp;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63238-0073-4965-26A9-6D40B72DE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Ethics and Legal Compliance</a:t>
            </a:r>
          </a:p>
          <a:p>
            <a:r>
              <a:rPr lang="en-GB" dirty="0"/>
              <a:t>HR must ensure:</a:t>
            </a:r>
          </a:p>
          <a:p>
            <a:pPr lvl="1"/>
            <a:r>
              <a:rPr lang="en-GB" dirty="0"/>
              <a:t>Equal opportunity</a:t>
            </a:r>
          </a:p>
          <a:p>
            <a:pPr lvl="1"/>
            <a:r>
              <a:rPr lang="en-GB" dirty="0"/>
              <a:t>No discrimination </a:t>
            </a:r>
          </a:p>
          <a:p>
            <a:pPr lvl="1"/>
            <a:r>
              <a:rPr lang="en-GB" dirty="0"/>
              <a:t>Compliance with labour laws</a:t>
            </a:r>
          </a:p>
          <a:p>
            <a:pPr lvl="1"/>
            <a:r>
              <a:rPr lang="en-GB" dirty="0"/>
              <a:t>Failure leads to:</a:t>
            </a:r>
          </a:p>
          <a:p>
            <a:pPr lvl="1"/>
            <a:r>
              <a:rPr lang="en-GB" dirty="0"/>
              <a:t>Legal penalties</a:t>
            </a:r>
          </a:p>
          <a:p>
            <a:pPr lvl="1"/>
            <a:r>
              <a:rPr lang="en-GB" dirty="0"/>
              <a:t>Reputation damage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E8CF3C-F1CE-BA6E-2687-86F784EED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857506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D230B-8D93-DCEE-FC7C-982F248A3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Equality, Diversity and Inclusion (EDI)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3051A-C4AE-4FAC-BB60-4F5231F7EB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Equality</a:t>
            </a:r>
            <a:r>
              <a:rPr lang="en-GB" dirty="0"/>
              <a:t> refers to ensuring fair treatment, access, and opportunity for all employees, regardless of personal characteristics.</a:t>
            </a:r>
          </a:p>
          <a:p>
            <a:r>
              <a:rPr lang="en-GB" b="1" dirty="0"/>
              <a:t>Diversity</a:t>
            </a:r>
            <a:r>
              <a:rPr lang="en-GB" dirty="0"/>
              <a:t> recognises and values individual differences such as gender, age, ethnicity, disability, religion, and background.</a:t>
            </a:r>
          </a:p>
          <a:p>
            <a:r>
              <a:rPr lang="en-GB" b="1" dirty="0"/>
              <a:t>Inclusion</a:t>
            </a:r>
            <a:r>
              <a:rPr lang="en-GB" dirty="0"/>
              <a:t> focuses on creating a workplace where all employees feel respected, valued, and able to contribute fully.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BDCDF-81AC-7AE8-7150-CD884DD9B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126339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4B976-1D51-6871-6D46-5F9D328A7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D5920-C84D-605A-CFD8-AB715E841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Equality, Diversity and Inclusion (EDI)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D273BB-A4AD-58BB-BF9A-0F7B8F8E7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45</a:t>
            </a:fld>
            <a:endParaRPr lang="en-GB" alt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057042-8D4F-770D-E461-857C89689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GB" sz="1800" dirty="0"/>
              <a:t>EDI is a key responsibility of HR and is embedded in: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Recruitment and selection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Training and development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Performance management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Reward and promotion decisions</a:t>
            </a:r>
          </a:p>
          <a:p>
            <a:pPr>
              <a:spcAft>
                <a:spcPts val="0"/>
              </a:spcAft>
            </a:pPr>
            <a:r>
              <a:rPr lang="en-GB" sz="1800" dirty="0"/>
              <a:t>Effective EDI practices lead to: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Improved employee engagement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Better decision-making and innovation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Enhanced organisational reputation</a:t>
            </a:r>
          </a:p>
          <a:p>
            <a:pPr>
              <a:spcAft>
                <a:spcPts val="0"/>
              </a:spcAft>
            </a:pPr>
            <a:r>
              <a:rPr lang="en-GB" sz="1800" dirty="0"/>
              <a:t>Failure to manage EDI can result in: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Discrimination and inequality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Legal and reputational risks</a:t>
            </a:r>
          </a:p>
          <a:p>
            <a:pPr lvl="1">
              <a:spcAft>
                <a:spcPts val="0"/>
              </a:spcAft>
            </a:pPr>
            <a:r>
              <a:rPr lang="en-GB" sz="1600" dirty="0"/>
              <a:t>Low morale and high turnover</a:t>
            </a:r>
          </a:p>
        </p:txBody>
      </p:sp>
    </p:spTree>
    <p:extLst>
      <p:ext uri="{BB962C8B-B14F-4D97-AF65-F5344CB8AC3E}">
        <p14:creationId xmlns:p14="http://schemas.microsoft.com/office/powerpoint/2010/main" val="14206203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D3F6A-B40C-ACA4-C7D8-D9B28950F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vs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12377-DF86-3E3C-417F-0A2167FBB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Equality = </a:t>
            </a:r>
            <a:r>
              <a:rPr lang="en-GB" b="1" dirty="0"/>
              <a:t>Same treatment </a:t>
            </a:r>
            <a:r>
              <a:rPr lang="en-GB" dirty="0"/>
              <a:t>for everyone</a:t>
            </a:r>
          </a:p>
          <a:p>
            <a:pPr marL="0" indent="0">
              <a:buNone/>
            </a:pPr>
            <a:r>
              <a:rPr lang="en-GB" dirty="0"/>
              <a:t>Equity = </a:t>
            </a:r>
            <a:r>
              <a:rPr lang="en-GB" b="1" dirty="0"/>
              <a:t>Fair treatment </a:t>
            </a:r>
            <a:r>
              <a:rPr lang="en-GB" dirty="0"/>
              <a:t>based on individual needs</a:t>
            </a:r>
          </a:p>
          <a:p>
            <a:r>
              <a:rPr lang="en-GB" dirty="0"/>
              <a:t>HRM Context</a:t>
            </a:r>
          </a:p>
          <a:p>
            <a:pPr lvl="1"/>
            <a:r>
              <a:rPr lang="en-GB" dirty="0"/>
              <a:t>HR policies based only on equality may unintentionally disadvantage some employees.</a:t>
            </a:r>
          </a:p>
          <a:p>
            <a:pPr lvl="1"/>
            <a:r>
              <a:rPr lang="en-GB" dirty="0"/>
              <a:t>Equity-focused HR practices help ensure:</a:t>
            </a:r>
          </a:p>
          <a:p>
            <a:pPr lvl="2"/>
            <a:r>
              <a:rPr lang="en-GB" dirty="0"/>
              <a:t>True inclusion</a:t>
            </a:r>
          </a:p>
          <a:p>
            <a:pPr lvl="2"/>
            <a:r>
              <a:rPr lang="en-GB" dirty="0"/>
              <a:t>Equal access to opportunities</a:t>
            </a:r>
          </a:p>
          <a:p>
            <a:pPr lvl="2"/>
            <a:r>
              <a:rPr lang="en-GB" dirty="0"/>
              <a:t>Fair performance and career outcomes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78AD94-3739-9A0B-4E00-C957C30A8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143200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CEC35D-9FF4-AA21-1F0F-D1EBF2044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097FB7-0CE8-1A2B-98FD-5E880E19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47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D7CE8C-AF4E-4543-50D2-7383E44CCCB1}"/>
              </a:ext>
            </a:extLst>
          </p:cNvPr>
          <p:cNvSpPr txBox="1"/>
          <p:nvPr/>
        </p:nvSpPr>
        <p:spPr>
          <a:xfrm>
            <a:off x="611560" y="3247227"/>
            <a:ext cx="807524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Part 5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Modern–day HR challenges</a:t>
            </a:r>
          </a:p>
        </p:txBody>
      </p:sp>
    </p:spTree>
    <p:extLst>
      <p:ext uri="{BB962C8B-B14F-4D97-AF65-F5344CB8AC3E}">
        <p14:creationId xmlns:p14="http://schemas.microsoft.com/office/powerpoint/2010/main" val="41782659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4EEFC-0CAC-1DD9-9945-D74433E1C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a Changing Workforce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49291-E25E-7536-217C-1B87C5FBF9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300"/>
              </a:spcAft>
            </a:pPr>
            <a:r>
              <a:rPr lang="en-GB" sz="1800" dirty="0"/>
              <a:t>The modern workforce is increasingly </a:t>
            </a:r>
            <a:r>
              <a:rPr lang="en-GB" sz="1800" b="1" dirty="0"/>
              <a:t>diverse</a:t>
            </a:r>
            <a:r>
              <a:rPr lang="en-GB" sz="1800" dirty="0"/>
              <a:t>, including differences in age, gender, culture, ethnicity, and working styles.</a:t>
            </a:r>
          </a:p>
          <a:p>
            <a:pPr>
              <a:spcAft>
                <a:spcPts val="300"/>
              </a:spcAft>
            </a:pPr>
            <a:r>
              <a:rPr lang="en-GB" sz="1800" dirty="0"/>
              <a:t>Organisations now employ </a:t>
            </a:r>
            <a:r>
              <a:rPr lang="en-GB" sz="1800" b="1" dirty="0"/>
              <a:t>multiple generations</a:t>
            </a:r>
            <a:r>
              <a:rPr lang="en-GB" sz="1800" dirty="0"/>
              <a:t> (e.g. Baby Boomers, Millennials, Gen Z) with different expectations and values.</a:t>
            </a:r>
          </a:p>
          <a:p>
            <a:pPr>
              <a:spcAft>
                <a:spcPts val="300"/>
              </a:spcAft>
            </a:pPr>
            <a:r>
              <a:rPr lang="en-GB" sz="1800" dirty="0"/>
              <a:t>HR faces challenges in managing:</a:t>
            </a:r>
          </a:p>
          <a:p>
            <a:pPr lvl="1">
              <a:spcAft>
                <a:spcPts val="300"/>
              </a:spcAft>
            </a:pPr>
            <a:r>
              <a:rPr lang="en-GB" sz="1600" dirty="0"/>
              <a:t>Inclusion and equality</a:t>
            </a:r>
          </a:p>
          <a:p>
            <a:pPr lvl="1">
              <a:spcAft>
                <a:spcPts val="300"/>
              </a:spcAft>
            </a:pPr>
            <a:r>
              <a:rPr lang="en-GB" sz="1600" dirty="0"/>
              <a:t>Communication across generations</a:t>
            </a:r>
          </a:p>
          <a:p>
            <a:pPr lvl="1">
              <a:spcAft>
                <a:spcPts val="300"/>
              </a:spcAft>
            </a:pPr>
            <a:r>
              <a:rPr lang="en-GB" sz="1600" dirty="0"/>
              <a:t>Fair treatment and equal opportunities</a:t>
            </a:r>
          </a:p>
          <a:p>
            <a:pPr>
              <a:spcAft>
                <a:spcPts val="300"/>
              </a:spcAft>
            </a:pPr>
            <a:r>
              <a:rPr lang="en-GB" sz="1800" dirty="0"/>
              <a:t>Failure to manage workforce diversity can lead to: </a:t>
            </a:r>
            <a:r>
              <a:rPr lang="en-GB" sz="1600" dirty="0"/>
              <a:t>Conflict, Low morale, Discrimination claims</a:t>
            </a:r>
          </a:p>
          <a:p>
            <a:pPr>
              <a:spcAft>
                <a:spcPts val="300"/>
              </a:spcAft>
            </a:pPr>
            <a:r>
              <a:rPr lang="en-GB" sz="1800" b="1" dirty="0"/>
              <a:t>Key HR challenge:</a:t>
            </a:r>
            <a:br>
              <a:rPr lang="en-GB" sz="1800" dirty="0"/>
            </a:br>
            <a:r>
              <a:rPr lang="en-GB" sz="1800" dirty="0"/>
              <a:t>Creating inclusive HR policies that balance fairness, flexibility, and organisational goals.</a:t>
            </a:r>
          </a:p>
          <a:p>
            <a:pPr>
              <a:spcAft>
                <a:spcPts val="300"/>
              </a:spcAft>
            </a:pPr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77A2FD-EB22-5F2B-D027-276DC5996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051714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D5ACA-DC5F-4D4D-392B-312A58A75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Technology, Digitalisation, and Remote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7C30F-1675-200A-682C-92F0DEB6F6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300"/>
              </a:spcBef>
              <a:spcAft>
                <a:spcPts val="0"/>
              </a:spcAft>
            </a:pPr>
            <a:r>
              <a:rPr lang="en-GB" sz="1800" dirty="0"/>
              <a:t>Rapid technological change has transformed how work is performed and managed.</a:t>
            </a:r>
          </a:p>
          <a:p>
            <a:pPr>
              <a:spcBef>
                <a:spcPts val="300"/>
              </a:spcBef>
              <a:spcAft>
                <a:spcPts val="0"/>
              </a:spcAft>
            </a:pPr>
            <a:r>
              <a:rPr lang="en-GB" sz="1800" dirty="0"/>
              <a:t>HR must adapt to: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lang="en-GB" sz="1600" dirty="0"/>
              <a:t>Remote and hybrid working models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lang="en-GB" sz="1600" dirty="0"/>
              <a:t>Digital recruitment and online training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lang="en-GB" sz="1600" dirty="0"/>
              <a:t>Use of HR information systems (HRIS) and analytics</a:t>
            </a:r>
          </a:p>
          <a:p>
            <a:pPr>
              <a:spcBef>
                <a:spcPts val="300"/>
              </a:spcBef>
              <a:spcAft>
                <a:spcPts val="0"/>
              </a:spcAft>
            </a:pPr>
            <a:r>
              <a:rPr lang="en-GB" sz="1800" dirty="0"/>
              <a:t>Challenges for HR include: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lang="en-GB" sz="1600" dirty="0"/>
              <a:t>Monitoring performance remotely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lang="en-GB" sz="1600" dirty="0"/>
              <a:t>Maintaining employee engagement</a:t>
            </a:r>
          </a:p>
          <a:p>
            <a:pPr lvl="1">
              <a:spcBef>
                <a:spcPts val="300"/>
              </a:spcBef>
              <a:spcAft>
                <a:spcPts val="0"/>
              </a:spcAft>
            </a:pPr>
            <a:r>
              <a:rPr lang="en-GB" sz="1600" dirty="0"/>
              <a:t>Ensuring data privacy and cybersecurity</a:t>
            </a:r>
          </a:p>
          <a:p>
            <a:pPr>
              <a:spcBef>
                <a:spcPts val="300"/>
              </a:spcBef>
              <a:spcAft>
                <a:spcPts val="0"/>
              </a:spcAft>
            </a:pPr>
            <a:r>
              <a:rPr lang="en-GB" sz="1800" dirty="0"/>
              <a:t>Not all employees adapt to technology at the same pace, creating </a:t>
            </a:r>
            <a:r>
              <a:rPr lang="en-GB" sz="1800" b="1" dirty="0"/>
              <a:t>skill gaps</a:t>
            </a:r>
            <a:r>
              <a:rPr lang="en-GB" sz="1800" dirty="0"/>
              <a:t>.</a:t>
            </a:r>
          </a:p>
          <a:p>
            <a:pPr>
              <a:spcBef>
                <a:spcPts val="300"/>
              </a:spcBef>
              <a:spcAft>
                <a:spcPts val="0"/>
              </a:spcAft>
            </a:pPr>
            <a:r>
              <a:rPr lang="en-GB" sz="1800" b="1" dirty="0"/>
              <a:t>Key HR challenge:</a:t>
            </a:r>
            <a:br>
              <a:rPr lang="en-GB" sz="1800" dirty="0"/>
            </a:br>
            <a:r>
              <a:rPr lang="en-GB" sz="1800" dirty="0"/>
              <a:t>Supporting employees through digital change while maintaining productivity and wellbeing.</a:t>
            </a:r>
          </a:p>
          <a:p>
            <a:pPr>
              <a:spcBef>
                <a:spcPts val="300"/>
              </a:spcBef>
              <a:spcAft>
                <a:spcPts val="0"/>
              </a:spcAft>
            </a:pP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573A6D-A812-B460-6FB4-87F58FFC0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372053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EF95E-09A4-ACE2-9776-D9D31B517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Employee Wellbeing, Retention, and Talent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F631B-4373-2398-6E79-784849E23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Employees increasingly prioritise:</a:t>
            </a:r>
          </a:p>
          <a:p>
            <a:pPr lvl="1"/>
            <a:r>
              <a:rPr lang="en-GB" sz="1800" dirty="0"/>
              <a:t>Mental health</a:t>
            </a:r>
          </a:p>
          <a:p>
            <a:pPr lvl="1"/>
            <a:r>
              <a:rPr lang="en-GB" sz="1800" dirty="0"/>
              <a:t>Work–life balance</a:t>
            </a:r>
          </a:p>
          <a:p>
            <a:pPr lvl="1"/>
            <a:r>
              <a:rPr lang="en-GB" sz="1800" dirty="0"/>
              <a:t>Meaningful work</a:t>
            </a:r>
          </a:p>
          <a:p>
            <a:r>
              <a:rPr lang="en-GB" sz="2000" dirty="0"/>
              <a:t>High employee turnover has become a major issue due to:</a:t>
            </a:r>
          </a:p>
          <a:p>
            <a:pPr lvl="1"/>
            <a:r>
              <a:rPr lang="en-GB" sz="1800" dirty="0"/>
              <a:t>Competitive labour markets</a:t>
            </a:r>
          </a:p>
          <a:p>
            <a:pPr lvl="1"/>
            <a:r>
              <a:rPr lang="en-GB" sz="1800" dirty="0"/>
              <a:t>Burnout and stress</a:t>
            </a:r>
          </a:p>
          <a:p>
            <a:pPr lvl="1"/>
            <a:r>
              <a:rPr lang="en-GB" sz="1800" dirty="0"/>
              <a:t>Better opportunities elsewhere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8B6450-1167-BD97-93EB-8770AAF5D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629464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9904A5-ADE3-2C70-EB52-BB4D7122EC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D8718-D858-C118-097F-3EB907D74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Employee Wellbeing, Retention, and Talent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6B7B2-76B5-5005-167C-02328C0DE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HR must focus on:</a:t>
            </a:r>
          </a:p>
          <a:p>
            <a:pPr lvl="1"/>
            <a:r>
              <a:rPr lang="en-GB" sz="1600" dirty="0"/>
              <a:t>Retaining key talent</a:t>
            </a:r>
          </a:p>
          <a:p>
            <a:pPr lvl="1"/>
            <a:r>
              <a:rPr lang="en-GB" sz="1600" dirty="0"/>
              <a:t>Supporting mental health and wellbeing</a:t>
            </a:r>
          </a:p>
          <a:p>
            <a:pPr lvl="1"/>
            <a:r>
              <a:rPr lang="en-GB" sz="1600" dirty="0"/>
              <a:t>Designing flexible and supportive HR practices</a:t>
            </a:r>
          </a:p>
          <a:p>
            <a:r>
              <a:rPr lang="en-GB" sz="1800" dirty="0"/>
              <a:t>Poor wellbeing management leads to:</a:t>
            </a:r>
          </a:p>
          <a:p>
            <a:pPr lvl="1"/>
            <a:r>
              <a:rPr lang="en-GB" sz="1600" dirty="0"/>
              <a:t>Absenteeism</a:t>
            </a:r>
          </a:p>
          <a:p>
            <a:pPr lvl="1"/>
            <a:r>
              <a:rPr lang="en-GB" sz="1600" dirty="0"/>
              <a:t>Low engagement</a:t>
            </a:r>
          </a:p>
          <a:p>
            <a:pPr lvl="1"/>
            <a:r>
              <a:rPr lang="en-GB" sz="1600" dirty="0"/>
              <a:t>Reduced performance</a:t>
            </a:r>
          </a:p>
          <a:p>
            <a:r>
              <a:rPr lang="en-GB" sz="1800" b="1" dirty="0"/>
              <a:t>Key HR challenge:</a:t>
            </a:r>
            <a:br>
              <a:rPr lang="en-GB" sz="1800" dirty="0"/>
            </a:br>
            <a:r>
              <a:rPr lang="en-GB" sz="1800" dirty="0"/>
              <a:t>Balancing organisational performance demands with employee wellbeing and retention.</a:t>
            </a:r>
          </a:p>
          <a:p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D7F3EC-A9E7-57C9-A06D-276366C27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626593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D6948-D0A7-B1E3-ACA5-260FB4C3F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HR Challenges in Small, Medium, and Large Enterprises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C5135-6167-F83B-5E1C-A3879F247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Small Enterprises often face HR challenges such as:</a:t>
            </a:r>
          </a:p>
          <a:p>
            <a:pPr lvl="1"/>
            <a:r>
              <a:rPr lang="en-GB" sz="1800" dirty="0"/>
              <a:t>Limited financial and human resources</a:t>
            </a:r>
          </a:p>
          <a:p>
            <a:pPr lvl="1"/>
            <a:r>
              <a:rPr lang="en-GB" sz="1800" dirty="0"/>
              <a:t>Lack of formal HR policies and systems</a:t>
            </a:r>
          </a:p>
          <a:p>
            <a:pPr lvl="1"/>
            <a:r>
              <a:rPr lang="en-GB" sz="1800" dirty="0"/>
              <a:t>HR responsibilities handled by owners or managers rather than specialists</a:t>
            </a:r>
          </a:p>
          <a:p>
            <a:r>
              <a:rPr lang="en-GB" sz="2000" dirty="0"/>
              <a:t>Medium Enterprises experience challenges including:</a:t>
            </a:r>
          </a:p>
          <a:p>
            <a:pPr lvl="1"/>
            <a:r>
              <a:rPr lang="en-GB" sz="1600" dirty="0"/>
              <a:t>Transitioning from informal to formal HR practices</a:t>
            </a:r>
          </a:p>
          <a:p>
            <a:pPr lvl="1"/>
            <a:r>
              <a:rPr lang="en-GB" sz="1600" dirty="0"/>
              <a:t>Managing workforce growth and increasing complexity</a:t>
            </a:r>
          </a:p>
          <a:p>
            <a:pPr lvl="1"/>
            <a:r>
              <a:rPr lang="en-GB" sz="1600" dirty="0"/>
              <a:t>Balancing flexibility with the need for standardised HR 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68FD36-1D31-0217-B2CD-EE3B707E4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280872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C1CFC-30A9-20B2-7A8C-942074F1C9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0F79C-C132-7E74-CDB9-5C9BCFCF5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HR Challenges in Small, Medium, and Large Enterprises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405B0-3F21-CA5B-8980-39C2F1E8D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Large Enterprises face HR challenges such as:</a:t>
            </a:r>
          </a:p>
          <a:p>
            <a:pPr lvl="1"/>
            <a:r>
              <a:rPr lang="en-GB" sz="1600" dirty="0"/>
              <a:t>Managing large and diverse workforces</a:t>
            </a:r>
          </a:p>
          <a:p>
            <a:pPr lvl="1"/>
            <a:r>
              <a:rPr lang="en-GB" sz="1600" dirty="0"/>
              <a:t>Ensuring consistency in HR policies across departments or locations</a:t>
            </a:r>
          </a:p>
          <a:p>
            <a:pPr lvl="1"/>
            <a:r>
              <a:rPr lang="en-GB" sz="1600" dirty="0"/>
              <a:t>Maintaining employee engagement and communication at scale</a:t>
            </a:r>
          </a:p>
          <a:p>
            <a:r>
              <a:rPr lang="en-GB" sz="2000" dirty="0"/>
              <a:t>Across all enterprise sizes, HR must address:</a:t>
            </a:r>
          </a:p>
          <a:p>
            <a:pPr lvl="1"/>
            <a:r>
              <a:rPr lang="en-GB" sz="1600" dirty="0"/>
              <a:t>Talent attraction and retention</a:t>
            </a:r>
          </a:p>
          <a:p>
            <a:pPr lvl="1"/>
            <a:r>
              <a:rPr lang="en-GB" sz="1600" dirty="0"/>
              <a:t>Compliance with employment laws</a:t>
            </a:r>
          </a:p>
          <a:p>
            <a:pPr lvl="1"/>
            <a:r>
              <a:rPr lang="en-GB" sz="1600" dirty="0"/>
              <a:t>Adapting to technological and workforce changes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F6A6BF-B16E-0338-9499-AC0531DDC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3339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AE98E3F8-18D4-235F-17F9-734B0E83F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b="1" dirty="0"/>
              <a:t>Activity – HR Challenges Across Sectors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A2342-D0AC-95BF-E83B-ED72BD2F88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dirty="0"/>
              <a:t>Identify HR challenges in different sectors.</a:t>
            </a:r>
          </a:p>
          <a:p>
            <a:pPr>
              <a:defRPr/>
            </a:pPr>
            <a:endParaRPr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In the same groups, </a:t>
            </a:r>
            <a:r>
              <a:rPr dirty="0"/>
              <a:t>assign each </a:t>
            </a:r>
            <a:r>
              <a:rPr lang="en-GB" dirty="0"/>
              <a:t>member</a:t>
            </a:r>
            <a:r>
              <a:rPr dirty="0"/>
              <a:t> a sector (manufacturing, healthcare, retail, etc.)</a:t>
            </a:r>
            <a:r>
              <a:rPr lang="en-GB" dirty="0"/>
              <a:t> and discuss the HR challenges. Then, report</a:t>
            </a:r>
            <a:r>
              <a:rPr dirty="0"/>
              <a:t> back to the class.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78C3367-1AFB-3034-0E23-B4FC17648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54</a:t>
            </a:fld>
            <a:endParaRPr lang="en-GB" altLang="en-US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F61EE242-58A7-7BAB-0837-EB4EE68C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Today’s </a:t>
            </a:r>
            <a:r>
              <a:rPr lang="en-US" altLang="en-US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5E693-97B9-8F91-43E2-5ED93911D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sz="2800" dirty="0"/>
              <a:t>HR plays a critical role in all sectors and across </a:t>
            </a:r>
            <a:r>
              <a:rPr sz="2800" dirty="0" err="1"/>
              <a:t>organi</a:t>
            </a:r>
            <a:r>
              <a:rPr lang="en-GB" sz="2800" dirty="0"/>
              <a:t>s</a:t>
            </a:r>
            <a:r>
              <a:rPr sz="2800" dirty="0" err="1"/>
              <a:t>ations</a:t>
            </a:r>
            <a:r>
              <a:rPr sz="2800" dirty="0"/>
              <a:t> of different sizes.</a:t>
            </a:r>
          </a:p>
          <a:p>
            <a:pPr>
              <a:defRPr/>
            </a:pPr>
            <a:r>
              <a:rPr sz="2800" dirty="0"/>
              <a:t>Key </a:t>
            </a:r>
            <a:r>
              <a:rPr lang="en-GB" sz="2800" dirty="0"/>
              <a:t>points to remember-</a:t>
            </a:r>
            <a:endParaRPr sz="2800" dirty="0"/>
          </a:p>
          <a:p>
            <a:pPr lvl="1">
              <a:defRPr/>
            </a:pPr>
            <a:r>
              <a:rPr lang="en-GB" sz="2400" dirty="0"/>
              <a:t>HR plays</a:t>
            </a:r>
            <a:r>
              <a:rPr sz="2400" dirty="0"/>
              <a:t> </a:t>
            </a:r>
            <a:r>
              <a:rPr lang="en-GB" sz="2400" dirty="0"/>
              <a:t>an </a:t>
            </a:r>
            <a:r>
              <a:rPr sz="2400" dirty="0"/>
              <a:t>important</a:t>
            </a:r>
            <a:r>
              <a:rPr lang="en-GB" sz="2400" dirty="0"/>
              <a:t> role in</a:t>
            </a:r>
            <a:r>
              <a:rPr sz="2400" dirty="0"/>
              <a:t> recruitment, employee development, and compliance.</a:t>
            </a:r>
          </a:p>
          <a:p>
            <a:pPr lvl="1">
              <a:defRPr/>
            </a:pPr>
            <a:r>
              <a:rPr sz="2400" dirty="0"/>
              <a:t>HR challenges </a:t>
            </a:r>
            <a:r>
              <a:rPr lang="en-GB" sz="2400" dirty="0"/>
              <a:t>differ across</a:t>
            </a:r>
            <a:r>
              <a:rPr sz="2400" dirty="0"/>
              <a:t> small, medium, and large enterprises.</a:t>
            </a:r>
          </a:p>
          <a:p>
            <a:pPr lvl="1">
              <a:defRPr/>
            </a:pPr>
            <a:r>
              <a:rPr lang="en-GB" sz="2400" dirty="0"/>
              <a:t>M</a:t>
            </a:r>
            <a:r>
              <a:rPr sz="2400" dirty="0" err="1"/>
              <a:t>etrics</a:t>
            </a:r>
            <a:r>
              <a:rPr sz="2400" dirty="0"/>
              <a:t> are</a:t>
            </a:r>
            <a:r>
              <a:rPr lang="en-GB" sz="2400" dirty="0"/>
              <a:t> a key way to understand the impact of </a:t>
            </a:r>
            <a:r>
              <a:rPr sz="2400" dirty="0"/>
              <a:t>HR functions.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D61CE8-92D0-2225-9055-DDE7C83D1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55</a:t>
            </a:fld>
            <a:endParaRPr lang="en-GB" altLang="en-US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A3303E04-0CE7-DB21-059B-CE9225C84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References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05682C6C-DFE6-9399-4C4C-A2661F160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000" dirty="0"/>
              <a:t>Armstrong, M. (2020). Armstrong's Handbook of Human Resource Management Practice. Kogan Page.</a:t>
            </a:r>
          </a:p>
          <a:p>
            <a:r>
              <a:rPr lang="en-US" altLang="en-US" sz="2000" dirty="0"/>
              <a:t>Boxall, P., &amp; Purcell, J. (2016). Strategy and Human Resource Management. Palgrave.</a:t>
            </a:r>
          </a:p>
          <a:p>
            <a:r>
              <a:rPr lang="en-US" altLang="en-US" sz="2000" dirty="0"/>
              <a:t>Dessler, G. (2017). Human Resource Management. Pearson Education.</a:t>
            </a:r>
          </a:p>
          <a:p>
            <a:r>
              <a:rPr lang="en-US" altLang="en-US" sz="2000" dirty="0"/>
              <a:t>SHRM (2022). The Role of HR in Small Business. Society for Human Resource Management.</a:t>
            </a:r>
          </a:p>
          <a:p>
            <a:r>
              <a:rPr lang="en-US" altLang="en-US" sz="2000" dirty="0"/>
              <a:t>CIPD (2021). People Management in the Public Sector. Chartered Institute of Personnel and Development.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B27636-99CB-8FE5-BEBF-080F9BBC2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56</a:t>
            </a:fld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1831</TotalTime>
  <Words>2641</Words>
  <Application>Microsoft Macintosh PowerPoint</Application>
  <PresentationFormat>On-screen Show (4:3)</PresentationFormat>
  <Paragraphs>405</Paragraphs>
  <Slides>56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1" baseType="lpstr">
      <vt:lpstr>Arial</vt:lpstr>
      <vt:lpstr>Myriad Pro</vt:lpstr>
      <vt:lpstr>Verdana</vt:lpstr>
      <vt:lpstr>Symbol</vt:lpstr>
      <vt:lpstr>20140311PresentationUWTSDTemplate</vt:lpstr>
      <vt:lpstr>LCBB5012 </vt:lpstr>
      <vt:lpstr>Module aim</vt:lpstr>
      <vt:lpstr>Learning outcomes</vt:lpstr>
      <vt:lpstr>Today’s Learning outcomes</vt:lpstr>
      <vt:lpstr>PowerPoint Presentation</vt:lpstr>
      <vt:lpstr>What is Human Resource Management (HRM)? </vt:lpstr>
      <vt:lpstr>What is Human Resource Management (HRM)? </vt:lpstr>
      <vt:lpstr>Why Are People So Important?</vt:lpstr>
      <vt:lpstr>Discussion</vt:lpstr>
      <vt:lpstr>Activity</vt:lpstr>
      <vt:lpstr>Activity</vt:lpstr>
      <vt:lpstr>What Made the Difference?</vt:lpstr>
      <vt:lpstr>What Made the Difference?</vt:lpstr>
      <vt:lpstr>Take home exercise</vt:lpstr>
      <vt:lpstr>Evolution of HRM</vt:lpstr>
      <vt:lpstr>Evolution of HRM</vt:lpstr>
      <vt:lpstr>Evolution of HRM</vt:lpstr>
      <vt:lpstr>Evolution of HRM</vt:lpstr>
      <vt:lpstr>PowerPoint Presentation</vt:lpstr>
      <vt:lpstr>Human Capital</vt:lpstr>
      <vt:lpstr>Relationship Between Human Capital and HRM</vt:lpstr>
      <vt:lpstr>PowerPoint Presentation</vt:lpstr>
      <vt:lpstr>PowerPoint Presentation</vt:lpstr>
      <vt:lpstr>HR in Small Enterprises</vt:lpstr>
      <vt:lpstr>HR in Medium Enterprises</vt:lpstr>
      <vt:lpstr>HR in Large Enterprises</vt:lpstr>
      <vt:lpstr>HR in the Manufacturing Sector</vt:lpstr>
      <vt:lpstr>HR in the Retail Sector</vt:lpstr>
      <vt:lpstr>HR in Healthcare</vt:lpstr>
      <vt:lpstr>HR in Technology Sector</vt:lpstr>
      <vt:lpstr>HR in Public Sector</vt:lpstr>
      <vt:lpstr>PowerPoint Presentation</vt:lpstr>
      <vt:lpstr>Key HR Functions</vt:lpstr>
      <vt:lpstr>Types (Levels) of HR Functions</vt:lpstr>
      <vt:lpstr>Main HR Functions (Activities)</vt:lpstr>
      <vt:lpstr>Mapping the Relationship</vt:lpstr>
      <vt:lpstr>Mapping the Relationship</vt:lpstr>
      <vt:lpstr>HR Metrics and Analytics</vt:lpstr>
      <vt:lpstr>HR Metrics and Analytics</vt:lpstr>
      <vt:lpstr>PowerPoint Presentation</vt:lpstr>
      <vt:lpstr>Employee Relations, Wellbeing &amp; Ethics</vt:lpstr>
      <vt:lpstr>Employee Relations, Wellbeing &amp; Ethics</vt:lpstr>
      <vt:lpstr>Employee Relations, Wellbeing &amp; Ethics</vt:lpstr>
      <vt:lpstr>Equality, Diversity and Inclusion (EDI)</vt:lpstr>
      <vt:lpstr>Equality, Diversity and Inclusion (EDI)</vt:lpstr>
      <vt:lpstr>Equality vs Equity</vt:lpstr>
      <vt:lpstr>PowerPoint Presentation</vt:lpstr>
      <vt:lpstr>Managing a Changing Workforce</vt:lpstr>
      <vt:lpstr>Technology, Digitalisation, and Remote Work</vt:lpstr>
      <vt:lpstr>Employee Wellbeing, Retention, and Talent Management</vt:lpstr>
      <vt:lpstr>Employee Wellbeing, Retention, and Talent Management</vt:lpstr>
      <vt:lpstr>HR Challenges in Small, Medium, and Large Enterprises</vt:lpstr>
      <vt:lpstr>HR Challenges in Small, Medium, and Large Enterprises</vt:lpstr>
      <vt:lpstr>Activity – HR Challenges Across Sectors</vt:lpstr>
      <vt:lpstr>Today’s 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Das Sarma</cp:lastModifiedBy>
  <cp:revision>52</cp:revision>
  <cp:lastPrinted>1601-01-01T00:00:00Z</cp:lastPrinted>
  <dcterms:created xsi:type="dcterms:W3CDTF">2002-10-07T19:43:58Z</dcterms:created>
  <dcterms:modified xsi:type="dcterms:W3CDTF">2026-01-12T07:25:23Z</dcterms:modified>
</cp:coreProperties>
</file>