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5BD0C0-3A78-4DF5-9D45-96D66B7AA77F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CCE2C07-70EA-4104-AA75-F897FDF4889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Swansea's success through the Industrial Revolution stemmed from its distinct geospatial location, vast resource wealth and industrial aspiration.</a:t>
          </a:r>
        </a:p>
      </dgm:t>
    </dgm:pt>
    <dgm:pt modelId="{9380DF17-94C8-49BB-9CC9-75CAD303A8AA}" type="parTrans" cxnId="{59D019DF-BACF-4B85-A820-D0B57D26978C}">
      <dgm:prSet/>
      <dgm:spPr/>
      <dgm:t>
        <a:bodyPr/>
        <a:lstStyle/>
        <a:p>
          <a:endParaRPr lang="en-US"/>
        </a:p>
      </dgm:t>
    </dgm:pt>
    <dgm:pt modelId="{5A9F9BCE-1483-4AA2-A5A0-E281E5FDF2A3}" type="sibTrans" cxnId="{59D019DF-BACF-4B85-A820-D0B57D26978C}">
      <dgm:prSet/>
      <dgm:spPr/>
      <dgm:t>
        <a:bodyPr/>
        <a:lstStyle/>
        <a:p>
          <a:endParaRPr lang="en-US"/>
        </a:p>
      </dgm:t>
    </dgm:pt>
    <dgm:pt modelId="{EF215967-47AF-4A20-B60D-7E70777A34C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It is situated on the River Tawe, with direct access by sea to international trade.</a:t>
          </a:r>
        </a:p>
      </dgm:t>
    </dgm:pt>
    <dgm:pt modelId="{CD32A7A1-782A-43A0-B2E7-BCC28930B396}" type="parTrans" cxnId="{D20E0258-C97E-46BA-AF19-C88186E8E82D}">
      <dgm:prSet/>
      <dgm:spPr/>
      <dgm:t>
        <a:bodyPr/>
        <a:lstStyle/>
        <a:p>
          <a:endParaRPr lang="en-US"/>
        </a:p>
      </dgm:t>
    </dgm:pt>
    <dgm:pt modelId="{8E55C908-FB88-429B-B960-B0C66C9179D8}" type="sibTrans" cxnId="{D20E0258-C97E-46BA-AF19-C88186E8E82D}">
      <dgm:prSet/>
      <dgm:spPr/>
      <dgm:t>
        <a:bodyPr/>
        <a:lstStyle/>
        <a:p>
          <a:endParaRPr lang="en-US"/>
        </a:p>
      </dgm:t>
    </dgm:pt>
    <dgm:pt modelId="{3F547B1E-F183-46C0-A410-F623BC30928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There were plentiful amounts of locally-sourced coal and limestone available to support industrial-scale copper smelting.</a:t>
          </a:r>
        </a:p>
      </dgm:t>
    </dgm:pt>
    <dgm:pt modelId="{31AF2B55-927B-4842-80FD-0DE40852942E}" type="parTrans" cxnId="{A2D4A1E6-AF40-42C7-942F-694A9C97CF6F}">
      <dgm:prSet/>
      <dgm:spPr/>
      <dgm:t>
        <a:bodyPr/>
        <a:lstStyle/>
        <a:p>
          <a:endParaRPr lang="en-US"/>
        </a:p>
      </dgm:t>
    </dgm:pt>
    <dgm:pt modelId="{8BDFB815-B59E-4E10-B584-7409C5E90BE2}" type="sibTrans" cxnId="{A2D4A1E6-AF40-42C7-942F-694A9C97CF6F}">
      <dgm:prSet/>
      <dgm:spPr/>
      <dgm:t>
        <a:bodyPr/>
        <a:lstStyle/>
        <a:p>
          <a:endParaRPr lang="en-US"/>
        </a:p>
      </dgm:t>
    </dgm:pt>
    <dgm:pt modelId="{17A39B81-23F3-4788-B4F1-0B554B78B87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By the mid-1860s, it was known throughout the world as “Copperopolis.”</a:t>
          </a:r>
        </a:p>
      </dgm:t>
    </dgm:pt>
    <dgm:pt modelId="{8397B341-C8F7-4C5B-BAF8-C5BAFFF89115}" type="parTrans" cxnId="{B3DF0272-BF4D-4236-8FB2-50388E3DF7EB}">
      <dgm:prSet/>
      <dgm:spPr/>
      <dgm:t>
        <a:bodyPr/>
        <a:lstStyle/>
        <a:p>
          <a:endParaRPr lang="en-US"/>
        </a:p>
      </dgm:t>
    </dgm:pt>
    <dgm:pt modelId="{2247FE82-BA14-4F72-ADC3-ED7EFD65CCBA}" type="sibTrans" cxnId="{B3DF0272-BF4D-4236-8FB2-50388E3DF7EB}">
      <dgm:prSet/>
      <dgm:spPr/>
      <dgm:t>
        <a:bodyPr/>
        <a:lstStyle/>
        <a:p>
          <a:endParaRPr lang="en-US"/>
        </a:p>
      </dgm:t>
    </dgm:pt>
    <dgm:pt modelId="{273F412D-51F7-4745-A6DF-08C1F6EE49C7}" type="pres">
      <dgm:prSet presAssocID="{8D5BD0C0-3A78-4DF5-9D45-96D66B7AA77F}" presName="vert0" presStyleCnt="0">
        <dgm:presLayoutVars>
          <dgm:dir/>
          <dgm:animOne val="branch"/>
          <dgm:animLvl val="lvl"/>
        </dgm:presLayoutVars>
      </dgm:prSet>
      <dgm:spPr/>
    </dgm:pt>
    <dgm:pt modelId="{9874B087-C225-497F-9AE1-07DC55F9BBC4}" type="pres">
      <dgm:prSet presAssocID="{FCCE2C07-70EA-4104-AA75-F897FDF4889B}" presName="thickLine" presStyleLbl="alignNode1" presStyleIdx="0" presStyleCnt="4"/>
      <dgm:spPr/>
    </dgm:pt>
    <dgm:pt modelId="{676DC7CD-5E0D-4959-BE5E-9FA4CB981E96}" type="pres">
      <dgm:prSet presAssocID="{FCCE2C07-70EA-4104-AA75-F897FDF4889B}" presName="horz1" presStyleCnt="0"/>
      <dgm:spPr/>
    </dgm:pt>
    <dgm:pt modelId="{81F7856B-E97E-46A9-8812-BBF14A461086}" type="pres">
      <dgm:prSet presAssocID="{FCCE2C07-70EA-4104-AA75-F897FDF4889B}" presName="tx1" presStyleLbl="revTx" presStyleIdx="0" presStyleCnt="4"/>
      <dgm:spPr/>
    </dgm:pt>
    <dgm:pt modelId="{061759CA-E131-46A7-91A6-B4F30D516E5B}" type="pres">
      <dgm:prSet presAssocID="{FCCE2C07-70EA-4104-AA75-F897FDF4889B}" presName="vert1" presStyleCnt="0"/>
      <dgm:spPr/>
    </dgm:pt>
    <dgm:pt modelId="{4605EC9C-150E-40EF-BAD3-8ABC444A459E}" type="pres">
      <dgm:prSet presAssocID="{EF215967-47AF-4A20-B60D-7E70777A34C7}" presName="thickLine" presStyleLbl="alignNode1" presStyleIdx="1" presStyleCnt="4"/>
      <dgm:spPr/>
    </dgm:pt>
    <dgm:pt modelId="{2B4004A0-3BDE-4354-AC2F-6B278A49B204}" type="pres">
      <dgm:prSet presAssocID="{EF215967-47AF-4A20-B60D-7E70777A34C7}" presName="horz1" presStyleCnt="0"/>
      <dgm:spPr/>
    </dgm:pt>
    <dgm:pt modelId="{913CCC9B-F768-4FA6-9BD6-B63125839152}" type="pres">
      <dgm:prSet presAssocID="{EF215967-47AF-4A20-B60D-7E70777A34C7}" presName="tx1" presStyleLbl="revTx" presStyleIdx="1" presStyleCnt="4"/>
      <dgm:spPr/>
    </dgm:pt>
    <dgm:pt modelId="{4CF8280E-D063-464C-9A49-05FDA191FBE1}" type="pres">
      <dgm:prSet presAssocID="{EF215967-47AF-4A20-B60D-7E70777A34C7}" presName="vert1" presStyleCnt="0"/>
      <dgm:spPr/>
    </dgm:pt>
    <dgm:pt modelId="{4425E27F-3D52-49FA-9320-A6C9E5A0BA78}" type="pres">
      <dgm:prSet presAssocID="{3F547B1E-F183-46C0-A410-F623BC30928B}" presName="thickLine" presStyleLbl="alignNode1" presStyleIdx="2" presStyleCnt="4"/>
      <dgm:spPr/>
    </dgm:pt>
    <dgm:pt modelId="{9FB52A7B-5288-4C55-B72D-505A19056D20}" type="pres">
      <dgm:prSet presAssocID="{3F547B1E-F183-46C0-A410-F623BC30928B}" presName="horz1" presStyleCnt="0"/>
      <dgm:spPr/>
    </dgm:pt>
    <dgm:pt modelId="{CD4D994C-0A5F-4608-AE06-9130DAB541BC}" type="pres">
      <dgm:prSet presAssocID="{3F547B1E-F183-46C0-A410-F623BC30928B}" presName="tx1" presStyleLbl="revTx" presStyleIdx="2" presStyleCnt="4"/>
      <dgm:spPr/>
    </dgm:pt>
    <dgm:pt modelId="{6D9366FC-8109-458E-8011-713C5E89AE3B}" type="pres">
      <dgm:prSet presAssocID="{3F547B1E-F183-46C0-A410-F623BC30928B}" presName="vert1" presStyleCnt="0"/>
      <dgm:spPr/>
    </dgm:pt>
    <dgm:pt modelId="{F1041406-1A10-479C-BC91-A81807BC010F}" type="pres">
      <dgm:prSet presAssocID="{17A39B81-23F3-4788-B4F1-0B554B78B87F}" presName="thickLine" presStyleLbl="alignNode1" presStyleIdx="3" presStyleCnt="4"/>
      <dgm:spPr/>
    </dgm:pt>
    <dgm:pt modelId="{D60924D4-9361-41C3-81B8-A8E5FFEC9CF0}" type="pres">
      <dgm:prSet presAssocID="{17A39B81-23F3-4788-B4F1-0B554B78B87F}" presName="horz1" presStyleCnt="0"/>
      <dgm:spPr/>
    </dgm:pt>
    <dgm:pt modelId="{EAE8C0A5-16D2-4A15-805E-B09027234F27}" type="pres">
      <dgm:prSet presAssocID="{17A39B81-23F3-4788-B4F1-0B554B78B87F}" presName="tx1" presStyleLbl="revTx" presStyleIdx="3" presStyleCnt="4"/>
      <dgm:spPr/>
    </dgm:pt>
    <dgm:pt modelId="{657B1122-C652-465C-95CE-FF34406F3FCF}" type="pres">
      <dgm:prSet presAssocID="{17A39B81-23F3-4788-B4F1-0B554B78B87F}" presName="vert1" presStyleCnt="0"/>
      <dgm:spPr/>
    </dgm:pt>
  </dgm:ptLst>
  <dgm:cxnLst>
    <dgm:cxn modelId="{1CE41800-333A-49B9-BD25-E2FE272570F4}" type="presOf" srcId="{EF215967-47AF-4A20-B60D-7E70777A34C7}" destId="{913CCC9B-F768-4FA6-9BD6-B63125839152}" srcOrd="0" destOrd="0" presId="urn:microsoft.com/office/officeart/2008/layout/LinedList"/>
    <dgm:cxn modelId="{B3DF0272-BF4D-4236-8FB2-50388E3DF7EB}" srcId="{8D5BD0C0-3A78-4DF5-9D45-96D66B7AA77F}" destId="{17A39B81-23F3-4788-B4F1-0B554B78B87F}" srcOrd="3" destOrd="0" parTransId="{8397B341-C8F7-4C5B-BAF8-C5BAFFF89115}" sibTransId="{2247FE82-BA14-4F72-ADC3-ED7EFD65CCBA}"/>
    <dgm:cxn modelId="{D20E0258-C97E-46BA-AF19-C88186E8E82D}" srcId="{8D5BD0C0-3A78-4DF5-9D45-96D66B7AA77F}" destId="{EF215967-47AF-4A20-B60D-7E70777A34C7}" srcOrd="1" destOrd="0" parTransId="{CD32A7A1-782A-43A0-B2E7-BCC28930B396}" sibTransId="{8E55C908-FB88-429B-B960-B0C66C9179D8}"/>
    <dgm:cxn modelId="{9AE6C487-3E48-4C4D-A977-3EF2B3F19545}" type="presOf" srcId="{FCCE2C07-70EA-4104-AA75-F897FDF4889B}" destId="{81F7856B-E97E-46A9-8812-BBF14A461086}" srcOrd="0" destOrd="0" presId="urn:microsoft.com/office/officeart/2008/layout/LinedList"/>
    <dgm:cxn modelId="{0D0060AB-A681-44A4-A2F2-0EC117272DE4}" type="presOf" srcId="{3F547B1E-F183-46C0-A410-F623BC30928B}" destId="{CD4D994C-0A5F-4608-AE06-9130DAB541BC}" srcOrd="0" destOrd="0" presId="urn:microsoft.com/office/officeart/2008/layout/LinedList"/>
    <dgm:cxn modelId="{6CEDD0B5-54A0-4D73-B51F-5FBE28FF829F}" type="presOf" srcId="{17A39B81-23F3-4788-B4F1-0B554B78B87F}" destId="{EAE8C0A5-16D2-4A15-805E-B09027234F27}" srcOrd="0" destOrd="0" presId="urn:microsoft.com/office/officeart/2008/layout/LinedList"/>
    <dgm:cxn modelId="{61953EBA-625A-4168-9741-DB6C60F7C482}" type="presOf" srcId="{8D5BD0C0-3A78-4DF5-9D45-96D66B7AA77F}" destId="{273F412D-51F7-4745-A6DF-08C1F6EE49C7}" srcOrd="0" destOrd="0" presId="urn:microsoft.com/office/officeart/2008/layout/LinedList"/>
    <dgm:cxn modelId="{59D019DF-BACF-4B85-A820-D0B57D26978C}" srcId="{8D5BD0C0-3A78-4DF5-9D45-96D66B7AA77F}" destId="{FCCE2C07-70EA-4104-AA75-F897FDF4889B}" srcOrd="0" destOrd="0" parTransId="{9380DF17-94C8-49BB-9CC9-75CAD303A8AA}" sibTransId="{5A9F9BCE-1483-4AA2-A5A0-E281E5FDF2A3}"/>
    <dgm:cxn modelId="{A2D4A1E6-AF40-42C7-942F-694A9C97CF6F}" srcId="{8D5BD0C0-3A78-4DF5-9D45-96D66B7AA77F}" destId="{3F547B1E-F183-46C0-A410-F623BC30928B}" srcOrd="2" destOrd="0" parTransId="{31AF2B55-927B-4842-80FD-0DE40852942E}" sibTransId="{8BDFB815-B59E-4E10-B584-7409C5E90BE2}"/>
    <dgm:cxn modelId="{93B8C817-C383-4B3C-83F5-08C2E34CC244}" type="presParOf" srcId="{273F412D-51F7-4745-A6DF-08C1F6EE49C7}" destId="{9874B087-C225-497F-9AE1-07DC55F9BBC4}" srcOrd="0" destOrd="0" presId="urn:microsoft.com/office/officeart/2008/layout/LinedList"/>
    <dgm:cxn modelId="{6D9B9367-AD5E-4CDD-BBA8-E96082A48705}" type="presParOf" srcId="{273F412D-51F7-4745-A6DF-08C1F6EE49C7}" destId="{676DC7CD-5E0D-4959-BE5E-9FA4CB981E96}" srcOrd="1" destOrd="0" presId="urn:microsoft.com/office/officeart/2008/layout/LinedList"/>
    <dgm:cxn modelId="{6179EF46-0718-40B7-8B8A-B20D16DC8B29}" type="presParOf" srcId="{676DC7CD-5E0D-4959-BE5E-9FA4CB981E96}" destId="{81F7856B-E97E-46A9-8812-BBF14A461086}" srcOrd="0" destOrd="0" presId="urn:microsoft.com/office/officeart/2008/layout/LinedList"/>
    <dgm:cxn modelId="{36330E4D-8459-4172-9E5B-FA576BFA909B}" type="presParOf" srcId="{676DC7CD-5E0D-4959-BE5E-9FA4CB981E96}" destId="{061759CA-E131-46A7-91A6-B4F30D516E5B}" srcOrd="1" destOrd="0" presId="urn:microsoft.com/office/officeart/2008/layout/LinedList"/>
    <dgm:cxn modelId="{0FB7E91C-3BC2-45FC-8E1B-1CD531BB153F}" type="presParOf" srcId="{273F412D-51F7-4745-A6DF-08C1F6EE49C7}" destId="{4605EC9C-150E-40EF-BAD3-8ABC444A459E}" srcOrd="2" destOrd="0" presId="urn:microsoft.com/office/officeart/2008/layout/LinedList"/>
    <dgm:cxn modelId="{1F5D2D64-1D3B-4F66-8F7B-1DC711CAE3C0}" type="presParOf" srcId="{273F412D-51F7-4745-A6DF-08C1F6EE49C7}" destId="{2B4004A0-3BDE-4354-AC2F-6B278A49B204}" srcOrd="3" destOrd="0" presId="urn:microsoft.com/office/officeart/2008/layout/LinedList"/>
    <dgm:cxn modelId="{D021817F-7437-4201-96D3-43B6226E7E33}" type="presParOf" srcId="{2B4004A0-3BDE-4354-AC2F-6B278A49B204}" destId="{913CCC9B-F768-4FA6-9BD6-B63125839152}" srcOrd="0" destOrd="0" presId="urn:microsoft.com/office/officeart/2008/layout/LinedList"/>
    <dgm:cxn modelId="{828A3658-D138-443E-ADDA-4B0412DC9B84}" type="presParOf" srcId="{2B4004A0-3BDE-4354-AC2F-6B278A49B204}" destId="{4CF8280E-D063-464C-9A49-05FDA191FBE1}" srcOrd="1" destOrd="0" presId="urn:microsoft.com/office/officeart/2008/layout/LinedList"/>
    <dgm:cxn modelId="{D7721E1A-9BDE-4672-84AA-1FA551CC6260}" type="presParOf" srcId="{273F412D-51F7-4745-A6DF-08C1F6EE49C7}" destId="{4425E27F-3D52-49FA-9320-A6C9E5A0BA78}" srcOrd="4" destOrd="0" presId="urn:microsoft.com/office/officeart/2008/layout/LinedList"/>
    <dgm:cxn modelId="{14BCF549-0CDE-42C0-8CAA-7D07E90DFFB2}" type="presParOf" srcId="{273F412D-51F7-4745-A6DF-08C1F6EE49C7}" destId="{9FB52A7B-5288-4C55-B72D-505A19056D20}" srcOrd="5" destOrd="0" presId="urn:microsoft.com/office/officeart/2008/layout/LinedList"/>
    <dgm:cxn modelId="{BB19ECED-BC5C-47DB-A112-DA3477D0F188}" type="presParOf" srcId="{9FB52A7B-5288-4C55-B72D-505A19056D20}" destId="{CD4D994C-0A5F-4608-AE06-9130DAB541BC}" srcOrd="0" destOrd="0" presId="urn:microsoft.com/office/officeart/2008/layout/LinedList"/>
    <dgm:cxn modelId="{AC045396-FC39-4D73-9162-644172CE380B}" type="presParOf" srcId="{9FB52A7B-5288-4C55-B72D-505A19056D20}" destId="{6D9366FC-8109-458E-8011-713C5E89AE3B}" srcOrd="1" destOrd="0" presId="urn:microsoft.com/office/officeart/2008/layout/LinedList"/>
    <dgm:cxn modelId="{E0044CCB-4B4A-4C78-B6A6-5B5E305D11CD}" type="presParOf" srcId="{273F412D-51F7-4745-A6DF-08C1F6EE49C7}" destId="{F1041406-1A10-479C-BC91-A81807BC010F}" srcOrd="6" destOrd="0" presId="urn:microsoft.com/office/officeart/2008/layout/LinedList"/>
    <dgm:cxn modelId="{C65DE72A-A481-497D-9A02-7B6A7B6E44E3}" type="presParOf" srcId="{273F412D-51F7-4745-A6DF-08C1F6EE49C7}" destId="{D60924D4-9361-41C3-81B8-A8E5FFEC9CF0}" srcOrd="7" destOrd="0" presId="urn:microsoft.com/office/officeart/2008/layout/LinedList"/>
    <dgm:cxn modelId="{4344A5BE-2668-49AC-80F8-CFF17C82E8C8}" type="presParOf" srcId="{D60924D4-9361-41C3-81B8-A8E5FFEC9CF0}" destId="{EAE8C0A5-16D2-4A15-805E-B09027234F27}" srcOrd="0" destOrd="0" presId="urn:microsoft.com/office/officeart/2008/layout/LinedList"/>
    <dgm:cxn modelId="{F04AAC88-5C8D-4EF6-8CAB-4DA2A47B646F}" type="presParOf" srcId="{D60924D4-9361-41C3-81B8-A8E5FFEC9CF0}" destId="{657B1122-C652-465C-95CE-FF34406F3F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C6BC8D-E33A-4EF7-8F52-AC5DE68B204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16639E-1118-4B36-BEE5-CBD53138EB2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Copper smelting required large quantities of coal and limestone (flux). </a:t>
          </a:r>
        </a:p>
      </dgm:t>
    </dgm:pt>
    <dgm:pt modelId="{0278522E-5406-49C0-B17D-28EED5C9580A}" type="parTrans" cxnId="{A57AADBE-B302-467B-9996-D341CE8D552D}">
      <dgm:prSet/>
      <dgm:spPr/>
      <dgm:t>
        <a:bodyPr/>
        <a:lstStyle/>
        <a:p>
          <a:endParaRPr lang="en-US"/>
        </a:p>
      </dgm:t>
    </dgm:pt>
    <dgm:pt modelId="{24C302A9-EF82-49EA-ABCD-25D93E35EC46}" type="sibTrans" cxnId="{A57AADBE-B302-467B-9996-D341CE8D552D}">
      <dgm:prSet/>
      <dgm:spPr/>
      <dgm:t>
        <a:bodyPr/>
        <a:lstStyle/>
        <a:p>
          <a:endParaRPr lang="en-US"/>
        </a:p>
      </dgm:t>
    </dgm:pt>
    <dgm:pt modelId="{AE1E0FBE-2825-40A7-A244-FEE89CA01F8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copper ore came from Cornwall, Anglesey, and then was imported from Chile, Cuba, and Australia.</a:t>
          </a:r>
        </a:p>
      </dgm:t>
    </dgm:pt>
    <dgm:pt modelId="{2351E5DF-B5C6-4646-951E-707747DCEA5B}" type="parTrans" cxnId="{E4BCCC90-8D57-40D4-BB65-173886928DC1}">
      <dgm:prSet/>
      <dgm:spPr/>
      <dgm:t>
        <a:bodyPr/>
        <a:lstStyle/>
        <a:p>
          <a:endParaRPr lang="en-US"/>
        </a:p>
      </dgm:t>
    </dgm:pt>
    <dgm:pt modelId="{C50A625A-8946-4F8B-8633-1BBDEF84DEDC}" type="sibTrans" cxnId="{E4BCCC90-8D57-40D4-BB65-173886928DC1}">
      <dgm:prSet/>
      <dgm:spPr/>
      <dgm:t>
        <a:bodyPr/>
        <a:lstStyle/>
        <a:p>
          <a:endParaRPr lang="en-US"/>
        </a:p>
      </dgm:t>
    </dgm:pt>
    <dgm:pt modelId="{AD42332E-E7B3-4D00-914D-90CD091425D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Swansea Canal (1790s) and the tramroads allowed the ore to be trans placed as efficiently as possible to the docks.</a:t>
          </a:r>
        </a:p>
      </dgm:t>
    </dgm:pt>
    <dgm:pt modelId="{C81C8069-4DF9-4619-BA57-ADB9EEBECEA5}" type="parTrans" cxnId="{B844683C-F233-42DE-A5EE-6045B919FA1A}">
      <dgm:prSet/>
      <dgm:spPr/>
      <dgm:t>
        <a:bodyPr/>
        <a:lstStyle/>
        <a:p>
          <a:endParaRPr lang="en-US"/>
        </a:p>
      </dgm:t>
    </dgm:pt>
    <dgm:pt modelId="{B81E3DD5-40E4-4856-A6AA-2C332520AFED}" type="sibTrans" cxnId="{B844683C-F233-42DE-A5EE-6045B919FA1A}">
      <dgm:prSet/>
      <dgm:spPr/>
      <dgm:t>
        <a:bodyPr/>
        <a:lstStyle/>
        <a:p>
          <a:endParaRPr lang="en-US"/>
        </a:p>
      </dgm:t>
    </dgm:pt>
    <dgm:pt modelId="{388A6C32-DEF8-48B2-BE10-79C75855F7C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Developments in the steam engine by James Watt led to a thriving mining and industrial sector.</a:t>
          </a:r>
        </a:p>
      </dgm:t>
    </dgm:pt>
    <dgm:pt modelId="{A133D94A-073B-4F08-B135-40C871F7FF9E}" type="parTrans" cxnId="{307C6640-9CF1-46B0-A771-3BA57B5A5E57}">
      <dgm:prSet/>
      <dgm:spPr/>
      <dgm:t>
        <a:bodyPr/>
        <a:lstStyle/>
        <a:p>
          <a:endParaRPr lang="en-US"/>
        </a:p>
      </dgm:t>
    </dgm:pt>
    <dgm:pt modelId="{DB004666-5B00-4794-A67C-C2B9436D5423}" type="sibTrans" cxnId="{307C6640-9CF1-46B0-A771-3BA57B5A5E57}">
      <dgm:prSet/>
      <dgm:spPr/>
      <dgm:t>
        <a:bodyPr/>
        <a:lstStyle/>
        <a:p>
          <a:endParaRPr lang="en-US"/>
        </a:p>
      </dgm:t>
    </dgm:pt>
    <dgm:pt modelId="{C994F501-1EA7-4461-A287-2438A74BBCF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output fed Britain's other industries and navy.</a:t>
          </a:r>
        </a:p>
      </dgm:t>
    </dgm:pt>
    <dgm:pt modelId="{F8FC4DD3-93D1-4E7E-A046-B27E32B3812C}" type="parTrans" cxnId="{CD07F725-5181-401E-97F3-D8E834E6E2E5}">
      <dgm:prSet/>
      <dgm:spPr/>
      <dgm:t>
        <a:bodyPr/>
        <a:lstStyle/>
        <a:p>
          <a:endParaRPr lang="en-US"/>
        </a:p>
      </dgm:t>
    </dgm:pt>
    <dgm:pt modelId="{5C49B157-27D9-4AD4-A617-2BEFA003EB8A}" type="sibTrans" cxnId="{CD07F725-5181-401E-97F3-D8E834E6E2E5}">
      <dgm:prSet/>
      <dgm:spPr/>
      <dgm:t>
        <a:bodyPr/>
        <a:lstStyle/>
        <a:p>
          <a:endParaRPr lang="en-US"/>
        </a:p>
      </dgm:t>
    </dgm:pt>
    <dgm:pt modelId="{A755DA81-D3C2-43CD-9536-AB208A3C341D}" type="pres">
      <dgm:prSet presAssocID="{E3C6BC8D-E33A-4EF7-8F52-AC5DE68B2044}" presName="diagram" presStyleCnt="0">
        <dgm:presLayoutVars>
          <dgm:dir/>
          <dgm:resizeHandles val="exact"/>
        </dgm:presLayoutVars>
      </dgm:prSet>
      <dgm:spPr/>
    </dgm:pt>
    <dgm:pt modelId="{6305E4D7-4CAA-4773-A710-9E3861F74426}" type="pres">
      <dgm:prSet presAssocID="{2416639E-1118-4B36-BEE5-CBD53138EB2C}" presName="node" presStyleLbl="node1" presStyleIdx="0" presStyleCnt="5">
        <dgm:presLayoutVars>
          <dgm:bulletEnabled val="1"/>
        </dgm:presLayoutVars>
      </dgm:prSet>
      <dgm:spPr/>
    </dgm:pt>
    <dgm:pt modelId="{A9D499F0-61EC-48A0-AF56-7964CD776F83}" type="pres">
      <dgm:prSet presAssocID="{24C302A9-EF82-49EA-ABCD-25D93E35EC46}" presName="sibTrans" presStyleCnt="0"/>
      <dgm:spPr/>
    </dgm:pt>
    <dgm:pt modelId="{84BAF9E6-D588-4A39-86FF-B97CADA69B49}" type="pres">
      <dgm:prSet presAssocID="{AE1E0FBE-2825-40A7-A244-FEE89CA01F86}" presName="node" presStyleLbl="node1" presStyleIdx="1" presStyleCnt="5">
        <dgm:presLayoutVars>
          <dgm:bulletEnabled val="1"/>
        </dgm:presLayoutVars>
      </dgm:prSet>
      <dgm:spPr/>
    </dgm:pt>
    <dgm:pt modelId="{7E3925B7-6687-40AC-8E2C-0BB07AE08033}" type="pres">
      <dgm:prSet presAssocID="{C50A625A-8946-4F8B-8633-1BBDEF84DEDC}" presName="sibTrans" presStyleCnt="0"/>
      <dgm:spPr/>
    </dgm:pt>
    <dgm:pt modelId="{8C788AFB-EAD8-455E-ABB2-FECE7207CEE6}" type="pres">
      <dgm:prSet presAssocID="{AD42332E-E7B3-4D00-914D-90CD091425DC}" presName="node" presStyleLbl="node1" presStyleIdx="2" presStyleCnt="5">
        <dgm:presLayoutVars>
          <dgm:bulletEnabled val="1"/>
        </dgm:presLayoutVars>
      </dgm:prSet>
      <dgm:spPr/>
    </dgm:pt>
    <dgm:pt modelId="{4DA6A7D8-8F79-4CA7-805D-085FE83667B9}" type="pres">
      <dgm:prSet presAssocID="{B81E3DD5-40E4-4856-A6AA-2C332520AFED}" presName="sibTrans" presStyleCnt="0"/>
      <dgm:spPr/>
    </dgm:pt>
    <dgm:pt modelId="{96767003-874B-47ED-A2D8-60B3FEE5F934}" type="pres">
      <dgm:prSet presAssocID="{388A6C32-DEF8-48B2-BE10-79C75855F7C9}" presName="node" presStyleLbl="node1" presStyleIdx="3" presStyleCnt="5">
        <dgm:presLayoutVars>
          <dgm:bulletEnabled val="1"/>
        </dgm:presLayoutVars>
      </dgm:prSet>
      <dgm:spPr/>
    </dgm:pt>
    <dgm:pt modelId="{D0BFED9E-3009-4934-B580-DC893A997688}" type="pres">
      <dgm:prSet presAssocID="{DB004666-5B00-4794-A67C-C2B9436D5423}" presName="sibTrans" presStyleCnt="0"/>
      <dgm:spPr/>
    </dgm:pt>
    <dgm:pt modelId="{58E03C68-DFE0-4A54-A100-F60A56D6E16A}" type="pres">
      <dgm:prSet presAssocID="{C994F501-1EA7-4461-A287-2438A74BBCF7}" presName="node" presStyleLbl="node1" presStyleIdx="4" presStyleCnt="5">
        <dgm:presLayoutVars>
          <dgm:bulletEnabled val="1"/>
        </dgm:presLayoutVars>
      </dgm:prSet>
      <dgm:spPr/>
    </dgm:pt>
  </dgm:ptLst>
  <dgm:cxnLst>
    <dgm:cxn modelId="{CD07F725-5181-401E-97F3-D8E834E6E2E5}" srcId="{E3C6BC8D-E33A-4EF7-8F52-AC5DE68B2044}" destId="{C994F501-1EA7-4461-A287-2438A74BBCF7}" srcOrd="4" destOrd="0" parTransId="{F8FC4DD3-93D1-4E7E-A046-B27E32B3812C}" sibTransId="{5C49B157-27D9-4AD4-A617-2BEFA003EB8A}"/>
    <dgm:cxn modelId="{76E17127-3777-4D11-A7EB-E787758191AA}" type="presOf" srcId="{2416639E-1118-4B36-BEE5-CBD53138EB2C}" destId="{6305E4D7-4CAA-4773-A710-9E3861F74426}" srcOrd="0" destOrd="0" presId="urn:microsoft.com/office/officeart/2005/8/layout/default"/>
    <dgm:cxn modelId="{B844683C-F233-42DE-A5EE-6045B919FA1A}" srcId="{E3C6BC8D-E33A-4EF7-8F52-AC5DE68B2044}" destId="{AD42332E-E7B3-4D00-914D-90CD091425DC}" srcOrd="2" destOrd="0" parTransId="{C81C8069-4DF9-4619-BA57-ADB9EEBECEA5}" sibTransId="{B81E3DD5-40E4-4856-A6AA-2C332520AFED}"/>
    <dgm:cxn modelId="{E84F793D-560A-428A-AEC8-D5E2A7F3945A}" type="presOf" srcId="{388A6C32-DEF8-48B2-BE10-79C75855F7C9}" destId="{96767003-874B-47ED-A2D8-60B3FEE5F934}" srcOrd="0" destOrd="0" presId="urn:microsoft.com/office/officeart/2005/8/layout/default"/>
    <dgm:cxn modelId="{307C6640-9CF1-46B0-A771-3BA57B5A5E57}" srcId="{E3C6BC8D-E33A-4EF7-8F52-AC5DE68B2044}" destId="{388A6C32-DEF8-48B2-BE10-79C75855F7C9}" srcOrd="3" destOrd="0" parTransId="{A133D94A-073B-4F08-B135-40C871F7FF9E}" sibTransId="{DB004666-5B00-4794-A67C-C2B9436D5423}"/>
    <dgm:cxn modelId="{E4BCCC90-8D57-40D4-BB65-173886928DC1}" srcId="{E3C6BC8D-E33A-4EF7-8F52-AC5DE68B2044}" destId="{AE1E0FBE-2825-40A7-A244-FEE89CA01F86}" srcOrd="1" destOrd="0" parTransId="{2351E5DF-B5C6-4646-951E-707747DCEA5B}" sibTransId="{C50A625A-8946-4F8B-8633-1BBDEF84DEDC}"/>
    <dgm:cxn modelId="{F8A55392-DC74-45C8-91EF-5B078CE9713D}" type="presOf" srcId="{C994F501-1EA7-4461-A287-2438A74BBCF7}" destId="{58E03C68-DFE0-4A54-A100-F60A56D6E16A}" srcOrd="0" destOrd="0" presId="urn:microsoft.com/office/officeart/2005/8/layout/default"/>
    <dgm:cxn modelId="{97D38BAB-4A97-4238-B0F4-E896CF8A9C6E}" type="presOf" srcId="{AE1E0FBE-2825-40A7-A244-FEE89CA01F86}" destId="{84BAF9E6-D588-4A39-86FF-B97CADA69B49}" srcOrd="0" destOrd="0" presId="urn:microsoft.com/office/officeart/2005/8/layout/default"/>
    <dgm:cxn modelId="{D16758B5-0F91-487C-93B8-AA4356E07BB0}" type="presOf" srcId="{E3C6BC8D-E33A-4EF7-8F52-AC5DE68B2044}" destId="{A755DA81-D3C2-43CD-9536-AB208A3C341D}" srcOrd="0" destOrd="0" presId="urn:microsoft.com/office/officeart/2005/8/layout/default"/>
    <dgm:cxn modelId="{A57AADBE-B302-467B-9996-D341CE8D552D}" srcId="{E3C6BC8D-E33A-4EF7-8F52-AC5DE68B2044}" destId="{2416639E-1118-4B36-BEE5-CBD53138EB2C}" srcOrd="0" destOrd="0" parTransId="{0278522E-5406-49C0-B17D-28EED5C9580A}" sibTransId="{24C302A9-EF82-49EA-ABCD-25D93E35EC46}"/>
    <dgm:cxn modelId="{81A5B1F3-46E2-4055-921A-8AD340B1C5FA}" type="presOf" srcId="{AD42332E-E7B3-4D00-914D-90CD091425DC}" destId="{8C788AFB-EAD8-455E-ABB2-FECE7207CEE6}" srcOrd="0" destOrd="0" presId="urn:microsoft.com/office/officeart/2005/8/layout/default"/>
    <dgm:cxn modelId="{E3AC8FB9-5B0B-4C62-AF7E-F4F1A1F4318A}" type="presParOf" srcId="{A755DA81-D3C2-43CD-9536-AB208A3C341D}" destId="{6305E4D7-4CAA-4773-A710-9E3861F74426}" srcOrd="0" destOrd="0" presId="urn:microsoft.com/office/officeart/2005/8/layout/default"/>
    <dgm:cxn modelId="{C5188409-3DE6-4C8B-8252-0622A209AD76}" type="presParOf" srcId="{A755DA81-D3C2-43CD-9536-AB208A3C341D}" destId="{A9D499F0-61EC-48A0-AF56-7964CD776F83}" srcOrd="1" destOrd="0" presId="urn:microsoft.com/office/officeart/2005/8/layout/default"/>
    <dgm:cxn modelId="{8CD52A29-363B-4F04-A384-E709FB7B704D}" type="presParOf" srcId="{A755DA81-D3C2-43CD-9536-AB208A3C341D}" destId="{84BAF9E6-D588-4A39-86FF-B97CADA69B49}" srcOrd="2" destOrd="0" presId="urn:microsoft.com/office/officeart/2005/8/layout/default"/>
    <dgm:cxn modelId="{AFBD437E-50DB-47CC-BD3B-41F9D55F7839}" type="presParOf" srcId="{A755DA81-D3C2-43CD-9536-AB208A3C341D}" destId="{7E3925B7-6687-40AC-8E2C-0BB07AE08033}" srcOrd="3" destOrd="0" presId="urn:microsoft.com/office/officeart/2005/8/layout/default"/>
    <dgm:cxn modelId="{451DF72F-8052-4CD9-BD2C-3CE49922C891}" type="presParOf" srcId="{A755DA81-D3C2-43CD-9536-AB208A3C341D}" destId="{8C788AFB-EAD8-455E-ABB2-FECE7207CEE6}" srcOrd="4" destOrd="0" presId="urn:microsoft.com/office/officeart/2005/8/layout/default"/>
    <dgm:cxn modelId="{CA0BBE40-5A9D-44EF-B917-FD1261FAF830}" type="presParOf" srcId="{A755DA81-D3C2-43CD-9536-AB208A3C341D}" destId="{4DA6A7D8-8F79-4CA7-805D-085FE83667B9}" srcOrd="5" destOrd="0" presId="urn:microsoft.com/office/officeart/2005/8/layout/default"/>
    <dgm:cxn modelId="{30C709FC-6554-4E30-88DA-C7C2E1E2286A}" type="presParOf" srcId="{A755DA81-D3C2-43CD-9536-AB208A3C341D}" destId="{96767003-874B-47ED-A2D8-60B3FEE5F934}" srcOrd="6" destOrd="0" presId="urn:microsoft.com/office/officeart/2005/8/layout/default"/>
    <dgm:cxn modelId="{10B3CB8F-A9D3-4CB9-872E-9CDED7CB3CBF}" type="presParOf" srcId="{A755DA81-D3C2-43CD-9536-AB208A3C341D}" destId="{D0BFED9E-3009-4934-B580-DC893A997688}" srcOrd="7" destOrd="0" presId="urn:microsoft.com/office/officeart/2005/8/layout/default"/>
    <dgm:cxn modelId="{66EF6FCA-D428-4E57-AF8C-93DE379B252A}" type="presParOf" srcId="{A755DA81-D3C2-43CD-9536-AB208A3C341D}" destId="{58E03C68-DFE0-4A54-A100-F60A56D6E16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ED15DF-5AE7-47A9-B75E-DBC6058ACB3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6F8EF66-2479-45F2-9213-A3ED6D9ADED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Copper fumes severely affected farmland, while rain would wash down contaminants that destroyed the crops.</a:t>
          </a:r>
        </a:p>
      </dgm:t>
    </dgm:pt>
    <dgm:pt modelId="{A0112258-E888-4A34-B393-BB0FD0F5F57B}" type="parTrans" cxnId="{A1F4F63D-1091-4084-BA52-0D066667ACD6}">
      <dgm:prSet/>
      <dgm:spPr/>
      <dgm:t>
        <a:bodyPr/>
        <a:lstStyle/>
        <a:p>
          <a:endParaRPr lang="en-US"/>
        </a:p>
      </dgm:t>
    </dgm:pt>
    <dgm:pt modelId="{337EFA08-3C66-48CE-B8E8-B601FFE182B9}" type="sibTrans" cxnId="{A1F4F63D-1091-4084-BA52-0D066667ACD6}">
      <dgm:prSet/>
      <dgm:spPr/>
      <dgm:t>
        <a:bodyPr/>
        <a:lstStyle/>
        <a:p>
          <a:endParaRPr lang="en-US"/>
        </a:p>
      </dgm:t>
    </dgm:pt>
    <dgm:pt modelId="{75119685-1567-4083-9762-6FEB624B4FEA}">
      <dgm:prSet custT="1"/>
      <dgm:spPr/>
      <dgm:t>
        <a:bodyPr/>
        <a:lstStyle/>
        <a:p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Kilvey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Hill and the Hafod landscape became defunct and were in a legal dispute in 1833.</a:t>
          </a:r>
        </a:p>
      </dgm:t>
    </dgm:pt>
    <dgm:pt modelId="{194EFFB9-6496-4551-9388-B8C37AEB55AB}" type="parTrans" cxnId="{29023691-EB38-4B27-A60C-DF1692091D30}">
      <dgm:prSet/>
      <dgm:spPr/>
      <dgm:t>
        <a:bodyPr/>
        <a:lstStyle/>
        <a:p>
          <a:endParaRPr lang="en-US"/>
        </a:p>
      </dgm:t>
    </dgm:pt>
    <dgm:pt modelId="{8F31E1E0-FFE4-4E7F-A82C-0C8E7C495446}" type="sibTrans" cxnId="{29023691-EB38-4B27-A60C-DF1692091D30}">
      <dgm:prSet/>
      <dgm:spPr/>
      <dgm:t>
        <a:bodyPr/>
        <a:lstStyle/>
        <a:p>
          <a:endParaRPr lang="en-US"/>
        </a:p>
      </dgm:t>
    </dgm:pt>
    <dgm:pt modelId="{60CB2E1A-D8D4-417F-A686-74EE07D84EF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By the 1830s, Swansea had a prosperous local economy as it could ship its copper products all over the world, as well as serve the national industry.</a:t>
          </a:r>
        </a:p>
      </dgm:t>
    </dgm:pt>
    <dgm:pt modelId="{8FD93015-6453-46E4-A9E7-406C8CE73962}" type="parTrans" cxnId="{00BDE47F-D620-48FC-9DBA-E78D3A5B483D}">
      <dgm:prSet/>
      <dgm:spPr/>
      <dgm:t>
        <a:bodyPr/>
        <a:lstStyle/>
        <a:p>
          <a:endParaRPr lang="en-US"/>
        </a:p>
      </dgm:t>
    </dgm:pt>
    <dgm:pt modelId="{605F4417-6365-40EC-B091-E78130D08CCA}" type="sibTrans" cxnId="{00BDE47F-D620-48FC-9DBA-E78D3A5B483D}">
      <dgm:prSet/>
      <dgm:spPr/>
      <dgm:t>
        <a:bodyPr/>
        <a:lstStyle/>
        <a:p>
          <a:endParaRPr lang="en-US"/>
        </a:p>
      </dgm:t>
    </dgm:pt>
    <dgm:pt modelId="{4F61E595-4B82-4185-B5F3-795C85420DF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decline began after the 1920s due to overseas competition and rising coal prices.</a:t>
          </a:r>
        </a:p>
      </dgm:t>
    </dgm:pt>
    <dgm:pt modelId="{7FFB1948-2FF4-4360-B15A-B2229A724E00}" type="parTrans" cxnId="{39CF12C1-A491-415B-91E6-BC1EAF0DF4E9}">
      <dgm:prSet/>
      <dgm:spPr/>
      <dgm:t>
        <a:bodyPr/>
        <a:lstStyle/>
        <a:p>
          <a:endParaRPr lang="en-US"/>
        </a:p>
      </dgm:t>
    </dgm:pt>
    <dgm:pt modelId="{C8562503-ACB6-4D2A-B30C-B948EE26AF6D}" type="sibTrans" cxnId="{39CF12C1-A491-415B-91E6-BC1EAF0DF4E9}">
      <dgm:prSet/>
      <dgm:spPr/>
      <dgm:t>
        <a:bodyPr/>
        <a:lstStyle/>
        <a:p>
          <a:endParaRPr lang="en-US"/>
        </a:p>
      </dgm:t>
    </dgm:pt>
    <dgm:pt modelId="{E4FFFEB7-91AB-405C-8971-B6AB222BF3F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Today, regeneration is attempting to balance historical integrity and contamination of land.</a:t>
          </a:r>
        </a:p>
      </dgm:t>
    </dgm:pt>
    <dgm:pt modelId="{CCBF8A28-B3A2-44FA-AAE4-22DCEDAB8422}" type="parTrans" cxnId="{3D4C7BA5-3ECC-4249-B422-94A04B942938}">
      <dgm:prSet/>
      <dgm:spPr/>
      <dgm:t>
        <a:bodyPr/>
        <a:lstStyle/>
        <a:p>
          <a:endParaRPr lang="en-US"/>
        </a:p>
      </dgm:t>
    </dgm:pt>
    <dgm:pt modelId="{DD506ACF-B544-4542-B5FC-B85FEBD3CE7A}" type="sibTrans" cxnId="{3D4C7BA5-3ECC-4249-B422-94A04B942938}">
      <dgm:prSet/>
      <dgm:spPr/>
      <dgm:t>
        <a:bodyPr/>
        <a:lstStyle/>
        <a:p>
          <a:endParaRPr lang="en-US"/>
        </a:p>
      </dgm:t>
    </dgm:pt>
    <dgm:pt modelId="{B3E50F67-77D1-4C48-914C-2A105259B728}" type="pres">
      <dgm:prSet presAssocID="{ECED15DF-5AE7-47A9-B75E-DBC6058ACB3B}" presName="diagram" presStyleCnt="0">
        <dgm:presLayoutVars>
          <dgm:dir/>
          <dgm:resizeHandles val="exact"/>
        </dgm:presLayoutVars>
      </dgm:prSet>
      <dgm:spPr/>
    </dgm:pt>
    <dgm:pt modelId="{A2D382DE-4758-40A9-B690-1FAA64E2E5E5}" type="pres">
      <dgm:prSet presAssocID="{C6F8EF66-2479-45F2-9213-A3ED6D9ADEDF}" presName="node" presStyleLbl="node1" presStyleIdx="0" presStyleCnt="5">
        <dgm:presLayoutVars>
          <dgm:bulletEnabled val="1"/>
        </dgm:presLayoutVars>
      </dgm:prSet>
      <dgm:spPr/>
    </dgm:pt>
    <dgm:pt modelId="{BFB98A64-0FCB-4333-AED4-8AC569F9A77E}" type="pres">
      <dgm:prSet presAssocID="{337EFA08-3C66-48CE-B8E8-B601FFE182B9}" presName="sibTrans" presStyleCnt="0"/>
      <dgm:spPr/>
    </dgm:pt>
    <dgm:pt modelId="{D32F5A93-F80A-4F55-9C8E-176D708618E4}" type="pres">
      <dgm:prSet presAssocID="{75119685-1567-4083-9762-6FEB624B4FEA}" presName="node" presStyleLbl="node1" presStyleIdx="1" presStyleCnt="5">
        <dgm:presLayoutVars>
          <dgm:bulletEnabled val="1"/>
        </dgm:presLayoutVars>
      </dgm:prSet>
      <dgm:spPr/>
    </dgm:pt>
    <dgm:pt modelId="{4CAE7E07-750F-42C1-B6F3-90FC05FD7DC0}" type="pres">
      <dgm:prSet presAssocID="{8F31E1E0-FFE4-4E7F-A82C-0C8E7C495446}" presName="sibTrans" presStyleCnt="0"/>
      <dgm:spPr/>
    </dgm:pt>
    <dgm:pt modelId="{7D1D3EFA-3162-464E-AA99-643560001229}" type="pres">
      <dgm:prSet presAssocID="{60CB2E1A-D8D4-417F-A686-74EE07D84EF7}" presName="node" presStyleLbl="node1" presStyleIdx="2" presStyleCnt="5">
        <dgm:presLayoutVars>
          <dgm:bulletEnabled val="1"/>
        </dgm:presLayoutVars>
      </dgm:prSet>
      <dgm:spPr/>
    </dgm:pt>
    <dgm:pt modelId="{EAF76899-6C6F-4640-8524-5D44F685B590}" type="pres">
      <dgm:prSet presAssocID="{605F4417-6365-40EC-B091-E78130D08CCA}" presName="sibTrans" presStyleCnt="0"/>
      <dgm:spPr/>
    </dgm:pt>
    <dgm:pt modelId="{355AF566-80A7-4DB7-9911-55EEFFFE6B24}" type="pres">
      <dgm:prSet presAssocID="{4F61E595-4B82-4185-B5F3-795C85420DF4}" presName="node" presStyleLbl="node1" presStyleIdx="3" presStyleCnt="5">
        <dgm:presLayoutVars>
          <dgm:bulletEnabled val="1"/>
        </dgm:presLayoutVars>
      </dgm:prSet>
      <dgm:spPr/>
    </dgm:pt>
    <dgm:pt modelId="{B0F49442-D70E-4D2D-9F92-80CF06F9987A}" type="pres">
      <dgm:prSet presAssocID="{C8562503-ACB6-4D2A-B30C-B948EE26AF6D}" presName="sibTrans" presStyleCnt="0"/>
      <dgm:spPr/>
    </dgm:pt>
    <dgm:pt modelId="{59935636-BC54-488A-B47B-3909EABAE1FC}" type="pres">
      <dgm:prSet presAssocID="{E4FFFEB7-91AB-405C-8971-B6AB222BF3FB}" presName="node" presStyleLbl="node1" presStyleIdx="4" presStyleCnt="5">
        <dgm:presLayoutVars>
          <dgm:bulletEnabled val="1"/>
        </dgm:presLayoutVars>
      </dgm:prSet>
      <dgm:spPr/>
    </dgm:pt>
  </dgm:ptLst>
  <dgm:cxnLst>
    <dgm:cxn modelId="{FD4B0810-624F-4B8E-A723-F16203FD7877}" type="presOf" srcId="{ECED15DF-5AE7-47A9-B75E-DBC6058ACB3B}" destId="{B3E50F67-77D1-4C48-914C-2A105259B728}" srcOrd="0" destOrd="0" presId="urn:microsoft.com/office/officeart/2005/8/layout/default"/>
    <dgm:cxn modelId="{A1F4F63D-1091-4084-BA52-0D066667ACD6}" srcId="{ECED15DF-5AE7-47A9-B75E-DBC6058ACB3B}" destId="{C6F8EF66-2479-45F2-9213-A3ED6D9ADEDF}" srcOrd="0" destOrd="0" parTransId="{A0112258-E888-4A34-B393-BB0FD0F5F57B}" sibTransId="{337EFA08-3C66-48CE-B8E8-B601FFE182B9}"/>
    <dgm:cxn modelId="{00BDE47F-D620-48FC-9DBA-E78D3A5B483D}" srcId="{ECED15DF-5AE7-47A9-B75E-DBC6058ACB3B}" destId="{60CB2E1A-D8D4-417F-A686-74EE07D84EF7}" srcOrd="2" destOrd="0" parTransId="{8FD93015-6453-46E4-A9E7-406C8CE73962}" sibTransId="{605F4417-6365-40EC-B091-E78130D08CCA}"/>
    <dgm:cxn modelId="{426C0981-D5FC-42B2-A63D-49314F2BED27}" type="presOf" srcId="{4F61E595-4B82-4185-B5F3-795C85420DF4}" destId="{355AF566-80A7-4DB7-9911-55EEFFFE6B24}" srcOrd="0" destOrd="0" presId="urn:microsoft.com/office/officeart/2005/8/layout/default"/>
    <dgm:cxn modelId="{29023691-EB38-4B27-A60C-DF1692091D30}" srcId="{ECED15DF-5AE7-47A9-B75E-DBC6058ACB3B}" destId="{75119685-1567-4083-9762-6FEB624B4FEA}" srcOrd="1" destOrd="0" parTransId="{194EFFB9-6496-4551-9388-B8C37AEB55AB}" sibTransId="{8F31E1E0-FFE4-4E7F-A82C-0C8E7C495446}"/>
    <dgm:cxn modelId="{3D4C7BA5-3ECC-4249-B422-94A04B942938}" srcId="{ECED15DF-5AE7-47A9-B75E-DBC6058ACB3B}" destId="{E4FFFEB7-91AB-405C-8971-B6AB222BF3FB}" srcOrd="4" destOrd="0" parTransId="{CCBF8A28-B3A2-44FA-AAE4-22DCEDAB8422}" sibTransId="{DD506ACF-B544-4542-B5FC-B85FEBD3CE7A}"/>
    <dgm:cxn modelId="{39CF12C1-A491-415B-91E6-BC1EAF0DF4E9}" srcId="{ECED15DF-5AE7-47A9-B75E-DBC6058ACB3B}" destId="{4F61E595-4B82-4185-B5F3-795C85420DF4}" srcOrd="3" destOrd="0" parTransId="{7FFB1948-2FF4-4360-B15A-B2229A724E00}" sibTransId="{C8562503-ACB6-4D2A-B30C-B948EE26AF6D}"/>
    <dgm:cxn modelId="{E51128C2-D72A-4192-96B3-00CEA9B91DAF}" type="presOf" srcId="{E4FFFEB7-91AB-405C-8971-B6AB222BF3FB}" destId="{59935636-BC54-488A-B47B-3909EABAE1FC}" srcOrd="0" destOrd="0" presId="urn:microsoft.com/office/officeart/2005/8/layout/default"/>
    <dgm:cxn modelId="{8633CED6-CEB0-4AF6-84DB-6D92938EE0E4}" type="presOf" srcId="{60CB2E1A-D8D4-417F-A686-74EE07D84EF7}" destId="{7D1D3EFA-3162-464E-AA99-643560001229}" srcOrd="0" destOrd="0" presId="urn:microsoft.com/office/officeart/2005/8/layout/default"/>
    <dgm:cxn modelId="{6F910FD7-6931-4C02-B645-CAA837D13F96}" type="presOf" srcId="{C6F8EF66-2479-45F2-9213-A3ED6D9ADEDF}" destId="{A2D382DE-4758-40A9-B690-1FAA64E2E5E5}" srcOrd="0" destOrd="0" presId="urn:microsoft.com/office/officeart/2005/8/layout/default"/>
    <dgm:cxn modelId="{341409E9-610A-4805-A01A-9907167BF4D5}" type="presOf" srcId="{75119685-1567-4083-9762-6FEB624B4FEA}" destId="{D32F5A93-F80A-4F55-9C8E-176D708618E4}" srcOrd="0" destOrd="0" presId="urn:microsoft.com/office/officeart/2005/8/layout/default"/>
    <dgm:cxn modelId="{A0CFDC80-F330-4DAC-B11A-ECC4ECACE0A9}" type="presParOf" srcId="{B3E50F67-77D1-4C48-914C-2A105259B728}" destId="{A2D382DE-4758-40A9-B690-1FAA64E2E5E5}" srcOrd="0" destOrd="0" presId="urn:microsoft.com/office/officeart/2005/8/layout/default"/>
    <dgm:cxn modelId="{0B3FA171-1CCE-4F43-A414-0DB1EF1BD497}" type="presParOf" srcId="{B3E50F67-77D1-4C48-914C-2A105259B728}" destId="{BFB98A64-0FCB-4333-AED4-8AC569F9A77E}" srcOrd="1" destOrd="0" presId="urn:microsoft.com/office/officeart/2005/8/layout/default"/>
    <dgm:cxn modelId="{E55D28FA-35FF-42EE-BE0A-D6BA92D23259}" type="presParOf" srcId="{B3E50F67-77D1-4C48-914C-2A105259B728}" destId="{D32F5A93-F80A-4F55-9C8E-176D708618E4}" srcOrd="2" destOrd="0" presId="urn:microsoft.com/office/officeart/2005/8/layout/default"/>
    <dgm:cxn modelId="{8251373C-CC9A-412E-9837-D147B3721AAA}" type="presParOf" srcId="{B3E50F67-77D1-4C48-914C-2A105259B728}" destId="{4CAE7E07-750F-42C1-B6F3-90FC05FD7DC0}" srcOrd="3" destOrd="0" presId="urn:microsoft.com/office/officeart/2005/8/layout/default"/>
    <dgm:cxn modelId="{2EDBEA6F-931C-40F6-B772-239AB676C2B7}" type="presParOf" srcId="{B3E50F67-77D1-4C48-914C-2A105259B728}" destId="{7D1D3EFA-3162-464E-AA99-643560001229}" srcOrd="4" destOrd="0" presId="urn:microsoft.com/office/officeart/2005/8/layout/default"/>
    <dgm:cxn modelId="{33B255A7-F71E-4CBB-AAC5-EFCCEE1515F8}" type="presParOf" srcId="{B3E50F67-77D1-4C48-914C-2A105259B728}" destId="{EAF76899-6C6F-4640-8524-5D44F685B590}" srcOrd="5" destOrd="0" presId="urn:microsoft.com/office/officeart/2005/8/layout/default"/>
    <dgm:cxn modelId="{540D1C8B-F9EF-4F68-BDB5-25B6D88F547D}" type="presParOf" srcId="{B3E50F67-77D1-4C48-914C-2A105259B728}" destId="{355AF566-80A7-4DB7-9911-55EEFFFE6B24}" srcOrd="6" destOrd="0" presId="urn:microsoft.com/office/officeart/2005/8/layout/default"/>
    <dgm:cxn modelId="{06EC6D74-C433-4F52-9579-D9ADA10933EA}" type="presParOf" srcId="{B3E50F67-77D1-4C48-914C-2A105259B728}" destId="{B0F49442-D70E-4D2D-9F92-80CF06F9987A}" srcOrd="7" destOrd="0" presId="urn:microsoft.com/office/officeart/2005/8/layout/default"/>
    <dgm:cxn modelId="{63403C25-C712-4719-8110-D2492EA77407}" type="presParOf" srcId="{B3E50F67-77D1-4C48-914C-2A105259B728}" destId="{59935636-BC54-488A-B47B-3909EABAE1F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4B087-C225-497F-9AE1-07DC55F9BBC4}">
      <dsp:nvSpPr>
        <dsp:cNvPr id="0" name=""/>
        <dsp:cNvSpPr/>
      </dsp:nvSpPr>
      <dsp:spPr>
        <a:xfrm>
          <a:off x="0" y="0"/>
          <a:ext cx="426773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F7856B-E97E-46A9-8812-BBF14A461086}">
      <dsp:nvSpPr>
        <dsp:cNvPr id="0" name=""/>
        <dsp:cNvSpPr/>
      </dsp:nvSpPr>
      <dsp:spPr>
        <a:xfrm>
          <a:off x="0" y="0"/>
          <a:ext cx="4267730" cy="988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Swansea's success through the Industrial Revolution stemmed from its distinct geospatial location, vast resource wealth and industrial aspiration.</a:t>
          </a:r>
        </a:p>
      </dsp:txBody>
      <dsp:txXfrm>
        <a:off x="0" y="0"/>
        <a:ext cx="4267730" cy="988523"/>
      </dsp:txXfrm>
    </dsp:sp>
    <dsp:sp modelId="{4605EC9C-150E-40EF-BAD3-8ABC444A459E}">
      <dsp:nvSpPr>
        <dsp:cNvPr id="0" name=""/>
        <dsp:cNvSpPr/>
      </dsp:nvSpPr>
      <dsp:spPr>
        <a:xfrm>
          <a:off x="0" y="988523"/>
          <a:ext cx="4267730" cy="0"/>
        </a:xfrm>
        <a:prstGeom prst="line">
          <a:avLst/>
        </a:prstGeom>
        <a:gradFill rotWithShape="0">
          <a:gsLst>
            <a:gs pos="0">
              <a:schemeClr val="accent5">
                <a:hueOff val="2079079"/>
                <a:satOff val="-1338"/>
                <a:lumOff val="915"/>
                <a:alphaOff val="0"/>
                <a:tint val="98000"/>
                <a:lumMod val="114000"/>
              </a:schemeClr>
            </a:gs>
            <a:gs pos="100000">
              <a:schemeClr val="accent5">
                <a:hueOff val="2079079"/>
                <a:satOff val="-1338"/>
                <a:lumOff val="91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2079079"/>
              <a:satOff val="-1338"/>
              <a:lumOff val="915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3CCC9B-F768-4FA6-9BD6-B63125839152}">
      <dsp:nvSpPr>
        <dsp:cNvPr id="0" name=""/>
        <dsp:cNvSpPr/>
      </dsp:nvSpPr>
      <dsp:spPr>
        <a:xfrm>
          <a:off x="0" y="988523"/>
          <a:ext cx="4267730" cy="988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It is situated on the River Tawe, with direct access by sea to international trade.</a:t>
          </a:r>
        </a:p>
      </dsp:txBody>
      <dsp:txXfrm>
        <a:off x="0" y="988523"/>
        <a:ext cx="4267730" cy="988523"/>
      </dsp:txXfrm>
    </dsp:sp>
    <dsp:sp modelId="{4425E27F-3D52-49FA-9320-A6C9E5A0BA78}">
      <dsp:nvSpPr>
        <dsp:cNvPr id="0" name=""/>
        <dsp:cNvSpPr/>
      </dsp:nvSpPr>
      <dsp:spPr>
        <a:xfrm>
          <a:off x="0" y="1977046"/>
          <a:ext cx="4267730" cy="0"/>
        </a:xfrm>
        <a:prstGeom prst="line">
          <a:avLst/>
        </a:prstGeom>
        <a:gradFill rotWithShape="0">
          <a:gsLst>
            <a:gs pos="0">
              <a:schemeClr val="accent5">
                <a:hueOff val="4158159"/>
                <a:satOff val="-2675"/>
                <a:lumOff val="1829"/>
                <a:alphaOff val="0"/>
                <a:tint val="98000"/>
                <a:lumMod val="114000"/>
              </a:schemeClr>
            </a:gs>
            <a:gs pos="100000">
              <a:schemeClr val="accent5">
                <a:hueOff val="4158159"/>
                <a:satOff val="-2675"/>
                <a:lumOff val="1829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4158159"/>
              <a:satOff val="-2675"/>
              <a:lumOff val="1829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4D994C-0A5F-4608-AE06-9130DAB541BC}">
      <dsp:nvSpPr>
        <dsp:cNvPr id="0" name=""/>
        <dsp:cNvSpPr/>
      </dsp:nvSpPr>
      <dsp:spPr>
        <a:xfrm>
          <a:off x="0" y="1977046"/>
          <a:ext cx="4267730" cy="988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There were plentiful amounts of locally-sourced coal and limestone available to support industrial-scale copper smelting.</a:t>
          </a:r>
        </a:p>
      </dsp:txBody>
      <dsp:txXfrm>
        <a:off x="0" y="1977046"/>
        <a:ext cx="4267730" cy="988523"/>
      </dsp:txXfrm>
    </dsp:sp>
    <dsp:sp modelId="{F1041406-1A10-479C-BC91-A81807BC010F}">
      <dsp:nvSpPr>
        <dsp:cNvPr id="0" name=""/>
        <dsp:cNvSpPr/>
      </dsp:nvSpPr>
      <dsp:spPr>
        <a:xfrm>
          <a:off x="0" y="2965569"/>
          <a:ext cx="4267730" cy="0"/>
        </a:xfrm>
        <a:prstGeom prst="line">
          <a:avLst/>
        </a:prstGeom>
        <a:gradFill rotWithShape="0">
          <a:gsLst>
            <a:gs pos="0">
              <a:schemeClr val="accent5">
                <a:hueOff val="6237238"/>
                <a:satOff val="-4013"/>
                <a:lumOff val="274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38"/>
                <a:satOff val="-4013"/>
                <a:lumOff val="2744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6237238"/>
              <a:satOff val="-4013"/>
              <a:lumOff val="2744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E8C0A5-16D2-4A15-805E-B09027234F27}">
      <dsp:nvSpPr>
        <dsp:cNvPr id="0" name=""/>
        <dsp:cNvSpPr/>
      </dsp:nvSpPr>
      <dsp:spPr>
        <a:xfrm>
          <a:off x="0" y="2965569"/>
          <a:ext cx="4267730" cy="988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By the mid-1860s, it was known throughout the world as “Copperopolis.”</a:t>
          </a:r>
        </a:p>
      </dsp:txBody>
      <dsp:txXfrm>
        <a:off x="0" y="2965569"/>
        <a:ext cx="4267730" cy="9885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5E4D7-4CAA-4773-A710-9E3861F74426}">
      <dsp:nvSpPr>
        <dsp:cNvPr id="0" name=""/>
        <dsp:cNvSpPr/>
      </dsp:nvSpPr>
      <dsp:spPr>
        <a:xfrm>
          <a:off x="0" y="117957"/>
          <a:ext cx="2938860" cy="17633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Copper smelting required large quantities of coal and limestone (flux). </a:t>
          </a:r>
        </a:p>
      </dsp:txBody>
      <dsp:txXfrm>
        <a:off x="0" y="117957"/>
        <a:ext cx="2938860" cy="1763316"/>
      </dsp:txXfrm>
    </dsp:sp>
    <dsp:sp modelId="{84BAF9E6-D588-4A39-86FF-B97CADA69B49}">
      <dsp:nvSpPr>
        <dsp:cNvPr id="0" name=""/>
        <dsp:cNvSpPr/>
      </dsp:nvSpPr>
      <dsp:spPr>
        <a:xfrm>
          <a:off x="3232745" y="117957"/>
          <a:ext cx="2938860" cy="17633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copper ore came from Cornwall, Anglesey, and then was imported from Chile, Cuba, and Australia.</a:t>
          </a:r>
        </a:p>
      </dsp:txBody>
      <dsp:txXfrm>
        <a:off x="3232745" y="117957"/>
        <a:ext cx="2938860" cy="1763316"/>
      </dsp:txXfrm>
    </dsp:sp>
    <dsp:sp modelId="{8C788AFB-EAD8-455E-ABB2-FECE7207CEE6}">
      <dsp:nvSpPr>
        <dsp:cNvPr id="0" name=""/>
        <dsp:cNvSpPr/>
      </dsp:nvSpPr>
      <dsp:spPr>
        <a:xfrm>
          <a:off x="6465492" y="117957"/>
          <a:ext cx="2938860" cy="17633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Swansea Canal (1790s) and the tramroads allowed the ore to be trans placed as efficiently as possible to the docks.</a:t>
          </a:r>
        </a:p>
      </dsp:txBody>
      <dsp:txXfrm>
        <a:off x="6465492" y="117957"/>
        <a:ext cx="2938860" cy="1763316"/>
      </dsp:txXfrm>
    </dsp:sp>
    <dsp:sp modelId="{96767003-874B-47ED-A2D8-60B3FEE5F934}">
      <dsp:nvSpPr>
        <dsp:cNvPr id="0" name=""/>
        <dsp:cNvSpPr/>
      </dsp:nvSpPr>
      <dsp:spPr>
        <a:xfrm>
          <a:off x="1616373" y="2175159"/>
          <a:ext cx="2938860" cy="17633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Developments in the steam engine by James Watt led to a thriving mining and industrial sector.</a:t>
          </a:r>
        </a:p>
      </dsp:txBody>
      <dsp:txXfrm>
        <a:off x="1616373" y="2175159"/>
        <a:ext cx="2938860" cy="1763316"/>
      </dsp:txXfrm>
    </dsp:sp>
    <dsp:sp modelId="{58E03C68-DFE0-4A54-A100-F60A56D6E16A}">
      <dsp:nvSpPr>
        <dsp:cNvPr id="0" name=""/>
        <dsp:cNvSpPr/>
      </dsp:nvSpPr>
      <dsp:spPr>
        <a:xfrm>
          <a:off x="4849119" y="2175160"/>
          <a:ext cx="2938860" cy="17633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output fed Britain's other industries and navy.</a:t>
          </a:r>
        </a:p>
      </dsp:txBody>
      <dsp:txXfrm>
        <a:off x="4849119" y="2175160"/>
        <a:ext cx="2938860" cy="17633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82DE-4758-40A9-B690-1FAA64E2E5E5}">
      <dsp:nvSpPr>
        <dsp:cNvPr id="0" name=""/>
        <dsp:cNvSpPr/>
      </dsp:nvSpPr>
      <dsp:spPr>
        <a:xfrm>
          <a:off x="0" y="117957"/>
          <a:ext cx="2938860" cy="17633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Copper fumes severely affected farmland, while rain would wash down contaminants that destroyed the crops.</a:t>
          </a:r>
        </a:p>
      </dsp:txBody>
      <dsp:txXfrm>
        <a:off x="0" y="117957"/>
        <a:ext cx="2938860" cy="1763316"/>
      </dsp:txXfrm>
    </dsp:sp>
    <dsp:sp modelId="{D32F5A93-F80A-4F55-9C8E-176D708618E4}">
      <dsp:nvSpPr>
        <dsp:cNvPr id="0" name=""/>
        <dsp:cNvSpPr/>
      </dsp:nvSpPr>
      <dsp:spPr>
        <a:xfrm>
          <a:off x="3232745" y="117957"/>
          <a:ext cx="2938860" cy="17633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Kilvey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Hill and the Hafod landscape became defunct and were in a legal dispute in 1833.</a:t>
          </a:r>
        </a:p>
      </dsp:txBody>
      <dsp:txXfrm>
        <a:off x="3232745" y="117957"/>
        <a:ext cx="2938860" cy="1763316"/>
      </dsp:txXfrm>
    </dsp:sp>
    <dsp:sp modelId="{7D1D3EFA-3162-464E-AA99-643560001229}">
      <dsp:nvSpPr>
        <dsp:cNvPr id="0" name=""/>
        <dsp:cNvSpPr/>
      </dsp:nvSpPr>
      <dsp:spPr>
        <a:xfrm>
          <a:off x="6465492" y="117957"/>
          <a:ext cx="2938860" cy="17633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By the 1830s, Swansea had a prosperous local economy as it could ship its copper products all over the world, as well as serve the national industry.</a:t>
          </a:r>
        </a:p>
      </dsp:txBody>
      <dsp:txXfrm>
        <a:off x="6465492" y="117957"/>
        <a:ext cx="2938860" cy="1763316"/>
      </dsp:txXfrm>
    </dsp:sp>
    <dsp:sp modelId="{355AF566-80A7-4DB7-9911-55EEFFFE6B24}">
      <dsp:nvSpPr>
        <dsp:cNvPr id="0" name=""/>
        <dsp:cNvSpPr/>
      </dsp:nvSpPr>
      <dsp:spPr>
        <a:xfrm>
          <a:off x="1616373" y="2175159"/>
          <a:ext cx="2938860" cy="17633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decline began after the 1920s due to overseas competition and rising coal prices.</a:t>
          </a:r>
        </a:p>
      </dsp:txBody>
      <dsp:txXfrm>
        <a:off x="1616373" y="2175159"/>
        <a:ext cx="2938860" cy="1763316"/>
      </dsp:txXfrm>
    </dsp:sp>
    <dsp:sp modelId="{59935636-BC54-488A-B47B-3909EABAE1FC}">
      <dsp:nvSpPr>
        <dsp:cNvPr id="0" name=""/>
        <dsp:cNvSpPr/>
      </dsp:nvSpPr>
      <dsp:spPr>
        <a:xfrm>
          <a:off x="4849119" y="2175160"/>
          <a:ext cx="2938860" cy="17633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Today, regeneration is attempting to balance historical integrity and contamination of land.</a:t>
          </a:r>
        </a:p>
      </dsp:txBody>
      <dsp:txXfrm>
        <a:off x="4849119" y="2175160"/>
        <a:ext cx="2938860" cy="17633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3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43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45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86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228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59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931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35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36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37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69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4724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353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560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00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047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821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EE70064-0F7E-4181-82AE-ED5AB77D523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8096E-C147-494D-A34D-25808AE94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13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6.png"/><Relationship Id="rId7" Type="http://schemas.openxmlformats.org/officeDocument/2006/relationships/diagramData" Target="../diagrams/data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microsoft.com/office/2007/relationships/diagramDrawing" Target="../diagrams/drawing1.xml"/><Relationship Id="rId5" Type="http://schemas.openxmlformats.org/officeDocument/2006/relationships/image" Target="../media/image8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7.pn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p.com.au/__data/assets/pdf_file/0018/58140/Chapter-8-The-Industrial-Revolution.pdf" TargetMode="External"/><Relationship Id="rId2" Type="http://schemas.openxmlformats.org/officeDocument/2006/relationships/hyperlink" Target="https://lif.blob.core.windows.net/lif/docs/default-source/default-library/copperopolis-swansea-s-heyday-decline-and-regeneration-with-huw-bowen-lecture-transcript-16-march-2016-pdf.pdf?sfvrsn=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dw.gov.wales/sites/default/files/2019-05/Hafod%20and%20the%20Lower%20Swansea%20Valley-%20Understanding%20Urban%20Character_0.pdf" TargetMode="External"/><Relationship Id="rId4" Type="http://schemas.openxmlformats.org/officeDocument/2006/relationships/hyperlink" Target="https://repository.uwtsd.ac.uk/id/eprint/414/1/JOANNA%20MASTERS%20-new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C6FFF-3949-4638-A265-B1515909B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77DE4-D3C8-A915-5BE0-868D5B220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8694" y="1063416"/>
            <a:ext cx="6034406" cy="4811730"/>
          </a:xfrm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 Black" panose="020B0A04020102020204" pitchFamily="34" charset="0"/>
              </a:rPr>
              <a:t>Swansea: A Case Study in Industrial Prosperity</a:t>
            </a:r>
            <a:endParaRPr lang="en-GB" sz="44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05BC5F-3118-49D0-B18C-5D9CC922C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733" y="0"/>
            <a:ext cx="321564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99BA1-A045-9B4F-AF7F-1D2866C1FF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5881" y="1063416"/>
            <a:ext cx="2890491" cy="4811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Student name: Corina Dumitru	    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Programme: Cert HE Social Enterprise Management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Module: Distinctiveness &amp; Regeneration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Module code: BMSP4016D	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Lecturer: Anthony Burns/Jessica Shore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 Black" panose="020B0A04020102020204" pitchFamily="34" charset="0"/>
              </a:rPr>
              <a:t>Internal Verifier: Navdeep Randhawa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4B1E59-3C8A-453C-B841-6AB3B0CF7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344" y="0"/>
            <a:ext cx="1438656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13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BBCC2-8E45-91CE-26EA-0E24A165E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09601"/>
            <a:ext cx="3325731" cy="167597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B4E07F-EBC1-7D4C-DE18-8DE3E8581A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646" r="-2" b="-2"/>
          <a:stretch>
            <a:fillRect/>
          </a:stretch>
        </p:blipFill>
        <p:spPr>
          <a:xfrm>
            <a:off x="4613643" y="609601"/>
            <a:ext cx="3409037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2EE25F-5CE1-4CEF-112C-70BE3BE2F2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" r="-3" b="-3"/>
          <a:stretch>
            <a:fillRect/>
          </a:stretch>
        </p:blipFill>
        <p:spPr>
          <a:xfrm>
            <a:off x="8135262" y="609602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B41991E-FEAE-49BB-BDDD-80639BB6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4D8D8B-7690-E7DD-322A-066782B5773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330" r="4877" b="2"/>
          <a:stretch>
            <a:fillRect/>
          </a:stretch>
        </p:blipFill>
        <p:spPr>
          <a:xfrm>
            <a:off x="4613644" y="3482340"/>
            <a:ext cx="3409037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ED53A8-7641-3290-E5A8-F0B43CB02BD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849" r="1" b="1"/>
          <a:stretch>
            <a:fillRect/>
          </a:stretch>
        </p:blipFill>
        <p:spPr>
          <a:xfrm>
            <a:off x="8135262" y="3482340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08D8E24-C888-17E6-D50B-EDA9074A7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324884"/>
              </p:ext>
            </p:extLst>
          </p:nvPr>
        </p:nvGraphicFramePr>
        <p:xfrm>
          <a:off x="233331" y="2484544"/>
          <a:ext cx="4267730" cy="39540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87160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1A42B-1437-B0D0-F629-A6EEBF102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971" y="824785"/>
            <a:ext cx="9404723" cy="98509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Engines of Industrial Growth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E81F70-DC06-7871-DF58-E86F159D2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0514091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0756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E7F7D-E2D8-66B7-DDFA-882249C35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791" y="1013198"/>
            <a:ext cx="3883952" cy="10363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People Behind the Prosperity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AB6A0A-7883-6229-68A3-EE0337DA15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262" r="19110" b="-1"/>
          <a:stretch>
            <a:fillRect/>
          </a:stretch>
        </p:blipFill>
        <p:spPr>
          <a:xfrm>
            <a:off x="4613643" y="609601"/>
            <a:ext cx="3409037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7E7A93-2E13-8B92-5D9E-933A2ACB4F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" b="38910"/>
          <a:stretch>
            <a:fillRect/>
          </a:stretch>
        </p:blipFill>
        <p:spPr>
          <a:xfrm>
            <a:off x="8135262" y="609602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B41991E-FEAE-49BB-BDDD-80639BB6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17AAB-1158-556E-F48A-F6CB14C26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741" y="2484310"/>
            <a:ext cx="4300320" cy="376385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John Vivian: Established Hafod Works and created a worldwide copper industry.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Employed men, women, and children; they worked long hours under poor conditions.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practice of child labor was commonplace; smoke disease, afflicted farm animals.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advancing industrial middle class profited from all of this harsher experience.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 had important relationships with Cornish mining communities and manufacturers in Birmingham.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899043-EA7C-394C-4361-BEA08559B0A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414" r="7547"/>
          <a:stretch>
            <a:fillRect/>
          </a:stretch>
        </p:blipFill>
        <p:spPr>
          <a:xfrm>
            <a:off x="4613644" y="3482340"/>
            <a:ext cx="3409037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6E6DDA-3D76-2BE7-8EAF-3D596CAEC7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713" r="3" b="19391"/>
          <a:stretch>
            <a:fillRect/>
          </a:stretch>
        </p:blipFill>
        <p:spPr>
          <a:xfrm>
            <a:off x="8135262" y="3482340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5961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2A9E6-DF50-D90F-5E13-A162FFE31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54" y="957214"/>
            <a:ext cx="9404723" cy="90942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Legacy of Progress and Pollution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3588C-41B1-0C53-516E-AE85F2FA80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2346846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2434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3BF9E-F757-FBA5-38AF-CC4979050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61" y="755416"/>
            <a:ext cx="9404723" cy="78329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E9544-3835-AE84-13EC-A780F3501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16" y="2052918"/>
            <a:ext cx="11338560" cy="4195481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Globalizing the Industrial Revolution,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3–26.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Copperopolis: landscapes of the early industrial period in Swansea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Royal Commission on the Ancient and Historical Monuments of Wales.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(pp. 75-97). Routledge.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https://lif.blob.core.windows.net/lif/docs/default-source/default-library/copperopolis-swansea-s-heyday-decline-and-regeneration-with-huw-bowen-lecture-transcript-16-march-2016-pdf.pdf?sfvrsn=2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https://www.oup.com.au/__data/assets/pdf_file/0018/58140/Chapter-8-The-Industrial-Revolution.pdf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https://repository.uwtsd.ac.uk/id/eprint/414/1/JOANNA%20MASTERS%20-new.pdf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https://cadw.gov.wales/sites/default/files/2019-05/Hafod%20and%20the%20Lower%20Swansea%20Valley-%20Understanding%20Urban%20Character_0.pdf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8082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</TotalTime>
  <Words>612</Words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Ion</vt:lpstr>
      <vt:lpstr>Swansea: A Case Study in Industrial Prosperity</vt:lpstr>
      <vt:lpstr>Introduction </vt:lpstr>
      <vt:lpstr>Engines of Industrial Growth</vt:lpstr>
      <vt:lpstr>People Behind the Prosperity</vt:lpstr>
      <vt:lpstr>Legacy of Progress and Pollution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2025-11-07T20:00:08Z</dcterms:created>
  <dcterms:modified xsi:type="dcterms:W3CDTF">2025-11-07T21:12:25Z</dcterms:modified>
</cp:coreProperties>
</file>