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7" r:id="rId5"/>
  </p:sldMasterIdLst>
  <p:notesMasterIdLst>
    <p:notesMasterId r:id="rId22"/>
  </p:notesMasterIdLst>
  <p:sldIdLst>
    <p:sldId id="256" r:id="rId6"/>
    <p:sldId id="518" r:id="rId7"/>
    <p:sldId id="517" r:id="rId8"/>
    <p:sldId id="521" r:id="rId9"/>
    <p:sldId id="260" r:id="rId10"/>
    <p:sldId id="265" r:id="rId11"/>
    <p:sldId id="519" r:id="rId12"/>
    <p:sldId id="262" r:id="rId13"/>
    <p:sldId id="257" r:id="rId14"/>
    <p:sldId id="514" r:id="rId15"/>
    <p:sldId id="268" r:id="rId16"/>
    <p:sldId id="520" r:id="rId17"/>
    <p:sldId id="261" r:id="rId18"/>
    <p:sldId id="515" r:id="rId19"/>
    <p:sldId id="516" r:id="rId20"/>
    <p:sldId id="51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4E3F38-6279-4493-8851-424D3DA68813}" v="143" dt="2022-10-28T09:14:17.3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3" d="100"/>
          <a:sy n="113" d="100"/>
        </p:scale>
        <p:origin x="474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1D2257-D095-4EF3-9B40-E17A3348B777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8B0E40D4-DB3E-427B-86C2-E07D6BF24735}">
      <dgm:prSet/>
      <dgm:spPr/>
      <dgm:t>
        <a:bodyPr/>
        <a:lstStyle/>
        <a:p>
          <a:pPr>
            <a:defRPr cap="all"/>
          </a:pPr>
          <a:r>
            <a:rPr lang="en-GB"/>
            <a:t>Video</a:t>
          </a:r>
          <a:endParaRPr lang="en-US"/>
        </a:p>
      </dgm:t>
    </dgm:pt>
    <dgm:pt modelId="{BED62F8F-6CE6-4BEC-85BA-CC906C9D6B90}" type="parTrans" cxnId="{EB6236C8-0E9A-4895-A069-9A89CE12121E}">
      <dgm:prSet/>
      <dgm:spPr/>
      <dgm:t>
        <a:bodyPr/>
        <a:lstStyle/>
        <a:p>
          <a:endParaRPr lang="en-US"/>
        </a:p>
      </dgm:t>
    </dgm:pt>
    <dgm:pt modelId="{1D850A9B-CC6C-423F-A4BA-9B6DD2790B1C}" type="sibTrans" cxnId="{EB6236C8-0E9A-4895-A069-9A89CE12121E}">
      <dgm:prSet/>
      <dgm:spPr/>
      <dgm:t>
        <a:bodyPr/>
        <a:lstStyle/>
        <a:p>
          <a:endParaRPr lang="en-US"/>
        </a:p>
      </dgm:t>
    </dgm:pt>
    <dgm:pt modelId="{ED52F06E-36AB-4A2F-A9ED-9CC0636F588E}">
      <dgm:prSet/>
      <dgm:spPr/>
      <dgm:t>
        <a:bodyPr/>
        <a:lstStyle/>
        <a:p>
          <a:pPr>
            <a:defRPr cap="all"/>
          </a:pPr>
          <a:r>
            <a:rPr lang="en-GB"/>
            <a:t>Audio</a:t>
          </a:r>
          <a:endParaRPr lang="en-US"/>
        </a:p>
      </dgm:t>
    </dgm:pt>
    <dgm:pt modelId="{82C50862-9941-484B-96B0-070B50A268BF}" type="parTrans" cxnId="{76B452EA-9895-4A89-9ED2-9451402FAC1A}">
      <dgm:prSet/>
      <dgm:spPr/>
      <dgm:t>
        <a:bodyPr/>
        <a:lstStyle/>
        <a:p>
          <a:endParaRPr lang="en-US"/>
        </a:p>
      </dgm:t>
    </dgm:pt>
    <dgm:pt modelId="{615C15F7-239F-41AD-8448-C6BF24719D23}" type="sibTrans" cxnId="{76B452EA-9895-4A89-9ED2-9451402FAC1A}">
      <dgm:prSet/>
      <dgm:spPr/>
      <dgm:t>
        <a:bodyPr/>
        <a:lstStyle/>
        <a:p>
          <a:endParaRPr lang="en-US"/>
        </a:p>
      </dgm:t>
    </dgm:pt>
    <dgm:pt modelId="{A03CBC93-9867-4931-9D49-6EA3CB603C1B}">
      <dgm:prSet/>
      <dgm:spPr/>
      <dgm:t>
        <a:bodyPr/>
        <a:lstStyle/>
        <a:p>
          <a:pPr>
            <a:defRPr cap="all"/>
          </a:pPr>
          <a:r>
            <a:rPr lang="en-GB"/>
            <a:t>Links</a:t>
          </a:r>
          <a:endParaRPr lang="en-US"/>
        </a:p>
      </dgm:t>
    </dgm:pt>
    <dgm:pt modelId="{6CE682E9-0CB2-46AB-B535-A2DBDCE7BFD8}" type="parTrans" cxnId="{17D4DD39-5B02-4916-90D0-D8D1631CB78E}">
      <dgm:prSet/>
      <dgm:spPr/>
      <dgm:t>
        <a:bodyPr/>
        <a:lstStyle/>
        <a:p>
          <a:endParaRPr lang="en-US"/>
        </a:p>
      </dgm:t>
    </dgm:pt>
    <dgm:pt modelId="{0016DA3B-410D-40D5-B386-C9BB81B74838}" type="sibTrans" cxnId="{17D4DD39-5B02-4916-90D0-D8D1631CB78E}">
      <dgm:prSet/>
      <dgm:spPr/>
      <dgm:t>
        <a:bodyPr/>
        <a:lstStyle/>
        <a:p>
          <a:endParaRPr lang="en-US"/>
        </a:p>
      </dgm:t>
    </dgm:pt>
    <dgm:pt modelId="{0F008B0B-25BA-4E67-B563-75CC5B6C05F7}" type="pres">
      <dgm:prSet presAssocID="{B11D2257-D095-4EF3-9B40-E17A3348B777}" presName="root" presStyleCnt="0">
        <dgm:presLayoutVars>
          <dgm:dir/>
          <dgm:resizeHandles val="exact"/>
        </dgm:presLayoutVars>
      </dgm:prSet>
      <dgm:spPr/>
    </dgm:pt>
    <dgm:pt modelId="{8D6FEE75-3CBA-4C05-9B9D-DD563D7321F3}" type="pres">
      <dgm:prSet presAssocID="{8B0E40D4-DB3E-427B-86C2-E07D6BF24735}" presName="compNode" presStyleCnt="0"/>
      <dgm:spPr/>
    </dgm:pt>
    <dgm:pt modelId="{AA1D268B-91E6-4B00-AE10-F37504F009B5}" type="pres">
      <dgm:prSet presAssocID="{8B0E40D4-DB3E-427B-86C2-E07D6BF24735}" presName="iconBgRect" presStyleLbl="bgShp" presStyleIdx="0" presStyleCnt="3"/>
      <dgm:spPr/>
    </dgm:pt>
    <dgm:pt modelId="{592D96C8-7A4F-425E-8DE7-417D0E384EE7}" type="pres">
      <dgm:prSet presAssocID="{8B0E40D4-DB3E-427B-86C2-E07D6BF2473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FD1FA406-6367-4C88-B20B-991AE6FF1705}" type="pres">
      <dgm:prSet presAssocID="{8B0E40D4-DB3E-427B-86C2-E07D6BF24735}" presName="spaceRect" presStyleCnt="0"/>
      <dgm:spPr/>
    </dgm:pt>
    <dgm:pt modelId="{1F097900-A7A5-47E0-AC7C-88FB6B92270D}" type="pres">
      <dgm:prSet presAssocID="{8B0E40D4-DB3E-427B-86C2-E07D6BF24735}" presName="textRect" presStyleLbl="revTx" presStyleIdx="0" presStyleCnt="3">
        <dgm:presLayoutVars>
          <dgm:chMax val="1"/>
          <dgm:chPref val="1"/>
        </dgm:presLayoutVars>
      </dgm:prSet>
      <dgm:spPr/>
    </dgm:pt>
    <dgm:pt modelId="{CF8A4ABB-0654-499C-B0B8-D282EB7043C3}" type="pres">
      <dgm:prSet presAssocID="{1D850A9B-CC6C-423F-A4BA-9B6DD2790B1C}" presName="sibTrans" presStyleCnt="0"/>
      <dgm:spPr/>
    </dgm:pt>
    <dgm:pt modelId="{30BFFD53-6876-460F-9BD9-84058D5232BF}" type="pres">
      <dgm:prSet presAssocID="{ED52F06E-36AB-4A2F-A9ED-9CC0636F588E}" presName="compNode" presStyleCnt="0"/>
      <dgm:spPr/>
    </dgm:pt>
    <dgm:pt modelId="{32A0FB18-EBC5-43C7-B001-D26D9897A475}" type="pres">
      <dgm:prSet presAssocID="{ED52F06E-36AB-4A2F-A9ED-9CC0636F588E}" presName="iconBgRect" presStyleLbl="bgShp" presStyleIdx="1" presStyleCnt="3"/>
      <dgm:spPr/>
    </dgm:pt>
    <dgm:pt modelId="{3816F119-4EB2-42A5-B386-8FACE6A45A20}" type="pres">
      <dgm:prSet presAssocID="{ED52F06E-36AB-4A2F-A9ED-9CC0636F588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phone"/>
        </a:ext>
      </dgm:extLst>
    </dgm:pt>
    <dgm:pt modelId="{67DACD0B-6E1C-47F0-9ABE-B151974B4ABE}" type="pres">
      <dgm:prSet presAssocID="{ED52F06E-36AB-4A2F-A9ED-9CC0636F588E}" presName="spaceRect" presStyleCnt="0"/>
      <dgm:spPr/>
    </dgm:pt>
    <dgm:pt modelId="{4368DEF3-121C-4D60-A6D8-F8B9C6197CCD}" type="pres">
      <dgm:prSet presAssocID="{ED52F06E-36AB-4A2F-A9ED-9CC0636F588E}" presName="textRect" presStyleLbl="revTx" presStyleIdx="1" presStyleCnt="3">
        <dgm:presLayoutVars>
          <dgm:chMax val="1"/>
          <dgm:chPref val="1"/>
        </dgm:presLayoutVars>
      </dgm:prSet>
      <dgm:spPr/>
    </dgm:pt>
    <dgm:pt modelId="{37A86E82-8D38-44E5-A400-E57DEA5FAC46}" type="pres">
      <dgm:prSet presAssocID="{615C15F7-239F-41AD-8448-C6BF24719D23}" presName="sibTrans" presStyleCnt="0"/>
      <dgm:spPr/>
    </dgm:pt>
    <dgm:pt modelId="{18A11842-2CFF-432E-B318-BD6438BEA463}" type="pres">
      <dgm:prSet presAssocID="{A03CBC93-9867-4931-9D49-6EA3CB603C1B}" presName="compNode" presStyleCnt="0"/>
      <dgm:spPr/>
    </dgm:pt>
    <dgm:pt modelId="{2ABC1C46-B898-46F1-BB49-632E9C460A9B}" type="pres">
      <dgm:prSet presAssocID="{A03CBC93-9867-4931-9D49-6EA3CB603C1B}" presName="iconBgRect" presStyleLbl="bgShp" presStyleIdx="2" presStyleCnt="3"/>
      <dgm:spPr/>
    </dgm:pt>
    <dgm:pt modelId="{DF32EFFE-9734-4AB5-8927-9626E9FE0564}" type="pres">
      <dgm:prSet presAssocID="{A03CBC93-9867-4931-9D49-6EA3CB603C1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E42829A9-565E-46D9-B67F-98E1AA75C16F}" type="pres">
      <dgm:prSet presAssocID="{A03CBC93-9867-4931-9D49-6EA3CB603C1B}" presName="spaceRect" presStyleCnt="0"/>
      <dgm:spPr/>
    </dgm:pt>
    <dgm:pt modelId="{8784C7CD-0CF8-4BD0-A9FA-752BA6F0A1D5}" type="pres">
      <dgm:prSet presAssocID="{A03CBC93-9867-4931-9D49-6EA3CB603C1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B8E131A-378A-457A-B3D7-4E930BB8BFAA}" type="presOf" srcId="{ED52F06E-36AB-4A2F-A9ED-9CC0636F588E}" destId="{4368DEF3-121C-4D60-A6D8-F8B9C6197CCD}" srcOrd="0" destOrd="0" presId="urn:microsoft.com/office/officeart/2018/5/layout/IconCircleLabelList"/>
    <dgm:cxn modelId="{17D4DD39-5B02-4916-90D0-D8D1631CB78E}" srcId="{B11D2257-D095-4EF3-9B40-E17A3348B777}" destId="{A03CBC93-9867-4931-9D49-6EA3CB603C1B}" srcOrd="2" destOrd="0" parTransId="{6CE682E9-0CB2-46AB-B535-A2DBDCE7BFD8}" sibTransId="{0016DA3B-410D-40D5-B386-C9BB81B74838}"/>
    <dgm:cxn modelId="{2D849B3C-813B-4A90-B049-167B5A3FF7B6}" type="presOf" srcId="{8B0E40D4-DB3E-427B-86C2-E07D6BF24735}" destId="{1F097900-A7A5-47E0-AC7C-88FB6B92270D}" srcOrd="0" destOrd="0" presId="urn:microsoft.com/office/officeart/2018/5/layout/IconCircleLabelList"/>
    <dgm:cxn modelId="{4D99C743-933A-4F43-953D-7F41BFBBE3CD}" type="presOf" srcId="{B11D2257-D095-4EF3-9B40-E17A3348B777}" destId="{0F008B0B-25BA-4E67-B563-75CC5B6C05F7}" srcOrd="0" destOrd="0" presId="urn:microsoft.com/office/officeart/2018/5/layout/IconCircleLabelList"/>
    <dgm:cxn modelId="{81F51F4C-8FBB-48A7-A0BC-7B6C10EC6704}" type="presOf" srcId="{A03CBC93-9867-4931-9D49-6EA3CB603C1B}" destId="{8784C7CD-0CF8-4BD0-A9FA-752BA6F0A1D5}" srcOrd="0" destOrd="0" presId="urn:microsoft.com/office/officeart/2018/5/layout/IconCircleLabelList"/>
    <dgm:cxn modelId="{EB6236C8-0E9A-4895-A069-9A89CE12121E}" srcId="{B11D2257-D095-4EF3-9B40-E17A3348B777}" destId="{8B0E40D4-DB3E-427B-86C2-E07D6BF24735}" srcOrd="0" destOrd="0" parTransId="{BED62F8F-6CE6-4BEC-85BA-CC906C9D6B90}" sibTransId="{1D850A9B-CC6C-423F-A4BA-9B6DD2790B1C}"/>
    <dgm:cxn modelId="{76B452EA-9895-4A89-9ED2-9451402FAC1A}" srcId="{B11D2257-D095-4EF3-9B40-E17A3348B777}" destId="{ED52F06E-36AB-4A2F-A9ED-9CC0636F588E}" srcOrd="1" destOrd="0" parTransId="{82C50862-9941-484B-96B0-070B50A268BF}" sibTransId="{615C15F7-239F-41AD-8448-C6BF24719D23}"/>
    <dgm:cxn modelId="{22C4594E-438F-4FB9-8F95-9A56BC574E9A}" type="presParOf" srcId="{0F008B0B-25BA-4E67-B563-75CC5B6C05F7}" destId="{8D6FEE75-3CBA-4C05-9B9D-DD563D7321F3}" srcOrd="0" destOrd="0" presId="urn:microsoft.com/office/officeart/2018/5/layout/IconCircleLabelList"/>
    <dgm:cxn modelId="{D38492CE-10F5-44AE-8FEA-E06E5A93FB87}" type="presParOf" srcId="{8D6FEE75-3CBA-4C05-9B9D-DD563D7321F3}" destId="{AA1D268B-91E6-4B00-AE10-F37504F009B5}" srcOrd="0" destOrd="0" presId="urn:microsoft.com/office/officeart/2018/5/layout/IconCircleLabelList"/>
    <dgm:cxn modelId="{9F655781-471C-4D3E-8ED8-B0318F0DEDD4}" type="presParOf" srcId="{8D6FEE75-3CBA-4C05-9B9D-DD563D7321F3}" destId="{592D96C8-7A4F-425E-8DE7-417D0E384EE7}" srcOrd="1" destOrd="0" presId="urn:microsoft.com/office/officeart/2018/5/layout/IconCircleLabelList"/>
    <dgm:cxn modelId="{F97CCD82-F2B2-45A6-9438-EF773695BE42}" type="presParOf" srcId="{8D6FEE75-3CBA-4C05-9B9D-DD563D7321F3}" destId="{FD1FA406-6367-4C88-B20B-991AE6FF1705}" srcOrd="2" destOrd="0" presId="urn:microsoft.com/office/officeart/2018/5/layout/IconCircleLabelList"/>
    <dgm:cxn modelId="{590804C2-D9DE-4CF9-A48F-5A7A0C652E96}" type="presParOf" srcId="{8D6FEE75-3CBA-4C05-9B9D-DD563D7321F3}" destId="{1F097900-A7A5-47E0-AC7C-88FB6B92270D}" srcOrd="3" destOrd="0" presId="urn:microsoft.com/office/officeart/2018/5/layout/IconCircleLabelList"/>
    <dgm:cxn modelId="{7839C958-A532-4110-AA37-8C4296B06791}" type="presParOf" srcId="{0F008B0B-25BA-4E67-B563-75CC5B6C05F7}" destId="{CF8A4ABB-0654-499C-B0B8-D282EB7043C3}" srcOrd="1" destOrd="0" presId="urn:microsoft.com/office/officeart/2018/5/layout/IconCircleLabelList"/>
    <dgm:cxn modelId="{4356A658-3D04-4886-A858-9E6A3578D361}" type="presParOf" srcId="{0F008B0B-25BA-4E67-B563-75CC5B6C05F7}" destId="{30BFFD53-6876-460F-9BD9-84058D5232BF}" srcOrd="2" destOrd="0" presId="urn:microsoft.com/office/officeart/2018/5/layout/IconCircleLabelList"/>
    <dgm:cxn modelId="{C054CADC-DC0D-4565-AD3D-273C479A502A}" type="presParOf" srcId="{30BFFD53-6876-460F-9BD9-84058D5232BF}" destId="{32A0FB18-EBC5-43C7-B001-D26D9897A475}" srcOrd="0" destOrd="0" presId="urn:microsoft.com/office/officeart/2018/5/layout/IconCircleLabelList"/>
    <dgm:cxn modelId="{A0B6C2C6-D024-4984-A4AA-14D8E991C5AC}" type="presParOf" srcId="{30BFFD53-6876-460F-9BD9-84058D5232BF}" destId="{3816F119-4EB2-42A5-B386-8FACE6A45A20}" srcOrd="1" destOrd="0" presId="urn:microsoft.com/office/officeart/2018/5/layout/IconCircleLabelList"/>
    <dgm:cxn modelId="{D903A1BE-1AA7-47CE-948F-8F8243744B9D}" type="presParOf" srcId="{30BFFD53-6876-460F-9BD9-84058D5232BF}" destId="{67DACD0B-6E1C-47F0-9ABE-B151974B4ABE}" srcOrd="2" destOrd="0" presId="urn:microsoft.com/office/officeart/2018/5/layout/IconCircleLabelList"/>
    <dgm:cxn modelId="{17FFB5CD-B7DA-41EB-AF5F-4932E47C70CF}" type="presParOf" srcId="{30BFFD53-6876-460F-9BD9-84058D5232BF}" destId="{4368DEF3-121C-4D60-A6D8-F8B9C6197CCD}" srcOrd="3" destOrd="0" presId="urn:microsoft.com/office/officeart/2018/5/layout/IconCircleLabelList"/>
    <dgm:cxn modelId="{28EB140F-B2C6-465C-8AC1-917F74C00BA8}" type="presParOf" srcId="{0F008B0B-25BA-4E67-B563-75CC5B6C05F7}" destId="{37A86E82-8D38-44E5-A400-E57DEA5FAC46}" srcOrd="3" destOrd="0" presId="urn:microsoft.com/office/officeart/2018/5/layout/IconCircleLabelList"/>
    <dgm:cxn modelId="{720D1E09-FA78-415B-89DA-186120D6EF4E}" type="presParOf" srcId="{0F008B0B-25BA-4E67-B563-75CC5B6C05F7}" destId="{18A11842-2CFF-432E-B318-BD6438BEA463}" srcOrd="4" destOrd="0" presId="urn:microsoft.com/office/officeart/2018/5/layout/IconCircleLabelList"/>
    <dgm:cxn modelId="{801260BC-8BF2-4D50-8239-CE679547DA91}" type="presParOf" srcId="{18A11842-2CFF-432E-B318-BD6438BEA463}" destId="{2ABC1C46-B898-46F1-BB49-632E9C460A9B}" srcOrd="0" destOrd="0" presId="urn:microsoft.com/office/officeart/2018/5/layout/IconCircleLabelList"/>
    <dgm:cxn modelId="{D8309487-E03A-4A97-A19D-54E3643A46F4}" type="presParOf" srcId="{18A11842-2CFF-432E-B318-BD6438BEA463}" destId="{DF32EFFE-9734-4AB5-8927-9626E9FE0564}" srcOrd="1" destOrd="0" presId="urn:microsoft.com/office/officeart/2018/5/layout/IconCircleLabelList"/>
    <dgm:cxn modelId="{F6A3DCFD-F8FD-4CA5-9552-08F7E5A97E47}" type="presParOf" srcId="{18A11842-2CFF-432E-B318-BD6438BEA463}" destId="{E42829A9-565E-46D9-B67F-98E1AA75C16F}" srcOrd="2" destOrd="0" presId="urn:microsoft.com/office/officeart/2018/5/layout/IconCircleLabelList"/>
    <dgm:cxn modelId="{38F98DF0-84DD-4339-9EC1-6729AEF9E4A5}" type="presParOf" srcId="{18A11842-2CFF-432E-B318-BD6438BEA463}" destId="{8784C7CD-0CF8-4BD0-A9FA-752BA6F0A1D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1D268B-91E6-4B00-AE10-F37504F009B5}">
      <dsp:nvSpPr>
        <dsp:cNvPr id="0" name=""/>
        <dsp:cNvSpPr/>
      </dsp:nvSpPr>
      <dsp:spPr>
        <a:xfrm>
          <a:off x="652508" y="644519"/>
          <a:ext cx="1955812" cy="1955812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2D96C8-7A4F-425E-8DE7-417D0E384EE7}">
      <dsp:nvSpPr>
        <dsp:cNvPr id="0" name=""/>
        <dsp:cNvSpPr/>
      </dsp:nvSpPr>
      <dsp:spPr>
        <a:xfrm>
          <a:off x="1069321" y="1061332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097900-A7A5-47E0-AC7C-88FB6B92270D}">
      <dsp:nvSpPr>
        <dsp:cNvPr id="0" name=""/>
        <dsp:cNvSpPr/>
      </dsp:nvSpPr>
      <dsp:spPr>
        <a:xfrm>
          <a:off x="27290" y="3209520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000" kern="1200"/>
            <a:t>Video</a:t>
          </a:r>
          <a:endParaRPr lang="en-US" sz="4000" kern="1200"/>
        </a:p>
      </dsp:txBody>
      <dsp:txXfrm>
        <a:off x="27290" y="3209520"/>
        <a:ext cx="3206250" cy="720000"/>
      </dsp:txXfrm>
    </dsp:sp>
    <dsp:sp modelId="{32A0FB18-EBC5-43C7-B001-D26D9897A475}">
      <dsp:nvSpPr>
        <dsp:cNvPr id="0" name=""/>
        <dsp:cNvSpPr/>
      </dsp:nvSpPr>
      <dsp:spPr>
        <a:xfrm>
          <a:off x="4419852" y="644519"/>
          <a:ext cx="1955812" cy="1955812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16F119-4EB2-42A5-B386-8FACE6A45A20}">
      <dsp:nvSpPr>
        <dsp:cNvPr id="0" name=""/>
        <dsp:cNvSpPr/>
      </dsp:nvSpPr>
      <dsp:spPr>
        <a:xfrm>
          <a:off x="4836665" y="1061332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68DEF3-121C-4D60-A6D8-F8B9C6197CCD}">
      <dsp:nvSpPr>
        <dsp:cNvPr id="0" name=""/>
        <dsp:cNvSpPr/>
      </dsp:nvSpPr>
      <dsp:spPr>
        <a:xfrm>
          <a:off x="3794634" y="3209520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000" kern="1200"/>
            <a:t>Audio</a:t>
          </a:r>
          <a:endParaRPr lang="en-US" sz="4000" kern="1200"/>
        </a:p>
      </dsp:txBody>
      <dsp:txXfrm>
        <a:off x="3794634" y="3209520"/>
        <a:ext cx="3206250" cy="720000"/>
      </dsp:txXfrm>
    </dsp:sp>
    <dsp:sp modelId="{2ABC1C46-B898-46F1-BB49-632E9C460A9B}">
      <dsp:nvSpPr>
        <dsp:cNvPr id="0" name=""/>
        <dsp:cNvSpPr/>
      </dsp:nvSpPr>
      <dsp:spPr>
        <a:xfrm>
          <a:off x="8187196" y="644519"/>
          <a:ext cx="1955812" cy="1955812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32EFFE-9734-4AB5-8927-9626E9FE0564}">
      <dsp:nvSpPr>
        <dsp:cNvPr id="0" name=""/>
        <dsp:cNvSpPr/>
      </dsp:nvSpPr>
      <dsp:spPr>
        <a:xfrm>
          <a:off x="8604009" y="1061332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84C7CD-0CF8-4BD0-A9FA-752BA6F0A1D5}">
      <dsp:nvSpPr>
        <dsp:cNvPr id="0" name=""/>
        <dsp:cNvSpPr/>
      </dsp:nvSpPr>
      <dsp:spPr>
        <a:xfrm>
          <a:off x="7561977" y="3209520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000" kern="1200"/>
            <a:t>Links</a:t>
          </a:r>
          <a:endParaRPr lang="en-US" sz="4000" kern="1200"/>
        </a:p>
      </dsp:txBody>
      <dsp:txXfrm>
        <a:off x="7561977" y="3209520"/>
        <a:ext cx="320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6205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766647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984" y="3141138"/>
            <a:ext cx="5210554" cy="818800"/>
          </a:xfrm>
          <a:prstGeom prst="rect">
            <a:avLst/>
          </a:prstGeom>
        </p:spPr>
      </p:pic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3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698242" y="1600201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Twitter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8000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466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7255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4288388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591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709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081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620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646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93118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431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8532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01810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984" y="3141138"/>
            <a:ext cx="5210554" cy="818800"/>
          </a:xfrm>
          <a:prstGeom prst="rect">
            <a:avLst/>
          </a:prstGeom>
        </p:spPr>
      </p:pic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3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698242" y="1600201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Twitter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497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96263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7.xml"/><Relationship Id="rId18" Type="http://schemas.openxmlformats.org/officeDocument/2006/relationships/image" Target="../media/image3.pn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6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16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Relationship Id="rId14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5" r:id="rId12"/>
    <p:sldLayoutId id="2147483666" r:id="rId13"/>
    <p:sldLayoutId id="2147483663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049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</p:sldLayoutIdLst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3884">
          <p15:clr>
            <a:srgbClr val="F26B43"/>
          </p15:clr>
        </p15:guide>
        <p15:guide id="4" pos="3940">
          <p15:clr>
            <a:srgbClr val="F26B43"/>
          </p15:clr>
        </p15:guide>
        <p15:guide id="5" pos="3749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Relationship Id="rId9" Type="http://schemas.openxmlformats.org/officeDocument/2006/relationships/image" Target="../media/image18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13" Type="http://schemas.openxmlformats.org/officeDocument/2006/relationships/hyperlink" Target="mailto:t.johal@uwtsd.ac.uk" TargetMode="External"/><Relationship Id="rId18" Type="http://schemas.openxmlformats.org/officeDocument/2006/relationships/image" Target="../media/image27.png"/><Relationship Id="rId3" Type="http://schemas.openxmlformats.org/officeDocument/2006/relationships/hyperlink" Target="mailto:s.gill@uwtsd.ac.uk" TargetMode="External"/><Relationship Id="rId7" Type="http://schemas.openxmlformats.org/officeDocument/2006/relationships/image" Target="../media/image21.png"/><Relationship Id="rId12" Type="http://schemas.openxmlformats.org/officeDocument/2006/relationships/hyperlink" Target="https://bit.ly/DigiCentre" TargetMode="External"/><Relationship Id="rId17" Type="http://schemas.openxmlformats.org/officeDocument/2006/relationships/hyperlink" Target="mailto:g.couch@uwtsd.ac.uk" TargetMode="External"/><Relationship Id="rId2" Type="http://schemas.openxmlformats.org/officeDocument/2006/relationships/hyperlink" Target="mailto:j.hill@uwtsd.ac.uk" TargetMode="External"/><Relationship Id="rId16" Type="http://schemas.microsoft.com/office/2007/relationships/hdphoto" Target="../media/hdphoto1.wdp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0.jpeg"/><Relationship Id="rId11" Type="http://schemas.openxmlformats.org/officeDocument/2006/relationships/hyperlink" Target="mailto:digitalskills@uwtsd.ac.uk" TargetMode="External"/><Relationship Id="rId5" Type="http://schemas.openxmlformats.org/officeDocument/2006/relationships/image" Target="../media/image19.jpeg"/><Relationship Id="rId15" Type="http://schemas.openxmlformats.org/officeDocument/2006/relationships/image" Target="../media/image26.png"/><Relationship Id="rId10" Type="http://schemas.openxmlformats.org/officeDocument/2006/relationships/image" Target="../media/image24.svg"/><Relationship Id="rId4" Type="http://schemas.openxmlformats.org/officeDocument/2006/relationships/hyperlink" Target="mailto:r.covello@uwtsd.ac.uk" TargetMode="External"/><Relationship Id="rId9" Type="http://schemas.openxmlformats.org/officeDocument/2006/relationships/image" Target="../media/image23.png"/><Relationship Id="rId14" Type="http://schemas.openxmlformats.org/officeDocument/2006/relationships/image" Target="../media/image2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hyperlink" Target="https://sway.office.com/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digitalskills.uwtsd.ac.uk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hyperlink" Target="https://bit.ly/DiscoveryToolUWTSD" TargetMode="Externa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learning/" TargetMode="External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13" Type="http://schemas.openxmlformats.org/officeDocument/2006/relationships/hyperlink" Target="mailto:t.johal@uwtsd.ac.uk" TargetMode="External"/><Relationship Id="rId18" Type="http://schemas.openxmlformats.org/officeDocument/2006/relationships/image" Target="../media/image27.png"/><Relationship Id="rId3" Type="http://schemas.openxmlformats.org/officeDocument/2006/relationships/hyperlink" Target="mailto:s.gill@uwtsd.ac.uk" TargetMode="External"/><Relationship Id="rId7" Type="http://schemas.openxmlformats.org/officeDocument/2006/relationships/image" Target="../media/image21.png"/><Relationship Id="rId12" Type="http://schemas.openxmlformats.org/officeDocument/2006/relationships/hyperlink" Target="https://bit.ly/DigiCentre" TargetMode="External"/><Relationship Id="rId17" Type="http://schemas.openxmlformats.org/officeDocument/2006/relationships/hyperlink" Target="mailto:g.couch@uwtsd.ac.uk" TargetMode="External"/><Relationship Id="rId2" Type="http://schemas.openxmlformats.org/officeDocument/2006/relationships/hyperlink" Target="mailto:j.hill@uwtsd.ac.uk" TargetMode="External"/><Relationship Id="rId16" Type="http://schemas.microsoft.com/office/2007/relationships/hdphoto" Target="../media/hdphoto1.wdp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20.jpeg"/><Relationship Id="rId11" Type="http://schemas.openxmlformats.org/officeDocument/2006/relationships/hyperlink" Target="mailto:digitalskills@uwtsd.ac.uk" TargetMode="External"/><Relationship Id="rId5" Type="http://schemas.openxmlformats.org/officeDocument/2006/relationships/image" Target="../media/image19.jpeg"/><Relationship Id="rId15" Type="http://schemas.openxmlformats.org/officeDocument/2006/relationships/image" Target="../media/image26.png"/><Relationship Id="rId10" Type="http://schemas.openxmlformats.org/officeDocument/2006/relationships/image" Target="../media/image24.svg"/><Relationship Id="rId4" Type="http://schemas.openxmlformats.org/officeDocument/2006/relationships/hyperlink" Target="mailto:r.covello@uwtsd.ac.uk" TargetMode="External"/><Relationship Id="rId9" Type="http://schemas.openxmlformats.org/officeDocument/2006/relationships/image" Target="../media/image23.png"/><Relationship Id="rId14" Type="http://schemas.openxmlformats.org/officeDocument/2006/relationships/image" Target="../media/image2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404923" y="2410690"/>
            <a:ext cx="5446198" cy="909219"/>
          </a:xfrm>
        </p:spPr>
        <p:txBody>
          <a:bodyPr/>
          <a:lstStyle/>
          <a:p>
            <a:r>
              <a:rPr lang="en-GB" dirty="0"/>
              <a:t>Microsoft Sway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450" y="5908964"/>
            <a:ext cx="846514" cy="846514"/>
          </a:xfrm>
          <a:prstGeom prst="rect">
            <a:avLst/>
          </a:prstGeom>
        </p:spPr>
      </p:pic>
      <p:pic>
        <p:nvPicPr>
          <p:cNvPr id="15" name="Picture Placeholder 14" descr="Desktop computer playset">
            <a:extLst>
              <a:ext uri="{FF2B5EF4-FFF2-40B4-BE49-F238E27FC236}">
                <a16:creationId xmlns:a16="http://schemas.microsoft.com/office/drawing/2014/main" id="{26EE7691-2E1C-E65C-7940-E8F83393910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09" r="14409"/>
          <a:stretch>
            <a:fillRect/>
          </a:stretch>
        </p:blipFill>
        <p:spPr>
          <a:xfrm>
            <a:off x="-6350" y="0"/>
            <a:ext cx="6102350" cy="685800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58FABE1-A3C5-8481-D603-A4AD45511B97}"/>
              </a:ext>
            </a:extLst>
          </p:cNvPr>
          <p:cNvSpPr txBox="1"/>
          <p:nvPr/>
        </p:nvSpPr>
        <p:spPr>
          <a:xfrm>
            <a:off x="6535917" y="4377537"/>
            <a:ext cx="45997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+ An Introduction to Digital Skills</a:t>
            </a:r>
          </a:p>
        </p:txBody>
      </p:sp>
    </p:spTree>
    <p:extLst>
      <p:ext uri="{BB962C8B-B14F-4D97-AF65-F5344CB8AC3E}">
        <p14:creationId xmlns:p14="http://schemas.microsoft.com/office/powerpoint/2010/main" val="3799625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C4AE670E-EC39-0FB1-49ED-421C7B1EE632}"/>
              </a:ext>
            </a:extLst>
          </p:cNvPr>
          <p:cNvGrpSpPr/>
          <p:nvPr/>
        </p:nvGrpSpPr>
        <p:grpSpPr>
          <a:xfrm>
            <a:off x="1421437" y="3621263"/>
            <a:ext cx="6815890" cy="1276780"/>
            <a:chOff x="1328199" y="2424658"/>
            <a:chExt cx="6815890" cy="1276780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65C6BA2E-2A22-D43F-5671-8B94352F035D}"/>
                </a:ext>
              </a:extLst>
            </p:cNvPr>
            <p:cNvSpPr/>
            <p:nvPr/>
          </p:nvSpPr>
          <p:spPr>
            <a:xfrm>
              <a:off x="1328199" y="2490517"/>
              <a:ext cx="2107315" cy="316097"/>
            </a:xfrm>
            <a:custGeom>
              <a:avLst/>
              <a:gdLst>
                <a:gd name="connsiteX0" fmla="*/ 0 w 2107315"/>
                <a:gd name="connsiteY0" fmla="*/ 0 h 316097"/>
                <a:gd name="connsiteX1" fmla="*/ 2107315 w 2107315"/>
                <a:gd name="connsiteY1" fmla="*/ 0 h 316097"/>
                <a:gd name="connsiteX2" fmla="*/ 2107315 w 2107315"/>
                <a:gd name="connsiteY2" fmla="*/ 316097 h 316097"/>
                <a:gd name="connsiteX3" fmla="*/ 0 w 2107315"/>
                <a:gd name="connsiteY3" fmla="*/ 316097 h 316097"/>
                <a:gd name="connsiteX4" fmla="*/ 0 w 2107315"/>
                <a:gd name="connsiteY4" fmla="*/ 0 h 316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07315" h="316097">
                  <a:moveTo>
                    <a:pt x="0" y="0"/>
                  </a:moveTo>
                  <a:lnTo>
                    <a:pt x="2107315" y="0"/>
                  </a:lnTo>
                  <a:lnTo>
                    <a:pt x="2107315" y="316097"/>
                  </a:lnTo>
                  <a:lnTo>
                    <a:pt x="0" y="316097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l" defTabSz="8890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b="1"/>
              </a:pPr>
              <a:r>
                <a:rPr lang="en-GB" sz="2000" kern="1200" dirty="0"/>
                <a:t>Digital Skills Team</a:t>
              </a: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A7DE902-30D5-530B-2D50-1F99BCC79AE9}"/>
                </a:ext>
              </a:extLst>
            </p:cNvPr>
            <p:cNvSpPr/>
            <p:nvPr/>
          </p:nvSpPr>
          <p:spPr>
            <a:xfrm>
              <a:off x="1328199" y="2845954"/>
              <a:ext cx="2107315" cy="789439"/>
            </a:xfrm>
            <a:custGeom>
              <a:avLst/>
              <a:gdLst>
                <a:gd name="connsiteX0" fmla="*/ 0 w 2107315"/>
                <a:gd name="connsiteY0" fmla="*/ 0 h 789439"/>
                <a:gd name="connsiteX1" fmla="*/ 2107315 w 2107315"/>
                <a:gd name="connsiteY1" fmla="*/ 0 h 789439"/>
                <a:gd name="connsiteX2" fmla="*/ 2107315 w 2107315"/>
                <a:gd name="connsiteY2" fmla="*/ 789439 h 789439"/>
                <a:gd name="connsiteX3" fmla="*/ 0 w 2107315"/>
                <a:gd name="connsiteY3" fmla="*/ 789439 h 789439"/>
                <a:gd name="connsiteX4" fmla="*/ 0 w 2107315"/>
                <a:gd name="connsiteY4" fmla="*/ 0 h 789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07315" h="789439">
                  <a:moveTo>
                    <a:pt x="0" y="0"/>
                  </a:moveTo>
                  <a:lnTo>
                    <a:pt x="2107315" y="0"/>
                  </a:lnTo>
                  <a:lnTo>
                    <a:pt x="2107315" y="789439"/>
                  </a:lnTo>
                  <a:lnTo>
                    <a:pt x="0" y="789439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l" defTabSz="6667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500" kern="1200" dirty="0"/>
                <a:t>Who we are </a:t>
              </a:r>
            </a:p>
            <a:p>
              <a:pPr marL="0" lvl="0" indent="0" algn="l" defTabSz="6667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500" kern="1200" dirty="0"/>
                <a:t>How we can support you</a:t>
              </a: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203458F-B81D-F748-D8A2-8E2B7429D126}"/>
                </a:ext>
              </a:extLst>
            </p:cNvPr>
            <p:cNvSpPr/>
            <p:nvPr/>
          </p:nvSpPr>
          <p:spPr>
            <a:xfrm>
              <a:off x="6036774" y="2424658"/>
              <a:ext cx="2107315" cy="316097"/>
            </a:xfrm>
            <a:custGeom>
              <a:avLst/>
              <a:gdLst>
                <a:gd name="connsiteX0" fmla="*/ 0 w 2107315"/>
                <a:gd name="connsiteY0" fmla="*/ 0 h 316097"/>
                <a:gd name="connsiteX1" fmla="*/ 2107315 w 2107315"/>
                <a:gd name="connsiteY1" fmla="*/ 0 h 316097"/>
                <a:gd name="connsiteX2" fmla="*/ 2107315 w 2107315"/>
                <a:gd name="connsiteY2" fmla="*/ 316097 h 316097"/>
                <a:gd name="connsiteX3" fmla="*/ 0 w 2107315"/>
                <a:gd name="connsiteY3" fmla="*/ 316097 h 316097"/>
                <a:gd name="connsiteX4" fmla="*/ 0 w 2107315"/>
                <a:gd name="connsiteY4" fmla="*/ 0 h 316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07315" h="316097">
                  <a:moveTo>
                    <a:pt x="0" y="0"/>
                  </a:moveTo>
                  <a:lnTo>
                    <a:pt x="2107315" y="0"/>
                  </a:lnTo>
                  <a:lnTo>
                    <a:pt x="2107315" y="316097"/>
                  </a:lnTo>
                  <a:lnTo>
                    <a:pt x="0" y="316097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l" defTabSz="8890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b="1"/>
              </a:pPr>
              <a:r>
                <a:rPr lang="en-GB" sz="2000" kern="1200" dirty="0"/>
                <a:t>The </a:t>
              </a:r>
              <a:r>
                <a:rPr lang="en-GB" sz="2000" kern="1200" dirty="0" err="1"/>
                <a:t>DigiCentre</a:t>
              </a:r>
              <a:endParaRPr lang="en-GB" sz="2000" kern="1200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2640191-FB72-C614-CA49-8CEEFCFF9D14}"/>
                </a:ext>
              </a:extLst>
            </p:cNvPr>
            <p:cNvSpPr/>
            <p:nvPr/>
          </p:nvSpPr>
          <p:spPr>
            <a:xfrm>
              <a:off x="6019685" y="2806614"/>
              <a:ext cx="2107315" cy="789439"/>
            </a:xfrm>
            <a:custGeom>
              <a:avLst/>
              <a:gdLst>
                <a:gd name="connsiteX0" fmla="*/ 0 w 2107315"/>
                <a:gd name="connsiteY0" fmla="*/ 0 h 789439"/>
                <a:gd name="connsiteX1" fmla="*/ 2107315 w 2107315"/>
                <a:gd name="connsiteY1" fmla="*/ 0 h 789439"/>
                <a:gd name="connsiteX2" fmla="*/ 2107315 w 2107315"/>
                <a:gd name="connsiteY2" fmla="*/ 789439 h 789439"/>
                <a:gd name="connsiteX3" fmla="*/ 0 w 2107315"/>
                <a:gd name="connsiteY3" fmla="*/ 789439 h 789439"/>
                <a:gd name="connsiteX4" fmla="*/ 0 w 2107315"/>
                <a:gd name="connsiteY4" fmla="*/ 0 h 789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07315" h="789439">
                  <a:moveTo>
                    <a:pt x="0" y="0"/>
                  </a:moveTo>
                  <a:lnTo>
                    <a:pt x="2107315" y="0"/>
                  </a:lnTo>
                  <a:lnTo>
                    <a:pt x="2107315" y="789439"/>
                  </a:lnTo>
                  <a:lnTo>
                    <a:pt x="0" y="789439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l" defTabSz="6667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500" kern="1200" dirty="0"/>
                <a:t>JISC Discovery tool</a:t>
              </a:r>
            </a:p>
            <a:p>
              <a:pPr marL="0" lvl="0" indent="0" algn="l" defTabSz="6667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500" dirty="0"/>
                <a:t>Badges</a:t>
              </a:r>
              <a:endParaRPr lang="en-GB" sz="1500" kern="1200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EEEF17E-9026-FD06-EE7A-9F421332EF2A}"/>
                </a:ext>
              </a:extLst>
            </p:cNvPr>
            <p:cNvSpPr/>
            <p:nvPr/>
          </p:nvSpPr>
          <p:spPr>
            <a:xfrm>
              <a:off x="3912371" y="2490517"/>
              <a:ext cx="2107315" cy="316097"/>
            </a:xfrm>
            <a:custGeom>
              <a:avLst/>
              <a:gdLst>
                <a:gd name="connsiteX0" fmla="*/ 0 w 2107315"/>
                <a:gd name="connsiteY0" fmla="*/ 0 h 316097"/>
                <a:gd name="connsiteX1" fmla="*/ 2107315 w 2107315"/>
                <a:gd name="connsiteY1" fmla="*/ 0 h 316097"/>
                <a:gd name="connsiteX2" fmla="*/ 2107315 w 2107315"/>
                <a:gd name="connsiteY2" fmla="*/ 316097 h 316097"/>
                <a:gd name="connsiteX3" fmla="*/ 0 w 2107315"/>
                <a:gd name="connsiteY3" fmla="*/ 316097 h 316097"/>
                <a:gd name="connsiteX4" fmla="*/ 0 w 2107315"/>
                <a:gd name="connsiteY4" fmla="*/ 0 h 316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07315" h="316097">
                  <a:moveTo>
                    <a:pt x="0" y="0"/>
                  </a:moveTo>
                  <a:lnTo>
                    <a:pt x="2107315" y="0"/>
                  </a:lnTo>
                  <a:lnTo>
                    <a:pt x="2107315" y="316097"/>
                  </a:lnTo>
                  <a:lnTo>
                    <a:pt x="0" y="316097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l" defTabSz="8890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b="1"/>
              </a:pPr>
              <a:r>
                <a:rPr lang="en-GB" sz="2000" kern="1200" dirty="0"/>
                <a:t>Sway</a:t>
              </a: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E64DD77-C0CD-60D5-3340-1AA93805D1E0}"/>
                </a:ext>
              </a:extLst>
            </p:cNvPr>
            <p:cNvSpPr/>
            <p:nvPr/>
          </p:nvSpPr>
          <p:spPr>
            <a:xfrm>
              <a:off x="3912370" y="2911999"/>
              <a:ext cx="2107315" cy="789439"/>
            </a:xfrm>
            <a:custGeom>
              <a:avLst/>
              <a:gdLst>
                <a:gd name="connsiteX0" fmla="*/ 0 w 2107315"/>
                <a:gd name="connsiteY0" fmla="*/ 0 h 789439"/>
                <a:gd name="connsiteX1" fmla="*/ 2107315 w 2107315"/>
                <a:gd name="connsiteY1" fmla="*/ 0 h 789439"/>
                <a:gd name="connsiteX2" fmla="*/ 2107315 w 2107315"/>
                <a:gd name="connsiteY2" fmla="*/ 789439 h 789439"/>
                <a:gd name="connsiteX3" fmla="*/ 0 w 2107315"/>
                <a:gd name="connsiteY3" fmla="*/ 789439 h 789439"/>
                <a:gd name="connsiteX4" fmla="*/ 0 w 2107315"/>
                <a:gd name="connsiteY4" fmla="*/ 0 h 789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07315" h="789439">
                  <a:moveTo>
                    <a:pt x="0" y="0"/>
                  </a:moveTo>
                  <a:lnTo>
                    <a:pt x="2107315" y="0"/>
                  </a:lnTo>
                  <a:lnTo>
                    <a:pt x="2107315" y="789439"/>
                  </a:lnTo>
                  <a:lnTo>
                    <a:pt x="0" y="789439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l" defTabSz="6667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500" kern="1200" dirty="0"/>
                <a:t>Support &amp;</a:t>
              </a:r>
            </a:p>
            <a:p>
              <a:pPr marL="0" lvl="0" indent="0" algn="l" defTabSz="6667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500" dirty="0"/>
                <a:t>Demonstration</a:t>
              </a:r>
            </a:p>
            <a:p>
              <a:pPr marL="0" lvl="0" indent="0" algn="l" defTabSz="6667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500" kern="1200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28AAEABC-48BB-9A34-79A4-BCD32E4B0649}"/>
              </a:ext>
            </a:extLst>
          </p:cNvPr>
          <p:cNvSpPr txBox="1"/>
          <p:nvPr/>
        </p:nvSpPr>
        <p:spPr>
          <a:xfrm>
            <a:off x="698241" y="77487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44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Overview</a:t>
            </a:r>
          </a:p>
        </p:txBody>
      </p:sp>
      <p:pic>
        <p:nvPicPr>
          <p:cNvPr id="19" name="Graphic 18" descr="Idea with solid fill">
            <a:extLst>
              <a:ext uri="{FF2B5EF4-FFF2-40B4-BE49-F238E27FC236}">
                <a16:creationId xmlns:a16="http://schemas.microsoft.com/office/drawing/2014/main" id="{D7EA2D6B-5C25-45E9-719E-02F37E4501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790982" y="2673677"/>
            <a:ext cx="831273" cy="831273"/>
          </a:xfrm>
          <a:prstGeom prst="rect">
            <a:avLst/>
          </a:prstGeom>
        </p:spPr>
      </p:pic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BE25007F-2AC4-9962-36EF-DBFD9B6BE0B3}"/>
              </a:ext>
            </a:extLst>
          </p:cNvPr>
          <p:cNvSpPr/>
          <p:nvPr/>
        </p:nvSpPr>
        <p:spPr>
          <a:xfrm>
            <a:off x="8481652" y="3664013"/>
            <a:ext cx="2107315" cy="316097"/>
          </a:xfrm>
          <a:custGeom>
            <a:avLst/>
            <a:gdLst>
              <a:gd name="connsiteX0" fmla="*/ 0 w 2107315"/>
              <a:gd name="connsiteY0" fmla="*/ 0 h 316097"/>
              <a:gd name="connsiteX1" fmla="*/ 2107315 w 2107315"/>
              <a:gd name="connsiteY1" fmla="*/ 0 h 316097"/>
              <a:gd name="connsiteX2" fmla="*/ 2107315 w 2107315"/>
              <a:gd name="connsiteY2" fmla="*/ 316097 h 316097"/>
              <a:gd name="connsiteX3" fmla="*/ 0 w 2107315"/>
              <a:gd name="connsiteY3" fmla="*/ 316097 h 316097"/>
              <a:gd name="connsiteX4" fmla="*/ 0 w 2107315"/>
              <a:gd name="connsiteY4" fmla="*/ 0 h 3160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07315" h="316097">
                <a:moveTo>
                  <a:pt x="0" y="0"/>
                </a:moveTo>
                <a:lnTo>
                  <a:pt x="2107315" y="0"/>
                </a:lnTo>
                <a:lnTo>
                  <a:pt x="2107315" y="316097"/>
                </a:lnTo>
                <a:lnTo>
                  <a:pt x="0" y="316097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Autofit/>
          </a:bodyPr>
          <a:lstStyle/>
          <a:p>
            <a:pPr marL="0" lvl="0" indent="0" algn="l" defTabSz="8890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  <a:defRPr b="1"/>
            </a:pPr>
            <a:r>
              <a:rPr lang="en-GB" sz="2000" kern="1200" dirty="0"/>
              <a:t>LinkedIn Learning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B7C91A29-8F66-6A61-A647-7692B542E425}"/>
              </a:ext>
            </a:extLst>
          </p:cNvPr>
          <p:cNvSpPr/>
          <p:nvPr/>
        </p:nvSpPr>
        <p:spPr>
          <a:xfrm>
            <a:off x="8481651" y="4044301"/>
            <a:ext cx="2107315" cy="789439"/>
          </a:xfrm>
          <a:custGeom>
            <a:avLst/>
            <a:gdLst>
              <a:gd name="connsiteX0" fmla="*/ 0 w 2107315"/>
              <a:gd name="connsiteY0" fmla="*/ 0 h 789439"/>
              <a:gd name="connsiteX1" fmla="*/ 2107315 w 2107315"/>
              <a:gd name="connsiteY1" fmla="*/ 0 h 789439"/>
              <a:gd name="connsiteX2" fmla="*/ 2107315 w 2107315"/>
              <a:gd name="connsiteY2" fmla="*/ 789439 h 789439"/>
              <a:gd name="connsiteX3" fmla="*/ 0 w 2107315"/>
              <a:gd name="connsiteY3" fmla="*/ 789439 h 789439"/>
              <a:gd name="connsiteX4" fmla="*/ 0 w 2107315"/>
              <a:gd name="connsiteY4" fmla="*/ 0 h 7894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07315" h="789439">
                <a:moveTo>
                  <a:pt x="0" y="0"/>
                </a:moveTo>
                <a:lnTo>
                  <a:pt x="2107315" y="0"/>
                </a:lnTo>
                <a:lnTo>
                  <a:pt x="2107315" y="789439"/>
                </a:lnTo>
                <a:lnTo>
                  <a:pt x="0" y="789439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Autofit/>
          </a:bodyPr>
          <a:lstStyle/>
          <a:p>
            <a:pPr marL="0" lvl="0" indent="0" algn="l" defTabSz="66675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500" kern="1200" dirty="0"/>
              <a:t>More resources</a:t>
            </a:r>
          </a:p>
        </p:txBody>
      </p:sp>
      <p:pic>
        <p:nvPicPr>
          <p:cNvPr id="26" name="Graphic 25" descr="Laptop with solid fill">
            <a:extLst>
              <a:ext uri="{FF2B5EF4-FFF2-40B4-BE49-F238E27FC236}">
                <a16:creationId xmlns:a16="http://schemas.microsoft.com/office/drawing/2014/main" id="{5D80DE3F-F372-4688-6264-FC6E47C724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67037" y="2673677"/>
            <a:ext cx="914400" cy="914400"/>
          </a:xfrm>
          <a:prstGeom prst="rect">
            <a:avLst/>
          </a:prstGeom>
        </p:spPr>
      </p:pic>
      <p:pic>
        <p:nvPicPr>
          <p:cNvPr id="28" name="Graphic 27" descr="Users with solid fill">
            <a:extLst>
              <a:ext uri="{FF2B5EF4-FFF2-40B4-BE49-F238E27FC236}">
                <a16:creationId xmlns:a16="http://schemas.microsoft.com/office/drawing/2014/main" id="{CE119B3E-D44E-AAF6-F819-C57542C2272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688137" y="2722910"/>
            <a:ext cx="914400" cy="914400"/>
          </a:xfrm>
          <a:prstGeom prst="rect">
            <a:avLst/>
          </a:prstGeom>
        </p:spPr>
      </p:pic>
      <p:pic>
        <p:nvPicPr>
          <p:cNvPr id="30" name="Graphic 29" descr="Presentation with media with solid fill">
            <a:extLst>
              <a:ext uri="{FF2B5EF4-FFF2-40B4-BE49-F238E27FC236}">
                <a16:creationId xmlns:a16="http://schemas.microsoft.com/office/drawing/2014/main" id="{02712D36-7D3C-1768-104F-678FF88C0CE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043597" y="272291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6811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EA717-2088-98AB-136D-61397B7DF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7681" y="77487"/>
            <a:ext cx="8096639" cy="1003916"/>
          </a:xfrm>
        </p:spPr>
        <p:txBody>
          <a:bodyPr anchor="ctr"/>
          <a:lstStyle/>
          <a:p>
            <a:pPr algn="ctr"/>
            <a:r>
              <a:rPr lang="en-GB"/>
              <a:t>Meet the Digital Skills Team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5D0A94-A37D-DC63-B1EB-BCB2952209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426295" y="1779760"/>
            <a:ext cx="3204672" cy="1195200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Jessica Hill</a:t>
            </a:r>
            <a:br>
              <a:rPr lang="en-GB" sz="2400" dirty="0"/>
            </a:br>
            <a:r>
              <a:rPr lang="en-GB" sz="2400" dirty="0"/>
              <a:t>IMH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hlinkClick r:id="rId2"/>
              </a:rPr>
              <a:t>j.hill@uwtsd.ac.uk</a:t>
            </a:r>
            <a:r>
              <a:rPr lang="en-GB" sz="2400" dirty="0"/>
              <a:t> 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4002261A-2250-440F-9FED-6F87E241AB38}"/>
              </a:ext>
            </a:extLst>
          </p:cNvPr>
          <p:cNvSpPr>
            <a:spLocks noGrp="1"/>
          </p:cNvSpPr>
          <p:nvPr>
            <p:ph type="body" sz="half" idx="27"/>
          </p:nvPr>
        </p:nvSpPr>
        <p:spPr>
          <a:xfrm>
            <a:off x="8028714" y="1779761"/>
            <a:ext cx="3204672" cy="119519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Stuart Gill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WISA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hlinkClick r:id="rId3"/>
              </a:rPr>
              <a:t>s.gill@uwtsd.ac.uk</a:t>
            </a:r>
            <a:endParaRPr lang="en-GB" sz="2400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A849C7A0-927B-2A2C-37F8-ECFFD23108B8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8027598" y="3284850"/>
            <a:ext cx="3204672" cy="1195199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Roger Covello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Learning Technologist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hlinkClick r:id="rId4"/>
              </a:rPr>
              <a:t>r.covello@uwtsd.ac.uk</a:t>
            </a:r>
            <a:r>
              <a:rPr lang="en-GB" sz="2400" dirty="0"/>
              <a:t> </a:t>
            </a:r>
          </a:p>
        </p:txBody>
      </p:sp>
      <p:pic>
        <p:nvPicPr>
          <p:cNvPr id="22" name="Picture 21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84A7DCE9-3099-41A9-BB84-074CC5F3B75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690" y="1779760"/>
            <a:ext cx="1195200" cy="1195200"/>
          </a:xfrm>
          <a:prstGeom prst="rect">
            <a:avLst/>
          </a:prstGeom>
        </p:spPr>
      </p:pic>
      <p:pic>
        <p:nvPicPr>
          <p:cNvPr id="31" name="Picture 30" descr="A picture containing person, person, necktie, wall&#10;&#10;Description automatically generated">
            <a:extLst>
              <a:ext uri="{FF2B5EF4-FFF2-40B4-BE49-F238E27FC236}">
                <a16:creationId xmlns:a16="http://schemas.microsoft.com/office/drawing/2014/main" id="{CB46B675-C7FD-4985-5C0B-2151339EE4DD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7" r="1847"/>
          <a:stretch/>
        </p:blipFill>
        <p:spPr>
          <a:xfrm>
            <a:off x="6637222" y="3284849"/>
            <a:ext cx="1195200" cy="1195200"/>
          </a:xfrm>
          <a:prstGeom prst="rect">
            <a:avLst/>
          </a:prstGeom>
        </p:spPr>
      </p:pic>
      <p:pic>
        <p:nvPicPr>
          <p:cNvPr id="41" name="Graphic 40" descr="Open envelope outline">
            <a:extLst>
              <a:ext uri="{FF2B5EF4-FFF2-40B4-BE49-F238E27FC236}">
                <a16:creationId xmlns:a16="http://schemas.microsoft.com/office/drawing/2014/main" id="{E019B158-D37A-C273-C3B1-9D7778566705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602836" y="4970258"/>
            <a:ext cx="321641" cy="321641"/>
          </a:xfrm>
          <a:prstGeom prst="rect">
            <a:avLst/>
          </a:prstGeom>
        </p:spPr>
      </p:pic>
      <p:pic>
        <p:nvPicPr>
          <p:cNvPr id="43" name="Graphic 42" descr="Internet outline">
            <a:extLst>
              <a:ext uri="{FF2B5EF4-FFF2-40B4-BE49-F238E27FC236}">
                <a16:creationId xmlns:a16="http://schemas.microsoft.com/office/drawing/2014/main" id="{EED57563-B5D2-59C0-364D-9AB1A4B9D331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576953" y="5520078"/>
            <a:ext cx="369331" cy="369331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766D173A-27D5-9534-F936-C310362AC563}"/>
              </a:ext>
            </a:extLst>
          </p:cNvPr>
          <p:cNvSpPr txBox="1"/>
          <p:nvPr/>
        </p:nvSpPr>
        <p:spPr>
          <a:xfrm>
            <a:off x="6968090" y="4944786"/>
            <a:ext cx="359240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+mn-cs"/>
              </a:rPr>
              <a:t>E-mail: </a:t>
            </a:r>
            <a:r>
              <a:rPr kumimoji="0" lang="en-GB" sz="1800" b="0" i="0" u="sng" strike="noStrike" kern="1200" cap="none" spc="0" normalizeH="0" baseline="0" noProof="0" dirty="0">
                <a:ln>
                  <a:noFill/>
                </a:ln>
                <a:solidFill>
                  <a:srgbClr val="034A9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+mn-cs"/>
                <a:hlinkClick r:id="rId11"/>
              </a:rPr>
              <a:t>digitalskills@uwtsd.ac.uk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+mn-cs"/>
              </a:rPr>
              <a:t>​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+mn-cs"/>
              </a:rPr>
              <a:t>​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+mn-cs"/>
              </a:rPr>
              <a:t>Website: </a:t>
            </a:r>
            <a:r>
              <a:rPr kumimoji="0" lang="en-GB" sz="1800" b="0" i="0" u="sng" strike="noStrike" kern="1200" cap="none" spc="0" normalizeH="0" baseline="0" noProof="0" dirty="0">
                <a:ln>
                  <a:noFill/>
                </a:ln>
                <a:solidFill>
                  <a:srgbClr val="034A9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+mn-cs"/>
                <a:hlinkClick r:id="rId12"/>
              </a:rPr>
              <a:t>digitalskills.uwtsd.ac.uk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+mn-cs"/>
                <a:hlinkClick r:id="rId12"/>
              </a:rPr>
              <a:t> 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+mn-cs"/>
              </a:rPr>
              <a:t>​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+mn-cs"/>
              </a:rPr>
              <a:t>​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/>
              <a:ea typeface="+mn-ea"/>
              <a:cs typeface="+mn-cs"/>
            </a:endParaRPr>
          </a:p>
        </p:txBody>
      </p:sp>
      <p:sp>
        <p:nvSpPr>
          <p:cNvPr id="71" name="Text Placeholder 4">
            <a:extLst>
              <a:ext uri="{FF2B5EF4-FFF2-40B4-BE49-F238E27FC236}">
                <a16:creationId xmlns:a16="http://schemas.microsoft.com/office/drawing/2014/main" id="{B78C909F-BF20-7B38-5598-A1362780157C}"/>
              </a:ext>
            </a:extLst>
          </p:cNvPr>
          <p:cNvSpPr txBox="1">
            <a:spLocks/>
          </p:cNvSpPr>
          <p:nvPr/>
        </p:nvSpPr>
        <p:spPr>
          <a:xfrm>
            <a:off x="2501057" y="3285803"/>
            <a:ext cx="3204672" cy="119329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Tarandeep Johal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IICL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  <a:hlinkClick r:id="rId13"/>
              </a:rPr>
              <a:t>t.johal@uwtsd.ac.uk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 </a:t>
            </a:r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00B557FC-2CD8-32B3-0F8F-0C6B8EA79858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637222" y="1779760"/>
            <a:ext cx="1195200" cy="1195200"/>
          </a:xfrm>
          <a:prstGeom prst="rect">
            <a:avLst/>
          </a:prstGeom>
        </p:spPr>
      </p:pic>
      <p:pic>
        <p:nvPicPr>
          <p:cNvPr id="74" name="Picture 73" descr="A person smiling for the camera&#10;&#10;Description automatically generated with medium confidence">
            <a:extLst>
              <a:ext uri="{FF2B5EF4-FFF2-40B4-BE49-F238E27FC236}">
                <a16:creationId xmlns:a16="http://schemas.microsoft.com/office/drawing/2014/main" id="{3559F6A6-ECFF-0440-F923-21D51D00A5D8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644" y="3285803"/>
            <a:ext cx="1193293" cy="1193293"/>
          </a:xfrm>
          <a:prstGeom prst="rect">
            <a:avLst/>
          </a:prstGeom>
        </p:spPr>
      </p:pic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D4090F9D-40CE-D2F8-1585-66086E775E7F}"/>
              </a:ext>
            </a:extLst>
          </p:cNvPr>
          <p:cNvSpPr txBox="1">
            <a:spLocks/>
          </p:cNvSpPr>
          <p:nvPr/>
        </p:nvSpPr>
        <p:spPr>
          <a:xfrm>
            <a:off x="2501057" y="4789938"/>
            <a:ext cx="3204672" cy="119329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Gwen Couch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IEH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  <a:hlinkClick r:id="rId17"/>
              </a:rPr>
              <a:t>g.couch@uwtsd.ac.uk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 </a:t>
            </a:r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09B9DD22-989F-C042-9E69-EC52BC2F9C9C}"/>
              </a:ext>
            </a:extLst>
          </p:cNvPr>
          <p:cNvPicPr>
            <a:picLocks noChangeAspect="1"/>
          </p:cNvPicPr>
          <p:nvPr/>
        </p:nvPicPr>
        <p:blipFill rotWithShape="1">
          <a:blip r:embed="rId18"/>
          <a:srcRect l="3481" r="4473" b="23317"/>
          <a:stretch/>
        </p:blipFill>
        <p:spPr>
          <a:xfrm>
            <a:off x="1094863" y="4789939"/>
            <a:ext cx="1195200" cy="1193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5545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Content Placeholder 21" descr="Question mark on green pastel background">
            <a:extLst>
              <a:ext uri="{FF2B5EF4-FFF2-40B4-BE49-F238E27FC236}">
                <a16:creationId xmlns:a16="http://schemas.microsoft.com/office/drawing/2014/main" id="{D1BC7075-18EC-E658-9027-C8AD6BEA151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63"/>
          <a:stretch/>
        </p:blipFill>
        <p:spPr>
          <a:xfrm>
            <a:off x="4315626" y="10"/>
            <a:ext cx="7876374" cy="6857990"/>
          </a:xfrm>
          <a:noFill/>
        </p:spPr>
      </p:pic>
      <p:sp>
        <p:nvSpPr>
          <p:cNvPr id="23" name="Title 1">
            <a:extLst>
              <a:ext uri="{FF2B5EF4-FFF2-40B4-BE49-F238E27FC236}">
                <a16:creationId xmlns:a16="http://schemas.microsoft.com/office/drawing/2014/main" id="{0B290D93-A96B-15A5-C146-B44795FFF3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/>
          <a:p>
            <a:r>
              <a:rPr lang="en-US" dirty="0"/>
              <a:t>Microsoft Sway</a:t>
            </a:r>
          </a:p>
        </p:txBody>
      </p:sp>
    </p:spTree>
    <p:extLst>
      <p:ext uri="{BB962C8B-B14F-4D97-AF65-F5344CB8AC3E}">
        <p14:creationId xmlns:p14="http://schemas.microsoft.com/office/powerpoint/2010/main" val="7752311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B8D7649-3F19-3758-782A-C9C3B6F5C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30" y="3301366"/>
            <a:ext cx="4473162" cy="1655314"/>
          </a:xfrm>
        </p:spPr>
        <p:txBody>
          <a:bodyPr>
            <a:normAutofit fontScale="90000"/>
          </a:bodyPr>
          <a:lstStyle/>
          <a:p>
            <a:r>
              <a:rPr lang="en-GB" dirty="0"/>
              <a:t>Using Sway for your Assessment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75B301-D347-936A-5CCD-E27C7D8852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0" y="2901672"/>
            <a:ext cx="4271363" cy="2055008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Visually appealing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Easy to digest information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Quickly import documents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Embed different media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Creativity</a:t>
            </a:r>
          </a:p>
        </p:txBody>
      </p:sp>
    </p:spTree>
    <p:extLst>
      <p:ext uri="{BB962C8B-B14F-4D97-AF65-F5344CB8AC3E}">
        <p14:creationId xmlns:p14="http://schemas.microsoft.com/office/powerpoint/2010/main" val="1324261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F03C4C8A-5468-8EAA-9BC5-A25D17F806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4839" y="2049072"/>
            <a:ext cx="4147577" cy="3401008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Start from new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Start from topic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Use premade template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Start from existing document </a:t>
            </a:r>
            <a:r>
              <a:rPr lang="en-GB" sz="1800" dirty="0">
                <a:solidFill>
                  <a:schemeClr val="accent1"/>
                </a:solidFill>
              </a:rPr>
              <a:t>*recommended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20FB5-F2A6-8360-D567-60B8074B5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39" y="855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Getting Started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469D308-E215-C592-AD44-70820A3C5C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0779" y="1696298"/>
            <a:ext cx="7051067" cy="382520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461714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3">
            <a:extLst>
              <a:ext uri="{FF2B5EF4-FFF2-40B4-BE49-F238E27FC236}">
                <a16:creationId xmlns:a16="http://schemas.microsoft.com/office/drawing/2014/main" id="{E32494C8-1D9A-DE4A-0310-67ED7EB96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019" y="159107"/>
            <a:ext cx="10795000" cy="1003300"/>
          </a:xfrm>
        </p:spPr>
        <p:txBody>
          <a:bodyPr anchor="b">
            <a:normAutofit/>
          </a:bodyPr>
          <a:lstStyle/>
          <a:p>
            <a:r>
              <a:rPr lang="en-GB" dirty="0"/>
              <a:t>Design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DDB8D3-9FBC-FFC4-8858-8C7F4E0ED2BC}"/>
              </a:ext>
            </a:extLst>
          </p:cNvPr>
          <p:cNvSpPr txBox="1"/>
          <p:nvPr/>
        </p:nvSpPr>
        <p:spPr>
          <a:xfrm>
            <a:off x="9603355" y="2159174"/>
            <a:ext cx="2286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Choose your preferred style.</a:t>
            </a:r>
          </a:p>
          <a:p>
            <a:endParaRPr lang="en-GB" dirty="0"/>
          </a:p>
          <a:p>
            <a:r>
              <a:rPr lang="en-GB" dirty="0"/>
              <a:t>Experiment with different fonts, colours etc.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7D875B9-2A0B-D3A1-084F-3D175D6269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612" y="1592263"/>
            <a:ext cx="8905792" cy="4574041"/>
          </a:xfrm>
          <a:prstGeom prst="rect">
            <a:avLst/>
          </a:prstGeom>
        </p:spPr>
      </p:pic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ACEA4F72-EB4E-415F-6C6E-D99FE9725406}"/>
              </a:ext>
            </a:extLst>
          </p:cNvPr>
          <p:cNvCxnSpPr>
            <a:cxnSpLocks/>
          </p:cNvCxnSpPr>
          <p:nvPr/>
        </p:nvCxnSpPr>
        <p:spPr>
          <a:xfrm flipH="1" flipV="1">
            <a:off x="9141848" y="1750953"/>
            <a:ext cx="461507" cy="344184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94D74ED2-7EC4-D955-3897-76C6073041D9}"/>
              </a:ext>
            </a:extLst>
          </p:cNvPr>
          <p:cNvCxnSpPr>
            <a:cxnSpLocks/>
          </p:cNvCxnSpPr>
          <p:nvPr/>
        </p:nvCxnSpPr>
        <p:spPr>
          <a:xfrm flipH="1">
            <a:off x="9223909" y="3973486"/>
            <a:ext cx="308708" cy="462137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E8A88F91-C650-5E5A-4100-D2AAF9C844CF}"/>
              </a:ext>
            </a:extLst>
          </p:cNvPr>
          <p:cNvCxnSpPr>
            <a:cxnSpLocks/>
          </p:cNvCxnSpPr>
          <p:nvPr/>
        </p:nvCxnSpPr>
        <p:spPr>
          <a:xfrm flipH="1">
            <a:off x="1340528" y="1162407"/>
            <a:ext cx="603682" cy="443585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46091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D6186-04FE-8049-C853-952C87985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Embed Media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7E8CFC42-83FD-9B84-C43C-65461EDE13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02843916"/>
              </p:ext>
            </p:extLst>
          </p:nvPr>
        </p:nvGraphicFramePr>
        <p:xfrm>
          <a:off x="698242" y="1592263"/>
          <a:ext cx="10795518" cy="4574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289321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485D1F8-1C12-46C5-BFB7-207E7A233E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27997" y="1730571"/>
            <a:ext cx="7136006" cy="229066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Keep it simple and readable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Accessibility checker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Preview your work as you go along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Be creative!</a:t>
            </a:r>
          </a:p>
          <a:p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802EC43-53D5-C473-EB46-F119DD7E8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35352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Tips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1610A70-17B1-5125-85DE-1E5F375E84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519" r="-1182"/>
          <a:stretch/>
        </p:blipFill>
        <p:spPr>
          <a:xfrm>
            <a:off x="2604728" y="4240004"/>
            <a:ext cx="6468895" cy="159519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982555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1985D-F9BC-0CAF-CC31-BC3FFF03D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Demonstration</a:t>
            </a:r>
          </a:p>
        </p:txBody>
      </p:sp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EFD71B23-AD7B-6EB3-DDB6-0BC35320AB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4585" y="1996751"/>
            <a:ext cx="3778958" cy="3593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199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8511D4C-55A5-0E3B-87D2-CCDF32BB3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888" y="-96708"/>
            <a:ext cx="11040726" cy="1219200"/>
          </a:xfrm>
        </p:spPr>
        <p:txBody>
          <a:bodyPr anchor="b">
            <a:normAutofit/>
          </a:bodyPr>
          <a:lstStyle/>
          <a:p>
            <a:r>
              <a:rPr lang="en-GB" dirty="0" err="1"/>
              <a:t>DigiCentre</a:t>
            </a: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D5F624C-8165-BBD9-752D-52458E5A1E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87" b="2378"/>
          <a:stretch/>
        </p:blipFill>
        <p:spPr>
          <a:xfrm>
            <a:off x="416888" y="1592263"/>
            <a:ext cx="7098394" cy="401692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16B09B1-6CC9-27A5-8475-E777D649AC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8447" y="2585071"/>
            <a:ext cx="4310597" cy="267130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DBFF591-8F8E-D8C9-8D13-60BD67BFF108}"/>
              </a:ext>
            </a:extLst>
          </p:cNvPr>
          <p:cNvSpPr txBox="1"/>
          <p:nvPr/>
        </p:nvSpPr>
        <p:spPr>
          <a:xfrm>
            <a:off x="7899924" y="1808965"/>
            <a:ext cx="25165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digitalskills.uwtsd.ac.uk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05792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516515-38A7-8307-7C4B-11A184655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127997"/>
            <a:ext cx="10795518" cy="1003916"/>
          </a:xfrm>
        </p:spPr>
        <p:txBody>
          <a:bodyPr/>
          <a:lstStyle/>
          <a:p>
            <a:r>
              <a:rPr lang="en-GB" dirty="0"/>
              <a:t>JISC Discovery Tool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5F46BA-D63B-8279-D46A-9C6AD978C349}"/>
              </a:ext>
            </a:extLst>
          </p:cNvPr>
          <p:cNvSpPr txBox="1">
            <a:spLocks noGrp="1"/>
          </p:cNvSpPr>
          <p:nvPr>
            <p:ph type="body" sz="quarter" idx="11"/>
          </p:nvPr>
        </p:nvSpPr>
        <p:spPr>
          <a:xfrm>
            <a:off x="405536" y="1407121"/>
            <a:ext cx="5941997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self – assessment questionnaire, to assess your current digital skills level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Allows you to identify your own strengths and weaknesses and enables you to gain more confidence in the areas that you need.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Your results will be aligned with the six elements of digital capability as defined by JISC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3700F7-0257-AAFE-670F-3B87983F895B}"/>
              </a:ext>
            </a:extLst>
          </p:cNvPr>
          <p:cNvSpPr txBox="1"/>
          <p:nvPr/>
        </p:nvSpPr>
        <p:spPr>
          <a:xfrm>
            <a:off x="6250003" y="5672735"/>
            <a:ext cx="59419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hlinkClick r:id="rId2"/>
              </a:rPr>
              <a:t>https://bit.ly/DiscoveryToolUWTSD</a:t>
            </a:r>
            <a:endParaRPr lang="en-GB" sz="3200" dirty="0"/>
          </a:p>
        </p:txBody>
      </p:sp>
      <p:pic>
        <p:nvPicPr>
          <p:cNvPr id="9" name="Picture 8" descr="Person typing on laptop">
            <a:extLst>
              <a:ext uri="{FF2B5EF4-FFF2-40B4-BE49-F238E27FC236}">
                <a16:creationId xmlns:a16="http://schemas.microsoft.com/office/drawing/2014/main" id="{FD1735F5-8F2D-9ABA-A627-F1DAF0DA727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8071" y="2073170"/>
            <a:ext cx="5523390" cy="3106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67882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72CBC83-2E45-8D12-BC6D-045183ABF3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JISC Digital Capabilities framework</a:t>
            </a:r>
          </a:p>
        </p:txBody>
      </p:sp>
      <p:pic>
        <p:nvPicPr>
          <p:cNvPr id="6" name="Picture Placeholder 5" descr="Chart, diagram&#10;&#10;Description automatically generated">
            <a:extLst>
              <a:ext uri="{FF2B5EF4-FFF2-40B4-BE49-F238E27FC236}">
                <a16:creationId xmlns:a16="http://schemas.microsoft.com/office/drawing/2014/main" id="{D5DDAFEB-3BBF-6B50-9D0F-8702AA2AA9F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8" r="1538"/>
          <a:stretch>
            <a:fillRect/>
          </a:stretch>
        </p:blipFill>
        <p:spPr>
          <a:xfrm>
            <a:off x="4482774" y="145537"/>
            <a:ext cx="7542078" cy="6566926"/>
          </a:xfrm>
        </p:spPr>
      </p:pic>
    </p:spTree>
    <p:extLst>
      <p:ext uri="{BB962C8B-B14F-4D97-AF65-F5344CB8AC3E}">
        <p14:creationId xmlns:p14="http://schemas.microsoft.com/office/powerpoint/2010/main" val="3935898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034F7-5B4A-5369-6E34-E9F942878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6FA947-2AEA-494A-C07E-9307E433CA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270" b="13845"/>
          <a:stretch/>
        </p:blipFill>
        <p:spPr>
          <a:xfrm>
            <a:off x="0" y="0"/>
            <a:ext cx="12192000" cy="1874738"/>
          </a:xfrm>
          <a:prstGeom prst="rect">
            <a:avLst/>
          </a:prstGeom>
        </p:spPr>
      </p:pic>
      <p:pic>
        <p:nvPicPr>
          <p:cNvPr id="7" name="Picture 6">
            <a:hlinkClick r:id="rId3"/>
            <a:extLst>
              <a:ext uri="{FF2B5EF4-FFF2-40B4-BE49-F238E27FC236}">
                <a16:creationId xmlns:a16="http://schemas.microsoft.com/office/drawing/2014/main" id="{0C84EDC7-2110-BB62-3430-C3630230BC2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308" r="2652" b="23147"/>
          <a:stretch/>
        </p:blipFill>
        <p:spPr>
          <a:xfrm>
            <a:off x="1339701" y="2254260"/>
            <a:ext cx="9199982" cy="359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4011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9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5" descr="Different coloured question marks">
            <a:extLst>
              <a:ext uri="{FF2B5EF4-FFF2-40B4-BE49-F238E27FC236}">
                <a16:creationId xmlns:a16="http://schemas.microsoft.com/office/drawing/2014/main" id="{C4F100D8-9F01-1FFB-66E5-7AE17F5B267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2000"/>
          </a:blip>
          <a:srcRect l="24973" r="24975"/>
          <a:stretch/>
        </p:blipFill>
        <p:spPr>
          <a:xfrm>
            <a:off x="20" y="10"/>
            <a:ext cx="6102330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A89CA0-8DA4-7602-9758-13FAD7FAC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7977" y="2286000"/>
            <a:ext cx="5446198" cy="2705877"/>
          </a:xfrm>
        </p:spPr>
        <p:txBody>
          <a:bodyPr anchor="b">
            <a:normAutofit/>
          </a:bodyPr>
          <a:lstStyle/>
          <a:p>
            <a:r>
              <a:rPr lang="en-GB" sz="3700" dirty="0"/>
              <a:t>Thank you for listening.</a:t>
            </a:r>
            <a:br>
              <a:rPr lang="en-GB" sz="3700" dirty="0"/>
            </a:br>
            <a:endParaRPr lang="en-GB" sz="3700" dirty="0"/>
          </a:p>
          <a:p>
            <a:endParaRPr lang="en-GB" sz="3700" dirty="0"/>
          </a:p>
          <a:p>
            <a:r>
              <a:rPr lang="en-GB" sz="37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7751958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EA717-2088-98AB-136D-61397B7DF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7681" y="77487"/>
            <a:ext cx="8096639" cy="1003916"/>
          </a:xfrm>
        </p:spPr>
        <p:txBody>
          <a:bodyPr anchor="ctr"/>
          <a:lstStyle/>
          <a:p>
            <a:pPr algn="ctr"/>
            <a:r>
              <a:rPr lang="en-GB"/>
              <a:t>Meet the Digital Skills Team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5D0A94-A37D-DC63-B1EB-BCB2952209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426295" y="1779760"/>
            <a:ext cx="3204672" cy="1195200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Jessica Hill</a:t>
            </a:r>
            <a:br>
              <a:rPr lang="en-GB" sz="2400" dirty="0"/>
            </a:br>
            <a:r>
              <a:rPr lang="en-GB" sz="2400" dirty="0"/>
              <a:t>IMH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hlinkClick r:id="rId2"/>
              </a:rPr>
              <a:t>j.hill@uwtsd.ac.uk</a:t>
            </a:r>
            <a:r>
              <a:rPr lang="en-GB" sz="2400" dirty="0"/>
              <a:t> 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4002261A-2250-440F-9FED-6F87E241AB38}"/>
              </a:ext>
            </a:extLst>
          </p:cNvPr>
          <p:cNvSpPr>
            <a:spLocks noGrp="1"/>
          </p:cNvSpPr>
          <p:nvPr>
            <p:ph type="body" sz="half" idx="27"/>
          </p:nvPr>
        </p:nvSpPr>
        <p:spPr>
          <a:xfrm>
            <a:off x="8028714" y="1779761"/>
            <a:ext cx="3204672" cy="119519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Stuart Gill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WISA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hlinkClick r:id="rId3"/>
              </a:rPr>
              <a:t>s.gill@uwtsd.ac.uk</a:t>
            </a:r>
            <a:endParaRPr lang="en-GB" sz="2400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A849C7A0-927B-2A2C-37F8-ECFFD23108B8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8027598" y="3284850"/>
            <a:ext cx="3204672" cy="1195199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Roger Covello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Learning Technologist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hlinkClick r:id="rId4"/>
              </a:rPr>
              <a:t>r.covello@uwtsd.ac.uk</a:t>
            </a:r>
            <a:r>
              <a:rPr lang="en-GB" sz="2400" dirty="0"/>
              <a:t> </a:t>
            </a:r>
          </a:p>
        </p:txBody>
      </p:sp>
      <p:pic>
        <p:nvPicPr>
          <p:cNvPr id="22" name="Picture 21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84A7DCE9-3099-41A9-BB84-074CC5F3B75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690" y="1779760"/>
            <a:ext cx="1195200" cy="1195200"/>
          </a:xfrm>
          <a:prstGeom prst="rect">
            <a:avLst/>
          </a:prstGeom>
        </p:spPr>
      </p:pic>
      <p:pic>
        <p:nvPicPr>
          <p:cNvPr id="31" name="Picture 30" descr="A picture containing person, person, necktie, wall&#10;&#10;Description automatically generated">
            <a:extLst>
              <a:ext uri="{FF2B5EF4-FFF2-40B4-BE49-F238E27FC236}">
                <a16:creationId xmlns:a16="http://schemas.microsoft.com/office/drawing/2014/main" id="{CB46B675-C7FD-4985-5C0B-2151339EE4DD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7" r="1847"/>
          <a:stretch/>
        </p:blipFill>
        <p:spPr>
          <a:xfrm>
            <a:off x="6637222" y="3284849"/>
            <a:ext cx="1195200" cy="1195200"/>
          </a:xfrm>
          <a:prstGeom prst="rect">
            <a:avLst/>
          </a:prstGeom>
        </p:spPr>
      </p:pic>
      <p:pic>
        <p:nvPicPr>
          <p:cNvPr id="41" name="Graphic 40" descr="Open envelope outline">
            <a:extLst>
              <a:ext uri="{FF2B5EF4-FFF2-40B4-BE49-F238E27FC236}">
                <a16:creationId xmlns:a16="http://schemas.microsoft.com/office/drawing/2014/main" id="{E019B158-D37A-C273-C3B1-9D7778566705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602836" y="4970258"/>
            <a:ext cx="321641" cy="321641"/>
          </a:xfrm>
          <a:prstGeom prst="rect">
            <a:avLst/>
          </a:prstGeom>
        </p:spPr>
      </p:pic>
      <p:pic>
        <p:nvPicPr>
          <p:cNvPr id="43" name="Graphic 42" descr="Internet outline">
            <a:extLst>
              <a:ext uri="{FF2B5EF4-FFF2-40B4-BE49-F238E27FC236}">
                <a16:creationId xmlns:a16="http://schemas.microsoft.com/office/drawing/2014/main" id="{EED57563-B5D2-59C0-364D-9AB1A4B9D331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576953" y="5520078"/>
            <a:ext cx="369331" cy="369331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766D173A-27D5-9534-F936-C310362AC563}"/>
              </a:ext>
            </a:extLst>
          </p:cNvPr>
          <p:cNvSpPr txBox="1"/>
          <p:nvPr/>
        </p:nvSpPr>
        <p:spPr>
          <a:xfrm>
            <a:off x="6968090" y="4944786"/>
            <a:ext cx="359240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+mn-cs"/>
              </a:rPr>
              <a:t>E-mail: </a:t>
            </a:r>
            <a:r>
              <a:rPr kumimoji="0" lang="en-GB" sz="1800" b="0" i="0" u="sng" strike="noStrike" kern="1200" cap="none" spc="0" normalizeH="0" baseline="0" noProof="0" dirty="0">
                <a:ln>
                  <a:noFill/>
                </a:ln>
                <a:solidFill>
                  <a:srgbClr val="034A9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+mn-cs"/>
                <a:hlinkClick r:id="rId11"/>
              </a:rPr>
              <a:t>digitalskills@uwtsd.ac.uk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+mn-cs"/>
              </a:rPr>
              <a:t>​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+mn-cs"/>
              </a:rPr>
              <a:t>​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+mn-cs"/>
              </a:rPr>
              <a:t>Website: </a:t>
            </a:r>
            <a:r>
              <a:rPr kumimoji="0" lang="en-GB" sz="1800" b="0" i="0" u="sng" strike="noStrike" kern="1200" cap="none" spc="0" normalizeH="0" baseline="0" noProof="0" dirty="0">
                <a:ln>
                  <a:noFill/>
                </a:ln>
                <a:solidFill>
                  <a:srgbClr val="034A9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+mn-cs"/>
                <a:hlinkClick r:id="rId12"/>
              </a:rPr>
              <a:t>digitalskills.uwtsd.ac.uk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+mn-cs"/>
                <a:hlinkClick r:id="rId12"/>
              </a:rPr>
              <a:t> 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+mn-cs"/>
              </a:rPr>
              <a:t>​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+mn-cs"/>
              </a:rPr>
              <a:t>​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/>
              <a:ea typeface="+mn-ea"/>
              <a:cs typeface="+mn-cs"/>
            </a:endParaRPr>
          </a:p>
        </p:txBody>
      </p:sp>
      <p:sp>
        <p:nvSpPr>
          <p:cNvPr id="71" name="Text Placeholder 4">
            <a:extLst>
              <a:ext uri="{FF2B5EF4-FFF2-40B4-BE49-F238E27FC236}">
                <a16:creationId xmlns:a16="http://schemas.microsoft.com/office/drawing/2014/main" id="{B78C909F-BF20-7B38-5598-A1362780157C}"/>
              </a:ext>
            </a:extLst>
          </p:cNvPr>
          <p:cNvSpPr txBox="1">
            <a:spLocks/>
          </p:cNvSpPr>
          <p:nvPr/>
        </p:nvSpPr>
        <p:spPr>
          <a:xfrm>
            <a:off x="2501057" y="3285803"/>
            <a:ext cx="3204672" cy="119329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Tarandeep Johal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IICL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  <a:hlinkClick r:id="rId13"/>
              </a:rPr>
              <a:t>t.johal@uwtsd.ac.uk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 </a:t>
            </a:r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00B557FC-2CD8-32B3-0F8F-0C6B8EA79858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637222" y="1779760"/>
            <a:ext cx="1195200" cy="1195200"/>
          </a:xfrm>
          <a:prstGeom prst="rect">
            <a:avLst/>
          </a:prstGeom>
        </p:spPr>
      </p:pic>
      <p:pic>
        <p:nvPicPr>
          <p:cNvPr id="74" name="Picture 73" descr="A person smiling for the camera&#10;&#10;Description automatically generated with medium confidence">
            <a:extLst>
              <a:ext uri="{FF2B5EF4-FFF2-40B4-BE49-F238E27FC236}">
                <a16:creationId xmlns:a16="http://schemas.microsoft.com/office/drawing/2014/main" id="{3559F6A6-ECFF-0440-F923-21D51D00A5D8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644" y="3285803"/>
            <a:ext cx="1193293" cy="1193293"/>
          </a:xfrm>
          <a:prstGeom prst="rect">
            <a:avLst/>
          </a:prstGeom>
        </p:spPr>
      </p:pic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D4090F9D-40CE-D2F8-1585-66086E775E7F}"/>
              </a:ext>
            </a:extLst>
          </p:cNvPr>
          <p:cNvSpPr txBox="1">
            <a:spLocks/>
          </p:cNvSpPr>
          <p:nvPr/>
        </p:nvSpPr>
        <p:spPr>
          <a:xfrm>
            <a:off x="2501057" y="4789938"/>
            <a:ext cx="3204672" cy="119329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Gwen Couch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IEH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  <a:hlinkClick r:id="rId17"/>
              </a:rPr>
              <a:t>g.couch@uwtsd.ac.uk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t> </a:t>
            </a:r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09B9DD22-989F-C042-9E69-EC52BC2F9C9C}"/>
              </a:ext>
            </a:extLst>
          </p:cNvPr>
          <p:cNvPicPr>
            <a:picLocks noChangeAspect="1"/>
          </p:cNvPicPr>
          <p:nvPr/>
        </p:nvPicPr>
        <p:blipFill rotWithShape="1">
          <a:blip r:embed="rId18"/>
          <a:srcRect l="3481" r="4473" b="23317"/>
          <a:stretch/>
        </p:blipFill>
        <p:spPr>
          <a:xfrm>
            <a:off x="1094863" y="4789939"/>
            <a:ext cx="1195200" cy="1193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551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Office Theme">
  <a:themeElements>
    <a:clrScheme name="Custom 2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00000"/>
      </a:hlink>
      <a:folHlink>
        <a:srgbClr val="0070C0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14984B9C-AD3A-43B2-BE17-E44E7A63DD53}" vid="{AA3727CC-D7C6-4D4D-BF3C-DFBFCA950A7D}"/>
    </a:ext>
  </a:extLst>
</a:theme>
</file>

<file path=ppt/theme/theme2.xml><?xml version="1.0" encoding="utf-8"?>
<a:theme xmlns:a="http://schemas.openxmlformats.org/drawingml/2006/main" name="1_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14984B9C-AD3A-43B2-BE17-E44E7A63DD53}" vid="{AA3727CC-D7C6-4D4D-BF3C-DFBFCA950A7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09ebbee8-2921-4cc3-be77-564d5a35cca5">
      <UserInfo>
        <DisplayName/>
        <AccountId xsi:nil="true"/>
        <AccountType/>
      </UserInfo>
    </SharedWithUsers>
    <MediaLengthInSeconds xmlns="ada16477-4a9e-4f32-8a2f-23c8ffb0c900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CCDFCBBBA200248B32B2A626FE8B273" ma:contentTypeVersion="14" ma:contentTypeDescription="Create a new document." ma:contentTypeScope="" ma:versionID="3b295dac765e533401660ea2b55f7ad2">
  <xsd:schema xmlns:xsd="http://www.w3.org/2001/XMLSchema" xmlns:xs="http://www.w3.org/2001/XMLSchema" xmlns:p="http://schemas.microsoft.com/office/2006/metadata/properties" xmlns:ns3="09ebbee8-2921-4cc3-be77-564d5a35cca5" xmlns:ns4="ada16477-4a9e-4f32-8a2f-23c8ffb0c900" targetNamespace="http://schemas.microsoft.com/office/2006/metadata/properties" ma:root="true" ma:fieldsID="4d3df660b7a782ec69e9869fb1919f95" ns3:_="" ns4:_="">
    <xsd:import namespace="09ebbee8-2921-4cc3-be77-564d5a35cca5"/>
    <xsd:import namespace="ada16477-4a9e-4f32-8a2f-23c8ffb0c90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KeyPoints" minOccurs="0"/>
                <xsd:element ref="ns4:MediaServiceKeyPoints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Location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9ebbee8-2921-4cc3-be77-564d5a35cca5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a16477-4a9e-4f32-8a2f-23c8ffb0c90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49DB88A-4CDB-4A02-BBF8-EAC6701E3581}">
  <ds:schemaRefs>
    <ds:schemaRef ds:uri="http://schemas.microsoft.com/office/2006/metadata/properties"/>
    <ds:schemaRef ds:uri="http://purl.org/dc/elements/1.1/"/>
    <ds:schemaRef ds:uri="http://schemas.microsoft.com/office/infopath/2007/PartnerControls"/>
    <ds:schemaRef ds:uri="ada16477-4a9e-4f32-8a2f-23c8ffb0c900"/>
    <ds:schemaRef ds:uri="http://purl.org/dc/dcmitype/"/>
    <ds:schemaRef ds:uri="http://www.w3.org/XML/1998/namespace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09ebbee8-2921-4cc3-be77-564d5a35cca5"/>
  </ds:schemaRefs>
</ds:datastoreItem>
</file>

<file path=customXml/itemProps2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A5C6B71-0EF5-437B-AA82-68651CA5602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9ebbee8-2921-4cc3-be77-564d5a35cca5"/>
    <ds:schemaRef ds:uri="ada16477-4a9e-4f32-8a2f-23c8ffb0c90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371</Words>
  <Application>Microsoft Office PowerPoint</Application>
  <PresentationFormat>Widescreen</PresentationFormat>
  <Paragraphs>92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Calibri</vt:lpstr>
      <vt:lpstr>Calibri Light</vt:lpstr>
      <vt:lpstr>Lucida Sans</vt:lpstr>
      <vt:lpstr>Segoe UI</vt:lpstr>
      <vt:lpstr>Wingdings</vt:lpstr>
      <vt:lpstr>Office Theme</vt:lpstr>
      <vt:lpstr>1_Office Theme</vt:lpstr>
      <vt:lpstr>Microsoft Sway</vt:lpstr>
      <vt:lpstr>PowerPoint Presentation</vt:lpstr>
      <vt:lpstr>Meet the Digital Skills Team</vt:lpstr>
      <vt:lpstr>PowerPoint Presentation</vt:lpstr>
      <vt:lpstr>Using Sway for your Assessment</vt:lpstr>
      <vt:lpstr>Getting Started</vt:lpstr>
      <vt:lpstr>Design</vt:lpstr>
      <vt:lpstr>Embed Media</vt:lpstr>
      <vt:lpstr>Tips</vt:lpstr>
      <vt:lpstr>Demonstration</vt:lpstr>
      <vt:lpstr>DigiCentre</vt:lpstr>
      <vt:lpstr>JISC Discovery Tool</vt:lpstr>
      <vt:lpstr>PowerPoint Presentation</vt:lpstr>
      <vt:lpstr>PowerPoint Presentation</vt:lpstr>
      <vt:lpstr>Thank you for listening.   Any questions?</vt:lpstr>
      <vt:lpstr>Meet the Digital Skills Team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Well-being</dc:title>
  <dc:creator>UWTSD</dc:creator>
  <cp:lastModifiedBy>Caroline Lohmann-Hancock</cp:lastModifiedBy>
  <cp:revision>3</cp:revision>
  <dcterms:created xsi:type="dcterms:W3CDTF">2022-04-07T13:56:22Z</dcterms:created>
  <dcterms:modified xsi:type="dcterms:W3CDTF">2023-01-23T15:55:46Z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0x0101000CCDFCBBBA200248B32B2A626FE8B273</vt:lpwstr>
  </property>
  <property fmtid="{D5CDD505-2E9C-101B-9397-08002B2CF9AE}" pid="3" name="Order">
    <vt:r8>25700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  <property fmtid="{D5CDD505-2E9C-101B-9397-08002B2CF9AE}" pid="9" name="TriggerFlowInfo">
    <vt:lpwstr/>
  </property>
  <property fmtid="{D5CDD505-2E9C-101B-9397-08002B2CF9AE}" pid="10" name="_ExtendedDescription">
    <vt:lpwstr/>
  </property>
</Properties>
</file>