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Lst>
  <p:sldIdLst>
    <p:sldId id="256" r:id="rId2"/>
    <p:sldId id="258" r:id="rId3"/>
    <p:sldId id="259" r:id="rId4"/>
    <p:sldId id="269" r:id="rId5"/>
    <p:sldId id="270" r:id="rId6"/>
    <p:sldId id="271" r:id="rId7"/>
    <p:sldId id="272" r:id="rId8"/>
    <p:sldId id="273" r:id="rId9"/>
    <p:sldId id="274" r:id="rId10"/>
    <p:sldId id="275" r:id="rId11"/>
    <p:sldId id="276" r:id="rId12"/>
    <p:sldId id="277" r:id="rId13"/>
    <p:sldId id="278" r:id="rId14"/>
    <p:sldId id="260" r:id="rId15"/>
    <p:sldId id="261" r:id="rId16"/>
    <p:sldId id="265" r:id="rId17"/>
    <p:sldId id="266" r:id="rId18"/>
    <p:sldId id="267" r:id="rId19"/>
    <p:sldId id="268" r:id="rId20"/>
    <p:sldId id="262" r:id="rId21"/>
    <p:sldId id="279" r:id="rId22"/>
    <p:sldId id="264"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E8EA6-91F2-42BB-AAC1-4F3087FDDE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773F6C-5847-4A50-9883-44E4D5F19920}">
      <dgm:prSet/>
      <dgm:spPr/>
      <dgm:t>
        <a:bodyPr/>
        <a:lstStyle/>
        <a:p>
          <a:r>
            <a:rPr lang="en-US" b="0" i="0"/>
            <a:t>understanding children's needs​</a:t>
          </a:r>
          <a:endParaRPr lang="en-US"/>
        </a:p>
      </dgm:t>
    </dgm:pt>
    <dgm:pt modelId="{27386E4F-586F-4AC0-A90C-C90213376439}" type="parTrans" cxnId="{B5563C64-B32E-4423-875E-8707E750CB06}">
      <dgm:prSet/>
      <dgm:spPr/>
      <dgm:t>
        <a:bodyPr/>
        <a:lstStyle/>
        <a:p>
          <a:endParaRPr lang="en-US"/>
        </a:p>
      </dgm:t>
    </dgm:pt>
    <dgm:pt modelId="{7F488913-1B8C-40F4-AF35-C4A03C392E23}" type="sibTrans" cxnId="{B5563C64-B32E-4423-875E-8707E750CB06}">
      <dgm:prSet/>
      <dgm:spPr/>
      <dgm:t>
        <a:bodyPr/>
        <a:lstStyle/>
        <a:p>
          <a:endParaRPr lang="en-US"/>
        </a:p>
      </dgm:t>
    </dgm:pt>
    <dgm:pt modelId="{9A8BFFCE-3612-48C1-AC9E-B3B41C868B9F}">
      <dgm:prSet/>
      <dgm:spPr/>
      <dgm:t>
        <a:bodyPr/>
        <a:lstStyle/>
        <a:p>
          <a:r>
            <a:rPr lang="en-US" b="0" i="0"/>
            <a:t>relationships​</a:t>
          </a:r>
          <a:endParaRPr lang="en-US"/>
        </a:p>
      </dgm:t>
    </dgm:pt>
    <dgm:pt modelId="{007904D0-70CB-4FDB-848E-C2985DDAA2AA}" type="parTrans" cxnId="{A280C3AA-0843-4F5C-91D0-02B19FFE8141}">
      <dgm:prSet/>
      <dgm:spPr/>
      <dgm:t>
        <a:bodyPr/>
        <a:lstStyle/>
        <a:p>
          <a:endParaRPr lang="en-US"/>
        </a:p>
      </dgm:t>
    </dgm:pt>
    <dgm:pt modelId="{2781E2E6-A1B8-4ACF-B11B-1FF22110D5AB}" type="sibTrans" cxnId="{A280C3AA-0843-4F5C-91D0-02B19FFE8141}">
      <dgm:prSet/>
      <dgm:spPr/>
      <dgm:t>
        <a:bodyPr/>
        <a:lstStyle/>
        <a:p>
          <a:endParaRPr lang="en-US"/>
        </a:p>
      </dgm:t>
    </dgm:pt>
    <dgm:pt modelId="{C12F3A46-8125-4654-AEB2-0770AB132EFA}">
      <dgm:prSet/>
      <dgm:spPr/>
      <dgm:t>
        <a:bodyPr/>
        <a:lstStyle/>
        <a:p>
          <a:r>
            <a:rPr lang="en-US" b="0" i="0"/>
            <a:t>behaviors management​</a:t>
          </a:r>
          <a:endParaRPr lang="en-US"/>
        </a:p>
      </dgm:t>
    </dgm:pt>
    <dgm:pt modelId="{630DF8E4-A5DF-48A4-BB1F-7E903430D93D}" type="parTrans" cxnId="{C5C43467-0EFE-48B8-976D-774ACDD0B766}">
      <dgm:prSet/>
      <dgm:spPr/>
      <dgm:t>
        <a:bodyPr/>
        <a:lstStyle/>
        <a:p>
          <a:endParaRPr lang="en-US"/>
        </a:p>
      </dgm:t>
    </dgm:pt>
    <dgm:pt modelId="{6E4E4928-B63F-4C01-A69F-96CA31199EDF}" type="sibTrans" cxnId="{C5C43467-0EFE-48B8-976D-774ACDD0B766}">
      <dgm:prSet/>
      <dgm:spPr/>
      <dgm:t>
        <a:bodyPr/>
        <a:lstStyle/>
        <a:p>
          <a:endParaRPr lang="en-US"/>
        </a:p>
      </dgm:t>
    </dgm:pt>
    <dgm:pt modelId="{3DF0497E-CB2C-49D6-BB5F-3600433D24EC}">
      <dgm:prSet/>
      <dgm:spPr/>
      <dgm:t>
        <a:bodyPr/>
        <a:lstStyle/>
        <a:p>
          <a:r>
            <a:rPr lang="en-US" b="0" i="0"/>
            <a:t>peer support​</a:t>
          </a:r>
          <a:endParaRPr lang="en-US"/>
        </a:p>
      </dgm:t>
    </dgm:pt>
    <dgm:pt modelId="{59AFEBAD-49A1-4158-BDF1-818473D1D634}" type="parTrans" cxnId="{5236A01A-8614-48F8-AFA1-33CCE4D1E5A4}">
      <dgm:prSet/>
      <dgm:spPr/>
      <dgm:t>
        <a:bodyPr/>
        <a:lstStyle/>
        <a:p>
          <a:endParaRPr lang="en-US"/>
        </a:p>
      </dgm:t>
    </dgm:pt>
    <dgm:pt modelId="{E116E471-AFC2-4523-9C9E-8D891063EEA7}" type="sibTrans" cxnId="{5236A01A-8614-48F8-AFA1-33CCE4D1E5A4}">
      <dgm:prSet/>
      <dgm:spPr/>
      <dgm:t>
        <a:bodyPr/>
        <a:lstStyle/>
        <a:p>
          <a:endParaRPr lang="en-US"/>
        </a:p>
      </dgm:t>
    </dgm:pt>
    <dgm:pt modelId="{D8E92573-CFE9-4DEB-B8DD-6A9C9399B104}">
      <dgm:prSet/>
      <dgm:spPr/>
      <dgm:t>
        <a:bodyPr/>
        <a:lstStyle/>
        <a:p>
          <a:r>
            <a:rPr lang="en-US" b="0" i="0"/>
            <a:t>Assertiveness</a:t>
          </a:r>
          <a:endParaRPr lang="en-US"/>
        </a:p>
      </dgm:t>
    </dgm:pt>
    <dgm:pt modelId="{D595B894-FA35-4111-A049-6094F84BF32D}" type="parTrans" cxnId="{8E979D71-A6BF-42D8-BD94-6689AE904A28}">
      <dgm:prSet/>
      <dgm:spPr/>
      <dgm:t>
        <a:bodyPr/>
        <a:lstStyle/>
        <a:p>
          <a:endParaRPr lang="en-US"/>
        </a:p>
      </dgm:t>
    </dgm:pt>
    <dgm:pt modelId="{FA444710-A598-48D9-833D-066EEDAFCA84}" type="sibTrans" cxnId="{8E979D71-A6BF-42D8-BD94-6689AE904A28}">
      <dgm:prSet/>
      <dgm:spPr/>
      <dgm:t>
        <a:bodyPr/>
        <a:lstStyle/>
        <a:p>
          <a:endParaRPr lang="en-US"/>
        </a:p>
      </dgm:t>
    </dgm:pt>
    <dgm:pt modelId="{F3E861B7-2CB3-B04A-8E16-445F5E058CA0}" type="pres">
      <dgm:prSet presAssocID="{020E8EA6-91F2-42BB-AAC1-4F3087FDDEB9}" presName="vert0" presStyleCnt="0">
        <dgm:presLayoutVars>
          <dgm:dir/>
          <dgm:animOne val="branch"/>
          <dgm:animLvl val="lvl"/>
        </dgm:presLayoutVars>
      </dgm:prSet>
      <dgm:spPr/>
    </dgm:pt>
    <dgm:pt modelId="{A8569CFD-6D7E-EA4F-8587-22BE20B53D00}" type="pres">
      <dgm:prSet presAssocID="{65773F6C-5847-4A50-9883-44E4D5F19920}" presName="thickLine" presStyleLbl="alignNode1" presStyleIdx="0" presStyleCnt="5"/>
      <dgm:spPr/>
    </dgm:pt>
    <dgm:pt modelId="{46FB2D18-4AD3-EB40-866A-218AEA504DE3}" type="pres">
      <dgm:prSet presAssocID="{65773F6C-5847-4A50-9883-44E4D5F19920}" presName="horz1" presStyleCnt="0"/>
      <dgm:spPr/>
    </dgm:pt>
    <dgm:pt modelId="{92C9B4DD-3139-454A-85FC-8268F4697F55}" type="pres">
      <dgm:prSet presAssocID="{65773F6C-5847-4A50-9883-44E4D5F19920}" presName="tx1" presStyleLbl="revTx" presStyleIdx="0" presStyleCnt="5"/>
      <dgm:spPr/>
    </dgm:pt>
    <dgm:pt modelId="{108DF3B5-BF55-B043-8B8C-AABFE1AFEC9C}" type="pres">
      <dgm:prSet presAssocID="{65773F6C-5847-4A50-9883-44E4D5F19920}" presName="vert1" presStyleCnt="0"/>
      <dgm:spPr/>
    </dgm:pt>
    <dgm:pt modelId="{20F0471E-9756-F943-86F9-1BEEA4B97F15}" type="pres">
      <dgm:prSet presAssocID="{9A8BFFCE-3612-48C1-AC9E-B3B41C868B9F}" presName="thickLine" presStyleLbl="alignNode1" presStyleIdx="1" presStyleCnt="5"/>
      <dgm:spPr/>
    </dgm:pt>
    <dgm:pt modelId="{CBE13BE8-668E-DD48-9633-964B2E3CCA3A}" type="pres">
      <dgm:prSet presAssocID="{9A8BFFCE-3612-48C1-AC9E-B3B41C868B9F}" presName="horz1" presStyleCnt="0"/>
      <dgm:spPr/>
    </dgm:pt>
    <dgm:pt modelId="{9EEEB83C-3CBA-6E40-9FF8-835B673D0C71}" type="pres">
      <dgm:prSet presAssocID="{9A8BFFCE-3612-48C1-AC9E-B3B41C868B9F}" presName="tx1" presStyleLbl="revTx" presStyleIdx="1" presStyleCnt="5"/>
      <dgm:spPr/>
    </dgm:pt>
    <dgm:pt modelId="{98665D8E-06CE-8945-97C0-77B7D1AF5764}" type="pres">
      <dgm:prSet presAssocID="{9A8BFFCE-3612-48C1-AC9E-B3B41C868B9F}" presName="vert1" presStyleCnt="0"/>
      <dgm:spPr/>
    </dgm:pt>
    <dgm:pt modelId="{AB5171B1-ABC3-294E-8FAD-E8D4170D6C5A}" type="pres">
      <dgm:prSet presAssocID="{C12F3A46-8125-4654-AEB2-0770AB132EFA}" presName="thickLine" presStyleLbl="alignNode1" presStyleIdx="2" presStyleCnt="5"/>
      <dgm:spPr/>
    </dgm:pt>
    <dgm:pt modelId="{69E43270-36DA-B74D-B284-557F5D6656F2}" type="pres">
      <dgm:prSet presAssocID="{C12F3A46-8125-4654-AEB2-0770AB132EFA}" presName="horz1" presStyleCnt="0"/>
      <dgm:spPr/>
    </dgm:pt>
    <dgm:pt modelId="{107941E9-A263-7E43-91AE-C0205DF83930}" type="pres">
      <dgm:prSet presAssocID="{C12F3A46-8125-4654-AEB2-0770AB132EFA}" presName="tx1" presStyleLbl="revTx" presStyleIdx="2" presStyleCnt="5"/>
      <dgm:spPr/>
    </dgm:pt>
    <dgm:pt modelId="{BF1676F9-4045-D345-923F-D4CFCBB1D289}" type="pres">
      <dgm:prSet presAssocID="{C12F3A46-8125-4654-AEB2-0770AB132EFA}" presName="vert1" presStyleCnt="0"/>
      <dgm:spPr/>
    </dgm:pt>
    <dgm:pt modelId="{C80BFE60-20D1-1548-A166-2ECE61857C6F}" type="pres">
      <dgm:prSet presAssocID="{3DF0497E-CB2C-49D6-BB5F-3600433D24EC}" presName="thickLine" presStyleLbl="alignNode1" presStyleIdx="3" presStyleCnt="5"/>
      <dgm:spPr/>
    </dgm:pt>
    <dgm:pt modelId="{2A3D345A-CB6E-DC47-A161-25753BFDA425}" type="pres">
      <dgm:prSet presAssocID="{3DF0497E-CB2C-49D6-BB5F-3600433D24EC}" presName="horz1" presStyleCnt="0"/>
      <dgm:spPr/>
    </dgm:pt>
    <dgm:pt modelId="{80DE7F68-C01F-7A46-80D5-5A63CB38E716}" type="pres">
      <dgm:prSet presAssocID="{3DF0497E-CB2C-49D6-BB5F-3600433D24EC}" presName="tx1" presStyleLbl="revTx" presStyleIdx="3" presStyleCnt="5"/>
      <dgm:spPr/>
    </dgm:pt>
    <dgm:pt modelId="{AF9D730E-7A72-DD41-95BF-DA460FB1CEBC}" type="pres">
      <dgm:prSet presAssocID="{3DF0497E-CB2C-49D6-BB5F-3600433D24EC}" presName="vert1" presStyleCnt="0"/>
      <dgm:spPr/>
    </dgm:pt>
    <dgm:pt modelId="{01869049-903C-D54F-BCC3-B51FB711E1A8}" type="pres">
      <dgm:prSet presAssocID="{D8E92573-CFE9-4DEB-B8DD-6A9C9399B104}" presName="thickLine" presStyleLbl="alignNode1" presStyleIdx="4" presStyleCnt="5"/>
      <dgm:spPr/>
    </dgm:pt>
    <dgm:pt modelId="{13691390-CED6-7C42-9DE3-1F5C34FCABD8}" type="pres">
      <dgm:prSet presAssocID="{D8E92573-CFE9-4DEB-B8DD-6A9C9399B104}" presName="horz1" presStyleCnt="0"/>
      <dgm:spPr/>
    </dgm:pt>
    <dgm:pt modelId="{346EB835-303E-274F-9D59-72B44564A65E}" type="pres">
      <dgm:prSet presAssocID="{D8E92573-CFE9-4DEB-B8DD-6A9C9399B104}" presName="tx1" presStyleLbl="revTx" presStyleIdx="4" presStyleCnt="5"/>
      <dgm:spPr/>
    </dgm:pt>
    <dgm:pt modelId="{45C8C0A3-B06F-2440-9A64-69B5DFC2C573}" type="pres">
      <dgm:prSet presAssocID="{D8E92573-CFE9-4DEB-B8DD-6A9C9399B104}" presName="vert1" presStyleCnt="0"/>
      <dgm:spPr/>
    </dgm:pt>
  </dgm:ptLst>
  <dgm:cxnLst>
    <dgm:cxn modelId="{5236A01A-8614-48F8-AFA1-33CCE4D1E5A4}" srcId="{020E8EA6-91F2-42BB-AAC1-4F3087FDDEB9}" destId="{3DF0497E-CB2C-49D6-BB5F-3600433D24EC}" srcOrd="3" destOrd="0" parTransId="{59AFEBAD-49A1-4158-BDF1-818473D1D634}" sibTransId="{E116E471-AFC2-4523-9C9E-8D891063EEA7}"/>
    <dgm:cxn modelId="{0A239B36-23E1-1F47-BBA7-8D297CED00B8}" type="presOf" srcId="{65773F6C-5847-4A50-9883-44E4D5F19920}" destId="{92C9B4DD-3139-454A-85FC-8268F4697F55}" srcOrd="0" destOrd="0" presId="urn:microsoft.com/office/officeart/2008/layout/LinedList"/>
    <dgm:cxn modelId="{B5563C64-B32E-4423-875E-8707E750CB06}" srcId="{020E8EA6-91F2-42BB-AAC1-4F3087FDDEB9}" destId="{65773F6C-5847-4A50-9883-44E4D5F19920}" srcOrd="0" destOrd="0" parTransId="{27386E4F-586F-4AC0-A90C-C90213376439}" sibTransId="{7F488913-1B8C-40F4-AF35-C4A03C392E23}"/>
    <dgm:cxn modelId="{C5C43467-0EFE-48B8-976D-774ACDD0B766}" srcId="{020E8EA6-91F2-42BB-AAC1-4F3087FDDEB9}" destId="{C12F3A46-8125-4654-AEB2-0770AB132EFA}" srcOrd="2" destOrd="0" parTransId="{630DF8E4-A5DF-48A4-BB1F-7E903430D93D}" sibTransId="{6E4E4928-B63F-4C01-A69F-96CA31199EDF}"/>
    <dgm:cxn modelId="{8E979D71-A6BF-42D8-BD94-6689AE904A28}" srcId="{020E8EA6-91F2-42BB-AAC1-4F3087FDDEB9}" destId="{D8E92573-CFE9-4DEB-B8DD-6A9C9399B104}" srcOrd="4" destOrd="0" parTransId="{D595B894-FA35-4111-A049-6094F84BF32D}" sibTransId="{FA444710-A598-48D9-833D-066EEDAFCA84}"/>
    <dgm:cxn modelId="{4A29C871-F0C3-9E42-9336-A339A0F314EE}" type="presOf" srcId="{3DF0497E-CB2C-49D6-BB5F-3600433D24EC}" destId="{80DE7F68-C01F-7A46-80D5-5A63CB38E716}" srcOrd="0" destOrd="0" presId="urn:microsoft.com/office/officeart/2008/layout/LinedList"/>
    <dgm:cxn modelId="{F7BF3B5A-EB1B-774F-9ED6-3F4037846800}" type="presOf" srcId="{C12F3A46-8125-4654-AEB2-0770AB132EFA}" destId="{107941E9-A263-7E43-91AE-C0205DF83930}" srcOrd="0" destOrd="0" presId="urn:microsoft.com/office/officeart/2008/layout/LinedList"/>
    <dgm:cxn modelId="{F7DF4084-58F6-1A47-86AF-9D6427924858}" type="presOf" srcId="{D8E92573-CFE9-4DEB-B8DD-6A9C9399B104}" destId="{346EB835-303E-274F-9D59-72B44564A65E}" srcOrd="0" destOrd="0" presId="urn:microsoft.com/office/officeart/2008/layout/LinedList"/>
    <dgm:cxn modelId="{0E09EE90-208A-004E-B961-854C843D3E76}" type="presOf" srcId="{9A8BFFCE-3612-48C1-AC9E-B3B41C868B9F}" destId="{9EEEB83C-3CBA-6E40-9FF8-835B673D0C71}" srcOrd="0" destOrd="0" presId="urn:microsoft.com/office/officeart/2008/layout/LinedList"/>
    <dgm:cxn modelId="{A280C3AA-0843-4F5C-91D0-02B19FFE8141}" srcId="{020E8EA6-91F2-42BB-AAC1-4F3087FDDEB9}" destId="{9A8BFFCE-3612-48C1-AC9E-B3B41C868B9F}" srcOrd="1" destOrd="0" parTransId="{007904D0-70CB-4FDB-848E-C2985DDAA2AA}" sibTransId="{2781E2E6-A1B8-4ACF-B11B-1FF22110D5AB}"/>
    <dgm:cxn modelId="{379E55C2-B5B6-2743-B091-4A05DD797D98}" type="presOf" srcId="{020E8EA6-91F2-42BB-AAC1-4F3087FDDEB9}" destId="{F3E861B7-2CB3-B04A-8E16-445F5E058CA0}" srcOrd="0" destOrd="0" presId="urn:microsoft.com/office/officeart/2008/layout/LinedList"/>
    <dgm:cxn modelId="{B0F4D739-C3CC-344B-992F-1346650C294B}" type="presParOf" srcId="{F3E861B7-2CB3-B04A-8E16-445F5E058CA0}" destId="{A8569CFD-6D7E-EA4F-8587-22BE20B53D00}" srcOrd="0" destOrd="0" presId="urn:microsoft.com/office/officeart/2008/layout/LinedList"/>
    <dgm:cxn modelId="{1BF434AF-5473-CE48-9F8E-563127672B67}" type="presParOf" srcId="{F3E861B7-2CB3-B04A-8E16-445F5E058CA0}" destId="{46FB2D18-4AD3-EB40-866A-218AEA504DE3}" srcOrd="1" destOrd="0" presId="urn:microsoft.com/office/officeart/2008/layout/LinedList"/>
    <dgm:cxn modelId="{FBACA6A8-F207-854F-A5E0-F642A52371AD}" type="presParOf" srcId="{46FB2D18-4AD3-EB40-866A-218AEA504DE3}" destId="{92C9B4DD-3139-454A-85FC-8268F4697F55}" srcOrd="0" destOrd="0" presId="urn:microsoft.com/office/officeart/2008/layout/LinedList"/>
    <dgm:cxn modelId="{386CEC86-157A-C64B-987A-EF4B28AFB04D}" type="presParOf" srcId="{46FB2D18-4AD3-EB40-866A-218AEA504DE3}" destId="{108DF3B5-BF55-B043-8B8C-AABFE1AFEC9C}" srcOrd="1" destOrd="0" presId="urn:microsoft.com/office/officeart/2008/layout/LinedList"/>
    <dgm:cxn modelId="{45C85853-E399-9F40-9A70-EC625293BA94}" type="presParOf" srcId="{F3E861B7-2CB3-B04A-8E16-445F5E058CA0}" destId="{20F0471E-9756-F943-86F9-1BEEA4B97F15}" srcOrd="2" destOrd="0" presId="urn:microsoft.com/office/officeart/2008/layout/LinedList"/>
    <dgm:cxn modelId="{1F9F0449-3F0F-0A43-80AA-CD1517B8FF96}" type="presParOf" srcId="{F3E861B7-2CB3-B04A-8E16-445F5E058CA0}" destId="{CBE13BE8-668E-DD48-9633-964B2E3CCA3A}" srcOrd="3" destOrd="0" presId="urn:microsoft.com/office/officeart/2008/layout/LinedList"/>
    <dgm:cxn modelId="{8CE43473-FE5E-F14C-82A7-02151F976CD0}" type="presParOf" srcId="{CBE13BE8-668E-DD48-9633-964B2E3CCA3A}" destId="{9EEEB83C-3CBA-6E40-9FF8-835B673D0C71}" srcOrd="0" destOrd="0" presId="urn:microsoft.com/office/officeart/2008/layout/LinedList"/>
    <dgm:cxn modelId="{28B2CDE9-4EAC-1149-BB5C-C5F86F665A49}" type="presParOf" srcId="{CBE13BE8-668E-DD48-9633-964B2E3CCA3A}" destId="{98665D8E-06CE-8945-97C0-77B7D1AF5764}" srcOrd="1" destOrd="0" presId="urn:microsoft.com/office/officeart/2008/layout/LinedList"/>
    <dgm:cxn modelId="{CF811AAF-9EF4-DA40-A866-C70AA54C9A4E}" type="presParOf" srcId="{F3E861B7-2CB3-B04A-8E16-445F5E058CA0}" destId="{AB5171B1-ABC3-294E-8FAD-E8D4170D6C5A}" srcOrd="4" destOrd="0" presId="urn:microsoft.com/office/officeart/2008/layout/LinedList"/>
    <dgm:cxn modelId="{3EE320C9-D8EB-1145-BA7E-164553871E31}" type="presParOf" srcId="{F3E861B7-2CB3-B04A-8E16-445F5E058CA0}" destId="{69E43270-36DA-B74D-B284-557F5D6656F2}" srcOrd="5" destOrd="0" presId="urn:microsoft.com/office/officeart/2008/layout/LinedList"/>
    <dgm:cxn modelId="{5560772E-5FDC-EB43-959C-2CEE8DFE5D82}" type="presParOf" srcId="{69E43270-36DA-B74D-B284-557F5D6656F2}" destId="{107941E9-A263-7E43-91AE-C0205DF83930}" srcOrd="0" destOrd="0" presId="urn:microsoft.com/office/officeart/2008/layout/LinedList"/>
    <dgm:cxn modelId="{174B2AC4-9533-F14F-817F-666871B7FFDC}" type="presParOf" srcId="{69E43270-36DA-B74D-B284-557F5D6656F2}" destId="{BF1676F9-4045-D345-923F-D4CFCBB1D289}" srcOrd="1" destOrd="0" presId="urn:microsoft.com/office/officeart/2008/layout/LinedList"/>
    <dgm:cxn modelId="{DB69DA6D-FBC5-8143-8534-50AEA1365E4A}" type="presParOf" srcId="{F3E861B7-2CB3-B04A-8E16-445F5E058CA0}" destId="{C80BFE60-20D1-1548-A166-2ECE61857C6F}" srcOrd="6" destOrd="0" presId="urn:microsoft.com/office/officeart/2008/layout/LinedList"/>
    <dgm:cxn modelId="{DC54644D-AA54-4140-8CF6-91FFC112D508}" type="presParOf" srcId="{F3E861B7-2CB3-B04A-8E16-445F5E058CA0}" destId="{2A3D345A-CB6E-DC47-A161-25753BFDA425}" srcOrd="7" destOrd="0" presId="urn:microsoft.com/office/officeart/2008/layout/LinedList"/>
    <dgm:cxn modelId="{8BAE51C3-31E4-D14D-8CF8-168F346CD733}" type="presParOf" srcId="{2A3D345A-CB6E-DC47-A161-25753BFDA425}" destId="{80DE7F68-C01F-7A46-80D5-5A63CB38E716}" srcOrd="0" destOrd="0" presId="urn:microsoft.com/office/officeart/2008/layout/LinedList"/>
    <dgm:cxn modelId="{44C13631-C159-1340-ACE1-1288ADAFA31A}" type="presParOf" srcId="{2A3D345A-CB6E-DC47-A161-25753BFDA425}" destId="{AF9D730E-7A72-DD41-95BF-DA460FB1CEBC}" srcOrd="1" destOrd="0" presId="urn:microsoft.com/office/officeart/2008/layout/LinedList"/>
    <dgm:cxn modelId="{DC8D8D27-4966-D842-AF4A-936562B7535D}" type="presParOf" srcId="{F3E861B7-2CB3-B04A-8E16-445F5E058CA0}" destId="{01869049-903C-D54F-BCC3-B51FB711E1A8}" srcOrd="8" destOrd="0" presId="urn:microsoft.com/office/officeart/2008/layout/LinedList"/>
    <dgm:cxn modelId="{50C0C0DC-6AA9-1A42-9CEF-4C30D7A87CF0}" type="presParOf" srcId="{F3E861B7-2CB3-B04A-8E16-445F5E058CA0}" destId="{13691390-CED6-7C42-9DE3-1F5C34FCABD8}" srcOrd="9" destOrd="0" presId="urn:microsoft.com/office/officeart/2008/layout/LinedList"/>
    <dgm:cxn modelId="{EFA40B43-C683-A145-866C-DECEFF65FEC7}" type="presParOf" srcId="{13691390-CED6-7C42-9DE3-1F5C34FCABD8}" destId="{346EB835-303E-274F-9D59-72B44564A65E}" srcOrd="0" destOrd="0" presId="urn:microsoft.com/office/officeart/2008/layout/LinedList"/>
    <dgm:cxn modelId="{3B4AA716-82E7-0645-98D6-A2606F86A874}" type="presParOf" srcId="{13691390-CED6-7C42-9DE3-1F5C34FCABD8}" destId="{45C8C0A3-B06F-2440-9A64-69B5DFC2C5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B14C08-BE15-406F-96BE-CE88E9C6AF7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D2EB346-6FDA-4F05-976D-5F2A90D1B805}">
      <dgm:prSet/>
      <dgm:spPr/>
      <dgm:t>
        <a:bodyPr/>
        <a:lstStyle/>
        <a:p>
          <a:r>
            <a:rPr lang="en-US" b="0" i="0"/>
            <a:t>Support and guidance of wellbeing of children and young people and focuses of the intrest of the individual.​</a:t>
          </a:r>
          <a:endParaRPr lang="en-US"/>
        </a:p>
      </dgm:t>
    </dgm:pt>
    <dgm:pt modelId="{C99251D3-4F07-4F44-A494-80AB0F42CE84}" type="parTrans" cxnId="{7F940D85-9352-4D89-B56A-BC025EAFBEB5}">
      <dgm:prSet/>
      <dgm:spPr/>
      <dgm:t>
        <a:bodyPr/>
        <a:lstStyle/>
        <a:p>
          <a:endParaRPr lang="en-US"/>
        </a:p>
      </dgm:t>
    </dgm:pt>
    <dgm:pt modelId="{34A446DA-1EDD-4179-A7AA-446BC5FAF135}" type="sibTrans" cxnId="{7F940D85-9352-4D89-B56A-BC025EAFBEB5}">
      <dgm:prSet/>
      <dgm:spPr/>
      <dgm:t>
        <a:bodyPr/>
        <a:lstStyle/>
        <a:p>
          <a:endParaRPr lang="en-US"/>
        </a:p>
      </dgm:t>
    </dgm:pt>
    <dgm:pt modelId="{C91A0DF1-339A-49AA-AA1E-99207D4D0B0C}">
      <dgm:prSet/>
      <dgm:spPr/>
      <dgm:t>
        <a:bodyPr/>
        <a:lstStyle/>
        <a:p>
          <a:r>
            <a:rPr lang="en-US" b="0" i="0"/>
            <a:t>parental rights and responsibilitieschildren or young person’s rights and responsibilities special educational needs and/or disabilityschool admissions and appeals retention of quarters for educational purposes Continuity of Education Allowance (CEA)​</a:t>
          </a:r>
          <a:endParaRPr lang="en-US"/>
        </a:p>
      </dgm:t>
    </dgm:pt>
    <dgm:pt modelId="{8E0A588F-669B-400B-9ECB-2D05935DB0FC}" type="parTrans" cxnId="{9278CC7D-E854-4B7D-8534-45548043EE9B}">
      <dgm:prSet/>
      <dgm:spPr/>
      <dgm:t>
        <a:bodyPr/>
        <a:lstStyle/>
        <a:p>
          <a:endParaRPr lang="en-US"/>
        </a:p>
      </dgm:t>
    </dgm:pt>
    <dgm:pt modelId="{E0FA4065-D98B-46EE-990F-9C1F18462271}" type="sibTrans" cxnId="{9278CC7D-E854-4B7D-8534-45548043EE9B}">
      <dgm:prSet/>
      <dgm:spPr/>
      <dgm:t>
        <a:bodyPr/>
        <a:lstStyle/>
        <a:p>
          <a:endParaRPr lang="en-US"/>
        </a:p>
      </dgm:t>
    </dgm:pt>
    <dgm:pt modelId="{02960B05-D984-41C0-8BCB-13574B32376B}">
      <dgm:prSet/>
      <dgm:spPr/>
      <dgm:t>
        <a:bodyPr/>
        <a:lstStyle/>
        <a:p>
          <a:r>
            <a:rPr lang="en-US" b="0" i="0"/>
            <a:t>(</a:t>
          </a:r>
          <a:r>
            <a:rPr lang="en-US" b="0" i="1"/>
            <a:t>Children’S Education Advisory Service (CEAS.2020).</a:t>
          </a:r>
          <a:r>
            <a:rPr lang="en-US" b="0" i="0"/>
            <a:t>​</a:t>
          </a:r>
          <a:endParaRPr lang="en-US"/>
        </a:p>
      </dgm:t>
    </dgm:pt>
    <dgm:pt modelId="{3D400820-D5E2-48E0-A0A8-D97D76924FB0}" type="parTrans" cxnId="{9E82B52A-DD68-4ACD-A102-1A5556BBDAC7}">
      <dgm:prSet/>
      <dgm:spPr/>
      <dgm:t>
        <a:bodyPr/>
        <a:lstStyle/>
        <a:p>
          <a:endParaRPr lang="en-US"/>
        </a:p>
      </dgm:t>
    </dgm:pt>
    <dgm:pt modelId="{3F003807-E10D-403C-A72A-BE8EBFA9BFF1}" type="sibTrans" cxnId="{9E82B52A-DD68-4ACD-A102-1A5556BBDAC7}">
      <dgm:prSet/>
      <dgm:spPr/>
      <dgm:t>
        <a:bodyPr/>
        <a:lstStyle/>
        <a:p>
          <a:endParaRPr lang="en-US"/>
        </a:p>
      </dgm:t>
    </dgm:pt>
    <dgm:pt modelId="{A8E67B0E-8472-8F4A-92F8-CD11AA46D806}" type="pres">
      <dgm:prSet presAssocID="{EAB14C08-BE15-406F-96BE-CE88E9C6AF72}" presName="outerComposite" presStyleCnt="0">
        <dgm:presLayoutVars>
          <dgm:chMax val="5"/>
          <dgm:dir/>
          <dgm:resizeHandles val="exact"/>
        </dgm:presLayoutVars>
      </dgm:prSet>
      <dgm:spPr/>
    </dgm:pt>
    <dgm:pt modelId="{B1698E4C-9533-ED44-90ED-B46E89C34122}" type="pres">
      <dgm:prSet presAssocID="{EAB14C08-BE15-406F-96BE-CE88E9C6AF72}" presName="dummyMaxCanvas" presStyleCnt="0">
        <dgm:presLayoutVars/>
      </dgm:prSet>
      <dgm:spPr/>
    </dgm:pt>
    <dgm:pt modelId="{44406C5D-0FB4-0944-B653-B55421C99407}" type="pres">
      <dgm:prSet presAssocID="{EAB14C08-BE15-406F-96BE-CE88E9C6AF72}" presName="ThreeNodes_1" presStyleLbl="node1" presStyleIdx="0" presStyleCnt="3">
        <dgm:presLayoutVars>
          <dgm:bulletEnabled val="1"/>
        </dgm:presLayoutVars>
      </dgm:prSet>
      <dgm:spPr/>
    </dgm:pt>
    <dgm:pt modelId="{9E267398-EDAA-E047-BD61-DB3BC2EB0D9B}" type="pres">
      <dgm:prSet presAssocID="{EAB14C08-BE15-406F-96BE-CE88E9C6AF72}" presName="ThreeNodes_2" presStyleLbl="node1" presStyleIdx="1" presStyleCnt="3">
        <dgm:presLayoutVars>
          <dgm:bulletEnabled val="1"/>
        </dgm:presLayoutVars>
      </dgm:prSet>
      <dgm:spPr/>
    </dgm:pt>
    <dgm:pt modelId="{3D73768F-1F8B-794B-AADC-06615005C74B}" type="pres">
      <dgm:prSet presAssocID="{EAB14C08-BE15-406F-96BE-CE88E9C6AF72}" presName="ThreeNodes_3" presStyleLbl="node1" presStyleIdx="2" presStyleCnt="3">
        <dgm:presLayoutVars>
          <dgm:bulletEnabled val="1"/>
        </dgm:presLayoutVars>
      </dgm:prSet>
      <dgm:spPr/>
    </dgm:pt>
    <dgm:pt modelId="{AA77E731-01C3-7D4D-A9BA-3491A5FF8F20}" type="pres">
      <dgm:prSet presAssocID="{EAB14C08-BE15-406F-96BE-CE88E9C6AF72}" presName="ThreeConn_1-2" presStyleLbl="fgAccFollowNode1" presStyleIdx="0" presStyleCnt="2">
        <dgm:presLayoutVars>
          <dgm:bulletEnabled val="1"/>
        </dgm:presLayoutVars>
      </dgm:prSet>
      <dgm:spPr/>
    </dgm:pt>
    <dgm:pt modelId="{05A700E5-A6E6-A046-86FA-29913DC4ADD5}" type="pres">
      <dgm:prSet presAssocID="{EAB14C08-BE15-406F-96BE-CE88E9C6AF72}" presName="ThreeConn_2-3" presStyleLbl="fgAccFollowNode1" presStyleIdx="1" presStyleCnt="2">
        <dgm:presLayoutVars>
          <dgm:bulletEnabled val="1"/>
        </dgm:presLayoutVars>
      </dgm:prSet>
      <dgm:spPr/>
    </dgm:pt>
    <dgm:pt modelId="{E884A9E0-541B-1E44-8412-C34A464688FC}" type="pres">
      <dgm:prSet presAssocID="{EAB14C08-BE15-406F-96BE-CE88E9C6AF72}" presName="ThreeNodes_1_text" presStyleLbl="node1" presStyleIdx="2" presStyleCnt="3">
        <dgm:presLayoutVars>
          <dgm:bulletEnabled val="1"/>
        </dgm:presLayoutVars>
      </dgm:prSet>
      <dgm:spPr/>
    </dgm:pt>
    <dgm:pt modelId="{367D183C-401D-B04D-A315-B335B3B7268D}" type="pres">
      <dgm:prSet presAssocID="{EAB14C08-BE15-406F-96BE-CE88E9C6AF72}" presName="ThreeNodes_2_text" presStyleLbl="node1" presStyleIdx="2" presStyleCnt="3">
        <dgm:presLayoutVars>
          <dgm:bulletEnabled val="1"/>
        </dgm:presLayoutVars>
      </dgm:prSet>
      <dgm:spPr/>
    </dgm:pt>
    <dgm:pt modelId="{D04ED14B-CA1A-7247-919D-3AB0FC890478}" type="pres">
      <dgm:prSet presAssocID="{EAB14C08-BE15-406F-96BE-CE88E9C6AF72}" presName="ThreeNodes_3_text" presStyleLbl="node1" presStyleIdx="2" presStyleCnt="3">
        <dgm:presLayoutVars>
          <dgm:bulletEnabled val="1"/>
        </dgm:presLayoutVars>
      </dgm:prSet>
      <dgm:spPr/>
    </dgm:pt>
  </dgm:ptLst>
  <dgm:cxnLst>
    <dgm:cxn modelId="{FDACCF1E-9618-944D-92B9-50159A7A250D}" type="presOf" srcId="{02960B05-D984-41C0-8BCB-13574B32376B}" destId="{3D73768F-1F8B-794B-AADC-06615005C74B}" srcOrd="0" destOrd="0" presId="urn:microsoft.com/office/officeart/2005/8/layout/vProcess5"/>
    <dgm:cxn modelId="{9E82B52A-DD68-4ACD-A102-1A5556BBDAC7}" srcId="{EAB14C08-BE15-406F-96BE-CE88E9C6AF72}" destId="{02960B05-D984-41C0-8BCB-13574B32376B}" srcOrd="2" destOrd="0" parTransId="{3D400820-D5E2-48E0-A0A8-D97D76924FB0}" sibTransId="{3F003807-E10D-403C-A72A-BE8EBFA9BFF1}"/>
    <dgm:cxn modelId="{5E866644-CDB1-7545-840B-1E9035C378BC}" type="presOf" srcId="{E0FA4065-D98B-46EE-990F-9C1F18462271}" destId="{05A700E5-A6E6-A046-86FA-29913DC4ADD5}" srcOrd="0" destOrd="0" presId="urn:microsoft.com/office/officeart/2005/8/layout/vProcess5"/>
    <dgm:cxn modelId="{399E8846-D80D-004D-A90D-CC3F18822554}" type="presOf" srcId="{C91A0DF1-339A-49AA-AA1E-99207D4D0B0C}" destId="{367D183C-401D-B04D-A315-B335B3B7268D}" srcOrd="1" destOrd="0" presId="urn:microsoft.com/office/officeart/2005/8/layout/vProcess5"/>
    <dgm:cxn modelId="{73D8A777-2E7B-A142-A3F0-E6DA5F218BD3}" type="presOf" srcId="{EAB14C08-BE15-406F-96BE-CE88E9C6AF72}" destId="{A8E67B0E-8472-8F4A-92F8-CD11AA46D806}" srcOrd="0" destOrd="0" presId="urn:microsoft.com/office/officeart/2005/8/layout/vProcess5"/>
    <dgm:cxn modelId="{9278CC7D-E854-4B7D-8534-45548043EE9B}" srcId="{EAB14C08-BE15-406F-96BE-CE88E9C6AF72}" destId="{C91A0DF1-339A-49AA-AA1E-99207D4D0B0C}" srcOrd="1" destOrd="0" parTransId="{8E0A588F-669B-400B-9ECB-2D05935DB0FC}" sibTransId="{E0FA4065-D98B-46EE-990F-9C1F18462271}"/>
    <dgm:cxn modelId="{7F940D85-9352-4D89-B56A-BC025EAFBEB5}" srcId="{EAB14C08-BE15-406F-96BE-CE88E9C6AF72}" destId="{ED2EB346-6FDA-4F05-976D-5F2A90D1B805}" srcOrd="0" destOrd="0" parTransId="{C99251D3-4F07-4F44-A494-80AB0F42CE84}" sibTransId="{34A446DA-1EDD-4179-A7AA-446BC5FAF135}"/>
    <dgm:cxn modelId="{7B0D4589-F8ED-7542-91E6-2C89604EC63E}" type="presOf" srcId="{02960B05-D984-41C0-8BCB-13574B32376B}" destId="{D04ED14B-CA1A-7247-919D-3AB0FC890478}" srcOrd="1" destOrd="0" presId="urn:microsoft.com/office/officeart/2005/8/layout/vProcess5"/>
    <dgm:cxn modelId="{8E58DFAA-0D27-3543-8A3E-46148564E439}" type="presOf" srcId="{C91A0DF1-339A-49AA-AA1E-99207D4D0B0C}" destId="{9E267398-EDAA-E047-BD61-DB3BC2EB0D9B}" srcOrd="0" destOrd="0" presId="urn:microsoft.com/office/officeart/2005/8/layout/vProcess5"/>
    <dgm:cxn modelId="{5CAE26BC-FCC1-944B-82A4-A14CBC8EC83A}" type="presOf" srcId="{34A446DA-1EDD-4179-A7AA-446BC5FAF135}" destId="{AA77E731-01C3-7D4D-A9BA-3491A5FF8F20}" srcOrd="0" destOrd="0" presId="urn:microsoft.com/office/officeart/2005/8/layout/vProcess5"/>
    <dgm:cxn modelId="{A21B3BD6-234B-3543-8C96-469E3C7E4F0E}" type="presOf" srcId="{ED2EB346-6FDA-4F05-976D-5F2A90D1B805}" destId="{44406C5D-0FB4-0944-B653-B55421C99407}" srcOrd="0" destOrd="0" presId="urn:microsoft.com/office/officeart/2005/8/layout/vProcess5"/>
    <dgm:cxn modelId="{DB13C4FC-00EF-1D44-9CE4-C8A2B4808F90}" type="presOf" srcId="{ED2EB346-6FDA-4F05-976D-5F2A90D1B805}" destId="{E884A9E0-541B-1E44-8412-C34A464688FC}" srcOrd="1" destOrd="0" presId="urn:microsoft.com/office/officeart/2005/8/layout/vProcess5"/>
    <dgm:cxn modelId="{C9A7E655-6C2F-A545-9FD9-08BB257FF863}" type="presParOf" srcId="{A8E67B0E-8472-8F4A-92F8-CD11AA46D806}" destId="{B1698E4C-9533-ED44-90ED-B46E89C34122}" srcOrd="0" destOrd="0" presId="urn:microsoft.com/office/officeart/2005/8/layout/vProcess5"/>
    <dgm:cxn modelId="{E030E6EA-6F43-7346-9970-1C139E9D309C}" type="presParOf" srcId="{A8E67B0E-8472-8F4A-92F8-CD11AA46D806}" destId="{44406C5D-0FB4-0944-B653-B55421C99407}" srcOrd="1" destOrd="0" presId="urn:microsoft.com/office/officeart/2005/8/layout/vProcess5"/>
    <dgm:cxn modelId="{114DC19D-4B65-7641-9C7E-B8578904DEBF}" type="presParOf" srcId="{A8E67B0E-8472-8F4A-92F8-CD11AA46D806}" destId="{9E267398-EDAA-E047-BD61-DB3BC2EB0D9B}" srcOrd="2" destOrd="0" presId="urn:microsoft.com/office/officeart/2005/8/layout/vProcess5"/>
    <dgm:cxn modelId="{2319AFD0-E6A6-F543-BFB8-0E46C10BCE85}" type="presParOf" srcId="{A8E67B0E-8472-8F4A-92F8-CD11AA46D806}" destId="{3D73768F-1F8B-794B-AADC-06615005C74B}" srcOrd="3" destOrd="0" presId="urn:microsoft.com/office/officeart/2005/8/layout/vProcess5"/>
    <dgm:cxn modelId="{6CE45FEE-37B5-854A-8150-027BA2D9D171}" type="presParOf" srcId="{A8E67B0E-8472-8F4A-92F8-CD11AA46D806}" destId="{AA77E731-01C3-7D4D-A9BA-3491A5FF8F20}" srcOrd="4" destOrd="0" presId="urn:microsoft.com/office/officeart/2005/8/layout/vProcess5"/>
    <dgm:cxn modelId="{5BFABA13-4674-EC45-A52B-E6EC96F54EC3}" type="presParOf" srcId="{A8E67B0E-8472-8F4A-92F8-CD11AA46D806}" destId="{05A700E5-A6E6-A046-86FA-29913DC4ADD5}" srcOrd="5" destOrd="0" presId="urn:microsoft.com/office/officeart/2005/8/layout/vProcess5"/>
    <dgm:cxn modelId="{C6D67756-6FB6-864D-9586-014FB8888DCF}" type="presParOf" srcId="{A8E67B0E-8472-8F4A-92F8-CD11AA46D806}" destId="{E884A9E0-541B-1E44-8412-C34A464688FC}" srcOrd="6" destOrd="0" presId="urn:microsoft.com/office/officeart/2005/8/layout/vProcess5"/>
    <dgm:cxn modelId="{809CDBC9-B58D-F64B-BAAF-A95B9CCCAFD7}" type="presParOf" srcId="{A8E67B0E-8472-8F4A-92F8-CD11AA46D806}" destId="{367D183C-401D-B04D-A315-B335B3B7268D}" srcOrd="7" destOrd="0" presId="urn:microsoft.com/office/officeart/2005/8/layout/vProcess5"/>
    <dgm:cxn modelId="{942E6482-C186-CC48-9B81-414EE5339A3E}" type="presParOf" srcId="{A8E67B0E-8472-8F4A-92F8-CD11AA46D806}" destId="{D04ED14B-CA1A-7247-919D-3AB0FC8904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69CFD-6D7E-EA4F-8587-22BE20B53D00}">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C9B4DD-3139-454A-85FC-8268F4697F55}">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understanding children's needs​</a:t>
          </a:r>
          <a:endParaRPr lang="en-US" sz="3600" kern="1200"/>
        </a:p>
      </dsp:txBody>
      <dsp:txXfrm>
        <a:off x="0" y="680"/>
        <a:ext cx="6506304" cy="1115295"/>
      </dsp:txXfrm>
    </dsp:sp>
    <dsp:sp modelId="{20F0471E-9756-F943-86F9-1BEEA4B97F15}">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EEB83C-3CBA-6E40-9FF8-835B673D0C71}">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relationships​</a:t>
          </a:r>
          <a:endParaRPr lang="en-US" sz="3600" kern="1200"/>
        </a:p>
      </dsp:txBody>
      <dsp:txXfrm>
        <a:off x="0" y="1115976"/>
        <a:ext cx="6506304" cy="1115295"/>
      </dsp:txXfrm>
    </dsp:sp>
    <dsp:sp modelId="{AB5171B1-ABC3-294E-8FAD-E8D4170D6C5A}">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941E9-A263-7E43-91AE-C0205DF83930}">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behaviors management​</a:t>
          </a:r>
          <a:endParaRPr lang="en-US" sz="3600" kern="1200"/>
        </a:p>
      </dsp:txBody>
      <dsp:txXfrm>
        <a:off x="0" y="2231272"/>
        <a:ext cx="6506304" cy="1115295"/>
      </dsp:txXfrm>
    </dsp:sp>
    <dsp:sp modelId="{C80BFE60-20D1-1548-A166-2ECE61857C6F}">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DE7F68-C01F-7A46-80D5-5A63CB38E716}">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peer support​</a:t>
          </a:r>
          <a:endParaRPr lang="en-US" sz="3600" kern="1200"/>
        </a:p>
      </dsp:txBody>
      <dsp:txXfrm>
        <a:off x="0" y="3346567"/>
        <a:ext cx="6506304" cy="1115295"/>
      </dsp:txXfrm>
    </dsp:sp>
    <dsp:sp modelId="{01869049-903C-D54F-BCC3-B51FB711E1A8}">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6EB835-303E-274F-9D59-72B44564A65E}">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0" i="0" kern="1200"/>
            <a:t>Assertiveness</a:t>
          </a:r>
          <a:endParaRPr lang="en-US" sz="3600" kern="1200"/>
        </a:p>
      </dsp:txBody>
      <dsp:txXfrm>
        <a:off x="0" y="4461863"/>
        <a:ext cx="6506304" cy="1115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406C5D-0FB4-0944-B653-B55421C99407}">
      <dsp:nvSpPr>
        <dsp:cNvPr id="0" name=""/>
        <dsp:cNvSpPr/>
      </dsp:nvSpPr>
      <dsp:spPr>
        <a:xfrm>
          <a:off x="0" y="0"/>
          <a:ext cx="8161020" cy="1074420"/>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Support and guidance of wellbeing of children and young people and focuses of the intrest of the individual.​</a:t>
          </a:r>
          <a:endParaRPr lang="en-US" sz="1600" kern="1200"/>
        </a:p>
      </dsp:txBody>
      <dsp:txXfrm>
        <a:off x="31469" y="31469"/>
        <a:ext cx="7001636" cy="1011482"/>
      </dsp:txXfrm>
    </dsp:sp>
    <dsp:sp modelId="{9E267398-EDAA-E047-BD61-DB3BC2EB0D9B}">
      <dsp:nvSpPr>
        <dsp:cNvPr id="0" name=""/>
        <dsp:cNvSpPr/>
      </dsp:nvSpPr>
      <dsp:spPr>
        <a:xfrm>
          <a:off x="720089" y="1253489"/>
          <a:ext cx="8161020" cy="1074420"/>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parental rights and responsibilitieschildren or young person’s rights and responsibilities special educational needs and/or disabilityschool admissions and appeals retention of quarters for educational purposes Continuity of Education Allowance (CEA)​</a:t>
          </a:r>
          <a:endParaRPr lang="en-US" sz="1600" kern="1200"/>
        </a:p>
      </dsp:txBody>
      <dsp:txXfrm>
        <a:off x="751558" y="1284958"/>
        <a:ext cx="6679619" cy="1011482"/>
      </dsp:txXfrm>
    </dsp:sp>
    <dsp:sp modelId="{3D73768F-1F8B-794B-AADC-06615005C74B}">
      <dsp:nvSpPr>
        <dsp:cNvPr id="0" name=""/>
        <dsp:cNvSpPr/>
      </dsp:nvSpPr>
      <dsp:spPr>
        <a:xfrm>
          <a:off x="1440179" y="2506979"/>
          <a:ext cx="8161020" cy="1074420"/>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a:t>(</a:t>
          </a:r>
          <a:r>
            <a:rPr lang="en-US" sz="1600" b="0" i="1" kern="1200"/>
            <a:t>Children’S Education Advisory Service (CEAS.2020).</a:t>
          </a:r>
          <a:r>
            <a:rPr lang="en-US" sz="1600" b="0" i="0" kern="1200"/>
            <a:t>​</a:t>
          </a:r>
          <a:endParaRPr lang="en-US" sz="1600" kern="1200"/>
        </a:p>
      </dsp:txBody>
      <dsp:txXfrm>
        <a:off x="1471648" y="2538448"/>
        <a:ext cx="6679619" cy="1011482"/>
      </dsp:txXfrm>
    </dsp:sp>
    <dsp:sp modelId="{AA77E731-01C3-7D4D-A9BA-3491A5FF8F20}">
      <dsp:nvSpPr>
        <dsp:cNvPr id="0" name=""/>
        <dsp:cNvSpPr/>
      </dsp:nvSpPr>
      <dsp:spPr>
        <a:xfrm>
          <a:off x="7462647" y="814768"/>
          <a:ext cx="698373" cy="698373"/>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19781" y="814768"/>
        <a:ext cx="384105" cy="525526"/>
      </dsp:txXfrm>
    </dsp:sp>
    <dsp:sp modelId="{05A700E5-A6E6-A046-86FA-29913DC4ADD5}">
      <dsp:nvSpPr>
        <dsp:cNvPr id="0" name=""/>
        <dsp:cNvSpPr/>
      </dsp:nvSpPr>
      <dsp:spPr>
        <a:xfrm>
          <a:off x="8182737" y="2061095"/>
          <a:ext cx="698373" cy="698373"/>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39871" y="2061095"/>
        <a:ext cx="384105" cy="5255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10/27/2020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5629235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831623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10/27/2020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9617511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52960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636100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21097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466081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88033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10/27/2020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5916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105372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979898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10/27/2020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47878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11/j.1365-2214.2004.00468.x" TargetMode="External" /><Relationship Id="rId7" Type="http://schemas.openxmlformats.org/officeDocument/2006/relationships/hyperlink" Target="https://eur01.safelinks.protection.outlook.com/?url=https%3A%2F%2Fengland.shelter.org.uk%2F__data%2Fassets%2Fpdf_file%2F0016%2F39202%2FChance_of_a_Lifetime.pdf&amp;data=04%7C01%7C%7Cc4fc4ad75b444c426eae08d871d700d5%7C4e0f11f9046e45059cb8db2152311e21%7C0%7C0%7C637384516470217416%7CUnknown%7CTWFpbGZsb3d8eyJWIjoiMC4wLjAwMDAiLCJQIjoiV2luMzIiLCJBTiI6Ik1haWwiLCJXVCI6Mn0%3D%7C1000&amp;sdata=c6EGWqqN3CTypLXsGxCLyLXYe4EmxbDv5dHrGj1k1Oc%3D&amp;reserved=0" TargetMode="External" /><Relationship Id="rId2" Type="http://schemas.openxmlformats.org/officeDocument/2006/relationships/hyperlink" Target="http://doi.org/10.5334/ijic.4722" TargetMode="External" /><Relationship Id="rId1" Type="http://schemas.openxmlformats.org/officeDocument/2006/relationships/slideLayout" Target="../slideLayouts/slideLayout2.xml" /><Relationship Id="rId6" Type="http://schemas.openxmlformats.org/officeDocument/2006/relationships/hyperlink" Targe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TargetMode="External" /><Relationship Id="rId5" Type="http://schemas.openxmlformats.org/officeDocument/2006/relationships/hyperlink" Targe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TargetMode="External" /><Relationship Id="rId4" Type="http://schemas.openxmlformats.org/officeDocument/2006/relationships/hyperlink" Target="https://doi.org/10.3109/13561820.2011.630111"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D8D0837-0DD2-A14E-8EC6-BA810FD93217}"/>
              </a:ext>
            </a:extLst>
          </p:cNvPr>
          <p:cNvPicPr>
            <a:picLocks noChangeAspect="1"/>
          </p:cNvPicPr>
          <p:nvPr/>
        </p:nvPicPr>
        <p:blipFill rotWithShape="1">
          <a:blip r:embed="rId2"/>
          <a:srcRect l="10658" r="15135" b="1"/>
          <a:stretch/>
        </p:blipFill>
        <p:spPr>
          <a:xfrm>
            <a:off x="-6689" y="0"/>
            <a:ext cx="12191980" cy="6859300"/>
          </a:xfrm>
          <a:prstGeom prst="rect">
            <a:avLst/>
          </a:prstGeom>
        </p:spPr>
      </p:pic>
      <p:sp>
        <p:nvSpPr>
          <p:cNvPr id="15" name="Rectangle 17">
            <a:extLst>
              <a:ext uri="{FF2B5EF4-FFF2-40B4-BE49-F238E27FC236}">
                <a16:creationId xmlns:a16="http://schemas.microsoft.com/office/drawing/2014/main" id="{4D9C7339-A6EE-4D61-A33E-64D65F75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55560" y="1125415"/>
            <a:ext cx="9867482" cy="459321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A6586F7-A126-4F04-B9AA-AC0323374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1BA6D22B-C59B-4B49-B613-F1A0DF012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5D634F9-8D6B-6C47-B59B-E6F26BB628BA}"/>
              </a:ext>
            </a:extLst>
          </p:cNvPr>
          <p:cNvSpPr>
            <a:spLocks noGrp="1"/>
          </p:cNvSpPr>
          <p:nvPr>
            <p:ph type="ctrTitle"/>
          </p:nvPr>
        </p:nvSpPr>
        <p:spPr>
          <a:xfrm>
            <a:off x="1915385" y="1528172"/>
            <a:ext cx="8361229" cy="2098226"/>
          </a:xfrm>
        </p:spPr>
        <p:txBody>
          <a:bodyPr/>
          <a:lstStyle/>
          <a:p>
            <a:r>
              <a:rPr lang="en-US">
                <a:solidFill>
                  <a:schemeClr val="bg2"/>
                </a:solidFill>
              </a:rPr>
              <a:t>Children, Young people &amp; Families</a:t>
            </a:r>
          </a:p>
        </p:txBody>
      </p:sp>
      <p:sp>
        <p:nvSpPr>
          <p:cNvPr id="3" name="Subtitle 2">
            <a:extLst>
              <a:ext uri="{FF2B5EF4-FFF2-40B4-BE49-F238E27FC236}">
                <a16:creationId xmlns:a16="http://schemas.microsoft.com/office/drawing/2014/main" id="{FCA49251-EF62-8144-9D29-273886293893}"/>
              </a:ext>
            </a:extLst>
          </p:cNvPr>
          <p:cNvSpPr>
            <a:spLocks noGrp="1"/>
          </p:cNvSpPr>
          <p:nvPr>
            <p:ph type="subTitle" idx="1"/>
          </p:nvPr>
        </p:nvSpPr>
        <p:spPr>
          <a:xfrm>
            <a:off x="1470550" y="3626398"/>
            <a:ext cx="9479139" cy="1086237"/>
          </a:xfrm>
        </p:spPr>
        <p:txBody>
          <a:bodyPr>
            <a:noAutofit/>
          </a:bodyPr>
          <a:lstStyle/>
          <a:p>
            <a:pPr>
              <a:lnSpc>
                <a:spcPct val="102000"/>
              </a:lnSpc>
              <a:spcAft>
                <a:spcPts val="600"/>
              </a:spcAft>
            </a:pPr>
            <a:r>
              <a:rPr lang="en-US" sz="1800">
                <a:solidFill>
                  <a:schemeClr val="bg1">
                    <a:lumMod val="95000"/>
                  </a:schemeClr>
                </a:solidFill>
              </a:rPr>
              <a:t>Tahira Khatun 1817087</a:t>
            </a:r>
          </a:p>
          <a:p>
            <a:pPr>
              <a:lnSpc>
                <a:spcPct val="102000"/>
              </a:lnSpc>
              <a:spcAft>
                <a:spcPts val="600"/>
              </a:spcAft>
            </a:pPr>
            <a:r>
              <a:rPr lang="en-US" sz="1800">
                <a:solidFill>
                  <a:schemeClr val="bg1">
                    <a:lumMod val="95000"/>
                  </a:schemeClr>
                </a:solidFill>
              </a:rPr>
              <a:t>Tina Higgins 1908027</a:t>
            </a:r>
          </a:p>
          <a:p>
            <a:pPr>
              <a:lnSpc>
                <a:spcPct val="102000"/>
              </a:lnSpc>
              <a:spcAft>
                <a:spcPts val="600"/>
              </a:spcAft>
            </a:pPr>
            <a:r>
              <a:rPr lang="en-US" sz="1800">
                <a:solidFill>
                  <a:schemeClr val="bg1">
                    <a:lumMod val="95000"/>
                  </a:schemeClr>
                </a:solidFill>
              </a:rPr>
              <a:t>Nuria Cardoso 1906098</a:t>
            </a:r>
          </a:p>
          <a:p>
            <a:pPr>
              <a:lnSpc>
                <a:spcPct val="102000"/>
              </a:lnSpc>
              <a:spcAft>
                <a:spcPts val="600"/>
              </a:spcAft>
            </a:pPr>
            <a:r>
              <a:rPr lang="en-US" sz="1800">
                <a:solidFill>
                  <a:schemeClr val="bg1">
                    <a:lumMod val="95000"/>
                  </a:schemeClr>
                </a:solidFill>
              </a:rPr>
              <a:t>Tinamarie Pena-Smith 1816447</a:t>
            </a:r>
          </a:p>
          <a:p>
            <a:pPr>
              <a:lnSpc>
                <a:spcPct val="102000"/>
              </a:lnSpc>
              <a:spcAft>
                <a:spcPts val="600"/>
              </a:spcAft>
            </a:pPr>
            <a:r>
              <a:rPr lang="en-US" sz="1800">
                <a:solidFill>
                  <a:schemeClr val="bg1">
                    <a:lumMod val="95000"/>
                  </a:schemeClr>
                </a:solidFill>
              </a:rPr>
              <a:t>Caffion Hamiltion Collar 1905372</a:t>
            </a:r>
          </a:p>
          <a:p>
            <a:pPr>
              <a:lnSpc>
                <a:spcPct val="102000"/>
              </a:lnSpc>
              <a:spcAft>
                <a:spcPts val="600"/>
              </a:spcAft>
            </a:pPr>
            <a:r>
              <a:rPr lang="en-US" sz="1800">
                <a:solidFill>
                  <a:schemeClr val="bg1">
                    <a:lumMod val="95000"/>
                  </a:schemeClr>
                </a:solidFill>
              </a:rPr>
              <a:t>Jahura Begum 1807431</a:t>
            </a:r>
          </a:p>
        </p:txBody>
      </p:sp>
    </p:spTree>
    <p:extLst>
      <p:ext uri="{BB962C8B-B14F-4D97-AF65-F5344CB8AC3E}">
        <p14:creationId xmlns:p14="http://schemas.microsoft.com/office/powerpoint/2010/main" val="256875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3BAF-6A74-4C41-8F8E-C18EEF718656}"/>
              </a:ext>
            </a:extLst>
          </p:cNvPr>
          <p:cNvSpPr>
            <a:spLocks noGrp="1"/>
          </p:cNvSpPr>
          <p:nvPr>
            <p:ph type="title"/>
          </p:nvPr>
        </p:nvSpPr>
        <p:spPr>
          <a:xfrm>
            <a:off x="437202" y="3143557"/>
            <a:ext cx="3521359" cy="901298"/>
          </a:xfrm>
        </p:spPr>
        <p:txBody>
          <a:bodyPr anchor="ctr"/>
          <a:lstStyle/>
          <a:p>
            <a:pPr algn="ctr"/>
            <a:r>
              <a:rPr lang="en-US"/>
              <a:t>Introduction</a:t>
            </a:r>
          </a:p>
        </p:txBody>
      </p:sp>
      <p:pic>
        <p:nvPicPr>
          <p:cNvPr id="4" name="Picture 4">
            <a:extLst>
              <a:ext uri="{FF2B5EF4-FFF2-40B4-BE49-F238E27FC236}">
                <a16:creationId xmlns:a16="http://schemas.microsoft.com/office/drawing/2014/main" id="{7F32FEC0-371D-854C-8FE4-C79E4534CA07}"/>
              </a:ext>
            </a:extLst>
          </p:cNvPr>
          <p:cNvPicPr>
            <a:picLocks noGrp="1" noChangeAspect="1"/>
          </p:cNvPicPr>
          <p:nvPr>
            <p:ph idx="1"/>
          </p:nvPr>
        </p:nvPicPr>
        <p:blipFill>
          <a:blip r:embed="rId3"/>
          <a:stretch>
            <a:fillRect/>
          </a:stretch>
        </p:blipFill>
        <p:spPr>
          <a:xfrm>
            <a:off x="1027396" y="227463"/>
            <a:ext cx="4657725" cy="2667000"/>
          </a:xfrm>
        </p:spPr>
      </p:pic>
      <p:sp>
        <p:nvSpPr>
          <p:cNvPr id="5" name="TextBox 4">
            <a:extLst>
              <a:ext uri="{FF2B5EF4-FFF2-40B4-BE49-F238E27FC236}">
                <a16:creationId xmlns:a16="http://schemas.microsoft.com/office/drawing/2014/main" id="{67DBEE6D-B9FD-AE4B-B4B6-01F74067D820}"/>
              </a:ext>
            </a:extLst>
          </p:cNvPr>
          <p:cNvSpPr txBox="1"/>
          <p:nvPr/>
        </p:nvSpPr>
        <p:spPr>
          <a:xfrm>
            <a:off x="3192297" y="2894463"/>
            <a:ext cx="6094578" cy="369332"/>
          </a:xfrm>
          <a:prstGeom prst="rect">
            <a:avLst/>
          </a:prstGeom>
          <a:noFill/>
        </p:spPr>
        <p:txBody>
          <a:bodyPr wrap="square">
            <a:spAutoFit/>
          </a:bodyPr>
          <a:lstStyle/>
          <a:p>
            <a:r>
              <a:rPr lang="en-US" sz="1800"/>
              <a:t>Tina Higgins 1908027</a:t>
            </a:r>
            <a:endParaRPr lang="en-US"/>
          </a:p>
        </p:txBody>
      </p:sp>
      <p:sp>
        <p:nvSpPr>
          <p:cNvPr id="6" name="TextBox 5">
            <a:extLst>
              <a:ext uri="{FF2B5EF4-FFF2-40B4-BE49-F238E27FC236}">
                <a16:creationId xmlns:a16="http://schemas.microsoft.com/office/drawing/2014/main" id="{31EE4DEB-07B8-3149-8133-3C726E85D80C}"/>
              </a:ext>
            </a:extLst>
          </p:cNvPr>
          <p:cNvSpPr txBox="1"/>
          <p:nvPr/>
        </p:nvSpPr>
        <p:spPr>
          <a:xfrm>
            <a:off x="5753360" y="0"/>
            <a:ext cx="6438640" cy="6955750"/>
          </a:xfrm>
          <a:prstGeom prst="rect">
            <a:avLst/>
          </a:prstGeom>
          <a:noFill/>
        </p:spPr>
        <p:txBody>
          <a:bodyPr wrap="square">
            <a:spAutoFit/>
          </a:bodyPr>
          <a:lstStyle/>
          <a:p>
            <a:pPr algn="l" rtl="0" fontAlgn="base"/>
            <a:r>
              <a:rPr lang="en-GB" sz="1800" b="0" i="0">
                <a:solidFill>
                  <a:srgbClr val="000000"/>
                </a:solidFill>
                <a:effectLst/>
                <a:latin typeface="Calibri" panose="020F0502020204030204" pitchFamily="34" charset="0"/>
              </a:rPr>
              <a:t>Case study D  </a:t>
            </a:r>
            <a:endParaRPr lang="en-US" sz="1800" b="0" i="0">
              <a:solidFill>
                <a:srgbClr val="000000"/>
              </a:solidFill>
              <a:effectLst/>
              <a:latin typeface="Calibri" panose="020F050202020403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Introduction to the family</a:t>
            </a:r>
            <a:endParaRPr lang="en-US" sz="1800" b="0" i="0">
              <a:solidFill>
                <a:srgbClr val="000000"/>
              </a:solidFill>
              <a:effectLst/>
              <a:latin typeface="Calibri" panose="020F0502020204030204" pitchFamily="34" charset="0"/>
            </a:endParaRPr>
          </a:p>
          <a:p>
            <a:pPr algn="l" rtl="0" fontAlgn="base"/>
            <a:r>
              <a:rPr lang="en-GB" sz="1800" b="0" i="0">
                <a:solidFill>
                  <a:srgbClr val="000000"/>
                </a:solidFill>
                <a:effectLst/>
                <a:latin typeface="Calibri" panose="020F0502020204030204" pitchFamily="34" charset="0"/>
              </a:rPr>
              <a:t> </a:t>
            </a:r>
            <a:endParaRPr lang="en-GB" b="0" i="0">
              <a:solidFill>
                <a:srgbClr val="000000"/>
              </a:solidFill>
              <a:effectLst/>
              <a:latin typeface="Segoe UI" panose="02000000000000000000" pitchFamily="2" charset="0"/>
            </a:endParaRPr>
          </a:p>
          <a:p>
            <a:pPr algn="l" rtl="0" fontAlgn="base"/>
            <a:r>
              <a:rPr lang="en-GB" sz="1800" b="0" i="1">
                <a:solidFill>
                  <a:srgbClr val="FF0000"/>
                </a:solidFill>
                <a:effectLst/>
                <a:latin typeface="Calibri" panose="020F0502020204030204" pitchFamily="34" charset="0"/>
              </a:rPr>
              <a:t>Referral received by Birmingham city council housing department, regarding priority housing needs and domestic violence </a:t>
            </a:r>
            <a:r>
              <a:rPr lang="en-GB" sz="1400" b="0" i="1">
                <a:solidFill>
                  <a:srgbClr val="FF0000"/>
                </a:solidFill>
                <a:effectLst/>
                <a:latin typeface="Arial" panose="020B0604020202020204" pitchFamily="34" charset="0"/>
              </a:rPr>
              <a:t>(Council, 2020). </a:t>
            </a:r>
            <a:endParaRPr lang="en-US" sz="1400" b="0" i="1">
              <a:solidFill>
                <a:srgbClr val="FF0000"/>
              </a:solidFill>
              <a:effectLst/>
              <a:latin typeface="Arial" panose="020B0604020202020204" pitchFamily="34" charset="0"/>
            </a:endParaRPr>
          </a:p>
          <a:p>
            <a:pPr algn="l" rtl="0" fontAlgn="base"/>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The family compromises of one parent who is the mother and four children. The eldest of the children is a young man who is of care leaver age. There are also two high school age girls and a younger son who is disabled.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Priority housing needs were met, and the family were given a new house, it became apparent the family were struggling with hardship as they were surviving on benefits alone such as income support and child tax credits. The family were also struggling trying to find finances to decorate the new home. The mother was also dealing with anxiety which is due to the domestic violence and the hard times she has fallen on. It was decided that the family would be referred to multi partnership agencies to help with their needs they are currently going through. </a:t>
            </a:r>
            <a:endParaRPr lang="en-GB" b="0" i="0">
              <a:solidFill>
                <a:srgbClr val="000000"/>
              </a:solidFill>
              <a:effectLst/>
              <a:latin typeface="Segoe UI" panose="02000000000000000000" pitchFamily="2" charset="0"/>
            </a:endParaRPr>
          </a:p>
          <a:p>
            <a:pPr algn="l" rtl="0" fontAlgn="base"/>
            <a:r>
              <a:rPr lang="en-GB" sz="1800" b="0" i="0">
                <a:solidFill>
                  <a:srgbClr val="000000"/>
                </a:solidFill>
                <a:effectLst/>
                <a:latin typeface="Calibri" panose="020F0502020204030204" pitchFamily="34" charset="0"/>
              </a:rPr>
              <a:t>Through the slides we will demonstrate how the partnership agencies went on to help the family, we will also critique what else could have been done and what may have been missed from the agencies involved.  </a:t>
            </a:r>
            <a:endParaRPr lang="en-GB" b="0" i="0">
              <a:solidFill>
                <a:srgbClr val="000000"/>
              </a:solidFill>
              <a:effectLst/>
              <a:latin typeface="Segoe UI" panose="02000000000000000000" pitchFamily="2" charset="0"/>
            </a:endParaRPr>
          </a:p>
        </p:txBody>
      </p:sp>
    </p:spTree>
    <p:extLst>
      <p:ext uri="{BB962C8B-B14F-4D97-AF65-F5344CB8AC3E}">
        <p14:creationId xmlns:p14="http://schemas.microsoft.com/office/powerpoint/2010/main" val="31039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dissolve">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1F7F14B-ED51-4057-8897-4FC72CA2B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A52886-6AC5-5A46-A724-CAC28E05F5C9}"/>
              </a:ext>
            </a:extLst>
          </p:cNvPr>
          <p:cNvSpPr>
            <a:spLocks noGrp="1"/>
          </p:cNvSpPr>
          <p:nvPr>
            <p:ph type="title"/>
          </p:nvPr>
        </p:nvSpPr>
        <p:spPr>
          <a:xfrm>
            <a:off x="640081" y="631373"/>
            <a:ext cx="4018839" cy="2035628"/>
          </a:xfrm>
        </p:spPr>
        <p:txBody>
          <a:bodyPr>
            <a:normAutofit fontScale="90000"/>
          </a:bodyPr>
          <a:lstStyle/>
          <a:p>
            <a:r>
              <a:rPr lang="en-US" sz="3300">
                <a:solidFill>
                  <a:srgbClr val="191B0E"/>
                </a:solidFill>
              </a:rPr>
              <a:t>Effectiveness of Policy and the Health and Social Care agencies involved</a:t>
            </a:r>
            <a:br>
              <a:rPr lang="en-US" sz="3300">
                <a:solidFill>
                  <a:srgbClr val="191B0E"/>
                </a:solidFill>
              </a:rPr>
            </a:br>
            <a:br>
              <a:rPr lang="en-US" sz="3300">
                <a:solidFill>
                  <a:srgbClr val="191B0E"/>
                </a:solidFill>
              </a:rPr>
            </a:br>
            <a:r>
              <a:rPr lang="en-US" sz="3300">
                <a:solidFill>
                  <a:srgbClr val="191B0E"/>
                </a:solidFill>
              </a:rPr>
              <a:t>Young People Team</a:t>
            </a:r>
            <a:br>
              <a:rPr lang="en-US" sz="3300">
                <a:solidFill>
                  <a:srgbClr val="191B0E"/>
                </a:solidFill>
              </a:rPr>
            </a:br>
            <a:endParaRPr lang="en-US" sz="3300">
              <a:solidFill>
                <a:srgbClr val="191B0E"/>
              </a:solidFill>
            </a:endParaRPr>
          </a:p>
        </p:txBody>
      </p:sp>
      <p:sp>
        <p:nvSpPr>
          <p:cNvPr id="21" name="Rectangle 20">
            <a:extLst>
              <a:ext uri="{FF2B5EF4-FFF2-40B4-BE49-F238E27FC236}">
                <a16:creationId xmlns:a16="http://schemas.microsoft.com/office/drawing/2014/main" id="{09CB4F78-37FA-4A6C-B624-E7F7D6916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8145A30A-D200-194B-B211-8BD133FD8FCD}"/>
              </a:ext>
            </a:extLst>
          </p:cNvPr>
          <p:cNvPicPr>
            <a:picLocks noChangeAspect="1"/>
          </p:cNvPicPr>
          <p:nvPr/>
        </p:nvPicPr>
        <p:blipFill>
          <a:blip r:embed="rId2"/>
          <a:stretch>
            <a:fillRect/>
          </a:stretch>
        </p:blipFill>
        <p:spPr>
          <a:xfrm>
            <a:off x="6167683" y="943199"/>
            <a:ext cx="5384074" cy="4980268"/>
          </a:xfrm>
          <a:prstGeom prst="rect">
            <a:avLst/>
          </a:prstGeom>
        </p:spPr>
      </p:pic>
      <p:sp>
        <p:nvSpPr>
          <p:cNvPr id="3" name="Subtitle 2">
            <a:extLst>
              <a:ext uri="{FF2B5EF4-FFF2-40B4-BE49-F238E27FC236}">
                <a16:creationId xmlns:a16="http://schemas.microsoft.com/office/drawing/2014/main" id="{6BC9B29C-6ADD-4A4F-A2E4-861A6B5EA921}"/>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
        <p:nvSpPr>
          <p:cNvPr id="13" name="TextBox 12">
            <a:extLst>
              <a:ext uri="{FF2B5EF4-FFF2-40B4-BE49-F238E27FC236}">
                <a16:creationId xmlns:a16="http://schemas.microsoft.com/office/drawing/2014/main" id="{74B30CF2-2DFF-D64B-8F20-EC6EAB94DD1E}"/>
              </a:ext>
            </a:extLst>
          </p:cNvPr>
          <p:cNvSpPr txBox="1"/>
          <p:nvPr/>
        </p:nvSpPr>
        <p:spPr>
          <a:xfrm>
            <a:off x="276584" y="3277211"/>
            <a:ext cx="4391373" cy="1200329"/>
          </a:xfrm>
          <a:prstGeom prst="rect">
            <a:avLst/>
          </a:prstGeom>
          <a:noFill/>
        </p:spPr>
        <p:txBody>
          <a:bodyPr wrap="square">
            <a:spAutoFit/>
          </a:bodyPr>
          <a:lstStyle/>
          <a:p>
            <a:r>
              <a:rPr lang="en-US" b="0" i="0" u="none" strike="noStrike" cap="all">
                <a:solidFill>
                  <a:srgbClr val="FFFFFF"/>
                </a:solidFill>
                <a:effectLst/>
                <a:latin typeface="Calibri" panose="020F0502020204030204" pitchFamily="34" charset="0"/>
              </a:rPr>
              <a:t>IT AN INTERVENTION TEAM SUPPORTS TO THOSE WHO HAS BEEN REFERRED TO SERVICE TO HELP MAXIMISE AND THEIR POTENTIAL.</a:t>
            </a:r>
            <a:endParaRPr lang="en-US"/>
          </a:p>
        </p:txBody>
      </p:sp>
    </p:spTree>
    <p:extLst>
      <p:ext uri="{BB962C8B-B14F-4D97-AF65-F5344CB8AC3E}">
        <p14:creationId xmlns:p14="http://schemas.microsoft.com/office/powerpoint/2010/main" val="2830218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heel(1)">
                                      <p:cBhvr>
                                        <p:cTn id="1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C5A4CB-7369-B74C-9832-49370536F4A1}"/>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The group what they are split in</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45578F8D-50A4-7D4B-8405-41DCDEBE7895}"/>
              </a:ext>
            </a:extLst>
          </p:cNvPr>
          <p:cNvSpPr>
            <a:spLocks noGrp="1"/>
          </p:cNvSpPr>
          <p:nvPr>
            <p:ph idx="1"/>
          </p:nvPr>
        </p:nvSpPr>
        <p:spPr>
          <a:xfrm>
            <a:off x="6176720" y="791570"/>
            <a:ext cx="4892308" cy="5262390"/>
          </a:xfrm>
        </p:spPr>
        <p:txBody>
          <a:bodyPr anchor="ctr">
            <a:normAutofit/>
          </a:bodyPr>
          <a:lstStyle/>
          <a:p>
            <a:pPr rtl="0" fontAlgn="base"/>
            <a:r>
              <a:rPr lang="en-US" sz="1800" b="0" i="0" u="none" strike="noStrike">
                <a:effectLst/>
                <a:latin typeface="Calibri" panose="020F0502020204030204" pitchFamily="34" charset="0"/>
              </a:rPr>
              <a:t>Attendance improvement management</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Mental health wellbeing team</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Parent group team(Westlothianhscp2020).</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1" i="0" u="none" strike="noStrike">
                <a:effectLst/>
                <a:latin typeface="Calibri" panose="020F0502020204030204" pitchFamily="34" charset="0"/>
              </a:rPr>
              <a:t>Who they are funding by</a:t>
            </a:r>
            <a:r>
              <a:rPr lang="en-US" sz="1800" b="0" i="0">
                <a:effectLst/>
                <a:latin typeface="Calibri" panose="020F0502020204030204" pitchFamily="34" charset="0"/>
              </a:rPr>
              <a:t>​</a:t>
            </a:r>
            <a:endParaRPr lang="en-US" sz="1800" b="0" i="0">
              <a:effectLst/>
              <a:latin typeface="Arial" panose="020B0604020202020204" pitchFamily="34" charset="0"/>
            </a:endParaRPr>
          </a:p>
          <a:p>
            <a:pPr rtl="0" fontAlgn="base"/>
            <a:r>
              <a:rPr lang="en-US" sz="1800" b="0" i="0" u="none" strike="noStrike">
                <a:effectLst/>
                <a:latin typeface="Calibri" panose="020F0502020204030204" pitchFamily="34" charset="0"/>
              </a:rPr>
              <a:t>They are funded by the national lottery it's one of the largest funders in the UK  charities make sure children and young people thrive they are working very close with youth voice and  other partners.(Tnlcommunityfund 2020)</a:t>
            </a:r>
            <a:endParaRPr lang="en-US" sz="1800" b="0" i="0">
              <a:effectLst/>
              <a:latin typeface="Arial" panose="020B0604020202020204" pitchFamily="34" charset="0"/>
            </a:endParaRPr>
          </a:p>
        </p:txBody>
      </p:sp>
      <p:sp>
        <p:nvSpPr>
          <p:cNvPr id="4" name="Subtitle 2">
            <a:extLst>
              <a:ext uri="{FF2B5EF4-FFF2-40B4-BE49-F238E27FC236}">
                <a16:creationId xmlns:a16="http://schemas.microsoft.com/office/drawing/2014/main" id="{B01F7329-0230-3945-A61E-656D8EC28D1E}"/>
              </a:ext>
            </a:extLst>
          </p:cNvPr>
          <p:cNvSpPr txBox="1">
            <a:spLocks/>
          </p:cNvSpPr>
          <p:nvPr/>
        </p:nvSpPr>
        <p:spPr>
          <a:xfrm>
            <a:off x="1308696" y="5307711"/>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69792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5"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000"/>
                                        <p:tgtEl>
                                          <p:spTgt spid="3">
                                            <p:txEl>
                                              <p:pRg st="1" end="1"/>
                                            </p:txEl>
                                          </p:spTgt>
                                        </p:tgtEl>
                                      </p:cBhvr>
                                    </p:animEffect>
                                    <p:anim calcmode="lin" valueType="num">
                                      <p:cBhvr>
                                        <p:cTn id="21"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2"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2000"/>
                                        <p:tgtEl>
                                          <p:spTgt spid="3">
                                            <p:txEl>
                                              <p:pRg st="2" end="2"/>
                                            </p:txEl>
                                          </p:spTgt>
                                        </p:tgtEl>
                                      </p:cBhvr>
                                    </p:animEffect>
                                    <p:anim calcmode="lin" valueType="num">
                                      <p:cBhvr>
                                        <p:cTn id="2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45"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2000"/>
                                        <p:tgtEl>
                                          <p:spTgt spid="3">
                                            <p:txEl>
                                              <p:pRg st="3" end="3"/>
                                            </p:txEl>
                                          </p:spTgt>
                                        </p:tgtEl>
                                      </p:cBhvr>
                                    </p:animEffect>
                                    <p:anim calcmode="lin" valueType="num">
                                      <p:cBhvr>
                                        <p:cTn id="3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6"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2000"/>
                                        <p:tgtEl>
                                          <p:spTgt spid="3">
                                            <p:txEl>
                                              <p:pRg st="4" end="4"/>
                                            </p:txEl>
                                          </p:spTgt>
                                        </p:tgtEl>
                                      </p:cBhvr>
                                    </p:animEffect>
                                    <p:anim calcmode="lin" valueType="num">
                                      <p:cBhvr>
                                        <p:cTn id="4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5CA60-B2ED-7A45-A09C-15BEC553B1F6}"/>
              </a:ext>
            </a:extLst>
          </p:cNvPr>
          <p:cNvSpPr>
            <a:spLocks noGrp="1"/>
          </p:cNvSpPr>
          <p:nvPr>
            <p:ph type="title"/>
          </p:nvPr>
        </p:nvSpPr>
        <p:spPr/>
        <p:txBody>
          <a:bodyPr/>
          <a:lstStyle/>
          <a:p>
            <a:r>
              <a:rPr lang="en-US"/>
              <a:t>Support </a:t>
            </a:r>
          </a:p>
        </p:txBody>
      </p:sp>
      <p:sp>
        <p:nvSpPr>
          <p:cNvPr id="3" name="Content Placeholder 2">
            <a:extLst>
              <a:ext uri="{FF2B5EF4-FFF2-40B4-BE49-F238E27FC236}">
                <a16:creationId xmlns:a16="http://schemas.microsoft.com/office/drawing/2014/main" id="{42B60D9A-B66B-3B44-8A24-A7CFBF7C5391}"/>
              </a:ext>
            </a:extLst>
          </p:cNvPr>
          <p:cNvSpPr>
            <a:spLocks noGrp="1"/>
          </p:cNvSpPr>
          <p:nvPr>
            <p:ph idx="1"/>
          </p:nvPr>
        </p:nvSpPr>
        <p:spPr>
          <a:xfrm>
            <a:off x="7132093" y="1855242"/>
            <a:ext cx="5059907" cy="3581400"/>
          </a:xfrm>
        </p:spPr>
        <p:txBody>
          <a:bodyPr>
            <a:normAutofit/>
          </a:bodyPr>
          <a:lstStyle/>
          <a:p>
            <a:pPr marL="0" indent="0" rtl="0" fontAlgn="base">
              <a:buNone/>
            </a:pPr>
            <a:r>
              <a:rPr lang="en-US" b="1" i="0" u="none" strike="noStrike">
                <a:solidFill>
                  <a:srgbClr val="404040"/>
                </a:solidFill>
                <a:effectLst/>
                <a:latin typeface="Calibri" panose="020F0502020204030204" pitchFamily="34" charset="0"/>
              </a:rPr>
              <a:t>How  do they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They identify the problems find strategies and solution and promote the positive.</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marL="0" indent="0" rtl="0" fontAlgn="base">
              <a:buNone/>
            </a:pPr>
            <a:endParaRPr lang="en-US" b="0" i="0">
              <a:solidFill>
                <a:srgbClr val="000000"/>
              </a:solidFill>
              <a:effectLst/>
              <a:latin typeface="Arial" panose="020B0604020202020204" pitchFamily="34" charset="0"/>
            </a:endParaRPr>
          </a:p>
          <a:p>
            <a:pPr marL="0" indent="0" rtl="0" fontAlgn="base">
              <a:buNone/>
            </a:pPr>
            <a:r>
              <a:rPr lang="en-US" b="1" i="0" u="none" strike="noStrike">
                <a:solidFill>
                  <a:srgbClr val="404040"/>
                </a:solidFill>
                <a:effectLst/>
                <a:latin typeface="Calibri" panose="020F0502020204030204" pitchFamily="34" charset="0"/>
              </a:rPr>
              <a:t>Group work</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Opportunities to discuss issues and fine ways to dealing with them</a:t>
            </a:r>
            <a:endParaRPr lang="en-US" b="0" i="0">
              <a:solidFill>
                <a:srgbClr val="000000"/>
              </a:solidFill>
              <a:effectLst/>
              <a:latin typeface="Arial" panose="020B0604020202020204" pitchFamily="34" charset="0"/>
            </a:endParaRPr>
          </a:p>
        </p:txBody>
      </p:sp>
      <p:sp>
        <p:nvSpPr>
          <p:cNvPr id="5" name="TextBox 4">
            <a:extLst>
              <a:ext uri="{FF2B5EF4-FFF2-40B4-BE49-F238E27FC236}">
                <a16:creationId xmlns:a16="http://schemas.microsoft.com/office/drawing/2014/main" id="{760C9CCA-9FDE-7C4F-A4F7-49919EDB8E49}"/>
              </a:ext>
            </a:extLst>
          </p:cNvPr>
          <p:cNvSpPr txBox="1"/>
          <p:nvPr/>
        </p:nvSpPr>
        <p:spPr>
          <a:xfrm>
            <a:off x="933308" y="1744266"/>
            <a:ext cx="6094578" cy="3970318"/>
          </a:xfrm>
          <a:prstGeom prst="rect">
            <a:avLst/>
          </a:prstGeom>
          <a:noFill/>
        </p:spPr>
        <p:txBody>
          <a:bodyPr wrap="square">
            <a:spAutoFit/>
          </a:bodyPr>
          <a:lstStyle/>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Aim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They  try to promote good relationship with children and young people with the parents. In 2013 they were  changes in the service to more focused approach to tackles biggest issues facing families.</a:t>
            </a:r>
            <a:r>
              <a:rPr lang="en-US" b="0" i="0">
                <a:solidFill>
                  <a:srgbClr val="000000"/>
                </a:solidFill>
                <a:effectLst/>
                <a:latin typeface="Arial" panose="020B0604020202020204" pitchFamily="34" charset="0"/>
              </a:rPr>
              <a:t>​</a:t>
            </a:r>
          </a:p>
          <a:p>
            <a:pPr algn="l" rtl="0" fontAlgn="base"/>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1" i="0" u="none" strike="noStrike">
                <a:solidFill>
                  <a:srgbClr val="404040"/>
                </a:solidFill>
                <a:effectLst/>
                <a:latin typeface="Arial" panose="020B0604020202020204" pitchFamily="34" charset="0"/>
              </a:rPr>
              <a:t>Areas covered can include:</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improving self-confidence and self esteem</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peer support</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emotional regulation</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decision making skills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therapeutic interventions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relationships</a:t>
            </a:r>
            <a:r>
              <a:rPr lang="en-US" b="0" i="0">
                <a:solidFill>
                  <a:srgbClr val="000000"/>
                </a:solidFill>
                <a:effectLst/>
                <a:latin typeface="Arial" panose="020B0604020202020204" pitchFamily="34" charset="0"/>
              </a:rPr>
              <a:t>​</a:t>
            </a:r>
          </a:p>
          <a:p>
            <a:pPr algn="l" rtl="0" fontAlgn="base">
              <a:buFont typeface="Arial" panose="020B0604020202020204" pitchFamily="34" charset="0"/>
              <a:buChar char="•"/>
            </a:pPr>
            <a:r>
              <a:rPr lang="en-US" b="0" i="0" u="none" strike="noStrike">
                <a:solidFill>
                  <a:srgbClr val="404040"/>
                </a:solidFill>
                <a:effectLst/>
                <a:latin typeface="Arial" panose="020B0604020202020204" pitchFamily="34" charset="0"/>
              </a:rPr>
              <a:t>attendance</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5621A923-D048-C84A-A84A-2F850125400E}"/>
              </a:ext>
            </a:extLst>
          </p:cNvPr>
          <p:cNvSpPr txBox="1">
            <a:spLocks/>
          </p:cNvSpPr>
          <p:nvPr/>
        </p:nvSpPr>
        <p:spPr>
          <a:xfrm>
            <a:off x="2724651" y="5714584"/>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2657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edge">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8" presetClass="entr" presetSubtype="12"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strips(downLeft)">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8" presetClass="entr" presetSubtype="12"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strips(downLeft)">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strips(downLeft)">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8" presetClass="entr" presetSubtype="12"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strips(downLeft)">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1456F-107E-9A44-B208-B28316023A12}"/>
              </a:ext>
            </a:extLst>
          </p:cNvPr>
          <p:cNvSpPr>
            <a:spLocks noGrp="1"/>
          </p:cNvSpPr>
          <p:nvPr>
            <p:ph type="title"/>
          </p:nvPr>
        </p:nvSpPr>
        <p:spPr>
          <a:xfrm>
            <a:off x="640080" y="639704"/>
            <a:ext cx="3299579" cy="5577840"/>
          </a:xfrm>
        </p:spPr>
        <p:txBody>
          <a:bodyPr anchor="ctr"/>
          <a:lstStyle/>
          <a:p>
            <a:pPr algn="ctr"/>
            <a:r>
              <a:rPr lang="en-US"/>
              <a:t>Work with parents</a:t>
            </a:r>
          </a:p>
        </p:txBody>
      </p:sp>
      <p:graphicFrame>
        <p:nvGraphicFramePr>
          <p:cNvPr id="5" name="Content Placeholder 2">
            <a:extLst>
              <a:ext uri="{FF2B5EF4-FFF2-40B4-BE49-F238E27FC236}">
                <a16:creationId xmlns:a16="http://schemas.microsoft.com/office/drawing/2014/main" id="{CCC59AF3-4232-4D06-9A43-590496E377D2}"/>
              </a:ext>
            </a:extLst>
          </p:cNvPr>
          <p:cNvGraphicFramePr>
            <a:graphicFrameLocks noGrp="1"/>
          </p:cNvGraphicFramePr>
          <p:nvPr>
            <p:ph idx="1"/>
            <p:extLst>
              <p:ext uri="{D42A27DB-BD31-4B8C-83A1-F6EECF244321}">
                <p14:modId xmlns:p14="http://schemas.microsoft.com/office/powerpoint/2010/main" val="2374299984"/>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8FE53577-BCBE-0842-9CE0-DCA66110BD1F}"/>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53396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strips(downLeft)">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F019-F12A-314D-9DCC-CF67D2928404}"/>
              </a:ext>
            </a:extLst>
          </p:cNvPr>
          <p:cNvSpPr>
            <a:spLocks noGrp="1"/>
          </p:cNvSpPr>
          <p:nvPr>
            <p:ph type="title"/>
          </p:nvPr>
        </p:nvSpPr>
        <p:spPr/>
        <p:txBody>
          <a:bodyPr/>
          <a:lstStyle/>
          <a:p>
            <a:r>
              <a:rPr lang="en-US"/>
              <a:t>Family and group support </a:t>
            </a:r>
          </a:p>
        </p:txBody>
      </p:sp>
      <p:sp>
        <p:nvSpPr>
          <p:cNvPr id="3" name="Content Placeholder 2">
            <a:extLst>
              <a:ext uri="{FF2B5EF4-FFF2-40B4-BE49-F238E27FC236}">
                <a16:creationId xmlns:a16="http://schemas.microsoft.com/office/drawing/2014/main" id="{C3CB6DDA-9174-2D45-8C97-B415320E1234}"/>
              </a:ext>
            </a:extLst>
          </p:cNvPr>
          <p:cNvSpPr>
            <a:spLocks noGrp="1"/>
          </p:cNvSpPr>
          <p:nvPr>
            <p:ph idx="1"/>
          </p:nvPr>
        </p:nvSpPr>
        <p:spPr>
          <a:xfrm>
            <a:off x="859809" y="1808328"/>
            <a:ext cx="3720721" cy="3581400"/>
          </a:xfrm>
        </p:spPr>
        <p:txBody>
          <a:bodyPr>
            <a:normAutofit fontScale="92500" lnSpcReduction="20000"/>
          </a:bodyPr>
          <a:lstStyle/>
          <a:p>
            <a:pPr marL="0" indent="0">
              <a:buNone/>
            </a:pPr>
            <a:r>
              <a:rPr lang="en-US"/>
              <a:t>MENTAL HEALTH WELLBEING</a:t>
            </a:r>
          </a:p>
          <a:p>
            <a:pPr rtl="0" fontAlgn="base"/>
            <a:r>
              <a:rPr lang="en-US" b="0" i="0" u="none" strike="noStrike">
                <a:solidFill>
                  <a:srgbClr val="404040"/>
                </a:solidFill>
                <a:effectLst/>
                <a:latin typeface="Calibri" panose="020F0502020204030204" pitchFamily="34" charset="0"/>
              </a:rPr>
              <a:t>Mental Health</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Self-Harm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Improving confidence and self esteem</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Emotional regulation</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Peer support &amp; relationships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Decision making skills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Therapeutic interventions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rtl="0" fontAlgn="base"/>
            <a:r>
              <a:rPr lang="en-US" b="0" i="0" u="none" strike="noStrike">
                <a:solidFill>
                  <a:srgbClr val="404040"/>
                </a:solidFill>
                <a:effectLst/>
                <a:latin typeface="Calibri" panose="020F0502020204030204" pitchFamily="34" charset="0"/>
              </a:rPr>
              <a:t>Bereavement, loss and change</a:t>
            </a:r>
            <a:endParaRPr lang="en-US" b="0" i="0">
              <a:solidFill>
                <a:srgbClr val="000000"/>
              </a:solidFill>
              <a:effectLst/>
              <a:latin typeface="Arial" panose="020B0604020202020204" pitchFamily="34" charset="0"/>
            </a:endParaRPr>
          </a:p>
          <a:p>
            <a:pPr marL="0" indent="0">
              <a:buNone/>
            </a:pPr>
            <a:endParaRPr lang="en-US"/>
          </a:p>
        </p:txBody>
      </p:sp>
      <p:sp>
        <p:nvSpPr>
          <p:cNvPr id="5" name="TextBox 4">
            <a:extLst>
              <a:ext uri="{FF2B5EF4-FFF2-40B4-BE49-F238E27FC236}">
                <a16:creationId xmlns:a16="http://schemas.microsoft.com/office/drawing/2014/main" id="{25A05A11-CEBD-F149-A0B2-9E5CE10170B7}"/>
              </a:ext>
            </a:extLst>
          </p:cNvPr>
          <p:cNvSpPr txBox="1"/>
          <p:nvPr/>
        </p:nvSpPr>
        <p:spPr>
          <a:xfrm>
            <a:off x="5633255" y="2228671"/>
            <a:ext cx="6103819" cy="1754326"/>
          </a:xfrm>
          <a:prstGeom prst="rect">
            <a:avLst/>
          </a:prstGeom>
          <a:noFill/>
        </p:spPr>
        <p:txBody>
          <a:bodyPr wrap="square">
            <a:spAutoFit/>
          </a:bodyPr>
          <a:lstStyle/>
          <a:p>
            <a:pPr algn="l" rtl="0" fontAlgn="base"/>
            <a:r>
              <a:rPr lang="en-US" b="0" i="0" u="none" strike="noStrike">
                <a:solidFill>
                  <a:srgbClr val="404040"/>
                </a:solidFill>
                <a:effectLst/>
                <a:latin typeface="Calibri" panose="020F0502020204030204" pitchFamily="34" charset="0"/>
              </a:rPr>
              <a:t>Who can refer to the service?</a:t>
            </a:r>
          </a:p>
          <a:p>
            <a:pPr algn="l" rtl="0" fontAlgn="base"/>
            <a:endParaRPr lang="en-US" b="0" i="0" u="none" strike="noStrike">
              <a:solidFill>
                <a:srgbClr val="404040"/>
              </a:solidFill>
              <a:effectLst/>
              <a:latin typeface="Calibri" panose="020F050202020403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Social worker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Education </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Psychological services</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a:solidFill>
                  <a:srgbClr val="404040"/>
                </a:solidFill>
                <a:effectLst/>
                <a:latin typeface="Calibri" panose="020F0502020204030204" pitchFamily="34" charset="0"/>
              </a:rPr>
              <a:t>Self-refer by a parent are a young person looking for support</a:t>
            </a:r>
            <a:r>
              <a:rPr lang="en-US" b="0" i="0">
                <a:solidFill>
                  <a:srgbClr val="000000"/>
                </a:solidFill>
                <a:effectLst/>
                <a:latin typeface="Calibri" panose="020F0502020204030204" pitchFamily="34" charset="0"/>
              </a:rPr>
              <a:t>​</a:t>
            </a:r>
            <a:endParaRPr lang="en-US" b="0" i="0">
              <a:solidFill>
                <a:srgbClr val="000000"/>
              </a:solidFill>
              <a:effectLst/>
              <a:latin typeface="Arial" panose="020B0604020202020204" pitchFamily="34" charset="0"/>
            </a:endParaRPr>
          </a:p>
        </p:txBody>
      </p:sp>
      <p:sp>
        <p:nvSpPr>
          <p:cNvPr id="7" name="Subtitle 2">
            <a:extLst>
              <a:ext uri="{FF2B5EF4-FFF2-40B4-BE49-F238E27FC236}">
                <a16:creationId xmlns:a16="http://schemas.microsoft.com/office/drawing/2014/main" id="{BEE2FABF-ABF3-5A4D-B492-018636742DBD}"/>
              </a:ext>
            </a:extLst>
          </p:cNvPr>
          <p:cNvSpPr txBox="1">
            <a:spLocks/>
          </p:cNvSpPr>
          <p:nvPr/>
        </p:nvSpPr>
        <p:spPr>
          <a:xfrm>
            <a:off x="2296794" y="57725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46469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8" presetClass="entr" presetSubtype="12" fill="hold" grpId="0" nodeType="click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strips(downLeft)">
                                      <p:cBhvr>
                                        <p:cTn id="6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2" name="Rectangle 11">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63D14-9143-EC40-B8A5-D20C80731E93}"/>
              </a:ext>
            </a:extLst>
          </p:cNvPr>
          <p:cNvSpPr>
            <a:spLocks noGrp="1"/>
          </p:cNvSpPr>
          <p:nvPr>
            <p:ph type="title"/>
          </p:nvPr>
        </p:nvSpPr>
        <p:spPr>
          <a:xfrm>
            <a:off x="1371600" y="1281916"/>
            <a:ext cx="9601200" cy="1485900"/>
          </a:xfrm>
        </p:spPr>
        <p:txBody>
          <a:bodyPr/>
          <a:lstStyle/>
          <a:p>
            <a:r>
              <a:rPr lang="en-US" b="0" i="0" u="none" strike="noStrike">
                <a:effectLst/>
                <a:latin typeface="Calibri Light" panose="020F0302020204030204" pitchFamily="34" charset="0"/>
              </a:rPr>
              <a:t>What are connexions services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4C0D3883-9105-B440-8C39-DBAE839036EE}"/>
              </a:ext>
            </a:extLst>
          </p:cNvPr>
          <p:cNvSpPr>
            <a:spLocks noGrp="1"/>
          </p:cNvSpPr>
          <p:nvPr>
            <p:ph idx="1"/>
          </p:nvPr>
        </p:nvSpPr>
        <p:spPr>
          <a:xfrm>
            <a:off x="1371600" y="2195582"/>
            <a:ext cx="9601200" cy="2946779"/>
          </a:xfrm>
        </p:spPr>
        <p:txBody>
          <a:bodyPr>
            <a:noAutofit/>
          </a:bodyPr>
          <a:lstStyle/>
          <a:p>
            <a:pPr marL="0" indent="0" rtl="0" fontAlgn="base">
              <a:buNone/>
            </a:pPr>
            <a:r>
              <a:rPr lang="en-US" sz="1400" b="0" i="0" u="none" strike="noStrike">
                <a:effectLst/>
                <a:latin typeface="Calibri" panose="020F0502020204030204" pitchFamily="34" charset="0"/>
              </a:rPr>
              <a:t>Inspire and give young people opportunities and a positive way to life age range 13 years up to 25years of age they are seven of them in each county.(Council, E.,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How do connexions help</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Career advice to young people they target is to reducing number of young people who are out of education ,employment ,training ,drugs, relationship and housing.</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What is they aim</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track young people who live in the borough up to the 20th birthday young people with disability are learning difficulties up to the 25th birthday.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Is connexions good company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work with partnership and with different organization to give young people the support what they need.(National Audit Office 2004).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1" i="0" u="none" strike="noStrike">
                <a:effectLst/>
                <a:latin typeface="Calibri" panose="020F0502020204030204" pitchFamily="34" charset="0"/>
              </a:rPr>
              <a:t>Who funds connexions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0" i="0" u="none" strike="noStrike">
                <a:effectLst/>
                <a:latin typeface="Calibri" panose="020F0502020204030204" pitchFamily="34" charset="0"/>
              </a:rPr>
              <a:t>They are a part of department of education and skills it was launched in April 2001 with the budget of 450 million which given to 47 connexion services and partnership.(Infed. 2019). </a:t>
            </a:r>
            <a:endParaRPr lang="en-US" sz="1400" b="0" i="0">
              <a:effectLst/>
              <a:latin typeface="Arial" panose="020B0604020202020204" pitchFamily="34" charset="0"/>
            </a:endParaRPr>
          </a:p>
          <a:p>
            <a:endParaRPr lang="en-US" sz="1400"/>
          </a:p>
        </p:txBody>
      </p:sp>
      <p:sp>
        <p:nvSpPr>
          <p:cNvPr id="4" name="Subtitle 2">
            <a:extLst>
              <a:ext uri="{FF2B5EF4-FFF2-40B4-BE49-F238E27FC236}">
                <a16:creationId xmlns:a16="http://schemas.microsoft.com/office/drawing/2014/main" id="{4069A6A5-C804-1C47-B62D-E5354BD1C525}"/>
              </a:ext>
            </a:extLst>
          </p:cNvPr>
          <p:cNvSpPr txBox="1">
            <a:spLocks/>
          </p:cNvSpPr>
          <p:nvPr/>
        </p:nvSpPr>
        <p:spPr>
          <a:xfrm>
            <a:off x="7748734" y="6258475"/>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48418093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B9FFC35-DD2D-5445-B617-483845CC874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Job Centre plus</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F25D8CCF-F3A5-B745-859F-A31546386F43}"/>
              </a:ext>
            </a:extLst>
          </p:cNvPr>
          <p:cNvSpPr>
            <a:spLocks noGrp="1"/>
          </p:cNvSpPr>
          <p:nvPr>
            <p:ph idx="1"/>
          </p:nvPr>
        </p:nvSpPr>
        <p:spPr>
          <a:xfrm>
            <a:off x="6100123" y="1327356"/>
            <a:ext cx="4872677" cy="4482564"/>
          </a:xfrm>
        </p:spPr>
        <p:txBody>
          <a:bodyPr>
            <a:normAutofit fontScale="92500" lnSpcReduction="20000"/>
          </a:bodyPr>
          <a:lstStyle/>
          <a:p>
            <a:pPr marL="0" indent="0" rtl="0" fontAlgn="base">
              <a:buNone/>
            </a:pPr>
            <a:r>
              <a:rPr lang="en-US" sz="1700" b="0" i="0" u="none" strike="noStrike">
                <a:effectLst/>
                <a:latin typeface="Calibri" panose="020F0502020204030204" pitchFamily="34" charset="0"/>
              </a:rPr>
              <a:t>Funded by the government employment agency and can be fine all over the uk to help people to get back in work and come off benefits they as well support people who were currently  employed.</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How do they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programmers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Work placement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Volunteering work</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trialing</a:t>
            </a:r>
            <a:r>
              <a:rPr lang="en-US" sz="1700" b="0" i="0">
                <a:effectLst/>
                <a:latin typeface="Calibri" panose="020F0502020204030204" pitchFamily="34" charset="0"/>
              </a:rPr>
              <a:t>​</a:t>
            </a:r>
            <a:endParaRPr lang="en-US" sz="1700" b="0" i="0">
              <a:effectLst/>
              <a:latin typeface="Arial" panose="020B0604020202020204" pitchFamily="34" charset="0"/>
            </a:endParaRPr>
          </a:p>
          <a:p>
            <a:pPr marL="0" indent="0" rtl="0" fontAlgn="base">
              <a:buNone/>
            </a:pPr>
            <a:r>
              <a:rPr lang="en-US" sz="1700" b="1" i="0" u="none" strike="noStrike">
                <a:effectLst/>
                <a:latin typeface="Calibri" panose="020F0502020204030204" pitchFamily="34" charset="0"/>
              </a:rPr>
              <a:t>What benefit do they offer</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Income support</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Incapacity </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Jobseeker allowance</a:t>
            </a:r>
            <a:r>
              <a:rPr lang="en-US" sz="1700" b="0" i="0">
                <a:effectLst/>
                <a:latin typeface="Calibri" panose="020F0502020204030204" pitchFamily="34" charset="0"/>
              </a:rPr>
              <a:t>​</a:t>
            </a:r>
            <a:endParaRPr lang="en-US" sz="1700" b="0" i="0">
              <a:effectLst/>
              <a:latin typeface="Arial" panose="020B0604020202020204" pitchFamily="34" charset="0"/>
            </a:endParaRPr>
          </a:p>
          <a:p>
            <a:pPr rtl="0" fontAlgn="base"/>
            <a:r>
              <a:rPr lang="en-US" sz="1700" b="0" i="0" u="none" strike="noStrike">
                <a:effectLst/>
                <a:latin typeface="Calibri" panose="020F0502020204030204" pitchFamily="34" charset="0"/>
              </a:rPr>
              <a:t>(Job Centre Guide. 2020).</a:t>
            </a:r>
            <a:endParaRPr lang="en-US" sz="1700" b="0" i="0">
              <a:effectLst/>
              <a:latin typeface="Arial" panose="020B0604020202020204" pitchFamily="34" charset="0"/>
            </a:endParaRPr>
          </a:p>
          <a:p>
            <a:endParaRPr lang="en-US" sz="17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0B137FD-CA8E-5C47-80E4-923EF4BD8993}"/>
              </a:ext>
            </a:extLst>
          </p:cNvPr>
          <p:cNvSpPr txBox="1">
            <a:spLocks/>
          </p:cNvSpPr>
          <p:nvPr/>
        </p:nvSpPr>
        <p:spPr>
          <a:xfrm>
            <a:off x="141958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5156813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strips(downLef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strips(downLef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strips(downLeft)">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8" presetClass="entr" presetSubtype="12"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strips(downLeft)">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8" presetClass="entr" presetSubtype="12"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strips(downLeft)">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8" presetClass="entr" presetSubtype="12"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strips(downLeft)">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8" presetClass="entr" presetSubtype="12"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strips(downLeft)">
                                      <p:cBhvr>
                                        <p:cTn id="6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76AF72F4-9F21-EC44-A6A0-61ABEC5E0BB3}"/>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Leaving care team</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BC702D4E-1682-DD44-B579-5520ED8AE68B}"/>
              </a:ext>
            </a:extLst>
          </p:cNvPr>
          <p:cNvSpPr>
            <a:spLocks noGrp="1"/>
          </p:cNvSpPr>
          <p:nvPr>
            <p:ph idx="1"/>
          </p:nvPr>
        </p:nvSpPr>
        <p:spPr>
          <a:xfrm>
            <a:off x="5032613" y="1066231"/>
            <a:ext cx="5940188" cy="4743689"/>
          </a:xfrm>
        </p:spPr>
        <p:txBody>
          <a:bodyPr>
            <a:noAutofit/>
          </a:bodyPr>
          <a:lstStyle/>
          <a:p>
            <a:pPr marL="0" indent="0" rtl="0" fontAlgn="base">
              <a:buNone/>
            </a:pPr>
            <a:r>
              <a:rPr lang="en-US" sz="1400" b="0" i="0" u="none" strike="noStrike">
                <a:effectLst/>
                <a:latin typeface="Calibri" panose="020F0502020204030204" pitchFamily="34" charset="0"/>
              </a:rPr>
              <a:t>They have a duty to give support to young people to live independently between the age of 16-25 year .</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i="0" u="none" strike="noStrike">
                <a:effectLst/>
                <a:latin typeface="Calibri" panose="020F0502020204030204" pitchFamily="34" charset="0"/>
              </a:rPr>
              <a:t>The aim</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 Help with Financial support and secure and a stable home while transition into adulthood </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Pathway plan set up for care leaver need to  achieve accommodation ,educational, training,  finances are finding a job.</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Give care leaver advise up to the age 25 keep in contract at lease every six months (Children's Commissioner for England. 2020).</a:t>
            </a:r>
            <a:r>
              <a:rPr lang="en-US" sz="1400" b="0" i="0">
                <a:effectLst/>
                <a:latin typeface="Calibri" panose="020F0502020204030204" pitchFamily="34" charset="0"/>
              </a:rPr>
              <a:t>​</a:t>
            </a:r>
            <a:endParaRPr lang="en-US" sz="1400" b="0" i="0">
              <a:effectLst/>
              <a:latin typeface="Arial" panose="020B0604020202020204" pitchFamily="34" charset="0"/>
            </a:endParaRPr>
          </a:p>
          <a:p>
            <a:pPr marL="0" indent="0" rtl="0" fontAlgn="base">
              <a:buNone/>
            </a:pPr>
            <a:r>
              <a:rPr lang="en-US" sz="1400" b="1">
                <a:latin typeface="Calibri" panose="020F0502020204030204" pitchFamily="34" charset="0"/>
              </a:rPr>
              <a:t>S</a:t>
            </a:r>
            <a:r>
              <a:rPr lang="en-US" sz="1400" b="1" i="0" u="none" strike="noStrike">
                <a:effectLst/>
                <a:latin typeface="Calibri" panose="020F0502020204030204" pitchFamily="34" charset="0"/>
              </a:rPr>
              <a:t>upport</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money and documents</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where you live</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safety</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getting your voice heard</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health</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r>
              <a:rPr lang="en-US" sz="1400" b="0" i="0" u="none" strike="noStrike">
                <a:effectLst/>
                <a:latin typeface="Calibri" panose="020F0502020204030204" pitchFamily="34" charset="0"/>
              </a:rPr>
              <a:t>your education (Hounslow, L., 2020).</a:t>
            </a:r>
            <a:r>
              <a:rPr lang="en-US" sz="1400" b="0" i="0">
                <a:effectLst/>
                <a:latin typeface="Calibri" panose="020F0502020204030204" pitchFamily="34" charset="0"/>
              </a:rPr>
              <a:t>​</a:t>
            </a:r>
            <a:endParaRPr lang="en-US" sz="1400" b="0" i="0">
              <a:effectLst/>
              <a:latin typeface="Arial" panose="020B0604020202020204" pitchFamily="34" charset="0"/>
            </a:endParaRPr>
          </a:p>
          <a:p>
            <a:pPr rtl="0" fontAlgn="base"/>
            <a:endParaRPr lang="en-US" sz="1400"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E5407DDE-F91D-074E-A4F2-74D1B613CC57}"/>
              </a:ext>
            </a:extLst>
          </p:cNvPr>
          <p:cNvSpPr txBox="1">
            <a:spLocks/>
          </p:cNvSpPr>
          <p:nvPr/>
        </p:nvSpPr>
        <p:spPr>
          <a:xfrm>
            <a:off x="1216494" y="3777417"/>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6377222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7"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8" dur="10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5"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34"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35" dur="10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5"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41"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strVal val="#ppt_w*0.70"/>
                                          </p:val>
                                        </p:tav>
                                        <p:tav tm="100000">
                                          <p:val>
                                            <p:strVal val="#ppt_w"/>
                                          </p:val>
                                        </p:tav>
                                      </p:tavLst>
                                    </p:anim>
                                    <p:anim calcmode="lin" valueType="num">
                                      <p:cBhvr>
                                        <p:cTn id="48" dur="1000" fill="hold"/>
                                        <p:tgtEl>
                                          <p:spTgt spid="3">
                                            <p:txEl>
                                              <p:pRg st="5" end="5"/>
                                            </p:txEl>
                                          </p:spTgt>
                                        </p:tgtEl>
                                        <p:attrNameLst>
                                          <p:attrName>ppt_h</p:attrName>
                                        </p:attrNameLst>
                                      </p:cBhvr>
                                      <p:tavLst>
                                        <p:tav tm="0">
                                          <p:val>
                                            <p:strVal val="#ppt_h"/>
                                          </p:val>
                                        </p:tav>
                                        <p:tav tm="100000">
                                          <p:val>
                                            <p:strVal val="#ppt_h"/>
                                          </p:val>
                                        </p:tav>
                                      </p:tavLst>
                                    </p:anim>
                                    <p:animEffect transition="in" filter="fade">
                                      <p:cBhvr>
                                        <p:cTn id="49" dur="10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5"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1000" fill="hold"/>
                                        <p:tgtEl>
                                          <p:spTgt spid="3">
                                            <p:txEl>
                                              <p:pRg st="6" end="6"/>
                                            </p:txEl>
                                          </p:spTgt>
                                        </p:tgtEl>
                                        <p:attrNameLst>
                                          <p:attrName>ppt_w</p:attrName>
                                        </p:attrNameLst>
                                      </p:cBhvr>
                                      <p:tavLst>
                                        <p:tav tm="0">
                                          <p:val>
                                            <p:strVal val="#ppt_w*0.70"/>
                                          </p:val>
                                        </p:tav>
                                        <p:tav tm="100000">
                                          <p:val>
                                            <p:strVal val="#ppt_w"/>
                                          </p:val>
                                        </p:tav>
                                      </p:tavLst>
                                    </p:anim>
                                    <p:anim calcmode="lin" valueType="num">
                                      <p:cBhvr>
                                        <p:cTn id="55" dur="1000" fill="hold"/>
                                        <p:tgtEl>
                                          <p:spTgt spid="3">
                                            <p:txEl>
                                              <p:pRg st="6" end="6"/>
                                            </p:txEl>
                                          </p:spTgt>
                                        </p:tgtEl>
                                        <p:attrNameLst>
                                          <p:attrName>ppt_h</p:attrName>
                                        </p:attrNameLst>
                                      </p:cBhvr>
                                      <p:tavLst>
                                        <p:tav tm="0">
                                          <p:val>
                                            <p:strVal val="#ppt_h"/>
                                          </p:val>
                                        </p:tav>
                                        <p:tav tm="100000">
                                          <p:val>
                                            <p:strVal val="#ppt_h"/>
                                          </p:val>
                                        </p:tav>
                                      </p:tavLst>
                                    </p:anim>
                                    <p:animEffect transition="in" filter="fade">
                                      <p:cBhvr>
                                        <p:cTn id="56" dur="10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5"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p:cTn id="61" dur="1000" fill="hold"/>
                                        <p:tgtEl>
                                          <p:spTgt spid="3">
                                            <p:txEl>
                                              <p:pRg st="7" end="7"/>
                                            </p:txEl>
                                          </p:spTgt>
                                        </p:tgtEl>
                                        <p:attrNameLst>
                                          <p:attrName>ppt_w</p:attrName>
                                        </p:attrNameLst>
                                      </p:cBhvr>
                                      <p:tavLst>
                                        <p:tav tm="0">
                                          <p:val>
                                            <p:strVal val="#ppt_w*0.70"/>
                                          </p:val>
                                        </p:tav>
                                        <p:tav tm="100000">
                                          <p:val>
                                            <p:strVal val="#ppt_w"/>
                                          </p:val>
                                        </p:tav>
                                      </p:tavLst>
                                    </p:anim>
                                    <p:anim calcmode="lin" valueType="num">
                                      <p:cBhvr>
                                        <p:cTn id="62" dur="1000" fill="hold"/>
                                        <p:tgtEl>
                                          <p:spTgt spid="3">
                                            <p:txEl>
                                              <p:pRg st="7" end="7"/>
                                            </p:txEl>
                                          </p:spTgt>
                                        </p:tgtEl>
                                        <p:attrNameLst>
                                          <p:attrName>ppt_h</p:attrName>
                                        </p:attrNameLst>
                                      </p:cBhvr>
                                      <p:tavLst>
                                        <p:tav tm="0">
                                          <p:val>
                                            <p:strVal val="#ppt_h"/>
                                          </p:val>
                                        </p:tav>
                                        <p:tav tm="100000">
                                          <p:val>
                                            <p:strVal val="#ppt_h"/>
                                          </p:val>
                                        </p:tav>
                                      </p:tavLst>
                                    </p:anim>
                                    <p:animEffect transition="in" filter="fade">
                                      <p:cBhvr>
                                        <p:cTn id="63" dur="1000"/>
                                        <p:tgtEl>
                                          <p:spTgt spid="3">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5"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 calcmode="lin" valueType="num">
                                      <p:cBhvr>
                                        <p:cTn id="68" dur="1000" fill="hold"/>
                                        <p:tgtEl>
                                          <p:spTgt spid="3">
                                            <p:txEl>
                                              <p:pRg st="8" end="8"/>
                                            </p:txEl>
                                          </p:spTgt>
                                        </p:tgtEl>
                                        <p:attrNameLst>
                                          <p:attrName>ppt_w</p:attrName>
                                        </p:attrNameLst>
                                      </p:cBhvr>
                                      <p:tavLst>
                                        <p:tav tm="0">
                                          <p:val>
                                            <p:strVal val="#ppt_w*0.70"/>
                                          </p:val>
                                        </p:tav>
                                        <p:tav tm="100000">
                                          <p:val>
                                            <p:strVal val="#ppt_w"/>
                                          </p:val>
                                        </p:tav>
                                      </p:tavLst>
                                    </p:anim>
                                    <p:anim calcmode="lin" valueType="num">
                                      <p:cBhvr>
                                        <p:cTn id="69" dur="1000" fill="hold"/>
                                        <p:tgtEl>
                                          <p:spTgt spid="3">
                                            <p:txEl>
                                              <p:pRg st="8" end="8"/>
                                            </p:txEl>
                                          </p:spTgt>
                                        </p:tgtEl>
                                        <p:attrNameLst>
                                          <p:attrName>ppt_h</p:attrName>
                                        </p:attrNameLst>
                                      </p:cBhvr>
                                      <p:tavLst>
                                        <p:tav tm="0">
                                          <p:val>
                                            <p:strVal val="#ppt_h"/>
                                          </p:val>
                                        </p:tav>
                                        <p:tav tm="100000">
                                          <p:val>
                                            <p:strVal val="#ppt_h"/>
                                          </p:val>
                                        </p:tav>
                                      </p:tavLst>
                                    </p:anim>
                                    <p:animEffect transition="in" filter="fade">
                                      <p:cBhvr>
                                        <p:cTn id="70" dur="1000"/>
                                        <p:tgtEl>
                                          <p:spTgt spid="3">
                                            <p:txEl>
                                              <p:pRg st="8" end="8"/>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5"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 calcmode="lin" valueType="num">
                                      <p:cBhvr>
                                        <p:cTn id="75" dur="1000" fill="hold"/>
                                        <p:tgtEl>
                                          <p:spTgt spid="3">
                                            <p:txEl>
                                              <p:pRg st="9" end="9"/>
                                            </p:txEl>
                                          </p:spTgt>
                                        </p:tgtEl>
                                        <p:attrNameLst>
                                          <p:attrName>ppt_w</p:attrName>
                                        </p:attrNameLst>
                                      </p:cBhvr>
                                      <p:tavLst>
                                        <p:tav tm="0">
                                          <p:val>
                                            <p:strVal val="#ppt_w*0.70"/>
                                          </p:val>
                                        </p:tav>
                                        <p:tav tm="100000">
                                          <p:val>
                                            <p:strVal val="#ppt_w"/>
                                          </p:val>
                                        </p:tav>
                                      </p:tavLst>
                                    </p:anim>
                                    <p:anim calcmode="lin" valueType="num">
                                      <p:cBhvr>
                                        <p:cTn id="76" dur="1000" fill="hold"/>
                                        <p:tgtEl>
                                          <p:spTgt spid="3">
                                            <p:txEl>
                                              <p:pRg st="9" end="9"/>
                                            </p:txEl>
                                          </p:spTgt>
                                        </p:tgtEl>
                                        <p:attrNameLst>
                                          <p:attrName>ppt_h</p:attrName>
                                        </p:attrNameLst>
                                      </p:cBhvr>
                                      <p:tavLst>
                                        <p:tav tm="0">
                                          <p:val>
                                            <p:strVal val="#ppt_h"/>
                                          </p:val>
                                        </p:tav>
                                        <p:tav tm="100000">
                                          <p:val>
                                            <p:strVal val="#ppt_h"/>
                                          </p:val>
                                        </p:tav>
                                      </p:tavLst>
                                    </p:anim>
                                    <p:animEffect transition="in" filter="fade">
                                      <p:cBhvr>
                                        <p:cTn id="77" dur="1000"/>
                                        <p:tgtEl>
                                          <p:spTgt spid="3">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5"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 calcmode="lin" valueType="num">
                                      <p:cBhvr>
                                        <p:cTn id="82" dur="1000" fill="hold"/>
                                        <p:tgtEl>
                                          <p:spTgt spid="3">
                                            <p:txEl>
                                              <p:pRg st="10" end="10"/>
                                            </p:txEl>
                                          </p:spTgt>
                                        </p:tgtEl>
                                        <p:attrNameLst>
                                          <p:attrName>ppt_w</p:attrName>
                                        </p:attrNameLst>
                                      </p:cBhvr>
                                      <p:tavLst>
                                        <p:tav tm="0">
                                          <p:val>
                                            <p:strVal val="#ppt_w*0.70"/>
                                          </p:val>
                                        </p:tav>
                                        <p:tav tm="100000">
                                          <p:val>
                                            <p:strVal val="#ppt_w"/>
                                          </p:val>
                                        </p:tav>
                                      </p:tavLst>
                                    </p:anim>
                                    <p:anim calcmode="lin" valueType="num">
                                      <p:cBhvr>
                                        <p:cTn id="83" dur="1000" fill="hold"/>
                                        <p:tgtEl>
                                          <p:spTgt spid="3">
                                            <p:txEl>
                                              <p:pRg st="10" end="10"/>
                                            </p:txEl>
                                          </p:spTgt>
                                        </p:tgtEl>
                                        <p:attrNameLst>
                                          <p:attrName>ppt_h</p:attrName>
                                        </p:attrNameLst>
                                      </p:cBhvr>
                                      <p:tavLst>
                                        <p:tav tm="0">
                                          <p:val>
                                            <p:strVal val="#ppt_h"/>
                                          </p:val>
                                        </p:tav>
                                        <p:tav tm="100000">
                                          <p:val>
                                            <p:strVal val="#ppt_h"/>
                                          </p:val>
                                        </p:tav>
                                      </p:tavLst>
                                    </p:anim>
                                    <p:animEffect transition="in" filter="fade">
                                      <p:cBhvr>
                                        <p:cTn id="84" dur="1000"/>
                                        <p:tgtEl>
                                          <p:spTgt spid="3">
                                            <p:txEl>
                                              <p:pRg st="10" end="10"/>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5" presetClass="entr" presetSubtype="0" fill="hold" grpId="0" nodeType="clickEffect">
                                  <p:stCondLst>
                                    <p:cond delay="0"/>
                                  </p:stCondLst>
                                  <p:childTnLst>
                                    <p:set>
                                      <p:cBhvr>
                                        <p:cTn id="88" dur="1" fill="hold">
                                          <p:stCondLst>
                                            <p:cond delay="0"/>
                                          </p:stCondLst>
                                        </p:cTn>
                                        <p:tgtEl>
                                          <p:spTgt spid="3">
                                            <p:txEl>
                                              <p:pRg st="11" end="11"/>
                                            </p:txEl>
                                          </p:spTgt>
                                        </p:tgtEl>
                                        <p:attrNameLst>
                                          <p:attrName>style.visibility</p:attrName>
                                        </p:attrNameLst>
                                      </p:cBhvr>
                                      <p:to>
                                        <p:strVal val="visible"/>
                                      </p:to>
                                    </p:set>
                                    <p:anim calcmode="lin" valueType="num">
                                      <p:cBhvr>
                                        <p:cTn id="89" dur="1000" fill="hold"/>
                                        <p:tgtEl>
                                          <p:spTgt spid="3">
                                            <p:txEl>
                                              <p:pRg st="11" end="11"/>
                                            </p:txEl>
                                          </p:spTgt>
                                        </p:tgtEl>
                                        <p:attrNameLst>
                                          <p:attrName>ppt_w</p:attrName>
                                        </p:attrNameLst>
                                      </p:cBhvr>
                                      <p:tavLst>
                                        <p:tav tm="0">
                                          <p:val>
                                            <p:strVal val="#ppt_w*0.70"/>
                                          </p:val>
                                        </p:tav>
                                        <p:tav tm="100000">
                                          <p:val>
                                            <p:strVal val="#ppt_w"/>
                                          </p:val>
                                        </p:tav>
                                      </p:tavLst>
                                    </p:anim>
                                    <p:anim calcmode="lin" valueType="num">
                                      <p:cBhvr>
                                        <p:cTn id="90" dur="1000" fill="hold"/>
                                        <p:tgtEl>
                                          <p:spTgt spid="3">
                                            <p:txEl>
                                              <p:pRg st="11" end="11"/>
                                            </p:txEl>
                                          </p:spTgt>
                                        </p:tgtEl>
                                        <p:attrNameLst>
                                          <p:attrName>ppt_h</p:attrName>
                                        </p:attrNameLst>
                                      </p:cBhvr>
                                      <p:tavLst>
                                        <p:tav tm="0">
                                          <p:val>
                                            <p:strVal val="#ppt_h"/>
                                          </p:val>
                                        </p:tav>
                                        <p:tav tm="100000">
                                          <p:val>
                                            <p:strVal val="#ppt_h"/>
                                          </p:val>
                                        </p:tav>
                                      </p:tavLst>
                                    </p:anim>
                                    <p:animEffect transition="in" filter="fade">
                                      <p:cBhvr>
                                        <p:cTn id="91"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C5BE3-C1E2-7643-A39C-817C876E09F7}"/>
              </a:ext>
            </a:extLst>
          </p:cNvPr>
          <p:cNvSpPr>
            <a:spLocks noGrp="1"/>
          </p:cNvSpPr>
          <p:nvPr>
            <p:ph type="title"/>
          </p:nvPr>
        </p:nvSpPr>
        <p:spPr>
          <a:xfrm>
            <a:off x="640081" y="791570"/>
            <a:ext cx="4018839" cy="5262390"/>
          </a:xfrm>
        </p:spPr>
        <p:txBody>
          <a:bodyPr anchor="ctr">
            <a:normAutofit/>
          </a:bodyPr>
          <a:lstStyle/>
          <a:p>
            <a:pPr algn="r"/>
            <a:r>
              <a:rPr lang="en-US" sz="4600" b="0" i="0" u="none" strike="noStrike">
                <a:solidFill>
                  <a:schemeClr val="bg2"/>
                </a:solidFill>
                <a:effectLst/>
                <a:latin typeface="Calibri Light" panose="020F0302020204030204" pitchFamily="34" charset="0"/>
              </a:rPr>
              <a:t>Neighbourhood housing needs</a:t>
            </a:r>
            <a:r>
              <a:rPr lang="en-US" sz="4600" b="0" i="0">
                <a:solidFill>
                  <a:schemeClr val="bg2"/>
                </a:solidFill>
                <a:effectLst/>
                <a:latin typeface="Calibri Light" panose="020F0302020204030204" pitchFamily="34" charset="0"/>
              </a:rPr>
              <a:t>​</a:t>
            </a:r>
            <a:endParaRPr lang="en-US" sz="46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D97805E9-4DE0-1145-B299-4D315A44F030}"/>
              </a:ext>
            </a:extLst>
          </p:cNvPr>
          <p:cNvSpPr>
            <a:spLocks noGrp="1"/>
          </p:cNvSpPr>
          <p:nvPr>
            <p:ph idx="1"/>
          </p:nvPr>
        </p:nvSpPr>
        <p:spPr>
          <a:xfrm>
            <a:off x="6176720" y="791570"/>
            <a:ext cx="4892308" cy="5262390"/>
          </a:xfrm>
        </p:spPr>
        <p:txBody>
          <a:bodyPr anchor="ctr">
            <a:normAutofit/>
          </a:bodyPr>
          <a:lstStyle/>
          <a:p>
            <a:pPr marL="0" indent="0" rtl="0" fontAlgn="base">
              <a:buNone/>
            </a:pPr>
            <a:r>
              <a:rPr lang="en-US" sz="1800" b="0" i="0" u="none" strike="noStrike">
                <a:effectLst/>
                <a:latin typeface="Open Sans"/>
              </a:rPr>
              <a:t>Housing for vulnerable adult are aopen door project to provent homeless help to sustain a tenancy provision of sheltered housing services.</a:t>
            </a:r>
            <a:r>
              <a:rPr lang="en-US" sz="1800" b="0" i="0">
                <a:effectLst/>
                <a:latin typeface="Open Sans"/>
              </a:rPr>
              <a:t>​</a:t>
            </a:r>
            <a:endParaRPr lang="en-US" sz="1800" b="0" i="0">
              <a:effectLst/>
              <a:latin typeface="Segoe UI" panose="020B0502040204020203" pitchFamily="34" charset="0"/>
            </a:endParaRPr>
          </a:p>
          <a:p>
            <a:pPr rtl="0" fontAlgn="base"/>
            <a:r>
              <a:rPr lang="en-US" sz="1800">
                <a:latin typeface="Open Sans"/>
              </a:rPr>
              <a:t>A</a:t>
            </a:r>
            <a:r>
              <a:rPr lang="en-US" sz="1800" b="0" i="0" u="none" strike="noStrike">
                <a:effectLst/>
                <a:latin typeface="Open Sans"/>
              </a:rPr>
              <a:t>dvice, assistance and support to prevent homelessness</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temporary/emergency accommodation to those who we have a statutory duty to house</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a safe temporary living environment with access to resettlement support</a:t>
            </a:r>
            <a:r>
              <a:rPr lang="en-US" sz="1800" b="0" i="0">
                <a:effectLst/>
                <a:latin typeface="Open Sans"/>
              </a:rPr>
              <a:t>​</a:t>
            </a:r>
            <a:endParaRPr lang="en-US" sz="1800" b="0" i="0">
              <a:effectLst/>
              <a:latin typeface="Segoe UI" panose="020B0502040204020203" pitchFamily="34" charset="0"/>
            </a:endParaRPr>
          </a:p>
          <a:p>
            <a:pPr rtl="0" fontAlgn="base"/>
            <a:r>
              <a:rPr lang="en-US" sz="1800" b="0" i="0" u="none" strike="noStrike">
                <a:effectLst/>
                <a:latin typeface="Open Sans"/>
              </a:rPr>
              <a:t>support to people to enable them to live independently in their own, permanent accommodation.(</a:t>
            </a:r>
            <a:r>
              <a:rPr lang="en-US" sz="1800" b="0" i="0" u="none" strike="noStrike">
                <a:effectLst/>
                <a:latin typeface="Calibri" panose="020F0502020204030204" pitchFamily="34" charset="0"/>
              </a:rPr>
              <a:t>Wakefield.gov.uk. 2020).</a:t>
            </a:r>
            <a:r>
              <a:rPr lang="en-US" sz="1800" b="0" i="0">
                <a:effectLst/>
                <a:latin typeface="Calibri" panose="020F0502020204030204" pitchFamily="34" charset="0"/>
              </a:rPr>
              <a:t>​</a:t>
            </a:r>
            <a:endParaRPr lang="en-US" sz="1800" b="0" i="0">
              <a:effectLst/>
              <a:latin typeface="Segoe UI" panose="020B0502040204020203" pitchFamily="34" charset="0"/>
            </a:endParaRPr>
          </a:p>
          <a:p>
            <a:pPr marL="0" indent="0">
              <a:buNone/>
            </a:pPr>
            <a:endParaRPr lang="en-US" sz="1800"/>
          </a:p>
        </p:txBody>
      </p:sp>
      <p:sp>
        <p:nvSpPr>
          <p:cNvPr id="4" name="Subtitle 2">
            <a:extLst>
              <a:ext uri="{FF2B5EF4-FFF2-40B4-BE49-F238E27FC236}">
                <a16:creationId xmlns:a16="http://schemas.microsoft.com/office/drawing/2014/main" id="{5A0604E6-E368-6941-A6EE-3F2D7663D762}"/>
              </a:ext>
            </a:extLst>
          </p:cNvPr>
          <p:cNvSpPr txBox="1">
            <a:spLocks/>
          </p:cNvSpPr>
          <p:nvPr/>
        </p:nvSpPr>
        <p:spPr>
          <a:xfrm>
            <a:off x="1428114" y="2364913"/>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Caffion Hamiltion Collar 1905372</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2810573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ircle(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circle(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3F552-3C82-0C44-BEDB-524F6EED4410}"/>
              </a:ext>
            </a:extLst>
          </p:cNvPr>
          <p:cNvSpPr>
            <a:spLocks noGrp="1"/>
          </p:cNvSpPr>
          <p:nvPr>
            <p:ph type="title"/>
          </p:nvPr>
        </p:nvSpPr>
        <p:spPr>
          <a:xfrm>
            <a:off x="1371600" y="685800"/>
            <a:ext cx="9601200" cy="1485900"/>
          </a:xfrm>
        </p:spPr>
        <p:txBody>
          <a:bodyPr/>
          <a:lstStyle/>
          <a:p>
            <a:r>
              <a:rPr lang="en-US" b="0" i="0" u="none" strike="noStrike">
                <a:effectLst/>
                <a:latin typeface="Calibri Light" panose="020F0302020204030204" pitchFamily="34" charset="0"/>
              </a:rPr>
              <a:t>Education services and support</a:t>
            </a:r>
            <a:r>
              <a:rPr lang="en-US" b="0" i="0">
                <a:effectLst/>
                <a:latin typeface="Calibri Light" panose="020F0302020204030204" pitchFamily="34" charset="0"/>
              </a:rPr>
              <a:t>​</a:t>
            </a:r>
            <a:endParaRPr lang="en-US"/>
          </a:p>
        </p:txBody>
      </p:sp>
      <p:graphicFrame>
        <p:nvGraphicFramePr>
          <p:cNvPr id="5" name="Content Placeholder 2">
            <a:extLst>
              <a:ext uri="{FF2B5EF4-FFF2-40B4-BE49-F238E27FC236}">
                <a16:creationId xmlns:a16="http://schemas.microsoft.com/office/drawing/2014/main" id="{A99B89E8-0103-49D8-924D-65D4CC393CF3}"/>
              </a:ext>
            </a:extLst>
          </p:cNvPr>
          <p:cNvGraphicFramePr>
            <a:graphicFrameLocks noGrp="1"/>
          </p:cNvGraphicFramePr>
          <p:nvPr>
            <p:ph idx="1"/>
            <p:extLst>
              <p:ext uri="{D42A27DB-BD31-4B8C-83A1-F6EECF244321}">
                <p14:modId xmlns:p14="http://schemas.microsoft.com/office/powerpoint/2010/main" val="411394113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title 2">
            <a:extLst>
              <a:ext uri="{FF2B5EF4-FFF2-40B4-BE49-F238E27FC236}">
                <a16:creationId xmlns:a16="http://schemas.microsoft.com/office/drawing/2014/main" id="{F1211E29-AB48-0F4C-BA76-0657427BF46F}"/>
              </a:ext>
            </a:extLst>
          </p:cNvPr>
          <p:cNvSpPr txBox="1">
            <a:spLocks/>
          </p:cNvSpPr>
          <p:nvPr/>
        </p:nvSpPr>
        <p:spPr>
          <a:xfrm>
            <a:off x="5795398" y="6172200"/>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224253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F00EFC5A-6BAE-1C4E-8D1E-1F295090B268}"/>
              </a:ext>
            </a:extLst>
          </p:cNvPr>
          <p:cNvSpPr>
            <a:spLocks noGrp="1"/>
          </p:cNvSpPr>
          <p:nvPr>
            <p:ph type="title"/>
          </p:nvPr>
        </p:nvSpPr>
        <p:spPr>
          <a:xfrm>
            <a:off x="1253764" y="1327355"/>
            <a:ext cx="3559425" cy="4482564"/>
          </a:xfrm>
        </p:spPr>
        <p:txBody>
          <a:bodyPr/>
          <a:lstStyle/>
          <a:p>
            <a:r>
              <a:rPr lang="en-US" b="0" i="0" u="none" strike="noStrike">
                <a:effectLst/>
                <a:latin typeface="Calibri Light" panose="020F0302020204030204" pitchFamily="34" charset="0"/>
              </a:rPr>
              <a:t>HOSPITAL passport </a:t>
            </a:r>
            <a:r>
              <a:rPr lang="en-US" b="0" i="0">
                <a:effectLst/>
                <a:latin typeface="Calibri Light" panose="020F0302020204030204" pitchFamily="34" charset="0"/>
              </a:rPr>
              <a:t>​</a:t>
            </a:r>
            <a:endParaRPr lang="en-US"/>
          </a:p>
        </p:txBody>
      </p:sp>
      <p:sp>
        <p:nvSpPr>
          <p:cNvPr id="3" name="Content Placeholder 2">
            <a:extLst>
              <a:ext uri="{FF2B5EF4-FFF2-40B4-BE49-F238E27FC236}">
                <a16:creationId xmlns:a16="http://schemas.microsoft.com/office/drawing/2014/main" id="{617CF811-AF18-6C4C-8177-85EAA049FA47}"/>
              </a:ext>
            </a:extLst>
          </p:cNvPr>
          <p:cNvSpPr>
            <a:spLocks noGrp="1"/>
          </p:cNvSpPr>
          <p:nvPr>
            <p:ph idx="1"/>
          </p:nvPr>
        </p:nvSpPr>
        <p:spPr>
          <a:xfrm>
            <a:off x="6100123" y="1327356"/>
            <a:ext cx="4872677" cy="4482564"/>
          </a:xfrm>
        </p:spPr>
        <p:txBody>
          <a:bodyPr/>
          <a:lstStyle/>
          <a:p>
            <a:pPr rtl="0" fontAlgn="base"/>
            <a:r>
              <a:rPr lang="en-US" b="0" i="0" u="none" strike="noStrike">
                <a:effectLst/>
                <a:latin typeface="Calibri" panose="020F0502020204030204" pitchFamily="34" charset="0"/>
              </a:rPr>
              <a:t>Will have important information about your medical history and support and needs what you may have</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telling the hospital of the nature of your disability</a:t>
            </a:r>
            <a:r>
              <a:rPr lang="en-US" b="0" i="0">
                <a:effectLst/>
                <a:latin typeface="Calibri" panose="020F0502020204030204" pitchFamily="34" charset="0"/>
              </a:rPr>
              <a:t>​</a:t>
            </a:r>
            <a:endParaRPr lang="en-US" b="0" i="0">
              <a:effectLst/>
              <a:latin typeface="Arial" panose="020B0604020202020204" pitchFamily="34" charset="0"/>
            </a:endParaRPr>
          </a:p>
          <a:p>
            <a:pPr rtl="0" fontAlgn="base"/>
            <a:r>
              <a:rPr lang="en-US" b="0" i="0" u="none" strike="noStrike">
                <a:effectLst/>
                <a:latin typeface="Calibri" panose="020F0502020204030204" pitchFamily="34" charset="0"/>
              </a:rPr>
              <a:t>what extra support you need because of your disability (</a:t>
            </a:r>
            <a:r>
              <a:rPr lang="en-US" b="1" i="0" u="none" strike="noStrike">
                <a:effectLst/>
                <a:latin typeface="Calibri" panose="020F0502020204030204" pitchFamily="34" charset="0"/>
              </a:rPr>
              <a:t> </a:t>
            </a:r>
            <a:r>
              <a:rPr lang="en-US" b="0" i="0" u="none" strike="noStrike">
                <a:effectLst/>
                <a:latin typeface="Calibri" panose="020F0502020204030204" pitchFamily="34" charset="0"/>
              </a:rPr>
              <a:t>nidirect. 2020).</a:t>
            </a:r>
            <a:r>
              <a:rPr lang="en-US" b="0" i="0">
                <a:effectLst/>
                <a:latin typeface="Calibri" panose="020F0502020204030204" pitchFamily="34" charset="0"/>
              </a:rPr>
              <a:t>​</a:t>
            </a:r>
            <a:endParaRPr lang="en-US" b="0" i="0">
              <a:effectLst/>
              <a:latin typeface="Arial" panose="020B0604020202020204" pitchFamily="34" charset="0"/>
            </a:endParaRPr>
          </a:p>
          <a:p>
            <a:pPr marL="0" indent="0" rtl="0" fontAlgn="base">
              <a:buNone/>
            </a:pPr>
            <a:endParaRPr lang="en-US" b="0" i="0">
              <a:effectLst/>
              <a:latin typeface="Arial" panose="020B0604020202020204" pitchFamily="34" charset="0"/>
            </a:endParaRPr>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10713BD4-B1CA-C141-B9D7-BCA73A0F58BA}"/>
              </a:ext>
            </a:extLst>
          </p:cNvPr>
          <p:cNvSpPr txBox="1">
            <a:spLocks/>
          </p:cNvSpPr>
          <p:nvPr/>
        </p:nvSpPr>
        <p:spPr>
          <a:xfrm>
            <a:off x="1547383" y="3229158"/>
            <a:ext cx="3875406" cy="39968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Caffion Hamiltion Collar 1905372</a:t>
            </a:r>
          </a:p>
          <a:p>
            <a:pPr marL="0" indent="0">
              <a:lnSpc>
                <a:spcPct val="102000"/>
              </a:lnSpc>
              <a:spcAft>
                <a:spcPts val="600"/>
              </a:spcAft>
              <a:buNone/>
            </a:pPr>
            <a:endParaRPr lang="en-US" sz="1800">
              <a:solidFill>
                <a:schemeClr val="tx1"/>
              </a:solidFill>
            </a:endParaRPr>
          </a:p>
        </p:txBody>
      </p:sp>
    </p:spTree>
    <p:extLst>
      <p:ext uri="{BB962C8B-B14F-4D97-AF65-F5344CB8AC3E}">
        <p14:creationId xmlns:p14="http://schemas.microsoft.com/office/powerpoint/2010/main" val="3550144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D227000-02C8-714A-BE12-42F0713021D2}"/>
              </a:ext>
            </a:extLst>
          </p:cNvPr>
          <p:cNvSpPr>
            <a:spLocks noGrp="1"/>
          </p:cNvSpPr>
          <p:nvPr>
            <p:ph type="title"/>
          </p:nvPr>
        </p:nvSpPr>
        <p:spPr>
          <a:xfrm>
            <a:off x="272955" y="791570"/>
            <a:ext cx="4385965" cy="5262390"/>
          </a:xfrm>
        </p:spPr>
        <p:txBody>
          <a:bodyPr anchor="ctr">
            <a:noAutofit/>
          </a:bodyPr>
          <a:lstStyle/>
          <a:p>
            <a:pPr algn="r"/>
            <a:r>
              <a:rPr lang="en-US" sz="5400">
                <a:solidFill>
                  <a:schemeClr val="bg2"/>
                </a:solidFill>
              </a:rPr>
              <a:t>Risk factors &amp; impact of the child/young person/family </a:t>
            </a:r>
          </a:p>
        </p:txBody>
      </p:sp>
      <p:sp>
        <p:nvSpPr>
          <p:cNvPr id="6"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A3752E9-2020-6E40-ADCE-13F7FA41FE90}"/>
              </a:ext>
            </a:extLst>
          </p:cNvPr>
          <p:cNvSpPr>
            <a:spLocks noGrp="1"/>
          </p:cNvSpPr>
          <p:nvPr>
            <p:ph idx="1"/>
          </p:nvPr>
        </p:nvSpPr>
        <p:spPr>
          <a:xfrm>
            <a:off x="5576475" y="85299"/>
            <a:ext cx="6254428" cy="4478171"/>
          </a:xfrm>
        </p:spPr>
        <p:txBody>
          <a:bodyPr anchor="ctr">
            <a:noAutofit/>
          </a:bodyPr>
          <a:lstStyle/>
          <a:p>
            <a:pPr marL="0" indent="0">
              <a:buNone/>
            </a:pPr>
            <a:r>
              <a:rPr lang="en-US" sz="1400"/>
              <a:t>It states in the case study that this family has rehousing needs and general finances (income support). If the house needs rehousing this means the house their moving into it's not a good place for young people, children &amp; family to live in. </a:t>
            </a:r>
            <a:r>
              <a:rPr lang="en-US" sz="1400" i="1">
                <a:solidFill>
                  <a:srgbClr val="C82613"/>
                </a:solidFill>
              </a:rPr>
              <a:t>A</a:t>
            </a:r>
            <a:r>
              <a:rPr lang="en-US" sz="1400" b="0" i="1">
                <a:solidFill>
                  <a:srgbClr val="C82613"/>
                </a:solidFill>
                <a:effectLst/>
              </a:rPr>
              <a:t>s this will have negative impact upon their long-term health and wellbeing</a:t>
            </a:r>
            <a:r>
              <a:rPr lang="en-US" sz="1400" b="0" i="1">
                <a:solidFill>
                  <a:srgbClr val="000000"/>
                </a:solidFill>
                <a:effectLst/>
              </a:rPr>
              <a:t> </a:t>
            </a:r>
            <a:r>
              <a:rPr lang="en-US" sz="1400" b="0" i="1">
                <a:solidFill>
                  <a:srgbClr val="C82613"/>
                </a:solidFill>
                <a:effectLst/>
              </a:rPr>
              <a:t>​(Shelter, 2006).</a:t>
            </a:r>
            <a:r>
              <a:rPr lang="en-US" sz="1400"/>
              <a:t> </a:t>
            </a:r>
          </a:p>
          <a:p>
            <a:pPr marL="0" indent="0">
              <a:buNone/>
            </a:pPr>
            <a:r>
              <a:rPr lang="en-US" sz="1400"/>
              <a:t>This is one of the risk as it will impact on their health conditions, which will lead to infections, asthma, lead poisoning, injuries and mental health. Having these health conditions will affect on the children’s school performance. </a:t>
            </a:r>
            <a:r>
              <a:rPr lang="en-US" sz="1400" i="1">
                <a:solidFill>
                  <a:srgbClr val="C00000"/>
                </a:solidFill>
              </a:rPr>
              <a:t>Children living in overcrowded and unfit conditions are more likely to experience respiratory problems such as coughing and asthmatic wheezing. For many children this means losing sleep, restricted physical activity, and missing school (Shelter, 2006)</a:t>
            </a:r>
          </a:p>
          <a:p>
            <a:pPr marL="0" indent="0">
              <a:buNone/>
            </a:pPr>
            <a:r>
              <a:rPr lang="en-US" sz="1400"/>
              <a:t>Also this will effect young people &amp; children education because they wouldn't be able access all the resources they need for school, as the house needs redecorating it would be unsafe for young people, children and families to stay in, this will effect their life outcomes as the children will be behind in education if they miss out lessons. </a:t>
            </a:r>
            <a:r>
              <a:rPr lang="en-US" sz="1400">
                <a:solidFill>
                  <a:srgbClr val="C00000"/>
                </a:solidFill>
              </a:rPr>
              <a:t>Poor housing during childhood has huge financial and social costs across many areas including health, education and the economy. (Shelter 2016)</a:t>
            </a:r>
          </a:p>
        </p:txBody>
      </p:sp>
      <p:pic>
        <p:nvPicPr>
          <p:cNvPr id="4" name="Picture 6">
            <a:extLst>
              <a:ext uri="{FF2B5EF4-FFF2-40B4-BE49-F238E27FC236}">
                <a16:creationId xmlns:a16="http://schemas.microsoft.com/office/drawing/2014/main" id="{60304C7D-09AC-864A-B96F-EB93F132DCB1}"/>
              </a:ext>
            </a:extLst>
          </p:cNvPr>
          <p:cNvPicPr>
            <a:picLocks noChangeAspect="1"/>
          </p:cNvPicPr>
          <p:nvPr/>
        </p:nvPicPr>
        <p:blipFill>
          <a:blip r:embed="rId2"/>
          <a:stretch>
            <a:fillRect/>
          </a:stretch>
        </p:blipFill>
        <p:spPr>
          <a:xfrm>
            <a:off x="8644919" y="4478165"/>
            <a:ext cx="3274126" cy="2294536"/>
          </a:xfrm>
          <a:prstGeom prst="rect">
            <a:avLst/>
          </a:prstGeom>
        </p:spPr>
      </p:pic>
      <p:sp>
        <p:nvSpPr>
          <p:cNvPr id="8" name="Subtitle 2">
            <a:extLst>
              <a:ext uri="{FF2B5EF4-FFF2-40B4-BE49-F238E27FC236}">
                <a16:creationId xmlns:a16="http://schemas.microsoft.com/office/drawing/2014/main" id="{83AADB35-C823-C84C-AF63-00C21ED54815}"/>
              </a:ext>
            </a:extLst>
          </p:cNvPr>
          <p:cNvSpPr txBox="1">
            <a:spLocks/>
          </p:cNvSpPr>
          <p:nvPr/>
        </p:nvSpPr>
        <p:spPr>
          <a:xfrm>
            <a:off x="2324900" y="4811441"/>
            <a:ext cx="3092920" cy="408221"/>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bg1">
                    <a:lumMod val="95000"/>
                  </a:schemeClr>
                </a:solidFill>
              </a:rPr>
              <a:t>Tahira Khatun 1817087</a:t>
            </a:r>
          </a:p>
          <a:p>
            <a:pPr marL="0" indent="0">
              <a:lnSpc>
                <a:spcPct val="102000"/>
              </a:lnSpc>
              <a:spcAft>
                <a:spcPts val="600"/>
              </a:spcAft>
              <a:buNone/>
            </a:pPr>
            <a:endParaRPr lang="en-US" sz="1800">
              <a:solidFill>
                <a:schemeClr val="bg1">
                  <a:lumMod val="95000"/>
                </a:schemeClr>
              </a:solidFill>
            </a:endParaRPr>
          </a:p>
        </p:txBody>
      </p:sp>
    </p:spTree>
    <p:extLst>
      <p:ext uri="{BB962C8B-B14F-4D97-AF65-F5344CB8AC3E}">
        <p14:creationId xmlns:p14="http://schemas.microsoft.com/office/powerpoint/2010/main" val="33936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4" name="Rectangle 23">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a:extLst>
              <a:ext uri="{FF2B5EF4-FFF2-40B4-BE49-F238E27FC236}">
                <a16:creationId xmlns:a16="http://schemas.microsoft.com/office/drawing/2014/main" id="{85CDEEEE-B077-8344-80E9-9AA9C84A4891}"/>
              </a:ext>
            </a:extLst>
          </p:cNvPr>
          <p:cNvPicPr>
            <a:picLocks noGrp="1" noChangeAspect="1"/>
          </p:cNvPicPr>
          <p:nvPr>
            <p:ph idx="1"/>
          </p:nvPr>
        </p:nvPicPr>
        <p:blipFill>
          <a:blip r:embed="rId2"/>
          <a:stretch>
            <a:fillRect/>
          </a:stretch>
        </p:blipFill>
        <p:spPr>
          <a:xfrm>
            <a:off x="634275" y="1022492"/>
            <a:ext cx="6900380" cy="4813015"/>
          </a:xfrm>
          <a:prstGeom prst="rect">
            <a:avLst/>
          </a:prstGeom>
        </p:spPr>
      </p:pic>
      <p:sp>
        <p:nvSpPr>
          <p:cNvPr id="26"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5B089A0A-779F-AB45-AA5B-6A2A4C20F591}"/>
              </a:ext>
            </a:extLst>
          </p:cNvPr>
          <p:cNvSpPr>
            <a:spLocks noGrp="1"/>
          </p:cNvSpPr>
          <p:nvPr>
            <p:ph type="title"/>
          </p:nvPr>
        </p:nvSpPr>
        <p:spPr>
          <a:xfrm>
            <a:off x="8386935" y="1519356"/>
            <a:ext cx="3625025" cy="2310546"/>
          </a:xfrm>
        </p:spPr>
        <p:txBody>
          <a:bodyPr vert="horz" lIns="91440" tIns="45720" rIns="91440" bIns="45720" rtlCol="0" anchor="b">
            <a:noAutofit/>
          </a:bodyPr>
          <a:lstStyle/>
          <a:p>
            <a:r>
              <a:rPr lang="en-US" sz="2400" cap="all"/>
              <a:t>What policies and professional interventions are in place? </a:t>
            </a:r>
            <a:br>
              <a:rPr lang="en-US" sz="2400" cap="all"/>
            </a:br>
            <a:r>
              <a:rPr lang="en-US" sz="2400" cap="all"/>
              <a:t>&amp; how we try to prevent a similar incident occuring today</a:t>
            </a:r>
          </a:p>
        </p:txBody>
      </p:sp>
      <p:sp>
        <p:nvSpPr>
          <p:cNvPr id="3" name="Subtitle 2">
            <a:extLst>
              <a:ext uri="{FF2B5EF4-FFF2-40B4-BE49-F238E27FC236}">
                <a16:creationId xmlns:a16="http://schemas.microsoft.com/office/drawing/2014/main" id="{8F90EBFD-83D2-FA49-98B0-C2CBB72F341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sp>
        <p:nvSpPr>
          <p:cNvPr id="11" name="TextBox 10">
            <a:extLst>
              <a:ext uri="{FF2B5EF4-FFF2-40B4-BE49-F238E27FC236}">
                <a16:creationId xmlns:a16="http://schemas.microsoft.com/office/drawing/2014/main" id="{BD029BFC-D4F8-4748-8982-C35CDFE02304}"/>
              </a:ext>
            </a:extLst>
          </p:cNvPr>
          <p:cNvSpPr txBox="1"/>
          <p:nvPr/>
        </p:nvSpPr>
        <p:spPr>
          <a:xfrm>
            <a:off x="8339227" y="4109202"/>
            <a:ext cx="3971356" cy="1477328"/>
          </a:xfrm>
          <a:prstGeom prst="rect">
            <a:avLst/>
          </a:prstGeom>
          <a:noFill/>
        </p:spPr>
        <p:txBody>
          <a:bodyPr wrap="square">
            <a:spAutoFit/>
          </a:bodyPr>
          <a:lstStyle/>
          <a:p>
            <a:r>
              <a:rPr lang="en-GB" b="0" i="0" u="none" strike="noStrike">
                <a:solidFill>
                  <a:srgbClr val="FFFFFF"/>
                </a:solidFill>
                <a:effectLst/>
                <a:latin typeface="Arial Nova Cond" panose="02000000000000000000" pitchFamily="2" charset="0"/>
              </a:rPr>
              <a:t>Current policy and case management initiatives used by Multi disciplinary services, to meet the diverse needs and vulnerabilities of children, young people and families.</a:t>
            </a:r>
            <a:endParaRPr lang="en-US"/>
          </a:p>
        </p:txBody>
      </p:sp>
    </p:spTree>
    <p:extLst>
      <p:ext uri="{BB962C8B-B14F-4D97-AF65-F5344CB8AC3E}">
        <p14:creationId xmlns:p14="http://schemas.microsoft.com/office/powerpoint/2010/main" val="41580137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5"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6"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6B15A246-249D-0F4C-A584-19CA7A6FD38B}"/>
              </a:ext>
            </a:extLst>
          </p:cNvPr>
          <p:cNvSpPr>
            <a:spLocks noGrp="1"/>
          </p:cNvSpPr>
          <p:nvPr>
            <p:ph type="title"/>
          </p:nvPr>
        </p:nvSpPr>
        <p:spPr>
          <a:xfrm>
            <a:off x="1915128" y="1788454"/>
            <a:ext cx="8361229" cy="2098226"/>
          </a:xfrm>
        </p:spPr>
        <p:txBody>
          <a:bodyPr vert="horz" lIns="91440" tIns="45720" rIns="91440" bIns="45720" rtlCol="0" anchor="b">
            <a:noAutofit/>
          </a:bodyPr>
          <a:lstStyle/>
          <a:p>
            <a:pPr algn="ctr"/>
            <a:r>
              <a:rPr lang="en-US" sz="7200" cap="all"/>
              <a:t>Current policy</a:t>
            </a:r>
          </a:p>
        </p:txBody>
      </p:sp>
      <p:sp>
        <p:nvSpPr>
          <p:cNvPr id="3" name="Content Placeholder 2">
            <a:extLst>
              <a:ext uri="{FF2B5EF4-FFF2-40B4-BE49-F238E27FC236}">
                <a16:creationId xmlns:a16="http://schemas.microsoft.com/office/drawing/2014/main" id="{EB5D6A31-1E53-5A40-8FB2-41792A3A4803}"/>
              </a:ext>
            </a:extLst>
          </p:cNvPr>
          <p:cNvSpPr>
            <a:spLocks noGrp="1"/>
          </p:cNvSpPr>
          <p:nvPr>
            <p:ph idx="1"/>
          </p:nvPr>
        </p:nvSpPr>
        <p:spPr>
          <a:xfrm>
            <a:off x="2679906" y="3956279"/>
            <a:ext cx="6831673" cy="1086237"/>
          </a:xfrm>
        </p:spPr>
        <p:txBody>
          <a:bodyPr vert="horz" lIns="91440" tIns="45720" rIns="91440" bIns="45720" rtlCol="0">
            <a:normAutofit/>
          </a:bodyPr>
          <a:lstStyle/>
          <a:p>
            <a:pPr marL="0" indent="0" algn="ctr">
              <a:lnSpc>
                <a:spcPct val="112000"/>
              </a:lnSpc>
              <a:spcBef>
                <a:spcPts val="0"/>
              </a:spcBef>
              <a:spcAft>
                <a:spcPts val="600"/>
              </a:spcAft>
              <a:buNone/>
            </a:pPr>
            <a:r>
              <a:rPr lang="en-US" sz="2300" b="0" i="0" u="none" strike="noStrike">
                <a:effectLst/>
              </a:rPr>
              <a:t>Agencies involved,  housing, health, education, job centre plus, connexions, core services</a:t>
            </a:r>
            <a:endParaRPr lang="en-US" sz="2300"/>
          </a:p>
        </p:txBody>
      </p:sp>
      <p:sp>
        <p:nvSpPr>
          <p:cNvPr id="4" name="Subtitle 2">
            <a:extLst>
              <a:ext uri="{FF2B5EF4-FFF2-40B4-BE49-F238E27FC236}">
                <a16:creationId xmlns:a16="http://schemas.microsoft.com/office/drawing/2014/main" id="{3D7493B5-2BE5-7E4F-8298-BED6F1AB316D}"/>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A8825B0C-3DAC-AB44-8C75-37E97915DFB1}"/>
              </a:ext>
            </a:extLst>
          </p:cNvPr>
          <p:cNvPicPr>
            <a:picLocks noChangeAspect="1"/>
          </p:cNvPicPr>
          <p:nvPr/>
        </p:nvPicPr>
        <p:blipFill>
          <a:blip r:embed="rId2"/>
          <a:stretch>
            <a:fillRect/>
          </a:stretch>
        </p:blipFill>
        <p:spPr>
          <a:xfrm>
            <a:off x="4505359" y="247250"/>
            <a:ext cx="3687123" cy="2578855"/>
          </a:xfrm>
          <a:prstGeom prst="rect">
            <a:avLst/>
          </a:prstGeom>
        </p:spPr>
      </p:pic>
    </p:spTree>
    <p:extLst>
      <p:ext uri="{BB962C8B-B14F-4D97-AF65-F5344CB8AC3E}">
        <p14:creationId xmlns:p14="http://schemas.microsoft.com/office/powerpoint/2010/main" val="3807057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2AD4E3B-33A9-5046-BBC2-B81CBF0B04C2}"/>
              </a:ext>
            </a:extLst>
          </p:cNvPr>
          <p:cNvSpPr>
            <a:spLocks noGrp="1"/>
          </p:cNvSpPr>
          <p:nvPr>
            <p:ph type="title"/>
          </p:nvPr>
        </p:nvSpPr>
        <p:spPr>
          <a:xfrm>
            <a:off x="640081" y="791570"/>
            <a:ext cx="4018839" cy="5262390"/>
          </a:xfrm>
        </p:spPr>
        <p:txBody>
          <a:bodyPr anchor="ctr">
            <a:normAutofit/>
          </a:bodyPr>
          <a:lstStyle/>
          <a:p>
            <a:pPr algn="r"/>
            <a:r>
              <a:rPr lang="en-US" sz="5400">
                <a:solidFill>
                  <a:schemeClr val="bg2"/>
                </a:solidFill>
              </a:rPr>
              <a:t>Diversity </a:t>
            </a: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97818B-33B5-024D-B7B8-1F44928CE0DD}"/>
              </a:ext>
            </a:extLst>
          </p:cNvPr>
          <p:cNvSpPr>
            <a:spLocks noGrp="1"/>
          </p:cNvSpPr>
          <p:nvPr>
            <p:ph idx="1"/>
          </p:nvPr>
        </p:nvSpPr>
        <p:spPr>
          <a:xfrm>
            <a:off x="5943332" y="196186"/>
            <a:ext cx="4892308" cy="2198467"/>
          </a:xfrm>
        </p:spPr>
        <p:txBody>
          <a:bodyPr anchor="ctr">
            <a:normAutofit/>
          </a:bodyPr>
          <a:lstStyle/>
          <a:p>
            <a:r>
              <a:rPr lang="en-GB" sz="1800" b="0" i="0" u="none" strike="noStrike">
                <a:effectLst/>
                <a:latin typeface="Arial Nova Cond" panose="020B0506020202020204" pitchFamily="34" charset="0"/>
              </a:rPr>
              <a:t>The needs of each child, young people, and family is individual and MDS needs to address this and recognise that not each caseload can not be managed in the same way. This opens local policy to have a flexible approach.</a:t>
            </a:r>
            <a:endParaRPr lang="en-US" sz="1800"/>
          </a:p>
        </p:txBody>
      </p:sp>
      <p:sp>
        <p:nvSpPr>
          <p:cNvPr id="4" name="Subtitle 2">
            <a:extLst>
              <a:ext uri="{FF2B5EF4-FFF2-40B4-BE49-F238E27FC236}">
                <a16:creationId xmlns:a16="http://schemas.microsoft.com/office/drawing/2014/main" id="{4D22C622-2357-B240-9E60-869C6A4258DA}"/>
              </a:ext>
            </a:extLst>
          </p:cNvPr>
          <p:cNvSpPr txBox="1">
            <a:spLocks/>
          </p:cNvSpPr>
          <p:nvPr/>
        </p:nvSpPr>
        <p:spPr>
          <a:xfrm>
            <a:off x="7151432" y="6115375"/>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6">
            <a:extLst>
              <a:ext uri="{FF2B5EF4-FFF2-40B4-BE49-F238E27FC236}">
                <a16:creationId xmlns:a16="http://schemas.microsoft.com/office/drawing/2014/main" id="{8AA92E72-43FA-A843-93A0-89F099977479}"/>
              </a:ext>
            </a:extLst>
          </p:cNvPr>
          <p:cNvPicPr>
            <a:picLocks noChangeAspect="1"/>
          </p:cNvPicPr>
          <p:nvPr/>
        </p:nvPicPr>
        <p:blipFill>
          <a:blip r:embed="rId2"/>
          <a:stretch>
            <a:fillRect/>
          </a:stretch>
        </p:blipFill>
        <p:spPr>
          <a:xfrm>
            <a:off x="6176720" y="2623635"/>
            <a:ext cx="4672464" cy="2795951"/>
          </a:xfrm>
          <a:prstGeom prst="rect">
            <a:avLst/>
          </a:prstGeom>
        </p:spPr>
      </p:pic>
    </p:spTree>
    <p:extLst>
      <p:ext uri="{BB962C8B-B14F-4D97-AF65-F5344CB8AC3E}">
        <p14:creationId xmlns:p14="http://schemas.microsoft.com/office/powerpoint/2010/main" val="314401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64D210C3-081C-6840-BBFC-2C36AA41E8F1}"/>
              </a:ext>
            </a:extLst>
          </p:cNvPr>
          <p:cNvSpPr>
            <a:spLocks noGrp="1"/>
          </p:cNvSpPr>
          <p:nvPr>
            <p:ph type="title"/>
          </p:nvPr>
        </p:nvSpPr>
        <p:spPr>
          <a:xfrm>
            <a:off x="1253764" y="1327355"/>
            <a:ext cx="3559425" cy="4482564"/>
          </a:xfrm>
        </p:spPr>
        <p:txBody>
          <a:bodyPr/>
          <a:lstStyle/>
          <a:p>
            <a:r>
              <a:rPr lang="en-US"/>
              <a:t>Case management initatives</a:t>
            </a:r>
          </a:p>
        </p:txBody>
      </p:sp>
      <p:sp>
        <p:nvSpPr>
          <p:cNvPr id="3" name="Content Placeholder 2">
            <a:extLst>
              <a:ext uri="{FF2B5EF4-FFF2-40B4-BE49-F238E27FC236}">
                <a16:creationId xmlns:a16="http://schemas.microsoft.com/office/drawing/2014/main" id="{51E871A6-210B-094A-829D-5F31E58CCD1A}"/>
              </a:ext>
            </a:extLst>
          </p:cNvPr>
          <p:cNvSpPr>
            <a:spLocks noGrp="1"/>
          </p:cNvSpPr>
          <p:nvPr>
            <p:ph idx="1"/>
          </p:nvPr>
        </p:nvSpPr>
        <p:spPr>
          <a:xfrm>
            <a:off x="6100123" y="1327356"/>
            <a:ext cx="4872677" cy="4482564"/>
          </a:xfrm>
        </p:spPr>
        <p:txBody>
          <a:bodyPr/>
          <a:lstStyle/>
          <a:p>
            <a:r>
              <a:rPr lang="en-US"/>
              <a:t>P</a:t>
            </a:r>
            <a:r>
              <a:rPr lang="en-GB" b="0" i="0" u="none" strike="noStrike">
                <a:effectLst/>
                <a:latin typeface="Arial Nova Cond" panose="020B0506020202020204" pitchFamily="34" charset="0"/>
              </a:rPr>
              <a:t>romote transparency, encourage communication, share information, delegate tasks, promotes accountability, allows agreements, requires assessing and evaluating builds trust</a:t>
            </a:r>
            <a:endParaRPr lang="en-US"/>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Subtitle 2">
            <a:extLst>
              <a:ext uri="{FF2B5EF4-FFF2-40B4-BE49-F238E27FC236}">
                <a16:creationId xmlns:a16="http://schemas.microsoft.com/office/drawing/2014/main" id="{247C4AD9-860C-2047-AEEC-C85F5D72B502}"/>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DF740730-4DFB-184A-81BE-B9BECD68661D}"/>
              </a:ext>
            </a:extLst>
          </p:cNvPr>
          <p:cNvPicPr>
            <a:picLocks noChangeAspect="1"/>
          </p:cNvPicPr>
          <p:nvPr/>
        </p:nvPicPr>
        <p:blipFill>
          <a:blip r:embed="rId2"/>
          <a:stretch>
            <a:fillRect/>
          </a:stretch>
        </p:blipFill>
        <p:spPr>
          <a:xfrm>
            <a:off x="3562181" y="3171185"/>
            <a:ext cx="5346813" cy="2557430"/>
          </a:xfrm>
          <a:prstGeom prst="rect">
            <a:avLst/>
          </a:prstGeom>
        </p:spPr>
      </p:pic>
    </p:spTree>
    <p:extLst>
      <p:ext uri="{BB962C8B-B14F-4D97-AF65-F5344CB8AC3E}">
        <p14:creationId xmlns:p14="http://schemas.microsoft.com/office/powerpoint/2010/main" val="1710900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51D149FF-24EA-4575-93C6-D58A02586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028C7-0AF1-7B42-A7FA-0A191C594609}"/>
              </a:ext>
            </a:extLst>
          </p:cNvPr>
          <p:cNvSpPr>
            <a:spLocks noGrp="1"/>
          </p:cNvSpPr>
          <p:nvPr>
            <p:ph type="title"/>
          </p:nvPr>
        </p:nvSpPr>
        <p:spPr>
          <a:xfrm>
            <a:off x="2410873" y="1480930"/>
            <a:ext cx="5482268" cy="3672027"/>
          </a:xfrm>
        </p:spPr>
        <p:txBody>
          <a:bodyPr vert="horz" lIns="91440" tIns="45720" rIns="91440" bIns="45720" rtlCol="0" anchor="ctr">
            <a:noAutofit/>
          </a:bodyPr>
          <a:lstStyle/>
          <a:p>
            <a:pPr algn="r"/>
            <a:r>
              <a:rPr lang="en-US" sz="4800" cap="all"/>
              <a:t>Needs driven/problems encountered</a:t>
            </a:r>
          </a:p>
        </p:txBody>
      </p:sp>
      <p:sp>
        <p:nvSpPr>
          <p:cNvPr id="3" name="Content Placeholder 2">
            <a:extLst>
              <a:ext uri="{FF2B5EF4-FFF2-40B4-BE49-F238E27FC236}">
                <a16:creationId xmlns:a16="http://schemas.microsoft.com/office/drawing/2014/main" id="{D1C2588F-4EF4-4549-BD6F-C10B9D977B32}"/>
              </a:ext>
            </a:extLst>
          </p:cNvPr>
          <p:cNvSpPr>
            <a:spLocks noGrp="1"/>
          </p:cNvSpPr>
          <p:nvPr>
            <p:ph idx="1"/>
          </p:nvPr>
        </p:nvSpPr>
        <p:spPr>
          <a:xfrm>
            <a:off x="8284829" y="105592"/>
            <a:ext cx="2728917" cy="1848212"/>
          </a:xfrm>
        </p:spPr>
        <p:txBody>
          <a:bodyPr vert="horz" lIns="91440" tIns="45720" rIns="91440" bIns="45720" rtlCol="0" anchor="ctr">
            <a:normAutofit/>
          </a:bodyPr>
          <a:lstStyle/>
          <a:p>
            <a:pPr marL="0" indent="0">
              <a:lnSpc>
                <a:spcPct val="112000"/>
              </a:lnSpc>
              <a:spcBef>
                <a:spcPts val="0"/>
              </a:spcBef>
              <a:spcAft>
                <a:spcPts val="600"/>
              </a:spcAft>
              <a:buNone/>
            </a:pPr>
            <a:r>
              <a:rPr lang="en-US" b="0" i="0">
                <a:effectLst/>
              </a:rPr>
              <a:t>How will children young people and their families benefit from MDS. </a:t>
            </a:r>
            <a:endParaRPr lang="en-US"/>
          </a:p>
        </p:txBody>
      </p:sp>
      <p:sp>
        <p:nvSpPr>
          <p:cNvPr id="14" name="Rectangle 13">
            <a:extLst>
              <a:ext uri="{FF2B5EF4-FFF2-40B4-BE49-F238E27FC236}">
                <a16:creationId xmlns:a16="http://schemas.microsoft.com/office/drawing/2014/main" id="{CC965133-69F4-4869-A4C0-97C9B2B60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2108425" cy="6857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 name="Freeform 6">
            <a:extLst>
              <a:ext uri="{FF2B5EF4-FFF2-40B4-BE49-F238E27FC236}">
                <a16:creationId xmlns:a16="http://schemas.microsoft.com/office/drawing/2014/main" id="{43FEB8E0-28C6-45D4-B8D7-F36F09074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125266"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cxnSp>
        <p:nvCxnSpPr>
          <p:cNvPr id="18" name="Straight Connector 17">
            <a:extLst>
              <a:ext uri="{FF2B5EF4-FFF2-40B4-BE49-F238E27FC236}">
                <a16:creationId xmlns:a16="http://schemas.microsoft.com/office/drawing/2014/main" id="{409EBF91-BD5B-4CA7-8B07-993751CD3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6357" y="2463421"/>
            <a:ext cx="0" cy="203351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Subtitle 2">
            <a:extLst>
              <a:ext uri="{FF2B5EF4-FFF2-40B4-BE49-F238E27FC236}">
                <a16:creationId xmlns:a16="http://schemas.microsoft.com/office/drawing/2014/main" id="{FA8B4836-9377-DB47-B80A-44D523FC0D1E}"/>
              </a:ext>
            </a:extLst>
          </p:cNvPr>
          <p:cNvSpPr txBox="1">
            <a:spLocks/>
          </p:cNvSpPr>
          <p:nvPr/>
        </p:nvSpPr>
        <p:spPr>
          <a:xfrm>
            <a:off x="3312999" y="6009722"/>
            <a:ext cx="3275668" cy="331453"/>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Tinamarie Pena-Smith 1816447</a:t>
            </a:r>
          </a:p>
        </p:txBody>
      </p:sp>
      <p:pic>
        <p:nvPicPr>
          <p:cNvPr id="5" name="Picture 5">
            <a:extLst>
              <a:ext uri="{FF2B5EF4-FFF2-40B4-BE49-F238E27FC236}">
                <a16:creationId xmlns:a16="http://schemas.microsoft.com/office/drawing/2014/main" id="{9B3B1A85-9719-8445-887F-0CDD9E3DF9C8}"/>
              </a:ext>
            </a:extLst>
          </p:cNvPr>
          <p:cNvPicPr>
            <a:picLocks noChangeAspect="1"/>
          </p:cNvPicPr>
          <p:nvPr/>
        </p:nvPicPr>
        <p:blipFill>
          <a:blip r:embed="rId2"/>
          <a:stretch>
            <a:fillRect/>
          </a:stretch>
        </p:blipFill>
        <p:spPr>
          <a:xfrm>
            <a:off x="8454409" y="4070167"/>
            <a:ext cx="3478772" cy="2613805"/>
          </a:xfrm>
          <a:prstGeom prst="rect">
            <a:avLst/>
          </a:prstGeom>
        </p:spPr>
      </p:pic>
    </p:spTree>
    <p:extLst>
      <p:ext uri="{BB962C8B-B14F-4D97-AF65-F5344CB8AC3E}">
        <p14:creationId xmlns:p14="http://schemas.microsoft.com/office/powerpoint/2010/main" val="32333781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6">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2"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9"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34" name="Rectangle 10">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12">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DB8238B4-4554-F04D-B9EA-059D16526B90}"/>
              </a:ext>
            </a:extLst>
          </p:cNvPr>
          <p:cNvSpPr>
            <a:spLocks noGrp="1"/>
          </p:cNvSpPr>
          <p:nvPr>
            <p:ph type="title"/>
          </p:nvPr>
        </p:nvSpPr>
        <p:spPr>
          <a:xfrm>
            <a:off x="1446430" y="1965635"/>
            <a:ext cx="5751537" cy="3848521"/>
          </a:xfrm>
        </p:spPr>
        <p:txBody>
          <a:bodyPr vert="horz" lIns="91440" tIns="45720" rIns="91440" bIns="45720" rtlCol="0" anchor="ctr">
            <a:noAutofit/>
          </a:bodyPr>
          <a:lstStyle/>
          <a:p>
            <a:pPr algn="r"/>
            <a:r>
              <a:rPr lang="en-US" sz="4800" b="0" i="0" cap="all"/>
              <a:t>Current policy used by services to meet diverse needs and vulnerabilities of the children, young people and families</a:t>
            </a:r>
          </a:p>
        </p:txBody>
      </p:sp>
      <p:cxnSp>
        <p:nvCxnSpPr>
          <p:cNvPr id="39" name="Straight Connector 16">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4B4AD4C4-0973-9D40-8553-D402524A2D47}"/>
              </a:ext>
            </a:extLst>
          </p:cNvPr>
          <p:cNvSpPr txBox="1"/>
          <p:nvPr/>
        </p:nvSpPr>
        <p:spPr>
          <a:xfrm>
            <a:off x="7827718" y="2490128"/>
            <a:ext cx="3493685" cy="1754326"/>
          </a:xfrm>
          <a:prstGeom prst="rect">
            <a:avLst/>
          </a:prstGeom>
          <a:noFill/>
        </p:spPr>
        <p:txBody>
          <a:bodyPr wrap="square">
            <a:spAutoFit/>
          </a:bodyPr>
          <a:lstStyle/>
          <a:p>
            <a:pPr marL="228600" marR="0" indent="-228600" algn="l"/>
            <a:r>
              <a:rPr lang="en-US" b="0" i="0">
                <a:solidFill>
                  <a:srgbClr val="000000"/>
                </a:solidFill>
                <a:effectLst/>
                <a:latin typeface="Calibri" panose="020F0502020204030204" pitchFamily="34" charset="0"/>
              </a:rPr>
              <a:t>Neighbourhood services</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Safeguarding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Children act (1989) </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Social worker</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Education act (1988)</a:t>
            </a:r>
            <a:endParaRPr lang="en-US" b="0" i="0">
              <a:solidFill>
                <a:srgbClr val="000000"/>
              </a:solidFill>
              <a:effectLst/>
              <a:latin typeface="Roboto" panose="02000000000000000000" pitchFamily="2" charset="0"/>
            </a:endParaRPr>
          </a:p>
          <a:p>
            <a:pPr marL="228600" marR="0" indent="-228600" algn="l"/>
            <a:r>
              <a:rPr lang="en-US" b="0" i="0">
                <a:solidFill>
                  <a:srgbClr val="000000"/>
                </a:solidFill>
                <a:effectLst/>
                <a:latin typeface="Calibri" panose="020F0502020204030204" pitchFamily="34" charset="0"/>
              </a:rPr>
              <a:t>Disabled persons act (1986)</a:t>
            </a:r>
            <a:endParaRPr lang="en-US" b="0" i="0">
              <a:solidFill>
                <a:srgbClr val="000000"/>
              </a:solidFill>
              <a:effectLst/>
              <a:latin typeface="Roboto" panose="02000000000000000000" pitchFamily="2" charset="0"/>
            </a:endParaRPr>
          </a:p>
        </p:txBody>
      </p:sp>
      <p:pic>
        <p:nvPicPr>
          <p:cNvPr id="5" name="Picture 5">
            <a:extLst>
              <a:ext uri="{FF2B5EF4-FFF2-40B4-BE49-F238E27FC236}">
                <a16:creationId xmlns:a16="http://schemas.microsoft.com/office/drawing/2014/main" id="{64D1FC41-9E0B-5C4A-AD63-BF502C5C006E}"/>
              </a:ext>
            </a:extLst>
          </p:cNvPr>
          <p:cNvPicPr>
            <a:picLocks noChangeAspect="1"/>
          </p:cNvPicPr>
          <p:nvPr/>
        </p:nvPicPr>
        <p:blipFill rotWithShape="1">
          <a:blip r:embed="rId2"/>
          <a:srcRect t="4929"/>
          <a:stretch/>
        </p:blipFill>
        <p:spPr>
          <a:xfrm>
            <a:off x="7197967" y="75616"/>
            <a:ext cx="4702789" cy="1534421"/>
          </a:xfrm>
          <a:prstGeom prst="rect">
            <a:avLst/>
          </a:prstGeom>
        </p:spPr>
      </p:pic>
      <p:sp>
        <p:nvSpPr>
          <p:cNvPr id="3" name="Subtitle 2">
            <a:extLst>
              <a:ext uri="{FF2B5EF4-FFF2-40B4-BE49-F238E27FC236}">
                <a16:creationId xmlns:a16="http://schemas.microsoft.com/office/drawing/2014/main" id="{E3885BC0-67D0-4643-9421-FF3AD843B175}"/>
              </a:ext>
            </a:extLst>
          </p:cNvPr>
          <p:cNvSpPr txBox="1">
            <a:spLocks/>
          </p:cNvSpPr>
          <p:nvPr/>
        </p:nvSpPr>
        <p:spPr>
          <a:xfrm>
            <a:off x="8382950" y="5277987"/>
            <a:ext cx="2794375" cy="536169"/>
          </a:xfrm>
          <a:prstGeom prst="rect">
            <a:avLst/>
          </a:prstGeom>
        </p:spPr>
        <p:txBody>
          <a:bodyPr vert="horz" lIns="91440" tIns="45720" rIns="91440" bIns="45720" rtlCol="0">
            <a:no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nSpc>
                <a:spcPct val="102000"/>
              </a:lnSpc>
              <a:spcAft>
                <a:spcPts val="600"/>
              </a:spcAft>
              <a:buNone/>
            </a:pPr>
            <a:r>
              <a:rPr lang="en-US" sz="1800">
                <a:solidFill>
                  <a:schemeClr val="tx1"/>
                </a:solidFill>
              </a:rPr>
              <a:t>Nuria Cardoso 1906098</a:t>
            </a:r>
          </a:p>
        </p:txBody>
      </p:sp>
    </p:spTree>
    <p:extLst>
      <p:ext uri="{BB962C8B-B14F-4D97-AF65-F5344CB8AC3E}">
        <p14:creationId xmlns:p14="http://schemas.microsoft.com/office/powerpoint/2010/main" val="297783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3" presetClass="entr" presetSubtype="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fade">
                                      <p:cBhvr>
                                        <p:cTn id="12" dur="100"/>
                                        <p:tgtEl>
                                          <p:spTgt spid="40"/>
                                        </p:tgtEl>
                                      </p:cBhvr>
                                    </p:animEffect>
                                    <p:anim calcmode="lin" valueType="num">
                                      <p:cBhvr>
                                        <p:cTn id="13" dur="400" fill="hold"/>
                                        <p:tgtEl>
                                          <p:spTgt spid="40"/>
                                        </p:tgtEl>
                                        <p:attrNameLst>
                                          <p:attrName>ppt_x</p:attrName>
                                        </p:attrNameLst>
                                      </p:cBhvr>
                                      <p:tavLst>
                                        <p:tav tm="0">
                                          <p:val>
                                            <p:strVal val="#ppt_x"/>
                                          </p:val>
                                        </p:tav>
                                        <p:tav tm="100000">
                                          <p:val>
                                            <p:strVal val="#ppt_x"/>
                                          </p:val>
                                        </p:tav>
                                      </p:tavLst>
                                    </p:anim>
                                    <p:anim calcmode="lin" valueType="num">
                                      <p:cBhvr>
                                        <p:cTn id="14" dur="400" fill="hold"/>
                                        <p:tgtEl>
                                          <p:spTgt spid="40"/>
                                        </p:tgtEl>
                                        <p:attrNameLst>
                                          <p:attrName>ppt_y</p:attrName>
                                        </p:attrNameLst>
                                      </p:cBhvr>
                                      <p:tavLst>
                                        <p:tav tm="0">
                                          <p:val>
                                            <p:strVal val="#ppt_y+0.31"/>
                                          </p:val>
                                        </p:tav>
                                        <p:tav tm="100000">
                                          <p:val>
                                            <p:strVal val="#ppt_y+0.31"/>
                                          </p:val>
                                        </p:tav>
                                      </p:tavLst>
                                    </p:anim>
                                    <p:anim calcmode="lin" valueType="num">
                                      <p:cBhvr>
                                        <p:cTn id="15" dur="600" decel="50000" fill="hold">
                                          <p:stCondLst>
                                            <p:cond delay="400"/>
                                          </p:stCondLst>
                                        </p:cTn>
                                        <p:tgtEl>
                                          <p:spTgt spid="4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6" dur="600" decel="50000" fill="hold">
                                          <p:stCondLst>
                                            <p:cond delay="400"/>
                                          </p:stCondLst>
                                        </p:cTn>
                                        <p:tgtEl>
                                          <p:spTgt spid="4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89EA62-F38E-4285-A105-C5E1BD3600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2CF6E46A-CCCD-4728-B011-E147B2362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2E2C684B-30C9-4689-A529-EBF1B8ADB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D8E74CFB-EAAD-43E9-BDAC-AAE4F8E86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6E31D67-858D-409A-863E-EE8DEB9CC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15772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6">
            <a:extLst>
              <a:ext uri="{FF2B5EF4-FFF2-40B4-BE49-F238E27FC236}">
                <a16:creationId xmlns:a16="http://schemas.microsoft.com/office/drawing/2014/main" id="{0C11AD76-2664-4F1B-8A6E-71601C059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3922753"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5CCB1E1-A320-5B4A-A7BD-46AED2573664}"/>
              </a:ext>
            </a:extLst>
          </p:cNvPr>
          <p:cNvSpPr>
            <a:spLocks noGrp="1"/>
          </p:cNvSpPr>
          <p:nvPr>
            <p:ph type="title"/>
          </p:nvPr>
        </p:nvSpPr>
        <p:spPr>
          <a:xfrm>
            <a:off x="4520953" y="1352447"/>
            <a:ext cx="6778558" cy="1596266"/>
          </a:xfrm>
        </p:spPr>
        <p:txBody>
          <a:bodyPr vert="horz" lIns="91440" tIns="45720" rIns="91440" bIns="45720" rtlCol="0" anchor="b">
            <a:noAutofit/>
          </a:bodyPr>
          <a:lstStyle/>
          <a:p>
            <a:r>
              <a:rPr lang="en-US" sz="6600" cap="all"/>
              <a:t>Conclusion </a:t>
            </a:r>
            <a:br>
              <a:rPr lang="en-US" sz="6600" cap="all"/>
            </a:br>
            <a:endParaRPr lang="en-US" sz="6600" cap="all"/>
          </a:p>
        </p:txBody>
      </p:sp>
      <p:pic>
        <p:nvPicPr>
          <p:cNvPr id="4" name="Picture 7">
            <a:extLst>
              <a:ext uri="{FF2B5EF4-FFF2-40B4-BE49-F238E27FC236}">
                <a16:creationId xmlns:a16="http://schemas.microsoft.com/office/drawing/2014/main" id="{161EE7A1-7F23-DA43-9297-0E263598E548}"/>
              </a:ext>
            </a:extLst>
          </p:cNvPr>
          <p:cNvPicPr>
            <a:picLocks noGrp="1" noChangeAspect="1"/>
          </p:cNvPicPr>
          <p:nvPr>
            <p:ph idx="1"/>
          </p:nvPr>
        </p:nvPicPr>
        <p:blipFill rotWithShape="1">
          <a:blip r:embed="rId2"/>
          <a:srcRect r="18573"/>
          <a:stretch/>
        </p:blipFill>
        <p:spPr>
          <a:xfrm rot="16200000">
            <a:off x="-2370297" y="2653003"/>
            <a:ext cx="7977537" cy="2473786"/>
          </a:xfrm>
          <a:prstGeom prst="rect">
            <a:avLst/>
          </a:prstGeom>
        </p:spPr>
      </p:pic>
      <p:sp>
        <p:nvSpPr>
          <p:cNvPr id="13" name="TextBox 12">
            <a:extLst>
              <a:ext uri="{FF2B5EF4-FFF2-40B4-BE49-F238E27FC236}">
                <a16:creationId xmlns:a16="http://schemas.microsoft.com/office/drawing/2014/main" id="{E0CF96C1-2E03-F540-9F02-C8A7442DEA86}"/>
              </a:ext>
            </a:extLst>
          </p:cNvPr>
          <p:cNvSpPr txBox="1"/>
          <p:nvPr/>
        </p:nvSpPr>
        <p:spPr>
          <a:xfrm>
            <a:off x="4399806" y="1897043"/>
            <a:ext cx="7328739" cy="4893647"/>
          </a:xfrm>
          <a:prstGeom prst="rect">
            <a:avLst/>
          </a:prstGeom>
          <a:noFill/>
        </p:spPr>
        <p:txBody>
          <a:bodyPr wrap="square">
            <a:spAutoFit/>
          </a:bodyPr>
          <a:lstStyle/>
          <a:p>
            <a:r>
              <a:rPr lang="en-US" sz="1200" b="0" i="0">
                <a:solidFill>
                  <a:srgbClr val="201F1E"/>
                </a:solidFill>
                <a:effectLst/>
                <a:latin typeface="Segoe UI" panose="020B0502040204020203" pitchFamily="34" charset="0"/>
              </a:rPr>
              <a:t>As an overall conclusion, we as a team have looked at all the areas which could have been done more to help the family and what has been done well already. We have tried our best to cover all areas an aspects of the family. As a team of 6 we have split certain areas to each individual so that everyone gets a say and have one are to concentrate on and cover all the aspects of the case as much as they can.</a:t>
            </a:r>
            <a:br>
              <a:rPr lang="en-US" sz="1200"/>
            </a:br>
            <a:br>
              <a:rPr lang="en-US" sz="1200"/>
            </a:br>
            <a:r>
              <a:rPr lang="en-US" sz="1200" b="0" i="0">
                <a:solidFill>
                  <a:srgbClr val="201F1E"/>
                </a:solidFill>
                <a:effectLst/>
                <a:latin typeface="Segoe UI" panose="020B0502040204020203" pitchFamily="34" charset="0"/>
              </a:rPr>
              <a:t>As quoted by "Cambridge Dictionary, 2020" "aim is a result that your plans or actions are intended to achieve"</a:t>
            </a:r>
            <a:br>
              <a:rPr lang="en-US" sz="1200"/>
            </a:br>
            <a:br>
              <a:rPr lang="en-US" sz="1200"/>
            </a:br>
            <a:r>
              <a:rPr lang="en-US" sz="1200" b="0" i="0">
                <a:solidFill>
                  <a:srgbClr val="201F1E"/>
                </a:solidFill>
                <a:effectLst/>
                <a:latin typeface="Segoe UI" panose="020B0502040204020203" pitchFamily="34" charset="0"/>
              </a:rPr>
              <a:t>Our main aim was to find out what benefits, facilities and support were available to the family and were they effective. Where they getting everything they were entitled to or were they missing out and what could have been done more to help them.</a:t>
            </a:r>
            <a:br>
              <a:rPr lang="en-US" sz="1200"/>
            </a:br>
            <a:br>
              <a:rPr lang="en-US" sz="1200"/>
            </a:br>
            <a:r>
              <a:rPr lang="en-US" sz="1200" b="0" i="0">
                <a:solidFill>
                  <a:srgbClr val="201F1E"/>
                </a:solidFill>
                <a:effectLst/>
                <a:latin typeface="Segoe UI" panose="020B0502040204020203" pitchFamily="34" charset="0"/>
              </a:rPr>
              <a:t>We can see clearly see the groups the family had for support and how they become involved with the family and who funded them. We can see what their aims where for the family and how they worked with and around the family to help them achieve their goal.</a:t>
            </a:r>
            <a:br>
              <a:rPr lang="en-US" sz="1200"/>
            </a:br>
            <a:r>
              <a:rPr lang="en-US" sz="1200" b="0" i="0">
                <a:solidFill>
                  <a:srgbClr val="201F1E"/>
                </a:solidFill>
                <a:effectLst/>
                <a:latin typeface="Segoe UI" panose="020B0502040204020203" pitchFamily="34" charset="0"/>
              </a:rPr>
              <a:t>We clearly outlined the risk factors and health and safety which is very important in this case as the family had a disabled child and needed to be protected because in one way or another everyone in the family was vulnerable.</a:t>
            </a:r>
            <a:br>
              <a:rPr lang="en-US" sz="1200"/>
            </a:br>
            <a:br>
              <a:rPr lang="en-US" sz="1200"/>
            </a:br>
            <a:r>
              <a:rPr lang="en-US" sz="1200" b="0" i="0">
                <a:solidFill>
                  <a:srgbClr val="201F1E"/>
                </a:solidFill>
                <a:effectLst/>
                <a:latin typeface="Segoe UI" panose="020B0502040204020203" pitchFamily="34" charset="0"/>
              </a:rPr>
              <a:t>As stated in "Health.mo.gov" 2020 "An intervention is a combination of program elements or strategies designed to produce behavior changes or improve health status among individuals or an entire population"</a:t>
            </a:r>
            <a:br>
              <a:rPr lang="en-US" sz="1200"/>
            </a:br>
            <a:br>
              <a:rPr lang="en-US" sz="1200"/>
            </a:br>
            <a:r>
              <a:rPr lang="en-US" sz="1200" b="0" i="0">
                <a:solidFill>
                  <a:srgbClr val="201F1E"/>
                </a:solidFill>
                <a:effectLst/>
                <a:latin typeface="Segoe UI" panose="020B0502040204020203" pitchFamily="34" charset="0"/>
              </a:rPr>
              <a:t>Looking at the presentation we can see what policies and professional interventions were in place. We have highlighted in great detail of all the agencies involved with the family and majority of ideas have been inputted as to what else could have been done to help the family and give the more security.</a:t>
            </a:r>
            <a:endParaRPr lang="en-US" sz="1200"/>
          </a:p>
        </p:txBody>
      </p:sp>
      <p:sp>
        <p:nvSpPr>
          <p:cNvPr id="17" name="TextBox 16">
            <a:extLst>
              <a:ext uri="{FF2B5EF4-FFF2-40B4-BE49-F238E27FC236}">
                <a16:creationId xmlns:a16="http://schemas.microsoft.com/office/drawing/2014/main" id="{C3E854BF-8152-E245-BA22-B757BB7EDADA}"/>
              </a:ext>
            </a:extLst>
          </p:cNvPr>
          <p:cNvSpPr txBox="1"/>
          <p:nvPr/>
        </p:nvSpPr>
        <p:spPr>
          <a:xfrm>
            <a:off x="7198421" y="889410"/>
            <a:ext cx="6094578" cy="357342"/>
          </a:xfrm>
          <a:prstGeom prst="rect">
            <a:avLst/>
          </a:prstGeom>
          <a:noFill/>
        </p:spPr>
        <p:txBody>
          <a:bodyPr wrap="square">
            <a:spAutoFit/>
          </a:bodyPr>
          <a:lstStyle/>
          <a:p>
            <a:pPr marL="0" indent="0">
              <a:lnSpc>
                <a:spcPct val="102000"/>
              </a:lnSpc>
              <a:spcAft>
                <a:spcPts val="600"/>
              </a:spcAft>
              <a:buNone/>
            </a:pPr>
            <a:r>
              <a:rPr lang="en-US" sz="1800">
                <a:solidFill>
                  <a:schemeClr val="tx1"/>
                </a:solidFill>
              </a:rPr>
              <a:t>Jahura Begum 1807431</a:t>
            </a:r>
          </a:p>
        </p:txBody>
      </p:sp>
    </p:spTree>
    <p:extLst>
      <p:ext uri="{BB962C8B-B14F-4D97-AF65-F5344CB8AC3E}">
        <p14:creationId xmlns:p14="http://schemas.microsoft.com/office/powerpoint/2010/main" val="7402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92EA4F6-564D-47A5-A069-C56EB81E0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3B16C-CC36-194F-A26B-34902578D40E}"/>
              </a:ext>
            </a:extLst>
          </p:cNvPr>
          <p:cNvSpPr>
            <a:spLocks noGrp="1"/>
          </p:cNvSpPr>
          <p:nvPr>
            <p:ph type="title"/>
          </p:nvPr>
        </p:nvSpPr>
        <p:spPr>
          <a:xfrm>
            <a:off x="7019018" y="46061"/>
            <a:ext cx="5187368" cy="6419604"/>
          </a:xfrm>
        </p:spPr>
        <p:txBody>
          <a:bodyPr>
            <a:noAutofit/>
          </a:bodyPr>
          <a:lstStyle/>
          <a:p>
            <a:pPr rtl="0" fontAlgn="base"/>
            <a:r>
              <a:rPr lang="en-US" sz="900" b="0" i="0" u="none" strike="noStrike">
                <a:solidFill>
                  <a:schemeClr val="tx1"/>
                </a:solidFill>
                <a:effectLst/>
                <a:latin typeface="Calibri" panose="020F0502020204030204" pitchFamily="34" charset="0"/>
              </a:rPr>
              <a:t>Infed.org. 2019. </a:t>
            </a:r>
            <a:r>
              <a:rPr lang="en-US" sz="900" b="0" i="1" u="none" strike="noStrike">
                <a:solidFill>
                  <a:schemeClr val="tx1"/>
                </a:solidFill>
                <a:effectLst/>
                <a:latin typeface="Calibri" panose="020F0502020204030204" pitchFamily="34" charset="0"/>
              </a:rPr>
              <a:t>The Connexions Service In England – Infed.Org:</a:t>
            </a:r>
            <a:r>
              <a:rPr lang="en-US" sz="900" b="0" i="0" u="none" strike="noStrike">
                <a:solidFill>
                  <a:schemeClr val="tx1"/>
                </a:solidFill>
                <a:effectLst/>
                <a:latin typeface="Calibri" panose="020F0502020204030204" pitchFamily="34" charset="0"/>
              </a:rPr>
              <a:t>. [online] Available at: &lt;https://infed.org/mobi/the-connexions-service-in-england/&gt;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Job Centre Guide. 2020. </a:t>
            </a:r>
            <a:r>
              <a:rPr lang="en-US" sz="900" b="0" i="1" u="none" strike="noStrike">
                <a:solidFill>
                  <a:schemeClr val="tx1"/>
                </a:solidFill>
                <a:effectLst/>
                <a:latin typeface="Calibri" panose="020F0502020204030204" pitchFamily="34" charset="0"/>
              </a:rPr>
              <a:t>What Is The Jobcentre Plus?</a:t>
            </a:r>
            <a:r>
              <a:rPr lang="en-US" sz="900" b="0" i="0" u="none" strike="noStrike">
                <a:solidFill>
                  <a:schemeClr val="tx1"/>
                </a:solidFill>
                <a:effectLst/>
                <a:latin typeface="Calibri" panose="020F0502020204030204" pitchFamily="34" charset="0"/>
              </a:rPr>
              <a:t>. [online] Available at: &lt;https://www.jobcentreguide.co.uk/jobcentre-plus-guide/4/what-is-the-jobcentre-plus#:~:text=Jobcentre%20Plus%20is%20a%20government-&gt; [Accessed 15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Hounslow, L., 2020. </a:t>
            </a:r>
            <a:r>
              <a:rPr lang="en-US" sz="900" b="0" i="1" u="none" strike="noStrike">
                <a:solidFill>
                  <a:schemeClr val="tx1"/>
                </a:solidFill>
                <a:effectLst/>
                <a:latin typeface="Calibri" panose="020F0502020204030204" pitchFamily="34" charset="0"/>
              </a:rPr>
              <a:t>Leaving Care Team | Children And Young People In Care Teams | London Borough Of Hounslow</a:t>
            </a:r>
            <a:r>
              <a:rPr lang="en-US" sz="900" b="0" i="0" u="none" strike="noStrike">
                <a:solidFill>
                  <a:schemeClr val="tx1"/>
                </a:solidFill>
                <a:effectLst/>
                <a:latin typeface="Calibri" panose="020F0502020204030204" pitchFamily="34" charset="0"/>
              </a:rPr>
              <a:t>. [online] Hounslow.gov.uk. Available</a:t>
            </a:r>
            <a:br>
              <a:rPr lang="en-US" sz="900" b="0" i="0" u="none" strike="noStrike">
                <a:solidFill>
                  <a:schemeClr val="tx1"/>
                </a:solidFill>
                <a:effectLst/>
                <a:latin typeface="Calibri" panose="020F0502020204030204" pitchFamily="34" charset="0"/>
              </a:rPr>
            </a:br>
            <a:r>
              <a:rPr lang="en-US" sz="900" b="0" i="0" u="none" strike="noStrike">
                <a:solidFill>
                  <a:schemeClr val="tx1"/>
                </a:solidFill>
                <a:effectLst/>
                <a:latin typeface="Calibri" panose="020F0502020204030204" pitchFamily="34" charset="0"/>
              </a:rPr>
              <a:t> at: &lt;https://www.hounslow.gov.uk/info/20141/services_for_looked_after_children_and_care_leavers/1700/children_and_young_people_in_care_teams/3#:&gt;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Children's Commissioner for England. 2020. </a:t>
            </a:r>
            <a:r>
              <a:rPr lang="en-US" sz="900" b="0" i="1" u="none" strike="noStrike">
                <a:solidFill>
                  <a:schemeClr val="tx1"/>
                </a:solidFill>
                <a:effectLst/>
                <a:latin typeface="Calibri" panose="020F0502020204030204" pitchFamily="34" charset="0"/>
              </a:rPr>
              <a:t>Leaving Care | Children's Commissioner For England</a:t>
            </a:r>
            <a:r>
              <a:rPr lang="en-US" sz="900" b="0" i="0" u="none" strike="noStrike">
                <a:solidFill>
                  <a:schemeClr val="tx1"/>
                </a:solidFill>
                <a:effectLst/>
                <a:latin typeface="Calibri" panose="020F0502020204030204" pitchFamily="34" charset="0"/>
              </a:rPr>
              <a:t>. [online] Available at: &lt;https://www.childrenscommissioner.gov.uk/help-at-hand/leaving-care-your-rights/&gt;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Arial" panose="020B0604020202020204" pitchFamily="34" charset="0"/>
              </a:rPr>
            </a:br>
            <a:r>
              <a:rPr lang="en-US" sz="900" b="0" i="0" u="none" strike="noStrike">
                <a:solidFill>
                  <a:schemeClr val="tx1"/>
                </a:solidFill>
                <a:effectLst/>
                <a:latin typeface="Calibri" panose="020F0502020204030204" pitchFamily="34" charset="0"/>
              </a:rPr>
              <a:t>Wakefield.gov.uk. 2020. </a:t>
            </a:r>
            <a:r>
              <a:rPr lang="en-US" sz="900" b="0" i="1" u="none" strike="noStrike">
                <a:solidFill>
                  <a:schemeClr val="tx1"/>
                </a:solidFill>
                <a:effectLst/>
                <a:latin typeface="Calibri" panose="020F0502020204030204" pitchFamily="34" charset="0"/>
              </a:rPr>
              <a:t>Housing For Vulnerable Adults - Wakefield Council</a:t>
            </a:r>
            <a:r>
              <a:rPr lang="en-US" sz="900" b="0" i="0" u="none" strike="noStrike">
                <a:solidFill>
                  <a:schemeClr val="tx1"/>
                </a:solidFill>
                <a:effectLst/>
                <a:latin typeface="Calibri" panose="020F0502020204030204" pitchFamily="34" charset="0"/>
              </a:rPr>
              <a:t>. [online] Available at: &lt;https://www.wakefield.gov.uk/housing/housing-in-the-wakefield-district/finding-a-new-home/housing-for-vulnerable-adults?&gt; [Accessed 17 October 2020].</a:t>
            </a:r>
            <a:r>
              <a:rPr lang="en-US" sz="900" b="0" i="0">
                <a:solidFill>
                  <a:schemeClr val="tx1"/>
                </a:solidFill>
                <a:effectLst/>
                <a:latin typeface="Calibri" panose="020F0502020204030204" pitchFamily="34" charset="0"/>
              </a:rPr>
              <a:t>​</a:t>
            </a:r>
            <a:br>
              <a:rPr lang="en-US" sz="900" b="0" i="0">
                <a:solidFill>
                  <a:schemeClr val="tx1"/>
                </a:solidFill>
                <a:effectLst/>
                <a:latin typeface="Calibri" panose="020F0502020204030204" pitchFamily="34" charset="0"/>
              </a:rPr>
            </a:br>
            <a:br>
              <a:rPr lang="en-US" sz="900" b="0" i="0">
                <a:solidFill>
                  <a:schemeClr val="tx1"/>
                </a:solidFill>
                <a:effectLst/>
                <a:latin typeface="Calibri" panose="020F0502020204030204" pitchFamily="34" charset="0"/>
              </a:rPr>
            </a:br>
            <a:r>
              <a:rPr lang="en-GB" sz="800" b="0" i="0" u="none" strike="noStrike">
                <a:solidFill>
                  <a:schemeClr val="tx1"/>
                </a:solidFill>
                <a:effectLst/>
                <a:latin typeface="Arial Nova Cond" panose="020B0506020202020204" pitchFamily="34" charset="0"/>
              </a:rPr>
              <a:t>Curreri NA. Partnership Working in Health and Social Care. International Journal of Integrated Care. 2019;19(2):12. DOI: </a:t>
            </a:r>
            <a:r>
              <a:rPr lang="en-GB" sz="800" b="0" i="0" u="sng" strike="noStrike">
                <a:solidFill>
                  <a:schemeClr val="tx1"/>
                </a:solidFill>
                <a:effectLst/>
                <a:latin typeface="Arial Nova Cond" panose="020B0506020202020204" pitchFamily="34" charset="0"/>
                <a:hlinkClick r:id="rId2">
                  <a:extLst>
                    <a:ext uri="{A12FA001-AC4F-418D-AE19-62706E023703}">
                      <ahyp:hlinkClr xmlns:ahyp="http://schemas.microsoft.com/office/drawing/2018/hyperlinkcolor" val="tx"/>
                    </a:ext>
                  </a:extLst>
                </a:hlinkClick>
              </a:rPr>
              <a:t>http://doi.org/10.5334/ijic.4722</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Facilitators and barriers for co-ordinated multi agency services. P.Sloper. Nov2004 </a:t>
            </a:r>
            <a:r>
              <a:rPr lang="en-GB" sz="800" b="0" i="0" u="sng" strike="noStrike">
                <a:solidFill>
                  <a:schemeClr val="tx1"/>
                </a:solidFill>
                <a:effectLst/>
                <a:latin typeface="Arial Nova Cond" panose="020B0506020202020204" pitchFamily="34" charset="0"/>
                <a:hlinkClick r:id="rId3">
                  <a:extLst>
                    <a:ext uri="{A12FA001-AC4F-418D-AE19-62706E023703}">
                      <ahyp:hlinkClr xmlns:ahyp="http://schemas.microsoft.com/office/drawing/2018/hyperlinkcolor" val="tx"/>
                    </a:ext>
                  </a:extLst>
                </a:hlinkClick>
              </a:rPr>
              <a:t>https://doi.org/10.1111/j.1365-2214.2004.00468.x</a:t>
            </a: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Kutash, K., Acri, M., Pollock, M. </a:t>
            </a:r>
            <a:r>
              <a:rPr lang="en-GB" sz="800" b="0" i="1" u="none" strike="noStrike">
                <a:solidFill>
                  <a:schemeClr val="tx1"/>
                </a:solidFill>
                <a:effectLst/>
                <a:latin typeface="Arial Nova Cond" panose="020B0506020202020204" pitchFamily="34" charset="0"/>
              </a:rPr>
              <a:t>et al.</a:t>
            </a:r>
            <a:r>
              <a:rPr lang="en-GB" sz="800" b="0" i="0" u="none" strike="noStrike">
                <a:solidFill>
                  <a:schemeClr val="tx1"/>
                </a:solidFill>
                <a:effectLst/>
                <a:latin typeface="Arial Nova Cond" panose="020B0506020202020204" pitchFamily="34" charset="0"/>
              </a:rPr>
              <a:t> Quality Indicators for Multidisciplinary Team Functioning in Community-Based Children’s Mental Health Services. </a:t>
            </a:r>
            <a:r>
              <a:rPr lang="en-GB" sz="800" b="0" i="1" u="none" strike="noStrike">
                <a:solidFill>
                  <a:schemeClr val="tx1"/>
                </a:solidFill>
                <a:effectLst/>
                <a:latin typeface="Arial Nova Cond" panose="020B0506020202020204" pitchFamily="34" charset="0"/>
              </a:rPr>
              <a:t>Adm Policy Ment Health</a:t>
            </a:r>
            <a:r>
              <a:rPr lang="en-GB" sz="800" b="0" i="0" u="none" strike="noStrike">
                <a:solidFill>
                  <a:schemeClr val="tx1"/>
                </a:solidFill>
                <a:effectLst/>
                <a:latin typeface="Arial Nova Cond" panose="020B0506020202020204" pitchFamily="34" charset="0"/>
              </a:rPr>
              <a:t> </a:t>
            </a:r>
            <a:r>
              <a:rPr lang="en-GB" sz="800" b="1" i="0" u="none" strike="noStrike">
                <a:solidFill>
                  <a:schemeClr val="tx1"/>
                </a:solidFill>
                <a:effectLst/>
                <a:latin typeface="Arial Nova Cond" panose="020B0506020202020204" pitchFamily="34" charset="0"/>
              </a:rPr>
              <a:t>41, </a:t>
            </a:r>
            <a:r>
              <a:rPr lang="en-GB" sz="800" b="0" i="0" u="none" strike="noStrike">
                <a:solidFill>
                  <a:schemeClr val="tx1"/>
                </a:solidFill>
                <a:effectLst/>
                <a:latin typeface="Arial Nova Cond" panose="020B0506020202020204" pitchFamily="34" charset="0"/>
              </a:rPr>
              <a:t>55–68 (2014). https://doi.org/10.1007/s10488-013-0508-2</a:t>
            </a:r>
            <a:r>
              <a:rPr lang="en-US" sz="800" b="0" i="0">
                <a:solidFill>
                  <a:schemeClr val="tx1"/>
                </a:solidFill>
                <a:effectLst/>
                <a:latin typeface="Arial Nova Cond" panose="020B0506020202020204" pitchFamily="34" charset="0"/>
              </a:rPr>
              <a:t>​</a:t>
            </a:r>
            <a:br>
              <a:rPr lang="en-US"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r>
              <a:rPr lang="en-GB" sz="800" b="0" i="0" u="none" strike="noStrike">
                <a:solidFill>
                  <a:schemeClr val="tx1"/>
                </a:solidFill>
                <a:effectLst/>
                <a:latin typeface="Arial Nova Cond" panose="020B0506020202020204" pitchFamily="34" charset="0"/>
              </a:rPr>
              <a:t>Partnership working in services for children: Use of the common assessment framework. Fiona Collins and Janet McCray.pages130-140. published 23 Feb 2012. </a:t>
            </a:r>
            <a:r>
              <a:rPr lang="en-GB" sz="800" b="0" i="0" u="sng" strike="noStrike">
                <a:solidFill>
                  <a:schemeClr val="tx1"/>
                </a:solidFill>
                <a:effectLst/>
                <a:latin typeface="Arial Nova Cond" panose="020B0506020202020204" pitchFamily="34" charset="0"/>
                <a:hlinkClick r:id="rId4">
                  <a:extLst>
                    <a:ext uri="{A12FA001-AC4F-418D-AE19-62706E023703}">
                      <ahyp:hlinkClr xmlns:ahyp="http://schemas.microsoft.com/office/drawing/2018/hyperlinkcolor" val="tx"/>
                    </a:ext>
                  </a:extLst>
                </a:hlinkClick>
              </a:rPr>
              <a:t>https://doi.org/10.3109/13561820.2011.630111</a:t>
            </a:r>
            <a:r>
              <a:rPr lang="en-GB" sz="800" b="0" i="0">
                <a:solidFill>
                  <a:schemeClr val="tx1"/>
                </a:solidFill>
                <a:effectLst/>
                <a:latin typeface="Arial Nova Cond" panose="020B0506020202020204" pitchFamily="34" charset="0"/>
              </a:rPr>
              <a:t>​</a:t>
            </a:r>
            <a:br>
              <a:rPr lang="en-US" sz="800" b="0" i="0">
                <a:solidFill>
                  <a:schemeClr val="tx1"/>
                </a:solidFill>
                <a:effectLst/>
                <a:latin typeface="Arial Nova Cond" panose="020B0506020202020204" pitchFamily="34" charset="0"/>
              </a:rPr>
            </a:br>
            <a:br>
              <a:rPr lang="en-US" sz="800" b="0" i="0">
                <a:solidFill>
                  <a:schemeClr val="tx1"/>
                </a:solidFill>
                <a:effectLst/>
                <a:latin typeface="Arial Nova Cond" panose="020B0506020202020204" pitchFamily="34" charset="0"/>
              </a:rPr>
            </a:br>
            <a:r>
              <a:rPr lang="en-US" sz="800" b="0" i="0">
                <a:solidFill>
                  <a:srgbClr val="201F1E"/>
                </a:solidFill>
                <a:effectLst/>
                <a:latin typeface="Segoe UI" panose="020B0502040204020203" pitchFamily="34" charset="0"/>
              </a:rPr>
              <a:t>Aims - Cambridge Dictionary, 2020.</a:t>
            </a:r>
            <a:br>
              <a:rPr lang="en-US" sz="800"/>
            </a:br>
            <a:r>
              <a:rPr lang="en-US" sz="800" b="0" i="0">
                <a:solidFill>
                  <a:srgbClr val="201F1E"/>
                </a:solidFill>
                <a:effectLst/>
                <a:latin typeface="Segoe UI" panose="020B0502040204020203" pitchFamily="34" charset="0"/>
              </a:rPr>
              <a:t>Available at: </a:t>
            </a:r>
            <a:r>
              <a:rPr lang="en-US" sz="800" b="0" i="0">
                <a:effectLst/>
                <a:latin typeface="Segoe UI" panose="020B0502040204020203" pitchFamily="34" charset="0"/>
                <a:hlinkClick r:id="rId5"/>
              </a:rPr>
              <a:t>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a:t>
            </a:r>
            <a:br>
              <a:rPr lang="en-US" sz="800"/>
            </a:br>
            <a:r>
              <a:rPr lang="en-US" sz="800" b="0" i="0">
                <a:solidFill>
                  <a:srgbClr val="201F1E"/>
                </a:solidFill>
                <a:effectLst/>
                <a:latin typeface="Segoe UI" panose="020B0502040204020203" pitchFamily="34" charset="0"/>
              </a:rPr>
              <a:t>Accessed: 27/10/2020</a:t>
            </a:r>
            <a:br>
              <a:rPr lang="en-US" sz="800"/>
            </a:br>
            <a:br>
              <a:rPr lang="en-US" sz="800"/>
            </a:br>
            <a:r>
              <a:rPr lang="en-US" sz="800" b="0" i="0">
                <a:solidFill>
                  <a:srgbClr val="201F1E"/>
                </a:solidFill>
                <a:effectLst/>
                <a:latin typeface="Segoe UI" panose="020B0502040204020203" pitchFamily="34" charset="0"/>
              </a:rPr>
              <a:t>Intervention - Health.mo.gov, 2020 Available at: </a:t>
            </a:r>
            <a:r>
              <a:rPr lang="en-US" sz="800" b="0" i="0">
                <a:effectLst/>
                <a:latin typeface="Segoe UI" panose="020B0502040204020203" pitchFamily="34" charset="0"/>
                <a:hlinkClick r:id="rId6"/>
              </a:rPr>
              <a:t>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a:t>
            </a:r>
            <a:br>
              <a:rPr lang="en-US" sz="800"/>
            </a:br>
            <a:r>
              <a:rPr lang="en-US" sz="800" b="0" i="0">
                <a:solidFill>
                  <a:srgbClr val="201F1E"/>
                </a:solidFill>
                <a:effectLst/>
                <a:latin typeface="Segoe UI" panose="020B0502040204020203" pitchFamily="34" charset="0"/>
              </a:rPr>
              <a:t>Accessed: 27/10/2020</a:t>
            </a:r>
            <a:br>
              <a:rPr lang="en-GB" sz="800" b="0" i="0">
                <a:solidFill>
                  <a:schemeClr val="tx1"/>
                </a:solidFill>
                <a:effectLst/>
                <a:latin typeface="Segoe UI" panose="020B0502040204020203" pitchFamily="34" charset="0"/>
              </a:rPr>
            </a:br>
            <a:r>
              <a:rPr lang="en-GB" sz="800" b="0" i="0">
                <a:solidFill>
                  <a:schemeClr val="tx1"/>
                </a:solidFill>
                <a:effectLst/>
                <a:latin typeface="Arial Nova Cond" panose="020B0506020202020204" pitchFamily="34" charset="0"/>
              </a:rPr>
              <a:t>​</a:t>
            </a:r>
            <a:br>
              <a:rPr lang="en-GB" sz="800" b="0" i="0">
                <a:solidFill>
                  <a:schemeClr val="tx1"/>
                </a:solidFill>
                <a:effectLst/>
                <a:latin typeface="Segoe UI" panose="020B0502040204020203" pitchFamily="34" charset="0"/>
              </a:rPr>
            </a:br>
            <a:br>
              <a:rPr lang="en-US" sz="900" b="0" i="0">
                <a:solidFill>
                  <a:schemeClr val="tx1"/>
                </a:solidFill>
                <a:effectLst/>
                <a:latin typeface="Calibri" panose="020F0502020204030204" pitchFamily="34" charset="0"/>
              </a:rPr>
            </a:br>
            <a:br>
              <a:rPr lang="en-US" sz="900" b="0" i="0">
                <a:solidFill>
                  <a:schemeClr val="tx1"/>
                </a:solidFill>
                <a:effectLst/>
                <a:latin typeface="Arial" panose="020B0604020202020204" pitchFamily="34" charset="0"/>
              </a:rPr>
            </a:br>
            <a:endParaRPr lang="en-US" sz="900">
              <a:solidFill>
                <a:schemeClr val="tx1"/>
              </a:solidFill>
            </a:endParaRPr>
          </a:p>
        </p:txBody>
      </p:sp>
      <p:sp>
        <p:nvSpPr>
          <p:cNvPr id="3" name="Content Placeholder 2">
            <a:extLst>
              <a:ext uri="{FF2B5EF4-FFF2-40B4-BE49-F238E27FC236}">
                <a16:creationId xmlns:a16="http://schemas.microsoft.com/office/drawing/2014/main" id="{87751D54-EB45-544C-805E-66861E809D73}"/>
              </a:ext>
            </a:extLst>
          </p:cNvPr>
          <p:cNvSpPr>
            <a:spLocks noGrp="1"/>
          </p:cNvSpPr>
          <p:nvPr>
            <p:ph idx="1"/>
          </p:nvPr>
        </p:nvSpPr>
        <p:spPr>
          <a:xfrm>
            <a:off x="110888" y="3620506"/>
            <a:ext cx="5680881" cy="2956047"/>
          </a:xfrm>
        </p:spPr>
        <p:txBody>
          <a:bodyPr anchor="b">
            <a:noAutofit/>
          </a:bodyPr>
          <a:lstStyle/>
          <a:p>
            <a:r>
              <a:rPr lang="en-US" sz="900" b="0" i="0">
                <a:effectLst/>
                <a:latin typeface="Calibri" panose="020F0502020204030204" pitchFamily="34" charset="0"/>
              </a:rPr>
              <a:t>Frost, N. and Robinson, M. (2007) joining up children’s services: safeguarding children in multi-disciplinary teams.</a:t>
            </a:r>
            <a:endParaRPr lang="en-US" sz="900" b="0" i="0">
              <a:effectLst/>
              <a:latin typeface="Roboto" panose="02000000000000000000" pitchFamily="2" charset="0"/>
            </a:endParaRPr>
          </a:p>
          <a:p>
            <a:r>
              <a:rPr lang="en-US" sz="900" b="0" i="0">
                <a:effectLst/>
                <a:latin typeface="Calibri" panose="020F0502020204030204" pitchFamily="34" charset="0"/>
              </a:rPr>
              <a:t>Child Abuse Review Vol. 16: 184–199 (2007) Published online in Wiley InterScience</a:t>
            </a:r>
            <a:r>
              <a:rPr lang="en-US" sz="900" b="0" i="0" u="none" strike="noStrike">
                <a:effectLst/>
                <a:latin typeface="Calibri" panose="020F0502020204030204" pitchFamily="34" charset="0"/>
              </a:rPr>
              <a:t> </a:t>
            </a:r>
            <a:endParaRPr lang="en-US" sz="900" b="0" i="0">
              <a:effectLst/>
              <a:latin typeface="Roboto" panose="02000000000000000000" pitchFamily="2" charset="0"/>
            </a:endParaRPr>
          </a:p>
          <a:p>
            <a:r>
              <a:rPr lang="en-US" sz="900" b="0" i="0">
                <a:effectLst/>
                <a:latin typeface="Calibri" panose="020F0502020204030204" pitchFamily="34" charset="0"/>
              </a:rPr>
              <a:t>DOI: 10.1002/car.967</a:t>
            </a:r>
            <a:endParaRPr lang="en-US" sz="900" b="0" i="0">
              <a:effectLst/>
              <a:latin typeface="Roboto" panose="02000000000000000000" pitchFamily="2" charset="0"/>
            </a:endParaRPr>
          </a:p>
          <a:p>
            <a:r>
              <a:rPr lang="en-US" sz="900" b="0" i="0">
                <a:effectLst/>
                <a:latin typeface="Calibri" panose="020F0502020204030204" pitchFamily="34" charset="0"/>
              </a:rPr>
              <a:t>Yerbury, M. Close, T. and Lane, Church. (1996) Issues in multidisciplinary teamwork for children with disabilities</a:t>
            </a:r>
          </a:p>
          <a:p>
            <a:r>
              <a:rPr lang="en-US" sz="900"/>
              <a:t>Pam Maras, Vicki Bradshaw, Catherine Croft, Liz Gale and Jan Webb July 2008, Working with Families with Complex Needs A Multi-Agency Approach  The University of Greenwich School of Health &amp; Social Care Avery Hill Campus London SE9 2UG</a:t>
            </a:r>
          </a:p>
          <a:p>
            <a:r>
              <a:rPr lang="en-US" sz="900" b="0" i="0">
                <a:solidFill>
                  <a:schemeClr val="tx1"/>
                </a:solidFill>
                <a:effectLst/>
                <a:latin typeface="Calibri" panose="020F0502020204030204" pitchFamily="34" charset="0"/>
              </a:rPr>
              <a:t>Shelter (2006) Chance of a lifetime: The impact of bad housing on children’s lives. Available at: </a:t>
            </a:r>
            <a:r>
              <a:rPr lang="en-US" sz="900" b="0" i="0">
                <a:solidFill>
                  <a:schemeClr val="tx1"/>
                </a:solidFill>
                <a:effectLst/>
                <a:latin typeface="Calibri" panose="020F0502020204030204" pitchFamily="34" charset="0"/>
                <a:hlinkClick r:id="rId7" tooltip="Original URL: https://england.shelter.org.uk/__data/assets/pdf_file/0016/39202/Chance_of_a_Lifetime.pdf. Click or tap if you trust this link.">
                  <a:extLst>
                    <a:ext uri="{A12FA001-AC4F-418D-AE19-62706E023703}">
                      <ahyp:hlinkClr xmlns:ahyp="http://schemas.microsoft.com/office/drawing/2018/hyperlinkcolor" val="tx"/>
                    </a:ext>
                  </a:extLst>
                </a:hlinkClick>
              </a:rPr>
              <a:t>https://england.shelter.org.uk/__data/assets/pdf_file/0016/39202/Chance_of_a_Lifetime.pdf</a:t>
            </a:r>
            <a:r>
              <a:rPr lang="en-US" sz="900" b="0" i="0">
                <a:solidFill>
                  <a:schemeClr val="tx1"/>
                </a:solidFill>
                <a:effectLst/>
                <a:latin typeface="Calibri" panose="020F0502020204030204" pitchFamily="34" charset="0"/>
              </a:rPr>
              <a:t> (Accessed: 16th October 2020)</a:t>
            </a:r>
          </a:p>
          <a:p>
            <a:r>
              <a:rPr lang="en-GB" sz="900" b="0" i="0">
                <a:solidFill>
                  <a:srgbClr val="000000"/>
                </a:solidFill>
                <a:effectLst/>
                <a:latin typeface="Arial" panose="020B0604020202020204" pitchFamily="34" charset="0"/>
              </a:rPr>
              <a:t>Council, B., 2020. </a:t>
            </a:r>
            <a:r>
              <a:rPr lang="en-GB" sz="900" b="0" i="1">
                <a:solidFill>
                  <a:srgbClr val="000000"/>
                </a:solidFill>
                <a:effectLst/>
                <a:latin typeface="Arial" panose="020B0604020202020204" pitchFamily="34" charset="0"/>
              </a:rPr>
              <a:t>Housing | Birmingham City Council</a:t>
            </a:r>
            <a:r>
              <a:rPr lang="en-GB" sz="900" b="0" i="0">
                <a:solidFill>
                  <a:srgbClr val="000000"/>
                </a:solidFill>
                <a:effectLst/>
                <a:latin typeface="Arial" panose="020B0604020202020204" pitchFamily="34" charset="0"/>
              </a:rPr>
              <a:t>. [online] Birmingham.gov.uk. Available at: &lt;https://www.birmingham.gov.uk/housing&gt; [Accessed 21 October 2020]. </a:t>
            </a:r>
            <a:endParaRPr lang="en-US" sz="900" b="0" i="0">
              <a:effectLst/>
              <a:latin typeface="Roboto" panose="02000000000000000000" pitchFamily="2" charset="0"/>
            </a:endParaRPr>
          </a:p>
          <a:p>
            <a:pPr rtl="0" fontAlgn="base"/>
            <a:r>
              <a:rPr lang="en-US" sz="900" b="0" i="0" u="none" strike="noStrike">
                <a:solidFill>
                  <a:srgbClr val="404040"/>
                </a:solidFill>
                <a:effectLst/>
                <a:latin typeface="Calibri" panose="020F0502020204030204" pitchFamily="34" charset="0"/>
              </a:rPr>
              <a:t>Westlothianhscp.org.uk. 2020. </a:t>
            </a:r>
            <a:r>
              <a:rPr lang="en-US" sz="900" b="0" i="1" u="none" strike="noStrike">
                <a:solidFill>
                  <a:srgbClr val="404040"/>
                </a:solidFill>
                <a:effectLst/>
                <a:latin typeface="Calibri" panose="020F0502020204030204" pitchFamily="34" charset="0"/>
              </a:rPr>
              <a:t>Health &amp; Social Care Partnership - Children And Young People Team</a:t>
            </a:r>
            <a:r>
              <a:rPr lang="en-US" sz="900" b="0" i="0" u="none" strike="noStrike">
                <a:solidFill>
                  <a:srgbClr val="404040"/>
                </a:solidFill>
                <a:effectLst/>
                <a:latin typeface="Calibri" panose="020F0502020204030204" pitchFamily="34" charset="0"/>
              </a:rPr>
              <a:t>. [online] Available at: &lt;https://westlothianhscp.org.uk/article/29354/Children-and-Young-People-Team#:~:text=The%20Children%20and%20Young%20People%20Te&gt;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Tnlcommunityfund.org.uk. 2020. </a:t>
            </a:r>
            <a:r>
              <a:rPr lang="en-US" sz="900" b="0" i="1" u="none" strike="noStrike">
                <a:solidFill>
                  <a:srgbClr val="404040"/>
                </a:solidFill>
                <a:effectLst/>
                <a:latin typeface="Calibri" panose="020F0502020204030204" pitchFamily="34" charset="0"/>
              </a:rPr>
              <a:t>Young People In The Lead Advisory Panel | The National Lottery Community Fund</a:t>
            </a:r>
            <a:r>
              <a:rPr lang="en-US" sz="900" b="0" i="0" u="none" strike="noStrike">
                <a:solidFill>
                  <a:srgbClr val="404040"/>
                </a:solidFill>
                <a:effectLst/>
                <a:latin typeface="Calibri" panose="020F0502020204030204" pitchFamily="34" charset="0"/>
              </a:rPr>
              <a:t>. [online] Available at: &lt;https://www.tnlcommunityfund.org.uk/about/our-people/young-people-in-the-lead-advisory-group&gt; [Accessed 12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Council, E., 2020. </a:t>
            </a:r>
            <a:r>
              <a:rPr lang="en-US" sz="900" b="0" i="1" u="none" strike="noStrike">
                <a:solidFill>
                  <a:srgbClr val="404040"/>
                </a:solidFill>
                <a:effectLst/>
                <a:latin typeface="Calibri" panose="020F0502020204030204" pitchFamily="34" charset="0"/>
              </a:rPr>
              <a:t>Youth And Connexions Service | Youth And Connexions Service | Ealing Council</a:t>
            </a:r>
            <a:r>
              <a:rPr lang="en-US" sz="900" b="0" i="0" u="none" strike="noStrike">
                <a:solidFill>
                  <a:srgbClr val="404040"/>
                </a:solidFill>
                <a:effectLst/>
                <a:latin typeface="Calibri" panose="020F0502020204030204" pitchFamily="34" charset="0"/>
              </a:rPr>
              <a:t>. [online] Ealing.gov.uk. Available at: &lt;https://www.ealing.gov.uk/info/201020/children_and_families/2156/youth_and_connexions_service/1#:~:text=The%20Ealing%20youth%20and%20connexions%20service%20provides%20services,Their%20services%20provide%20opportunities%20for%20young%20people%20to%3A&gt; [Accessed 15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a:p>
            <a:pPr rtl="0" fontAlgn="base"/>
            <a:r>
              <a:rPr lang="en-US" sz="900" b="0" i="0" u="none" strike="noStrike">
                <a:solidFill>
                  <a:srgbClr val="404040"/>
                </a:solidFill>
                <a:effectLst/>
                <a:latin typeface="Calibri" panose="020F0502020204030204" pitchFamily="34" charset="0"/>
              </a:rPr>
              <a:t>National Audit Office. 2004.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 </a:t>
            </a:r>
            <a:r>
              <a:rPr lang="en-US" sz="900" b="0" i="1" u="none" strike="noStrike">
                <a:solidFill>
                  <a:srgbClr val="404040"/>
                </a:solidFill>
                <a:effectLst/>
                <a:latin typeface="Calibri" panose="020F0502020204030204" pitchFamily="34" charset="0"/>
              </a:rPr>
              <a:t>Department Of Education And Skills - Connexions Service For All Young People - National Audit Office (NAO) Report</a:t>
            </a:r>
            <a:r>
              <a:rPr lang="en-US" sz="900" b="0" i="0" u="none" strike="noStrike">
                <a:solidFill>
                  <a:srgbClr val="404040"/>
                </a:solidFill>
                <a:effectLst/>
                <a:latin typeface="Calibri" panose="020F0502020204030204" pitchFamily="34" charset="0"/>
              </a:rPr>
              <a:t>. [online] Available at: &lt;https://www.nao.org.uk/report/department-of-education-and-skills-connexions-service-for-all-young-people/&gt; [Accessed 15 October 2020].</a:t>
            </a:r>
            <a:r>
              <a:rPr lang="en-US" sz="900" b="0" i="0">
                <a:solidFill>
                  <a:srgbClr val="000000"/>
                </a:solidFill>
                <a:effectLst/>
                <a:latin typeface="Calibri" panose="020F0502020204030204" pitchFamily="34" charset="0"/>
              </a:rPr>
              <a:t>​</a:t>
            </a:r>
          </a:p>
          <a:p>
            <a:pPr rtl="0" fontAlgn="base"/>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GOV.UK. 2020. </a:t>
            </a:r>
            <a:r>
              <a:rPr lang="en-US" sz="900" b="0" i="1" u="none" strike="noStrike">
                <a:solidFill>
                  <a:srgbClr val="404040"/>
                </a:solidFill>
                <a:effectLst/>
                <a:latin typeface="Calibri" panose="020F0502020204030204" pitchFamily="34" charset="0"/>
              </a:rPr>
              <a:t>Children’S Education Advisory Service (CEAS)</a:t>
            </a:r>
            <a:r>
              <a:rPr lang="en-US" sz="900" b="0" i="0" u="none" strike="noStrike">
                <a:solidFill>
                  <a:srgbClr val="404040"/>
                </a:solidFill>
                <a:effectLst/>
                <a:latin typeface="Calibri" panose="020F0502020204030204" pitchFamily="34" charset="0"/>
              </a:rPr>
              <a:t>. [online] Available at: &lt;https://www.gov.uk/government/groups/the-childrens-education-advisory-service-ceas&gt; [Accessed 17 October 2020].</a:t>
            </a:r>
            <a:r>
              <a:rPr lang="en-US" sz="900" b="0" i="0">
                <a:solidFill>
                  <a:srgbClr val="000000"/>
                </a:solidFill>
                <a:effectLst/>
                <a:latin typeface="Calibri" panose="020F0502020204030204" pitchFamily="34" charset="0"/>
              </a:rPr>
              <a:t>​</a:t>
            </a:r>
            <a:br>
              <a:rPr lang="en-US" sz="900" b="0" i="0">
                <a:solidFill>
                  <a:srgbClr val="000000"/>
                </a:solidFill>
                <a:effectLst/>
                <a:latin typeface="Arial" panose="020B0604020202020204" pitchFamily="34" charset="0"/>
              </a:rPr>
            </a:br>
            <a:r>
              <a:rPr lang="en-US" sz="900" b="0" i="0" u="none" strike="noStrike">
                <a:solidFill>
                  <a:srgbClr val="404040"/>
                </a:solidFill>
                <a:effectLst/>
                <a:latin typeface="Calibri" panose="020F0502020204030204" pitchFamily="34" charset="0"/>
              </a:rPr>
              <a:t>nidirect. 2020. </a:t>
            </a:r>
            <a:r>
              <a:rPr lang="en-US" sz="900" b="0" i="1" u="none" strike="noStrike">
                <a:solidFill>
                  <a:srgbClr val="404040"/>
                </a:solidFill>
                <a:effectLst/>
                <a:latin typeface="Calibri" panose="020F0502020204030204" pitchFamily="34" charset="0"/>
              </a:rPr>
              <a:t>Hospitals And People With Disabilities | Nidirect</a:t>
            </a:r>
            <a:r>
              <a:rPr lang="en-US" sz="900" b="0" i="0" u="none" strike="noStrike">
                <a:solidFill>
                  <a:srgbClr val="404040"/>
                </a:solidFill>
                <a:effectLst/>
                <a:latin typeface="Calibri" panose="020F0502020204030204" pitchFamily="34" charset="0"/>
              </a:rPr>
              <a:t>. [online] Available at: &lt;https://www.nidirect.gov.uk/articles/hospitals-and-people-with-disabilities&gt; [Accessed 17 October 2020].</a:t>
            </a:r>
            <a:r>
              <a:rPr lang="en-US" sz="900" b="0" i="0">
                <a:solidFill>
                  <a:srgbClr val="000000"/>
                </a:solidFill>
                <a:effectLst/>
                <a:latin typeface="Calibri" panose="020F0502020204030204" pitchFamily="34" charset="0"/>
              </a:rPr>
              <a:t>​</a:t>
            </a:r>
            <a:endParaRPr lang="en-US" sz="900" b="0" i="0">
              <a:solidFill>
                <a:srgbClr val="000000"/>
              </a:solidFill>
              <a:effectLst/>
              <a:latin typeface="Arial" panose="020B0604020202020204" pitchFamily="34" charset="0"/>
            </a:endParaRPr>
          </a:p>
        </p:txBody>
      </p:sp>
      <p:sp>
        <p:nvSpPr>
          <p:cNvPr id="27" name="Freeform 6">
            <a:extLst>
              <a:ext uri="{FF2B5EF4-FFF2-40B4-BE49-F238E27FC236}">
                <a16:creationId xmlns:a16="http://schemas.microsoft.com/office/drawing/2014/main" id="{11A8EAE1-305E-4C3A-BEFC-FA6E5DFF0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5201754" y="392335"/>
            <a:ext cx="1802878" cy="2426365"/>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 name="TextBox 6">
            <a:extLst>
              <a:ext uri="{FF2B5EF4-FFF2-40B4-BE49-F238E27FC236}">
                <a16:creationId xmlns:a16="http://schemas.microsoft.com/office/drawing/2014/main" id="{D735E046-2461-F14A-8F75-EE99B71CEA8D}"/>
              </a:ext>
            </a:extLst>
          </p:cNvPr>
          <p:cNvSpPr txBox="1"/>
          <p:nvPr/>
        </p:nvSpPr>
        <p:spPr>
          <a:xfrm rot="16200000">
            <a:off x="4579630" y="1715968"/>
            <a:ext cx="3802181" cy="769441"/>
          </a:xfrm>
          <a:prstGeom prst="rect">
            <a:avLst/>
          </a:prstGeom>
          <a:noFill/>
        </p:spPr>
        <p:txBody>
          <a:bodyPr wrap="square">
            <a:spAutoFit/>
          </a:bodyPr>
          <a:lstStyle/>
          <a:p>
            <a:r>
              <a:rPr lang="en-US" sz="4400" cap="all"/>
              <a:t>REFERENCES</a:t>
            </a:r>
            <a:endParaRPr lang="en-US" sz="4400"/>
          </a:p>
        </p:txBody>
      </p:sp>
    </p:spTree>
    <p:extLst>
      <p:ext uri="{BB962C8B-B14F-4D97-AF65-F5344CB8AC3E}">
        <p14:creationId xmlns:p14="http://schemas.microsoft.com/office/powerpoint/2010/main" val="247176572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Crop</vt:lpstr>
      <vt:lpstr>Children, Young people &amp; Families</vt:lpstr>
      <vt:lpstr>Introduction</vt:lpstr>
      <vt:lpstr>Effectiveness of Policy and the Health and Social Care agencies involved  Young People Team </vt:lpstr>
      <vt:lpstr>The group what they are split in</vt:lpstr>
      <vt:lpstr>Support </vt:lpstr>
      <vt:lpstr>Work with parents</vt:lpstr>
      <vt:lpstr>Family and group support </vt:lpstr>
      <vt:lpstr>What are connexions services​?</vt:lpstr>
      <vt:lpstr>Job Centre plus​</vt:lpstr>
      <vt:lpstr>Leaving care team​</vt:lpstr>
      <vt:lpstr>Neighbourhood housing needs​</vt:lpstr>
      <vt:lpstr>Education services and support​</vt:lpstr>
      <vt:lpstr>HOSPITAL passport ​</vt:lpstr>
      <vt:lpstr>Risk factors &amp; impact of the child/young person/family </vt:lpstr>
      <vt:lpstr>What policies and professional interventions are in place?  &amp; how we try to prevent a similar incident occuring today</vt:lpstr>
      <vt:lpstr>Current policy</vt:lpstr>
      <vt:lpstr>Diversity </vt:lpstr>
      <vt:lpstr>Case management initatives</vt:lpstr>
      <vt:lpstr>Needs driven/problems encountered</vt:lpstr>
      <vt:lpstr>Current policy used by services to meet diverse needs and vulnerabilities of the children, young people and families</vt:lpstr>
      <vt:lpstr>Conclusion  </vt:lpstr>
      <vt:lpstr>Infed.org. 2019. The Connexions Service In England – Infed.Org:. [online] Available at: &lt;https://infed.org/mobi/the-connexions-service-in-england/&gt; [Accessed 15 October 2020].​  Job Centre Guide. 2020. What Is The Jobcentre Plus?. [online] Available at: &lt;https://www.jobcentreguide.co.uk/jobcentre-plus-guide/4/what-is-the-jobcentre-plus#:~:text=Jobcentre%20Plus%20is%20a%20government-&gt; [Accessed 15 October 2020].​ Hounslow, L., 2020. Leaving Care Team | Children And Young People In Care Teams | London Borough Of Hounslow. [online] Hounslow.gov.uk. Available  at: &lt;https://www.hounslow.gov.uk/info/20141/services_for_looked_after_children_and_care_leavers/1700/children_and_young_people_in_care_teams/3#:&gt; [Accessed 17 October 2020].​  Children's Commissioner for England. 2020. Leaving Care | Children's Commissioner For England. [online] Available at: &lt;https://www.childrenscommissioner.gov.uk/help-at-hand/leaving-care-your-rights/&gt; [Accessed 17 October 2020].​ Wakefield.gov.uk. 2020. Housing For Vulnerable Adults - Wakefield Council. [online] Available at: &lt;https://www.wakefield.gov.uk/housing/housing-in-the-wakefield-district/finding-a-new-home/housing-for-vulnerable-adults?&gt; [Accessed 17 October 2020].​  Curreri NA. Partnership Working in Health and Social Care. International Journal of Integrated Care. 2019;19(2):12. DOI: http://doi.org/10.5334/ijic.4722​ ​ Facilitators and barriers for co-ordinated multi agency services. P.Sloper. Nov2004 https://doi.org/10.1111/j.1365-2214.2004.00468.x​ ​ Kutash, K., Acri, M., Pollock, M. et al. Quality Indicators for Multidisciplinary Team Functioning in Community-Based Children’s Mental Health Services. Adm Policy Ment Health 41, 55–68 (2014). https://doi.org/10.1007/s10488-013-0508-2​ ​ Partnership working in services for children: Use of the common assessment framework. Fiona Collins and Janet McCray.pages130-140. published 23 Feb 2012. https://doi.org/10.3109/13561820.2011.630111​  Aims - Cambridge Dictionary, 2020. Available at: https://eur01.safelinks.protection.outlook.com/?url=https%3A%2F%2Fwww.google.co.uk%2Famp%2Fs%2Fdictionary.cambridge.org%2Famp%2Fenglish%2Faim&amp;amp;data=04%7C01%7C%7Cfe7f90858b8243c434c508d87ace2a1c%7C4e0f11f9046e45059cb8db2152311e21%7C0%7C0%7C637394373173256430%7CUnknown%7CTWFpbGZsb3d8eyJWIjoiMC4wLjAwMDAiLCJQIjoiV2luMzIiLCJBTiI6Ik1haWwiLCJXVCI6Mn0%3D%7C1000&amp;amp;sdata=Zs7FopshRqJOCndBn0ToLjqpeqaOGFHjo93OkpJqjrk%3D&amp;amp;reserved=0 Accessed: 27/10/2020  Intervention - Health.mo.gov, 2020 Available at: https://eur01.safelinks.protection.outlook.com/?url=https%3A%2F%2Fhealth.mo.gov%2Fdata%2Finterventionmica%2Findex_4.html&amp;amp;data=04%7C01%7C%7Cfe7f90858b8243c434c508d87ace2a1c%7C4e0f11f9046e45059cb8db2152311e21%7C0%7C0%7C637394373173256430%7CUnknown%7CTWFpbGZsb3d8eyJWIjoiMC4wLjAwMDAiLCJQIjoiV2luMzIiLCJBTiI6Ik1haWwiLCJXVCI6Mn0%3D%7C1000&amp;amp;sdata=kYrwVmK6DywcxyXkrPK%2Flo7vx%2BokUjSnaIDMKbPfvo4%3D&amp;amp;reserved=0 Accessed: 27/10/2020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&amp; Families</dc:title>
  <dc:creator>tanisshakhatun97@gmail.com</dc:creator>
  <cp:lastModifiedBy>tanisshakhatun97@gmail.com</cp:lastModifiedBy>
  <cp:revision>12</cp:revision>
  <dcterms:created xsi:type="dcterms:W3CDTF">2020-10-08T11:57:28Z</dcterms:created>
  <dcterms:modified xsi:type="dcterms:W3CDTF">2020-10-28T00:00:51Z</dcterms:modified>
</cp:coreProperties>
</file>