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4" r:id="rId3"/>
    <p:sldId id="268" r:id="rId4"/>
    <p:sldId id="267" r:id="rId5"/>
    <p:sldId id="263" r:id="rId6"/>
    <p:sldId id="270" r:id="rId7"/>
    <p:sldId id="258" r:id="rId8"/>
    <p:sldId id="261" r:id="rId9"/>
    <p:sldId id="266" r:id="rId10"/>
    <p:sldId id="262" r:id="rId11"/>
    <p:sldId id="265" r:id="rId12"/>
    <p:sldId id="275" r:id="rId13"/>
    <p:sldId id="264" r:id="rId14"/>
    <p:sldId id="273" r:id="rId15"/>
    <p:sldId id="271" r:id="rId16"/>
    <p:sldId id="276" r:id="rId17"/>
    <p:sldId id="257" r:id="rId18"/>
    <p:sldId id="25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adie" initials="H"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04" autoAdjust="0"/>
    <p:restoredTop sz="94660"/>
  </p:normalViewPr>
  <p:slideViewPr>
    <p:cSldViewPr>
      <p:cViewPr varScale="1">
        <p:scale>
          <a:sx n="117" d="100"/>
          <a:sy n="117" d="100"/>
        </p:scale>
        <p:origin x="-1464"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8" d="100"/>
          <a:sy n="88" d="100"/>
        </p:scale>
        <p:origin x="-3024"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D398BD-BF37-4A65-A921-7E07E2CA89CB}" type="datetimeFigureOut">
              <a:rPr lang="en-GB" smtClean="0"/>
              <a:t>05/06/2019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BFE5BC-1C62-4B70-B545-CD18D441B9D9}" type="slidenum">
              <a:rPr lang="en-GB" smtClean="0"/>
              <a:t>‹#›</a:t>
            </a:fld>
            <a:endParaRPr lang="en-GB"/>
          </a:p>
        </p:txBody>
      </p:sp>
    </p:spTree>
    <p:extLst>
      <p:ext uri="{BB962C8B-B14F-4D97-AF65-F5344CB8AC3E}">
        <p14:creationId xmlns:p14="http://schemas.microsoft.com/office/powerpoint/2010/main" val="2916993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7BFE5BC-1C62-4B70-B545-CD18D441B9D9}" type="slidenum">
              <a:rPr lang="en-GB" smtClean="0"/>
              <a:t>1</a:t>
            </a:fld>
            <a:endParaRPr lang="en-GB"/>
          </a:p>
        </p:txBody>
      </p:sp>
    </p:spTree>
    <p:extLst>
      <p:ext uri="{BB962C8B-B14F-4D97-AF65-F5344CB8AC3E}">
        <p14:creationId xmlns:p14="http://schemas.microsoft.com/office/powerpoint/2010/main" val="974811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7BFE5BC-1C62-4B70-B545-CD18D441B9D9}" type="slidenum">
              <a:rPr lang="en-GB" smtClean="0"/>
              <a:t>2</a:t>
            </a:fld>
            <a:endParaRPr lang="en-GB"/>
          </a:p>
        </p:txBody>
      </p:sp>
    </p:spTree>
    <p:extLst>
      <p:ext uri="{BB962C8B-B14F-4D97-AF65-F5344CB8AC3E}">
        <p14:creationId xmlns:p14="http://schemas.microsoft.com/office/powerpoint/2010/main" val="221972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7BFE5BC-1C62-4B70-B545-CD18D441B9D9}" type="slidenum">
              <a:rPr lang="en-GB" smtClean="0"/>
              <a:t>3</a:t>
            </a:fld>
            <a:endParaRPr lang="en-GB"/>
          </a:p>
        </p:txBody>
      </p:sp>
    </p:spTree>
    <p:extLst>
      <p:ext uri="{BB962C8B-B14F-4D97-AF65-F5344CB8AC3E}">
        <p14:creationId xmlns:p14="http://schemas.microsoft.com/office/powerpoint/2010/main" val="2125766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character</a:t>
            </a:r>
            <a:r>
              <a:rPr lang="en-GB" baseline="0" dirty="0" smtClean="0"/>
              <a:t> despite it being in a convoluted somewhat modern setting </a:t>
            </a:r>
          </a:p>
          <a:p>
            <a:r>
              <a:rPr lang="en-GB" baseline="0" dirty="0" smtClean="0"/>
              <a:t>….I shall not due to the </a:t>
            </a:r>
            <a:endParaRPr lang="en-GB" dirty="0"/>
          </a:p>
        </p:txBody>
      </p:sp>
      <p:sp>
        <p:nvSpPr>
          <p:cNvPr id="4" name="Slide Number Placeholder 3"/>
          <p:cNvSpPr>
            <a:spLocks noGrp="1"/>
          </p:cNvSpPr>
          <p:nvPr>
            <p:ph type="sldNum" sz="quarter" idx="10"/>
          </p:nvPr>
        </p:nvSpPr>
        <p:spPr/>
        <p:txBody>
          <a:bodyPr/>
          <a:lstStyle/>
          <a:p>
            <a:fld id="{F7BFE5BC-1C62-4B70-B545-CD18D441B9D9}" type="slidenum">
              <a:rPr lang="en-GB" smtClean="0"/>
              <a:t>4</a:t>
            </a:fld>
            <a:endParaRPr lang="en-GB"/>
          </a:p>
        </p:txBody>
      </p:sp>
    </p:spTree>
    <p:extLst>
      <p:ext uri="{BB962C8B-B14F-4D97-AF65-F5344CB8AC3E}">
        <p14:creationId xmlns:p14="http://schemas.microsoft.com/office/powerpoint/2010/main" val="1921055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7BFE5BC-1C62-4B70-B545-CD18D441B9D9}" type="slidenum">
              <a:rPr lang="en-GB" smtClean="0"/>
              <a:t>5</a:t>
            </a:fld>
            <a:endParaRPr lang="en-GB"/>
          </a:p>
        </p:txBody>
      </p:sp>
    </p:spTree>
    <p:extLst>
      <p:ext uri="{BB962C8B-B14F-4D97-AF65-F5344CB8AC3E}">
        <p14:creationId xmlns:p14="http://schemas.microsoft.com/office/powerpoint/2010/main" val="1768730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BFE5BC-1C62-4B70-B545-CD18D441B9D9}" type="slidenum">
              <a:rPr lang="en-GB" smtClean="0"/>
              <a:t>6</a:t>
            </a:fld>
            <a:endParaRPr lang="en-GB"/>
          </a:p>
        </p:txBody>
      </p:sp>
    </p:spTree>
    <p:extLst>
      <p:ext uri="{BB962C8B-B14F-4D97-AF65-F5344CB8AC3E}">
        <p14:creationId xmlns:p14="http://schemas.microsoft.com/office/powerpoint/2010/main" val="1666522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BFE5BC-1C62-4B70-B545-CD18D441B9D9}" type="slidenum">
              <a:rPr lang="en-GB" smtClean="0"/>
              <a:t>7</a:t>
            </a:fld>
            <a:endParaRPr lang="en-GB"/>
          </a:p>
        </p:txBody>
      </p:sp>
    </p:spTree>
    <p:extLst>
      <p:ext uri="{BB962C8B-B14F-4D97-AF65-F5344CB8AC3E}">
        <p14:creationId xmlns:p14="http://schemas.microsoft.com/office/powerpoint/2010/main" val="796137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1" indent="-171450" algn="l" defTabSz="914400" rtl="0" eaLnBrk="1" fontAlgn="auto" latinLnBrk="0" hangingPunct="1">
              <a:lnSpc>
                <a:spcPct val="100000"/>
              </a:lnSpc>
              <a:spcBef>
                <a:spcPts val="0"/>
              </a:spcBef>
              <a:spcAft>
                <a:spcPts val="0"/>
              </a:spcAft>
              <a:buClrTx/>
              <a:buSzTx/>
              <a:buFontTx/>
              <a:buChar char="-"/>
              <a:tabLst/>
              <a:defRPr/>
            </a:pPr>
            <a:r>
              <a:rPr lang="en-GB" dirty="0" smtClean="0"/>
              <a:t>Frees the Titans (Who are the epitome of inaccuracy themselves!!!)</a:t>
            </a:r>
          </a:p>
          <a:p>
            <a:pPr marL="171450" marR="0" lvl="1" indent="-171450" algn="l" defTabSz="914400" rtl="0" eaLnBrk="1" fontAlgn="auto" latinLnBrk="0" hangingPunct="1">
              <a:lnSpc>
                <a:spcPct val="100000"/>
              </a:lnSpc>
              <a:spcBef>
                <a:spcPts val="0"/>
              </a:spcBef>
              <a:spcAft>
                <a:spcPts val="0"/>
              </a:spcAft>
              <a:buClrTx/>
              <a:buSzTx/>
              <a:buFontTx/>
              <a:buChar char="-"/>
              <a:tabLst/>
              <a:defRPr/>
            </a:pPr>
            <a:r>
              <a:rPr lang="en-GB" dirty="0" smtClean="0"/>
              <a:t>Quick</a:t>
            </a:r>
            <a:r>
              <a:rPr lang="en-GB" baseline="0" dirty="0" smtClean="0"/>
              <a:t> to anger </a:t>
            </a:r>
            <a:r>
              <a:rPr lang="en-GB" baseline="0" dirty="0" smtClean="0">
                <a:sym typeface="Wingdings" pitchFamily="2" charset="2"/>
              </a:rPr>
              <a:t> Usually if you follow the rules and don’t mess with his wife he is shown to be calm and collected in ancient literature.</a:t>
            </a:r>
            <a:endParaRPr lang="en-GB" dirty="0" smtClean="0"/>
          </a:p>
          <a:p>
            <a:endParaRPr lang="en-GB" dirty="0"/>
          </a:p>
        </p:txBody>
      </p:sp>
      <p:sp>
        <p:nvSpPr>
          <p:cNvPr id="4" name="Slide Number Placeholder 3"/>
          <p:cNvSpPr>
            <a:spLocks noGrp="1"/>
          </p:cNvSpPr>
          <p:nvPr>
            <p:ph type="sldNum" sz="quarter" idx="10"/>
          </p:nvPr>
        </p:nvSpPr>
        <p:spPr/>
        <p:txBody>
          <a:bodyPr/>
          <a:lstStyle/>
          <a:p>
            <a:fld id="{F7BFE5BC-1C62-4B70-B545-CD18D441B9D9}" type="slidenum">
              <a:rPr lang="en-GB" smtClean="0"/>
              <a:t>8</a:t>
            </a:fld>
            <a:endParaRPr lang="en-GB"/>
          </a:p>
        </p:txBody>
      </p:sp>
    </p:spTree>
    <p:extLst>
      <p:ext uri="{BB962C8B-B14F-4D97-AF65-F5344CB8AC3E}">
        <p14:creationId xmlns:p14="http://schemas.microsoft.com/office/powerpoint/2010/main" val="3887470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smoke</a:t>
            </a:r>
            <a:r>
              <a:rPr lang="en-GB" baseline="0" dirty="0" smtClean="0"/>
              <a:t> </a:t>
            </a:r>
            <a:r>
              <a:rPr lang="en-GB" dirty="0" smtClean="0"/>
              <a:t>as another</a:t>
            </a:r>
            <a:r>
              <a:rPr lang="en-GB" baseline="0" dirty="0" smtClean="0"/>
              <a:t> representation of </a:t>
            </a:r>
            <a:endParaRPr lang="en-GB" dirty="0"/>
          </a:p>
        </p:txBody>
      </p:sp>
      <p:sp>
        <p:nvSpPr>
          <p:cNvPr id="4" name="Slide Number Placeholder 3"/>
          <p:cNvSpPr>
            <a:spLocks noGrp="1"/>
          </p:cNvSpPr>
          <p:nvPr>
            <p:ph type="sldNum" sz="quarter" idx="10"/>
          </p:nvPr>
        </p:nvSpPr>
        <p:spPr/>
        <p:txBody>
          <a:bodyPr/>
          <a:lstStyle/>
          <a:p>
            <a:fld id="{F7BFE5BC-1C62-4B70-B545-CD18D441B9D9}" type="slidenum">
              <a:rPr lang="en-GB" smtClean="0"/>
              <a:t>9</a:t>
            </a:fld>
            <a:endParaRPr lang="en-GB"/>
          </a:p>
        </p:txBody>
      </p:sp>
    </p:spTree>
    <p:extLst>
      <p:ext uri="{BB962C8B-B14F-4D97-AF65-F5344CB8AC3E}">
        <p14:creationId xmlns:p14="http://schemas.microsoft.com/office/powerpoint/2010/main" val="2523155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7BFE5BC-1C62-4B70-B545-CD18D441B9D9}" type="slidenum">
              <a:rPr lang="en-GB" smtClean="0"/>
              <a:t>10</a:t>
            </a:fld>
            <a:endParaRPr lang="en-GB"/>
          </a:p>
        </p:txBody>
      </p:sp>
    </p:spTree>
    <p:extLst>
      <p:ext uri="{BB962C8B-B14F-4D97-AF65-F5344CB8AC3E}">
        <p14:creationId xmlns:p14="http://schemas.microsoft.com/office/powerpoint/2010/main" val="565150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r>
            <a:r>
              <a:rPr lang="en-GB" baseline="0" dirty="0" smtClean="0"/>
              <a:t> … their world </a:t>
            </a:r>
            <a:r>
              <a:rPr lang="en-GB" baseline="0" dirty="0" smtClean="0">
                <a:sym typeface="Wingdings" pitchFamily="2" charset="2"/>
              </a:rPr>
              <a:t> though they probably just mean metaphorically as they control their ability to work.</a:t>
            </a:r>
            <a:endParaRPr lang="en-GB" dirty="0"/>
          </a:p>
        </p:txBody>
      </p:sp>
      <p:sp>
        <p:nvSpPr>
          <p:cNvPr id="4" name="Slide Number Placeholder 3"/>
          <p:cNvSpPr>
            <a:spLocks noGrp="1"/>
          </p:cNvSpPr>
          <p:nvPr>
            <p:ph type="sldNum" sz="quarter" idx="10"/>
          </p:nvPr>
        </p:nvSpPr>
        <p:spPr/>
        <p:txBody>
          <a:bodyPr/>
          <a:lstStyle/>
          <a:p>
            <a:fld id="{F7BFE5BC-1C62-4B70-B545-CD18D441B9D9}" type="slidenum">
              <a:rPr lang="en-GB" smtClean="0"/>
              <a:t>11</a:t>
            </a:fld>
            <a:endParaRPr lang="en-GB"/>
          </a:p>
        </p:txBody>
      </p:sp>
    </p:spTree>
    <p:extLst>
      <p:ext uri="{BB962C8B-B14F-4D97-AF65-F5344CB8AC3E}">
        <p14:creationId xmlns:p14="http://schemas.microsoft.com/office/powerpoint/2010/main" val="1786500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E7A9BED-0E07-445F-A1CD-B3BAF02CD0A5}"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4060696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7A9BED-0E07-445F-A1CD-B3BAF02CD0A5}"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86503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7A9BED-0E07-445F-A1CD-B3BAF02CD0A5}"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877744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E7A9BED-0E07-445F-A1CD-B3BAF02CD0A5}"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3966225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E7A9BED-0E07-445F-A1CD-B3BAF02CD0A5}" type="datetimeFigureOut">
              <a:rPr lang="en-GB" smtClean="0"/>
              <a:t>05/06/2019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2371434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E7A9BED-0E07-445F-A1CD-B3BAF02CD0A5}" type="datetimeFigureOut">
              <a:rPr lang="en-GB" smtClean="0"/>
              <a:t>05/06/2019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1204107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7A9BED-0E07-445F-A1CD-B3BAF02CD0A5}" type="datetimeFigureOut">
              <a:rPr lang="en-GB" smtClean="0"/>
              <a:t>05/06/2019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4205428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7A9BED-0E07-445F-A1CD-B3BAF02CD0A5}"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644510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7A9BED-0E07-445F-A1CD-B3BAF02CD0A5}"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1560405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7A9BED-0E07-445F-A1CD-B3BAF02CD0A5}"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2959132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7A9BED-0E07-445F-A1CD-B3BAF02CD0A5}"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2CE919-C608-489A-8269-E188A64A0A3C}" type="slidenum">
              <a:rPr lang="en-GB" smtClean="0"/>
              <a:t>‹#›</a:t>
            </a:fld>
            <a:endParaRPr lang="en-GB"/>
          </a:p>
        </p:txBody>
      </p:sp>
    </p:spTree>
    <p:extLst>
      <p:ext uri="{BB962C8B-B14F-4D97-AF65-F5344CB8AC3E}">
        <p14:creationId xmlns:p14="http://schemas.microsoft.com/office/powerpoint/2010/main" val="4265398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7A9BED-0E07-445F-A1CD-B3BAF02CD0A5}" type="datetimeFigureOut">
              <a:rPr lang="en-GB" smtClean="0"/>
              <a:t>05/06/2019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2CE919-C608-489A-8269-E188A64A0A3C}" type="slidenum">
              <a:rPr lang="en-GB" smtClean="0"/>
              <a:t>‹#›</a:t>
            </a:fld>
            <a:endParaRPr lang="en-GB"/>
          </a:p>
        </p:txBody>
      </p:sp>
    </p:spTree>
    <p:extLst>
      <p:ext uri="{BB962C8B-B14F-4D97-AF65-F5344CB8AC3E}">
        <p14:creationId xmlns:p14="http://schemas.microsoft.com/office/powerpoint/2010/main" val="2220727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gif"/></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7.gif"/></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image" Target="../media/image21.gif"/></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sp>
        <p:nvSpPr>
          <p:cNvPr id="2" name="Title 1"/>
          <p:cNvSpPr>
            <a:spLocks noGrp="1"/>
          </p:cNvSpPr>
          <p:nvPr>
            <p:ph type="ctrTitle"/>
          </p:nvPr>
        </p:nvSpPr>
        <p:spPr/>
        <p:txBody>
          <a:bodyPr>
            <a:normAutofit fontScale="90000"/>
          </a:bodyPr>
          <a:lstStyle/>
          <a:p>
            <a:r>
              <a:rPr lang="en-GB" dirty="0" smtClean="0">
                <a:solidFill>
                  <a:schemeClr val="bg1"/>
                </a:solidFill>
              </a:rPr>
              <a:t>The representation (or misrepresentation) of Hades in Modern Media</a:t>
            </a:r>
            <a:endParaRPr lang="en-GB" dirty="0">
              <a:solidFill>
                <a:schemeClr val="bg1"/>
              </a:solidFill>
            </a:endParaRPr>
          </a:p>
        </p:txBody>
      </p:sp>
      <p:sp>
        <p:nvSpPr>
          <p:cNvPr id="3" name="Subtitle 2"/>
          <p:cNvSpPr>
            <a:spLocks noGrp="1"/>
          </p:cNvSpPr>
          <p:nvPr>
            <p:ph type="subTitle" idx="1"/>
          </p:nvPr>
        </p:nvSpPr>
        <p:spPr>
          <a:xfrm>
            <a:off x="1371599" y="4581128"/>
            <a:ext cx="6400800" cy="1752600"/>
          </a:xfrm>
        </p:spPr>
        <p:txBody>
          <a:bodyPr/>
          <a:lstStyle/>
          <a:p>
            <a:r>
              <a:rPr lang="en-GB" dirty="0" smtClean="0">
                <a:solidFill>
                  <a:schemeClr val="bg1"/>
                </a:solidFill>
              </a:rPr>
              <a:t>By </a:t>
            </a:r>
            <a:r>
              <a:rPr lang="en-GB" dirty="0" err="1" smtClean="0">
                <a:solidFill>
                  <a:schemeClr val="bg1"/>
                </a:solidFill>
              </a:rPr>
              <a:t>Hadie</a:t>
            </a:r>
            <a:r>
              <a:rPr lang="en-GB" dirty="0" smtClean="0">
                <a:solidFill>
                  <a:schemeClr val="bg1"/>
                </a:solidFill>
              </a:rPr>
              <a:t> Watson</a:t>
            </a:r>
            <a:endParaRPr lang="en-GB" dirty="0">
              <a:solidFill>
                <a:schemeClr val="bg1"/>
              </a:solidFill>
            </a:endParaRPr>
          </a:p>
        </p:txBody>
      </p:sp>
    </p:spTree>
    <p:extLst>
      <p:ext uri="{BB962C8B-B14F-4D97-AF65-F5344CB8AC3E}">
        <p14:creationId xmlns:p14="http://schemas.microsoft.com/office/powerpoint/2010/main" val="14656435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There are many different types of Media in which Hades in depicted.</a:t>
            </a:r>
          </a:p>
          <a:p>
            <a:r>
              <a:rPr lang="en-GB" dirty="0" smtClean="0"/>
              <a:t>Chose several to focus on:</a:t>
            </a:r>
          </a:p>
          <a:p>
            <a:pPr lvl="3"/>
            <a:r>
              <a:rPr lang="en-GB" dirty="0" smtClean="0"/>
              <a:t>TV Series</a:t>
            </a:r>
          </a:p>
          <a:p>
            <a:pPr lvl="3"/>
            <a:r>
              <a:rPr lang="en-GB" dirty="0" smtClean="0"/>
              <a:t>Broadway Musical</a:t>
            </a:r>
          </a:p>
          <a:p>
            <a:pPr lvl="3"/>
            <a:r>
              <a:rPr lang="en-GB" dirty="0" smtClean="0"/>
              <a:t>2 Movies</a:t>
            </a:r>
            <a:endParaRPr lang="en-GB" dirty="0"/>
          </a:p>
        </p:txBody>
      </p:sp>
    </p:spTree>
    <p:extLst>
      <p:ext uri="{BB962C8B-B14F-4D97-AF65-F5344CB8AC3E}">
        <p14:creationId xmlns:p14="http://schemas.microsoft.com/office/powerpoint/2010/main" val="39545026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979712" y="4688532"/>
            <a:ext cx="5544354" cy="1980072"/>
          </a:xfrm>
        </p:spPr>
        <p:txBody>
          <a:bodyPr>
            <a:normAutofit lnSpcReduction="10000"/>
          </a:bodyPr>
          <a:lstStyle/>
          <a:p>
            <a:r>
              <a:rPr lang="en-GB" dirty="0" smtClean="0">
                <a:solidFill>
                  <a:schemeClr val="tx1"/>
                </a:solidFill>
              </a:rPr>
              <a:t>A television series which incorporates elements and characters from a wide range of fairy tales and mythology</a:t>
            </a:r>
            <a:endParaRPr lang="en-GB" dirty="0">
              <a:solidFill>
                <a:schemeClr val="tx1"/>
              </a:solidFill>
            </a:endParaRP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b="20174"/>
          <a:stretch/>
        </p:blipFill>
        <p:spPr>
          <a:xfrm>
            <a:off x="0" y="0"/>
            <a:ext cx="9144000" cy="4653136"/>
          </a:xfrm>
          <a:prstGeom prst="rect">
            <a:avLst/>
          </a:prstGeom>
        </p:spPr>
      </p:pic>
    </p:spTree>
    <p:extLst>
      <p:ext uri="{BB962C8B-B14F-4D97-AF65-F5344CB8AC3E}">
        <p14:creationId xmlns:p14="http://schemas.microsoft.com/office/powerpoint/2010/main" val="39867943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0232" y="89915"/>
            <a:ext cx="1977008" cy="2965512"/>
          </a:xfrm>
          <a:prstGeom prst="rect">
            <a:avLst/>
          </a:prstGeom>
        </p:spPr>
      </p:pic>
      <p:pic>
        <p:nvPicPr>
          <p:cNvPr id="6" name="Picture 4" descr="C:\Users\Hadie\AppData\Local\Microsoft\Windows\Temporary Internet Files\Content.IE5\C523QXKC\once-upon-a-time[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33" y="-7455"/>
            <a:ext cx="3817882" cy="30441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3" name="Content Placeholder 2"/>
          <p:cNvSpPr>
            <a:spLocks noGrp="1"/>
          </p:cNvSpPr>
          <p:nvPr>
            <p:ph idx="1"/>
          </p:nvPr>
        </p:nvSpPr>
        <p:spPr>
          <a:xfrm>
            <a:off x="323528" y="3284984"/>
            <a:ext cx="5616624" cy="3242092"/>
          </a:xfrm>
        </p:spPr>
        <p:txBody>
          <a:bodyPr/>
          <a:lstStyle/>
          <a:p>
            <a:pPr marL="0" indent="0">
              <a:buNone/>
            </a:pPr>
            <a:r>
              <a:rPr lang="en-GB" dirty="0" smtClean="0"/>
              <a:t>I would </a:t>
            </a:r>
            <a:r>
              <a:rPr lang="en-GB" dirty="0" smtClean="0"/>
              <a:t>go into detail about this character however as he was actually based off of the Hades from Disney’s 1997 Hercules and not the mythology I shall not</a:t>
            </a:r>
            <a:endParaRPr lang="en-GB" dirty="0"/>
          </a:p>
        </p:txBody>
      </p:sp>
    </p:spTree>
    <p:extLst>
      <p:ext uri="{BB962C8B-B14F-4D97-AF65-F5344CB8AC3E}">
        <p14:creationId xmlns:p14="http://schemas.microsoft.com/office/powerpoint/2010/main" val="12861525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3" y="0"/>
            <a:ext cx="9154016"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ctrTitle"/>
          </p:nvPr>
        </p:nvSpPr>
        <p:spPr>
          <a:xfrm>
            <a:off x="685800" y="861"/>
            <a:ext cx="7772400" cy="1470025"/>
          </a:xfrm>
        </p:spPr>
        <p:txBody>
          <a:bodyPr/>
          <a:lstStyle/>
          <a:p>
            <a:r>
              <a:rPr lang="en-GB" dirty="0" smtClean="0"/>
              <a:t>Hercules (</a:t>
            </a:r>
            <a:r>
              <a:rPr lang="en-GB" dirty="0" smtClean="0"/>
              <a:t>1997)</a:t>
            </a:r>
            <a:endParaRPr lang="en-GB" dirty="0"/>
          </a:p>
        </p:txBody>
      </p:sp>
      <p:sp>
        <p:nvSpPr>
          <p:cNvPr id="5" name="Subtitle 4"/>
          <p:cNvSpPr>
            <a:spLocks noGrp="1"/>
          </p:cNvSpPr>
          <p:nvPr>
            <p:ph type="subTitle" idx="1"/>
          </p:nvPr>
        </p:nvSpPr>
        <p:spPr>
          <a:xfrm>
            <a:off x="3059832" y="2348880"/>
            <a:ext cx="5796136" cy="3240360"/>
          </a:xfrm>
        </p:spPr>
        <p:txBody>
          <a:bodyPr/>
          <a:lstStyle/>
          <a:p>
            <a:r>
              <a:rPr lang="en-GB" dirty="0" smtClean="0">
                <a:solidFill>
                  <a:schemeClr val="tx1"/>
                </a:solidFill>
              </a:rPr>
              <a:t>A Disney tale ‘loosely’ based on the labours of Heracles.</a:t>
            </a:r>
            <a:endParaRPr lang="en-GB" dirty="0">
              <a:solidFill>
                <a:schemeClr val="tx1"/>
              </a:solidFill>
            </a:endParaRPr>
          </a:p>
        </p:txBody>
      </p:sp>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l="2164" t="5007" r="3421" b="2224"/>
          <a:stretch/>
        </p:blipFill>
        <p:spPr>
          <a:xfrm>
            <a:off x="0" y="2456915"/>
            <a:ext cx="3255947" cy="4401085"/>
          </a:xfrm>
          <a:prstGeom prst="rect">
            <a:avLst/>
          </a:prstGeom>
        </p:spPr>
      </p:pic>
    </p:spTree>
    <p:extLst>
      <p:ext uri="{BB962C8B-B14F-4D97-AF65-F5344CB8AC3E}">
        <p14:creationId xmlns:p14="http://schemas.microsoft.com/office/powerpoint/2010/main" val="42796264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p:txBody>
          <a:bodyPr/>
          <a:lstStyle/>
          <a:p>
            <a:r>
              <a:rPr lang="en-GB" dirty="0" smtClean="0"/>
              <a:t>Mythology</a:t>
            </a:r>
            <a:endParaRPr lang="en-GB" dirty="0"/>
          </a:p>
        </p:txBody>
      </p:sp>
      <p:sp>
        <p:nvSpPr>
          <p:cNvPr id="3" name="Content Placeholder 2"/>
          <p:cNvSpPr>
            <a:spLocks noGrp="1"/>
          </p:cNvSpPr>
          <p:nvPr>
            <p:ph idx="1"/>
          </p:nvPr>
        </p:nvSpPr>
        <p:spPr/>
        <p:txBody>
          <a:bodyPr/>
          <a:lstStyle/>
          <a:p>
            <a:r>
              <a:rPr lang="en-GB" dirty="0" smtClean="0"/>
              <a:t>Releases the </a:t>
            </a:r>
            <a:r>
              <a:rPr lang="en-GB" dirty="0" smtClean="0"/>
              <a:t>Titans in this movie = incorrect</a:t>
            </a:r>
            <a:endParaRPr lang="en-GB" dirty="0" smtClean="0"/>
          </a:p>
          <a:p>
            <a:r>
              <a:rPr lang="en-GB" dirty="0" smtClean="0"/>
              <a:t>“I have a full time job that you so charitably bestowed upon me Zeus” Goes against the divination of the cosmos mythology.</a:t>
            </a:r>
            <a:endParaRPr lang="en-GB" dirty="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4088" y="4517136"/>
            <a:ext cx="3121152" cy="2340864"/>
          </a:xfrm>
          <a:prstGeom prst="rect">
            <a:avLst/>
          </a:prstGeom>
        </p:spPr>
      </p:pic>
    </p:spTree>
    <p:extLst>
      <p:ext uri="{BB962C8B-B14F-4D97-AF65-F5344CB8AC3E}">
        <p14:creationId xmlns:p14="http://schemas.microsoft.com/office/powerpoint/2010/main" val="1455415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a:xfrm>
            <a:off x="323528" y="234089"/>
            <a:ext cx="8229600" cy="1143000"/>
          </a:xfrm>
        </p:spPr>
        <p:txBody>
          <a:bodyPr/>
          <a:lstStyle/>
          <a:p>
            <a:r>
              <a:rPr lang="en-GB" dirty="0" smtClean="0"/>
              <a:t>Appearance</a:t>
            </a:r>
            <a:endParaRPr lang="en-GB" dirty="0"/>
          </a:p>
        </p:txBody>
      </p:sp>
      <p:sp>
        <p:nvSpPr>
          <p:cNvPr id="3" name="Content Placeholder 2"/>
          <p:cNvSpPr>
            <a:spLocks noGrp="1"/>
          </p:cNvSpPr>
          <p:nvPr>
            <p:ph idx="1"/>
          </p:nvPr>
        </p:nvSpPr>
        <p:spPr/>
        <p:txBody>
          <a:bodyPr>
            <a:normAutofit/>
          </a:bodyPr>
          <a:lstStyle/>
          <a:p>
            <a:r>
              <a:rPr lang="en-GB" dirty="0" smtClean="0"/>
              <a:t>Grey skinned</a:t>
            </a:r>
          </a:p>
          <a:p>
            <a:r>
              <a:rPr lang="en-GB" dirty="0" smtClean="0"/>
              <a:t>Blue flamed hair</a:t>
            </a:r>
          </a:p>
          <a:p>
            <a:r>
              <a:rPr lang="en-GB" dirty="0" smtClean="0"/>
              <a:t>Long sharp teeth</a:t>
            </a:r>
          </a:p>
          <a:p>
            <a:r>
              <a:rPr lang="en-GB" dirty="0" smtClean="0"/>
              <a:t>Yellow eyes with no divination between sclera and iris</a:t>
            </a:r>
            <a:endParaRPr lang="en-GB"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9552" y="4869160"/>
            <a:ext cx="2864318" cy="1611179"/>
          </a:xfrm>
          <a:prstGeom prst="rect">
            <a:avLst/>
          </a:prstGeom>
        </p:spPr>
      </p:pic>
      <p:pic>
        <p:nvPicPr>
          <p:cNvPr id="3074" name="Picture 2" descr="C:\Users\Hadie\AppData\Local\Microsoft\Windows\Temporary Internet Files\Content.IE5\2WP1FM2I\Hades_2_video_game_logo[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4736604"/>
            <a:ext cx="2242939" cy="2108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7029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a:xfrm>
            <a:off x="467544" y="0"/>
            <a:ext cx="8229600" cy="1143000"/>
          </a:xfrm>
        </p:spPr>
        <p:txBody>
          <a:bodyPr/>
          <a:lstStyle/>
          <a:p>
            <a:r>
              <a:rPr lang="en-GB" dirty="0" smtClean="0"/>
              <a:t>Personality</a:t>
            </a:r>
            <a:endParaRPr lang="en-GB" dirty="0"/>
          </a:p>
        </p:txBody>
      </p:sp>
      <p:sp>
        <p:nvSpPr>
          <p:cNvPr id="3" name="Content Placeholder 2"/>
          <p:cNvSpPr>
            <a:spLocks noGrp="1"/>
          </p:cNvSpPr>
          <p:nvPr>
            <p:ph idx="1"/>
          </p:nvPr>
        </p:nvSpPr>
        <p:spPr>
          <a:xfrm>
            <a:off x="467544" y="1124744"/>
            <a:ext cx="8229600" cy="4525963"/>
          </a:xfrm>
        </p:spPr>
        <p:txBody>
          <a:bodyPr/>
          <a:lstStyle/>
          <a:p>
            <a:r>
              <a:rPr lang="en-GB" dirty="0" smtClean="0"/>
              <a:t>Jealous</a:t>
            </a:r>
          </a:p>
          <a:p>
            <a:pPr lvl="1"/>
            <a:r>
              <a:rPr lang="en-GB" dirty="0" smtClean="0"/>
              <a:t>In this film his entire motivation is to take the </a:t>
            </a:r>
            <a:r>
              <a:rPr lang="en-GB" dirty="0" smtClean="0"/>
              <a:t>throne </a:t>
            </a:r>
            <a:r>
              <a:rPr lang="en-GB" dirty="0" smtClean="0"/>
              <a:t>of Olympus from Zeus by force</a:t>
            </a:r>
          </a:p>
          <a:p>
            <a:r>
              <a:rPr lang="en-GB" dirty="0" smtClean="0"/>
              <a:t>Evil</a:t>
            </a:r>
          </a:p>
          <a:p>
            <a:pPr lvl="1"/>
            <a:r>
              <a:rPr lang="en-GB" dirty="0" smtClean="0"/>
              <a:t>Tries to murder his nephew who was an infant at the time because of a prophecy</a:t>
            </a:r>
          </a:p>
          <a:p>
            <a:pPr lvl="1"/>
            <a:r>
              <a:rPr lang="en-GB" dirty="0" smtClean="0"/>
              <a:t>Enslaves the other gods</a:t>
            </a:r>
          </a:p>
          <a:p>
            <a:pPr lvl="1"/>
            <a:r>
              <a:rPr lang="en-GB" dirty="0" smtClean="0"/>
              <a:t>Frees the Titans </a:t>
            </a:r>
          </a:p>
        </p:txBody>
      </p:sp>
      <p:pic>
        <p:nvPicPr>
          <p:cNvPr id="1026" name="Picture 2" descr="Related image"/>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5004048" y="4499368"/>
            <a:ext cx="4139952" cy="2326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7290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a:xfrm>
            <a:off x="448883" y="188640"/>
            <a:ext cx="8229600" cy="1143000"/>
          </a:xfrm>
        </p:spPr>
        <p:txBody>
          <a:bodyPr/>
          <a:lstStyle/>
          <a:p>
            <a:r>
              <a:rPr lang="en-GB" dirty="0" smtClean="0"/>
              <a:t>Abilities</a:t>
            </a:r>
            <a:endParaRPr lang="en-GB" dirty="0"/>
          </a:p>
        </p:txBody>
      </p:sp>
      <p:sp>
        <p:nvSpPr>
          <p:cNvPr id="3" name="Content Placeholder 2"/>
          <p:cNvSpPr>
            <a:spLocks noGrp="1"/>
          </p:cNvSpPr>
          <p:nvPr>
            <p:ph idx="1"/>
          </p:nvPr>
        </p:nvSpPr>
        <p:spPr>
          <a:xfrm>
            <a:off x="448883" y="1195883"/>
            <a:ext cx="8229600" cy="4525963"/>
          </a:xfrm>
        </p:spPr>
        <p:txBody>
          <a:bodyPr/>
          <a:lstStyle/>
          <a:p>
            <a:r>
              <a:rPr lang="en-GB" dirty="0" smtClean="0"/>
              <a:t>Has an affinity with fire</a:t>
            </a:r>
          </a:p>
          <a:p>
            <a:r>
              <a:rPr lang="en-GB" dirty="0" smtClean="0"/>
              <a:t>Hard to tell if the end of his toga is made up of smoke or shadows, which is actually an ability that is depicted in some of the ancient literary sources.</a:t>
            </a:r>
            <a:endParaRPr lang="en-GB"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39952" y="3789040"/>
            <a:ext cx="4762500" cy="2857500"/>
          </a:xfrm>
          <a:prstGeom prst="rect">
            <a:avLst/>
          </a:prstGeom>
        </p:spPr>
      </p:pic>
    </p:spTree>
    <p:extLst>
      <p:ext uri="{BB962C8B-B14F-4D97-AF65-F5344CB8AC3E}">
        <p14:creationId xmlns:p14="http://schemas.microsoft.com/office/powerpoint/2010/main" val="5826583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Image result for music backgrou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756592" y="188640"/>
            <a:ext cx="7772400" cy="1470025"/>
          </a:xfrm>
        </p:spPr>
        <p:txBody>
          <a:bodyPr/>
          <a:lstStyle/>
          <a:p>
            <a:r>
              <a:rPr lang="en-GB" dirty="0" err="1" smtClean="0"/>
              <a:t>Hadestown</a:t>
            </a:r>
            <a:r>
              <a:rPr lang="en-GB" dirty="0" smtClean="0"/>
              <a:t>: </a:t>
            </a:r>
            <a:r>
              <a:rPr lang="en-GB" dirty="0" smtClean="0"/>
              <a:t/>
            </a:r>
            <a:br>
              <a:rPr lang="en-GB" dirty="0" smtClean="0"/>
            </a:br>
            <a:r>
              <a:rPr lang="en-GB" sz="2000" dirty="0" smtClean="0">
                <a:effectLst>
                  <a:outerShdw blurRad="38100" dist="38100" dir="2700000" algn="tl">
                    <a:srgbClr val="000000">
                      <a:alpha val="43137"/>
                    </a:srgbClr>
                  </a:outerShdw>
                </a:effectLst>
              </a:rPr>
              <a:t>The </a:t>
            </a:r>
            <a:r>
              <a:rPr lang="en-GB" sz="2000" dirty="0" smtClean="0">
                <a:effectLst>
                  <a:outerShdw blurRad="38100" dist="38100" dir="2700000" algn="tl">
                    <a:srgbClr val="000000">
                      <a:alpha val="43137"/>
                    </a:srgbClr>
                  </a:outerShdw>
                </a:effectLst>
              </a:rPr>
              <a:t>Myth</a:t>
            </a:r>
            <a:r>
              <a:rPr lang="en-GB" sz="2000" dirty="0">
                <a:effectLst>
                  <a:outerShdw blurRad="38100" dist="38100" dir="2700000" algn="tl">
                    <a:srgbClr val="000000">
                      <a:alpha val="43137"/>
                    </a:srgbClr>
                  </a:outerShdw>
                </a:effectLst>
              </a:rPr>
              <a:t>.</a:t>
            </a:r>
            <a:r>
              <a:rPr lang="en-GB" sz="2000" dirty="0" smtClean="0">
                <a:effectLst>
                  <a:outerShdw blurRad="38100" dist="38100" dir="2700000" algn="tl">
                    <a:srgbClr val="000000">
                      <a:alpha val="43137"/>
                    </a:srgbClr>
                  </a:outerShdw>
                </a:effectLst>
              </a:rPr>
              <a:t> The Musical</a:t>
            </a:r>
            <a:endParaRPr lang="en-GB" sz="2000" dirty="0">
              <a:effectLst>
                <a:outerShdw blurRad="38100" dist="38100" dir="2700000" algn="tl">
                  <a:srgbClr val="000000">
                    <a:alpha val="43137"/>
                  </a:srgbClr>
                </a:outerShdw>
              </a:effectLst>
            </a:endParaRPr>
          </a:p>
        </p:txBody>
      </p:sp>
      <p:sp>
        <p:nvSpPr>
          <p:cNvPr id="3" name="Content Placeholder 2"/>
          <p:cNvSpPr>
            <a:spLocks noGrp="1"/>
          </p:cNvSpPr>
          <p:nvPr>
            <p:ph type="subTitle" idx="1"/>
          </p:nvPr>
        </p:nvSpPr>
        <p:spPr>
          <a:xfrm>
            <a:off x="1115616" y="4437112"/>
            <a:ext cx="6400800" cy="1752600"/>
          </a:xfrm>
        </p:spPr>
        <p:txBody>
          <a:bodyPr/>
          <a:lstStyle/>
          <a:p>
            <a:r>
              <a:rPr lang="en-GB" dirty="0" smtClean="0">
                <a:solidFill>
                  <a:schemeClr val="tx1"/>
                </a:solidFill>
              </a:rPr>
              <a:t>A Broadway musical based on the myth of Orpheus and Eurydice. </a:t>
            </a:r>
            <a:endParaRPr lang="en-GB" dirty="0">
              <a:solidFill>
                <a:schemeClr val="tx1"/>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07704" y="1700808"/>
            <a:ext cx="4752528" cy="2495077"/>
          </a:xfrm>
          <a:prstGeom prst="rect">
            <a:avLst/>
          </a:prstGeom>
        </p:spPr>
      </p:pic>
    </p:spTree>
    <p:extLst>
      <p:ext uri="{BB962C8B-B14F-4D97-AF65-F5344CB8AC3E}">
        <p14:creationId xmlns:p14="http://schemas.microsoft.com/office/powerpoint/2010/main" val="35973623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3" name="Content Placeholder 2"/>
          <p:cNvSpPr>
            <a:spLocks noGrp="1"/>
          </p:cNvSpPr>
          <p:nvPr>
            <p:ph idx="1"/>
          </p:nvPr>
        </p:nvSpPr>
        <p:spPr>
          <a:xfrm>
            <a:off x="323528" y="476672"/>
            <a:ext cx="8229600" cy="4525963"/>
          </a:xfrm>
        </p:spPr>
        <p:txBody>
          <a:bodyPr/>
          <a:lstStyle/>
          <a:p>
            <a:r>
              <a:rPr lang="en-GB" dirty="0" smtClean="0"/>
              <a:t>Portrayed </a:t>
            </a:r>
            <a:r>
              <a:rPr lang="en-GB" dirty="0" smtClean="0"/>
              <a:t>by Patrick Page</a:t>
            </a:r>
          </a:p>
          <a:p>
            <a:r>
              <a:rPr lang="en-GB" dirty="0" smtClean="0"/>
              <a:t>Though they do reference Hades and Persephone as the gods of their world</a:t>
            </a:r>
            <a:r>
              <a:rPr lang="en-GB" dirty="0"/>
              <a:t> </a:t>
            </a:r>
            <a:r>
              <a:rPr lang="en-GB" dirty="0" smtClean="0"/>
              <a:t>“And when the gods are having a fight – everybody else better hold on tight</a:t>
            </a:r>
            <a:r>
              <a:rPr lang="en-GB" dirty="0" smtClean="0"/>
              <a:t>!”</a:t>
            </a:r>
          </a:p>
          <a:p>
            <a:r>
              <a:rPr lang="en-GB" dirty="0"/>
              <a:t>This musical depicts a turbulent relationship between Hades and Persephone</a:t>
            </a:r>
          </a:p>
          <a:p>
            <a:endParaRPr lang="en-GB" dirty="0" smtClean="0"/>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6075" t="6507" r="50000" b="4755"/>
          <a:stretch/>
        </p:blipFill>
        <p:spPr>
          <a:xfrm>
            <a:off x="6804248" y="4437112"/>
            <a:ext cx="1722618" cy="2320038"/>
          </a:xfrm>
          <a:prstGeom prst="rect">
            <a:avLst/>
          </a:prstGeom>
        </p:spPr>
      </p:pic>
    </p:spTree>
    <p:extLst>
      <p:ext uri="{BB962C8B-B14F-4D97-AF65-F5344CB8AC3E}">
        <p14:creationId xmlns:p14="http://schemas.microsoft.com/office/powerpoint/2010/main" val="20073811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p:txBody>
          <a:bodyPr>
            <a:normAutofit/>
          </a:bodyPr>
          <a:lstStyle/>
          <a:p>
            <a:r>
              <a:rPr lang="en-GB" dirty="0" smtClean="0"/>
              <a:t>Chant II</a:t>
            </a:r>
            <a:br>
              <a:rPr lang="en-GB" dirty="0" smtClean="0"/>
            </a:br>
            <a:r>
              <a:rPr lang="en-GB" sz="2000" dirty="0" smtClean="0"/>
              <a:t>Song Lyrics</a:t>
            </a:r>
            <a:endParaRPr lang="en-GB" dirty="0"/>
          </a:p>
        </p:txBody>
      </p:sp>
      <p:sp>
        <p:nvSpPr>
          <p:cNvPr id="3" name="Content Placeholder 2"/>
          <p:cNvSpPr>
            <a:spLocks noGrp="1"/>
          </p:cNvSpPr>
          <p:nvPr>
            <p:ph idx="1"/>
          </p:nvPr>
        </p:nvSpPr>
        <p:spPr>
          <a:xfrm>
            <a:off x="457200" y="1600200"/>
            <a:ext cx="3970784" cy="4525963"/>
          </a:xfrm>
        </p:spPr>
        <p:txBody>
          <a:bodyPr>
            <a:normAutofit fontScale="55000" lnSpcReduction="20000"/>
          </a:bodyPr>
          <a:lstStyle/>
          <a:p>
            <a:r>
              <a:rPr lang="en-GB" dirty="0" smtClean="0"/>
              <a:t>“</a:t>
            </a:r>
            <a:r>
              <a:rPr lang="en-GB" dirty="0"/>
              <a:t>When I was a young man like you</a:t>
            </a:r>
            <a:br>
              <a:rPr lang="en-GB" dirty="0"/>
            </a:br>
            <a:r>
              <a:rPr lang="en-GB" dirty="0"/>
              <a:t>Son, I held a woman too</a:t>
            </a:r>
            <a:br>
              <a:rPr lang="en-GB" dirty="0"/>
            </a:br>
            <a:r>
              <a:rPr lang="en-GB" dirty="0"/>
              <a:t>Held her in my naked hands</a:t>
            </a:r>
            <a:br>
              <a:rPr lang="en-GB" dirty="0"/>
            </a:br>
            <a:r>
              <a:rPr lang="en-GB" dirty="0"/>
              <a:t>When I was a young man</a:t>
            </a:r>
            <a:br>
              <a:rPr lang="en-GB" dirty="0"/>
            </a:br>
            <a:r>
              <a:rPr lang="en-GB" dirty="0"/>
              <a:t>Now you know how it feels</a:t>
            </a:r>
            <a:br>
              <a:rPr lang="en-GB" dirty="0"/>
            </a:br>
            <a:r>
              <a:rPr lang="en-GB" dirty="0"/>
              <a:t>Women are as slick as eels</a:t>
            </a:r>
            <a:br>
              <a:rPr lang="en-GB" dirty="0"/>
            </a:br>
            <a:r>
              <a:rPr lang="en-GB" dirty="0"/>
              <a:t>Woman, quicker than the asp</a:t>
            </a:r>
            <a:br>
              <a:rPr lang="en-GB" dirty="0"/>
            </a:br>
            <a:r>
              <a:rPr lang="en-GB" dirty="0"/>
              <a:t>Always slipping from your grasp</a:t>
            </a:r>
          </a:p>
          <a:p>
            <a:r>
              <a:rPr lang="en-GB" dirty="0"/>
              <a:t>Take it from a man no longer young</a:t>
            </a:r>
            <a:br>
              <a:rPr lang="en-GB" dirty="0"/>
            </a:br>
            <a:r>
              <a:rPr lang="en-GB" dirty="0"/>
              <a:t>If you want to hold a woman, son</a:t>
            </a:r>
            <a:br>
              <a:rPr lang="en-GB" dirty="0"/>
            </a:br>
            <a:r>
              <a:rPr lang="en-GB" dirty="0"/>
              <a:t>Hang a chain around her throat</a:t>
            </a:r>
            <a:br>
              <a:rPr lang="en-GB" dirty="0"/>
            </a:br>
            <a:r>
              <a:rPr lang="en-GB" dirty="0"/>
              <a:t>Made of many carat gold</a:t>
            </a:r>
            <a:br>
              <a:rPr lang="en-GB" dirty="0"/>
            </a:br>
            <a:r>
              <a:rPr lang="en-GB" dirty="0"/>
              <a:t>Shackle her from wrist to wrist</a:t>
            </a:r>
            <a:br>
              <a:rPr lang="en-GB" dirty="0"/>
            </a:br>
            <a:r>
              <a:rPr lang="en-GB" dirty="0"/>
              <a:t>With sterling silver bracelets</a:t>
            </a:r>
            <a:br>
              <a:rPr lang="en-GB" dirty="0"/>
            </a:br>
            <a:r>
              <a:rPr lang="en-GB" dirty="0"/>
              <a:t>Fill her pockets full of stones</a:t>
            </a:r>
            <a:br>
              <a:rPr lang="en-GB" dirty="0"/>
            </a:br>
            <a:r>
              <a:rPr lang="en-GB" dirty="0"/>
              <a:t>Precious ones, diamonds,</a:t>
            </a:r>
            <a:br>
              <a:rPr lang="en-GB" dirty="0"/>
            </a:br>
            <a:r>
              <a:rPr lang="en-GB" dirty="0"/>
              <a:t>Bind her with a golden band</a:t>
            </a:r>
            <a:br>
              <a:rPr lang="en-GB" dirty="0"/>
            </a:br>
            <a:r>
              <a:rPr lang="en-GB" dirty="0"/>
              <a:t>Take it from an old </a:t>
            </a:r>
            <a:r>
              <a:rPr lang="en-GB" dirty="0" smtClean="0"/>
              <a:t>man”</a:t>
            </a:r>
          </a:p>
          <a:p>
            <a:pPr marL="0" indent="0">
              <a:buNone/>
            </a:pPr>
            <a:r>
              <a:rPr lang="en-GB" dirty="0" smtClean="0"/>
              <a:t>- Hades</a:t>
            </a:r>
            <a:endParaRPr lang="en-GB" dirty="0"/>
          </a:p>
        </p:txBody>
      </p:sp>
      <p:sp>
        <p:nvSpPr>
          <p:cNvPr id="5" name="Content Placeholder 2"/>
          <p:cNvSpPr txBox="1">
            <a:spLocks/>
          </p:cNvSpPr>
          <p:nvPr/>
        </p:nvSpPr>
        <p:spPr>
          <a:xfrm>
            <a:off x="4580384" y="1556792"/>
            <a:ext cx="4096072" cy="4680520"/>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a:t>
            </a:r>
            <a:r>
              <a:rPr lang="en-GB" dirty="0"/>
              <a:t>When I was a young girl like you</a:t>
            </a:r>
            <a:br>
              <a:rPr lang="en-GB" dirty="0"/>
            </a:br>
            <a:r>
              <a:rPr lang="en-GB" dirty="0"/>
              <a:t>Sister, I was hungry too</a:t>
            </a:r>
            <a:br>
              <a:rPr lang="en-GB" dirty="0"/>
            </a:br>
            <a:r>
              <a:rPr lang="en-GB" dirty="0"/>
              <a:t>Hungry for the underworld</a:t>
            </a:r>
            <a:br>
              <a:rPr lang="en-GB" dirty="0"/>
            </a:br>
            <a:r>
              <a:rPr lang="en-GB" dirty="0"/>
              <a:t>When I was a young girl</a:t>
            </a:r>
            <a:br>
              <a:rPr lang="en-GB" dirty="0"/>
            </a:br>
            <a:r>
              <a:rPr lang="en-GB" dirty="0"/>
              <a:t>Now you know how it tastes</a:t>
            </a:r>
            <a:br>
              <a:rPr lang="en-GB" dirty="0"/>
            </a:br>
            <a:r>
              <a:rPr lang="en-GB" dirty="0"/>
              <a:t>The fruit of </a:t>
            </a:r>
            <a:r>
              <a:rPr lang="en-GB" dirty="0" err="1"/>
              <a:t>Mr.</a:t>
            </a:r>
            <a:r>
              <a:rPr lang="en-GB" dirty="0"/>
              <a:t> Hades' ways</a:t>
            </a:r>
            <a:br>
              <a:rPr lang="en-GB" dirty="0"/>
            </a:br>
            <a:r>
              <a:rPr lang="en-GB" dirty="0"/>
              <a:t>Sister, it's a bitter wine--</a:t>
            </a:r>
            <a:br>
              <a:rPr lang="en-GB" dirty="0"/>
            </a:br>
            <a:r>
              <a:rPr lang="en-GB" dirty="0"/>
              <a:t>Spit it out while you still have time</a:t>
            </a:r>
          </a:p>
          <a:p>
            <a:r>
              <a:rPr lang="en-GB" dirty="0"/>
              <a:t>Take it from a woman of my age</a:t>
            </a:r>
            <a:br>
              <a:rPr lang="en-GB" dirty="0"/>
            </a:br>
            <a:r>
              <a:rPr lang="en-GB" dirty="0"/>
              <a:t>Love is not a gilded cage</a:t>
            </a:r>
            <a:br>
              <a:rPr lang="en-GB" dirty="0"/>
            </a:br>
            <a:r>
              <a:rPr lang="en-GB" dirty="0"/>
              <a:t>All the wealth within these walls</a:t>
            </a:r>
            <a:br>
              <a:rPr lang="en-GB" dirty="0"/>
            </a:br>
            <a:r>
              <a:rPr lang="en-GB" dirty="0"/>
              <a:t>Will never buy the thing called love</a:t>
            </a:r>
          </a:p>
          <a:p>
            <a:r>
              <a:rPr lang="en-GB" dirty="0"/>
              <a:t>Love was when he came to me</a:t>
            </a:r>
            <a:br>
              <a:rPr lang="en-GB" dirty="0"/>
            </a:br>
            <a:r>
              <a:rPr lang="en-GB" dirty="0"/>
              <a:t>Begging on his bended knees</a:t>
            </a:r>
            <a:br>
              <a:rPr lang="en-GB" dirty="0"/>
            </a:br>
            <a:r>
              <a:rPr lang="en-GB" dirty="0"/>
              <a:t>To please have pity on his heart</a:t>
            </a:r>
            <a:br>
              <a:rPr lang="en-GB" dirty="0"/>
            </a:br>
            <a:r>
              <a:rPr lang="en-GB" dirty="0"/>
              <a:t>And let him lay me in the dirt...</a:t>
            </a:r>
          </a:p>
          <a:p>
            <a:r>
              <a:rPr lang="en-GB" dirty="0"/>
              <a:t>I felt his arms around me then</a:t>
            </a:r>
            <a:br>
              <a:rPr lang="en-GB" dirty="0"/>
            </a:br>
            <a:r>
              <a:rPr lang="en-GB" dirty="0"/>
              <a:t>We didn't need a wedding bed</a:t>
            </a:r>
            <a:br>
              <a:rPr lang="en-GB" dirty="0"/>
            </a:br>
            <a:r>
              <a:rPr lang="en-GB" dirty="0"/>
              <a:t>Dark seeds scattered on the ground</a:t>
            </a:r>
            <a:br>
              <a:rPr lang="en-GB" dirty="0"/>
            </a:br>
            <a:r>
              <a:rPr lang="en-GB" dirty="0"/>
              <a:t>The wild birds were flying </a:t>
            </a:r>
            <a:r>
              <a:rPr lang="en-GB" dirty="0" smtClean="0"/>
              <a:t>around”</a:t>
            </a:r>
          </a:p>
          <a:p>
            <a:pPr marL="0" indent="0">
              <a:buNone/>
            </a:pPr>
            <a:r>
              <a:rPr lang="en-GB" dirty="0" smtClean="0"/>
              <a:t>- Persephone</a:t>
            </a:r>
            <a:endParaRPr lang="en-GB" dirty="0"/>
          </a:p>
        </p:txBody>
      </p:sp>
    </p:spTree>
    <p:extLst>
      <p:ext uri="{BB962C8B-B14F-4D97-AF65-F5344CB8AC3E}">
        <p14:creationId xmlns:p14="http://schemas.microsoft.com/office/powerpoint/2010/main" val="39758784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4" y="107410"/>
            <a:ext cx="9160634" cy="6868751"/>
          </a:xfrm>
          <a:prstGeom prst="rect">
            <a:avLst/>
          </a:prstGeom>
        </p:spPr>
      </p:pic>
      <p:sp>
        <p:nvSpPr>
          <p:cNvPr id="2" name="Title 1"/>
          <p:cNvSpPr>
            <a:spLocks noGrp="1"/>
          </p:cNvSpPr>
          <p:nvPr>
            <p:ph type="title"/>
          </p:nvPr>
        </p:nvSpPr>
        <p:spPr>
          <a:xfrm>
            <a:off x="923479" y="476672"/>
            <a:ext cx="8229600" cy="1143000"/>
          </a:xfrm>
        </p:spPr>
        <p:txBody>
          <a:bodyPr>
            <a:normAutofit/>
          </a:bodyPr>
          <a:lstStyle/>
          <a:p>
            <a:r>
              <a:rPr lang="en-GB" dirty="0" smtClean="0"/>
              <a:t>Way down </a:t>
            </a:r>
            <a:r>
              <a:rPr lang="en-GB" dirty="0" err="1" smtClean="0"/>
              <a:t>Hadestown</a:t>
            </a:r>
            <a:r>
              <a:rPr lang="en-GB" dirty="0" smtClean="0"/>
              <a:t/>
            </a:r>
            <a:br>
              <a:rPr lang="en-GB" dirty="0" smtClean="0"/>
            </a:br>
            <a:r>
              <a:rPr lang="en-GB" sz="2000" dirty="0" smtClean="0"/>
              <a:t>Song Lyrics</a:t>
            </a:r>
            <a:endParaRPr lang="en-GB" sz="2000" dirty="0"/>
          </a:p>
        </p:txBody>
      </p:sp>
      <p:sp>
        <p:nvSpPr>
          <p:cNvPr id="3" name="Content Placeholder 2"/>
          <p:cNvSpPr>
            <a:spLocks noGrp="1"/>
          </p:cNvSpPr>
          <p:nvPr>
            <p:ph idx="1"/>
          </p:nvPr>
        </p:nvSpPr>
        <p:spPr>
          <a:xfrm>
            <a:off x="179512" y="2132857"/>
            <a:ext cx="4384171" cy="4176464"/>
          </a:xfrm>
        </p:spPr>
        <p:txBody>
          <a:bodyPr>
            <a:normAutofit fontScale="55000" lnSpcReduction="20000"/>
          </a:bodyPr>
          <a:lstStyle/>
          <a:p>
            <a:r>
              <a:rPr lang="en-GB" dirty="0" smtClean="0"/>
              <a:t>“Mister </a:t>
            </a:r>
            <a:r>
              <a:rPr lang="en-GB" dirty="0"/>
              <a:t>Hades is a mean old boss</a:t>
            </a:r>
            <a:r>
              <a:rPr lang="en-GB" dirty="0"/>
              <a:t/>
            </a:r>
            <a:br>
              <a:rPr lang="en-GB" dirty="0"/>
            </a:br>
            <a:r>
              <a:rPr lang="en-GB" dirty="0"/>
              <a:t>With a silver whistle and a golden scale</a:t>
            </a:r>
            <a:r>
              <a:rPr lang="en-GB" dirty="0"/>
              <a:t/>
            </a:r>
            <a:br>
              <a:rPr lang="en-GB" dirty="0"/>
            </a:br>
            <a:r>
              <a:rPr lang="en-GB" dirty="0"/>
              <a:t>An eye for an eye!</a:t>
            </a:r>
            <a:r>
              <a:rPr lang="en-GB" dirty="0"/>
              <a:t/>
            </a:r>
            <a:br>
              <a:rPr lang="en-GB" dirty="0"/>
            </a:br>
            <a:r>
              <a:rPr lang="en-GB" dirty="0"/>
              <a:t>And he weighs the cost</a:t>
            </a:r>
            <a:r>
              <a:rPr lang="en-GB" dirty="0"/>
              <a:t/>
            </a:r>
            <a:br>
              <a:rPr lang="en-GB" dirty="0"/>
            </a:br>
            <a:r>
              <a:rPr lang="en-GB" dirty="0"/>
              <a:t>A lie for a lie!</a:t>
            </a:r>
            <a:r>
              <a:rPr lang="en-GB" dirty="0"/>
              <a:t/>
            </a:r>
            <a:br>
              <a:rPr lang="en-GB" dirty="0"/>
            </a:br>
            <a:r>
              <a:rPr lang="en-GB" dirty="0"/>
              <a:t>And your soul for sale</a:t>
            </a:r>
            <a:r>
              <a:rPr lang="en-GB" dirty="0"/>
              <a:t/>
            </a:r>
            <a:br>
              <a:rPr lang="en-GB" dirty="0"/>
            </a:br>
            <a:r>
              <a:rPr lang="en-GB" dirty="0"/>
              <a:t>Sold!</a:t>
            </a:r>
            <a:r>
              <a:rPr lang="en-GB" dirty="0"/>
              <a:t/>
            </a:r>
            <a:br>
              <a:rPr lang="en-GB" dirty="0"/>
            </a:br>
            <a:r>
              <a:rPr lang="en-GB" dirty="0"/>
              <a:t>To the king on the chromium throne</a:t>
            </a:r>
            <a:r>
              <a:rPr lang="en-GB" dirty="0"/>
              <a:t/>
            </a:r>
            <a:br>
              <a:rPr lang="en-GB" dirty="0"/>
            </a:br>
            <a:r>
              <a:rPr lang="en-GB" dirty="0"/>
              <a:t>Thrown!</a:t>
            </a:r>
            <a:r>
              <a:rPr lang="en-GB" dirty="0"/>
              <a:t/>
            </a:r>
            <a:br>
              <a:rPr lang="en-GB" dirty="0"/>
            </a:br>
            <a:r>
              <a:rPr lang="en-GB" dirty="0"/>
              <a:t>To the bottom of a sing-sing cell</a:t>
            </a:r>
            <a:r>
              <a:rPr lang="en-GB" dirty="0"/>
              <a:t/>
            </a:r>
            <a:br>
              <a:rPr lang="en-GB" dirty="0"/>
            </a:br>
            <a:r>
              <a:rPr lang="en-GB" dirty="0"/>
              <a:t>Where the little wheel squeal and the big wheel groan</a:t>
            </a:r>
            <a:r>
              <a:rPr lang="en-GB" dirty="0"/>
              <a:t/>
            </a:r>
            <a:br>
              <a:rPr lang="en-GB" dirty="0"/>
            </a:br>
            <a:r>
              <a:rPr lang="en-GB" dirty="0"/>
              <a:t>And you better forget about your wishing well</a:t>
            </a:r>
            <a:r>
              <a:rPr lang="en-GB" dirty="0"/>
              <a:t/>
            </a:r>
            <a:br>
              <a:rPr lang="en-GB" dirty="0"/>
            </a:br>
            <a:r>
              <a:rPr lang="en-GB" dirty="0"/>
              <a:t>Way down </a:t>
            </a:r>
            <a:r>
              <a:rPr lang="en-GB" dirty="0" err="1"/>
              <a:t>Hadestown</a:t>
            </a:r>
            <a:r>
              <a:rPr lang="en-GB" dirty="0"/>
              <a:t/>
            </a:r>
            <a:br>
              <a:rPr lang="en-GB" dirty="0"/>
            </a:br>
            <a:r>
              <a:rPr lang="en-GB" dirty="0"/>
              <a:t>Way down under the </a:t>
            </a:r>
            <a:r>
              <a:rPr lang="en-GB" dirty="0" smtClean="0"/>
              <a:t>ground”</a:t>
            </a:r>
          </a:p>
          <a:p>
            <a:pPr marL="0" indent="0">
              <a:buNone/>
            </a:pPr>
            <a:r>
              <a:rPr lang="en-GB" dirty="0" smtClean="0"/>
              <a:t>- Orpheus &amp; Hermes</a:t>
            </a:r>
            <a:endParaRPr lang="en-GB" dirty="0"/>
          </a:p>
        </p:txBody>
      </p:sp>
      <p:pic>
        <p:nvPicPr>
          <p:cNvPr id="1026" name="Picture 2" descr="C:\Users\Hadie\AppData\Local\Microsoft\Windows\Temporary Internet Files\Content.IE5\2WP1FM2I\music-note-t1046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8384" y="5661248"/>
            <a:ext cx="720080" cy="101706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lated image"/>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12576" y="0"/>
            <a:ext cx="2880320" cy="175699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4364293" y="1993315"/>
            <a:ext cx="4384171" cy="4176464"/>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a:t>
            </a:r>
            <a:r>
              <a:rPr lang="en-GB" dirty="0" err="1"/>
              <a:t>Mr.</a:t>
            </a:r>
            <a:r>
              <a:rPr lang="en-GB" dirty="0"/>
              <a:t> Hades is a mighty king</a:t>
            </a:r>
            <a:r>
              <a:rPr lang="en-GB" dirty="0"/>
              <a:t/>
            </a:r>
            <a:br>
              <a:rPr lang="en-GB" dirty="0"/>
            </a:br>
            <a:r>
              <a:rPr lang="en-GB" dirty="0"/>
              <a:t>Must be making some mighty big deals</a:t>
            </a:r>
            <a:r>
              <a:rPr lang="en-GB" dirty="0"/>
              <a:t/>
            </a:r>
            <a:br>
              <a:rPr lang="en-GB" dirty="0"/>
            </a:br>
            <a:r>
              <a:rPr lang="en-GB" dirty="0"/>
              <a:t>Seems like he owns everything</a:t>
            </a:r>
            <a:r>
              <a:rPr lang="en-GB" dirty="0"/>
              <a:t/>
            </a:r>
            <a:br>
              <a:rPr lang="en-GB" dirty="0"/>
            </a:br>
            <a:r>
              <a:rPr lang="en-GB" dirty="0"/>
              <a:t>Kind of makes you wonder how it feels</a:t>
            </a:r>
            <a:r>
              <a:rPr lang="en-GB" dirty="0"/>
              <a:t/>
            </a:r>
            <a:br>
              <a:rPr lang="en-GB" dirty="0"/>
            </a:br>
            <a:r>
              <a:rPr lang="en-GB" dirty="0"/>
              <a:t>Way down </a:t>
            </a:r>
            <a:r>
              <a:rPr lang="en-GB" dirty="0" err="1"/>
              <a:t>Hadestown</a:t>
            </a:r>
            <a:r>
              <a:rPr lang="en-GB" dirty="0"/>
              <a:t/>
            </a:r>
            <a:br>
              <a:rPr lang="en-GB" dirty="0"/>
            </a:br>
            <a:r>
              <a:rPr lang="en-GB" dirty="0"/>
              <a:t>Way down under the ground</a:t>
            </a:r>
            <a:r>
              <a:rPr lang="en-GB" dirty="0"/>
              <a:t/>
            </a:r>
            <a:br>
              <a:rPr lang="en-GB" dirty="0"/>
            </a:br>
            <a:r>
              <a:rPr lang="en-GB" dirty="0"/>
              <a:t>Way down </a:t>
            </a:r>
            <a:r>
              <a:rPr lang="en-GB" dirty="0" err="1"/>
              <a:t>Hadestown</a:t>
            </a:r>
            <a:r>
              <a:rPr lang="en-GB" dirty="0"/>
              <a:t/>
            </a:r>
            <a:br>
              <a:rPr lang="en-GB" dirty="0"/>
            </a:br>
            <a:r>
              <a:rPr lang="en-GB" dirty="0"/>
              <a:t>Way down under the ground</a:t>
            </a:r>
            <a:r>
              <a:rPr lang="en-GB" dirty="0"/>
              <a:t/>
            </a:r>
            <a:br>
              <a:rPr lang="en-GB" dirty="0"/>
            </a:br>
            <a:r>
              <a:rPr lang="en-GB" dirty="0"/>
              <a:t>Way down under the ground</a:t>
            </a:r>
            <a:r>
              <a:rPr lang="en-GB" dirty="0"/>
              <a:t/>
            </a:r>
            <a:br>
              <a:rPr lang="en-GB" dirty="0"/>
            </a:br>
            <a:r>
              <a:rPr lang="en-GB" dirty="0"/>
              <a:t>Way down under the </a:t>
            </a:r>
            <a:r>
              <a:rPr lang="en-GB" dirty="0" smtClean="0"/>
              <a:t>ground”</a:t>
            </a:r>
          </a:p>
          <a:p>
            <a:pPr marL="0" indent="0">
              <a:buFont typeface="Arial" pitchFamily="34" charset="0"/>
              <a:buNone/>
            </a:pPr>
            <a:r>
              <a:rPr lang="en-GB" dirty="0" smtClean="0"/>
              <a:t>- </a:t>
            </a:r>
            <a:r>
              <a:rPr lang="en-GB" dirty="0" err="1" smtClean="0"/>
              <a:t>Euridyce</a:t>
            </a:r>
            <a:r>
              <a:rPr lang="en-GB" dirty="0" smtClean="0"/>
              <a:t> &amp; The Fates</a:t>
            </a:r>
            <a:endParaRPr lang="en-GB" dirty="0"/>
          </a:p>
        </p:txBody>
      </p:sp>
    </p:spTree>
    <p:extLst>
      <p:ext uri="{BB962C8B-B14F-4D97-AF65-F5344CB8AC3E}">
        <p14:creationId xmlns:p14="http://schemas.microsoft.com/office/powerpoint/2010/main" val="21246226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0" name="Picture 6" descr="Image result for cloud backgrou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580"/>
            <a:ext cx="9144000" cy="70065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755576" y="548680"/>
            <a:ext cx="7772400" cy="1470025"/>
          </a:xfrm>
        </p:spPr>
        <p:txBody>
          <a:bodyPr/>
          <a:lstStyle/>
          <a:p>
            <a:r>
              <a:rPr lang="en-GB" dirty="0"/>
              <a:t>Percy Jackson &amp; the Olympians:</a:t>
            </a:r>
            <a:br>
              <a:rPr lang="en-GB" dirty="0"/>
            </a:br>
            <a:r>
              <a:rPr lang="en-GB" dirty="0"/>
              <a:t>The Lightning Thief (2010)</a:t>
            </a:r>
          </a:p>
        </p:txBody>
      </p:sp>
      <p:pic>
        <p:nvPicPr>
          <p:cNvPr id="11266" name="Picture 2" descr="Image result for percy jackson and the lightning thie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2276872"/>
            <a:ext cx="2990850" cy="42386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88024" y="2524254"/>
            <a:ext cx="3528392" cy="369332"/>
          </a:xfrm>
          <a:prstGeom prst="rect">
            <a:avLst/>
          </a:prstGeom>
          <a:noFill/>
        </p:spPr>
        <p:txBody>
          <a:bodyPr wrap="square" rtlCol="0">
            <a:spAutoFit/>
          </a:bodyPr>
          <a:lstStyle/>
          <a:p>
            <a:r>
              <a:rPr lang="en-GB" dirty="0" smtClean="0"/>
              <a:t>Greek gods in the modern setting….</a:t>
            </a:r>
            <a:endParaRPr lang="en-GB" dirty="0"/>
          </a:p>
        </p:txBody>
      </p:sp>
    </p:spTree>
    <p:extLst>
      <p:ext uri="{BB962C8B-B14F-4D97-AF65-F5344CB8AC3E}">
        <p14:creationId xmlns:p14="http://schemas.microsoft.com/office/powerpoint/2010/main" val="3282190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50869" t="4220" r="17584"/>
          <a:stretch/>
        </p:blipFill>
        <p:spPr>
          <a:xfrm>
            <a:off x="7092280" y="1545888"/>
            <a:ext cx="1862983" cy="377697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4" y="0"/>
            <a:ext cx="9160634" cy="6868751"/>
          </a:xfrm>
          <a:prstGeom prst="rect">
            <a:avLst/>
          </a:prstGeom>
        </p:spPr>
      </p:pic>
      <p:sp>
        <p:nvSpPr>
          <p:cNvPr id="3" name="Content Placeholder 2"/>
          <p:cNvSpPr>
            <a:spLocks noGrp="1"/>
          </p:cNvSpPr>
          <p:nvPr>
            <p:ph idx="1"/>
          </p:nvPr>
        </p:nvSpPr>
        <p:spPr>
          <a:xfrm>
            <a:off x="539552" y="661962"/>
            <a:ext cx="8229600" cy="4525963"/>
          </a:xfrm>
        </p:spPr>
        <p:txBody>
          <a:bodyPr/>
          <a:lstStyle/>
          <a:p>
            <a:r>
              <a:rPr lang="en-GB" dirty="0"/>
              <a:t>Fire abilities again demonstrated by his monstrous visage</a:t>
            </a:r>
          </a:p>
          <a:p>
            <a:r>
              <a:rPr lang="en-GB" dirty="0" smtClean="0"/>
              <a:t>Portrayed </a:t>
            </a:r>
            <a:r>
              <a:rPr lang="en-GB" dirty="0"/>
              <a:t>by Steve </a:t>
            </a:r>
            <a:r>
              <a:rPr lang="en-GB" dirty="0" err="1" smtClean="0"/>
              <a:t>Coogan</a:t>
            </a:r>
            <a:endParaRPr lang="en-GB" dirty="0" smtClean="0"/>
          </a:p>
          <a:p>
            <a:r>
              <a:rPr lang="en-GB" dirty="0" smtClean="0"/>
              <a:t>Another disastrous relationship</a:t>
            </a:r>
          </a:p>
          <a:p>
            <a:endParaRPr lang="en-GB" dirty="0"/>
          </a:p>
          <a:p>
            <a:endParaRPr lang="en-GB" dirty="0"/>
          </a:p>
        </p:txBody>
      </p:sp>
      <p:pic>
        <p:nvPicPr>
          <p:cNvPr id="1026" name="Picture 2" descr="Image result for percy jackson hades fire"/>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111118"/>
            <a:ext cx="60960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9022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4" y="0"/>
            <a:ext cx="9160634" cy="6868751"/>
          </a:xfrm>
          <a:prstGeom prst="rect">
            <a:avLst/>
          </a:prstGeom>
        </p:spPr>
      </p:pic>
      <p:sp>
        <p:nvSpPr>
          <p:cNvPr id="2" name="Title 1"/>
          <p:cNvSpPr>
            <a:spLocks noGrp="1"/>
          </p:cNvSpPr>
          <p:nvPr>
            <p:ph type="title"/>
          </p:nvPr>
        </p:nvSpPr>
        <p:spPr>
          <a:xfrm>
            <a:off x="395536" y="476672"/>
            <a:ext cx="8229600" cy="1800200"/>
          </a:xfrm>
        </p:spPr>
        <p:txBody>
          <a:bodyPr>
            <a:normAutofit fontScale="90000"/>
          </a:bodyPr>
          <a:lstStyle/>
          <a:p>
            <a:r>
              <a:rPr lang="en-GB" sz="4000" dirty="0"/>
              <a:t>Other modern representations/mentions of Hades as a character within modern media:</a:t>
            </a:r>
            <a:r>
              <a:rPr lang="en-GB" dirty="0"/>
              <a:t/>
            </a:r>
            <a:br>
              <a:rPr lang="en-GB" dirty="0"/>
            </a:br>
            <a:endParaRPr lang="en-GB" dirty="0"/>
          </a:p>
        </p:txBody>
      </p:sp>
      <p:sp>
        <p:nvSpPr>
          <p:cNvPr id="3" name="Content Placeholder 2"/>
          <p:cNvSpPr>
            <a:spLocks noGrp="1"/>
          </p:cNvSpPr>
          <p:nvPr>
            <p:ph idx="1"/>
          </p:nvPr>
        </p:nvSpPr>
        <p:spPr>
          <a:xfrm>
            <a:off x="457200" y="2132856"/>
            <a:ext cx="8229600" cy="3993307"/>
          </a:xfrm>
        </p:spPr>
        <p:txBody>
          <a:bodyPr>
            <a:normAutofit/>
          </a:bodyPr>
          <a:lstStyle/>
          <a:p>
            <a:r>
              <a:rPr lang="en-GB" dirty="0"/>
              <a:t>Books:</a:t>
            </a:r>
          </a:p>
          <a:p>
            <a:pPr lvl="3"/>
            <a:r>
              <a:rPr lang="en-GB" dirty="0"/>
              <a:t>Dark-Hunter Series by </a:t>
            </a:r>
            <a:r>
              <a:rPr lang="en-GB" dirty="0" err="1"/>
              <a:t>Sherrilyn</a:t>
            </a:r>
            <a:r>
              <a:rPr lang="en-GB" dirty="0"/>
              <a:t> Kenyon.</a:t>
            </a:r>
          </a:p>
          <a:p>
            <a:r>
              <a:rPr lang="en-GB" dirty="0"/>
              <a:t>Movies:</a:t>
            </a:r>
          </a:p>
          <a:p>
            <a:pPr lvl="3"/>
            <a:r>
              <a:rPr lang="en-GB" dirty="0"/>
              <a:t>Clash of the Titans &amp; Wrath of the Titans</a:t>
            </a:r>
          </a:p>
          <a:p>
            <a:r>
              <a:rPr lang="en-GB" dirty="0"/>
              <a:t>TV series:</a:t>
            </a:r>
          </a:p>
          <a:p>
            <a:pPr lvl="3"/>
            <a:r>
              <a:rPr lang="en-GB" dirty="0"/>
              <a:t>Hercules: The Legendary Journeys</a:t>
            </a:r>
          </a:p>
          <a:p>
            <a:r>
              <a:rPr lang="en-GB" dirty="0"/>
              <a:t>Anime: </a:t>
            </a:r>
          </a:p>
          <a:p>
            <a:pPr lvl="3"/>
            <a:r>
              <a:rPr lang="en-GB" dirty="0" err="1"/>
              <a:t>Kamigami</a:t>
            </a:r>
            <a:r>
              <a:rPr lang="en-GB" dirty="0"/>
              <a:t> no </a:t>
            </a:r>
            <a:r>
              <a:rPr lang="en-GB" dirty="0" err="1"/>
              <a:t>Asobi</a:t>
            </a:r>
            <a:endParaRPr lang="en-GB" dirty="0"/>
          </a:p>
          <a:p>
            <a:endParaRPr lang="en-GB" dirty="0"/>
          </a:p>
        </p:txBody>
      </p:sp>
      <p:pic>
        <p:nvPicPr>
          <p:cNvPr id="12290" name="Picture 2" descr="Image result for - Kamigami no Asobi hade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317" r="17230"/>
          <a:stretch/>
        </p:blipFill>
        <p:spPr bwMode="auto">
          <a:xfrm>
            <a:off x="6300192" y="4869160"/>
            <a:ext cx="1675340" cy="1669304"/>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Related image"/>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9746"/>
          <a:stretch/>
        </p:blipFill>
        <p:spPr bwMode="auto">
          <a:xfrm>
            <a:off x="7402625" y="3191577"/>
            <a:ext cx="1531442" cy="1656184"/>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Image result for Dark hunter series Hade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2200" y="1581121"/>
            <a:ext cx="1008112" cy="1525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8144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4" y="-819472"/>
            <a:ext cx="9160634" cy="7795633"/>
          </a:xfrm>
          <a:prstGeom prst="rect">
            <a:avLst/>
          </a:prstGeom>
        </p:spPr>
      </p:pic>
      <p:sp>
        <p:nvSpPr>
          <p:cNvPr id="2" name="Title 1"/>
          <p:cNvSpPr>
            <a:spLocks noGrp="1"/>
          </p:cNvSpPr>
          <p:nvPr>
            <p:ph type="title"/>
          </p:nvPr>
        </p:nvSpPr>
        <p:spPr/>
        <p:txBody>
          <a:bodyPr/>
          <a:lstStyle/>
          <a:p>
            <a:r>
              <a:rPr lang="en-GB" dirty="0" smtClean="0"/>
              <a:t>Bibliography: Ancient</a:t>
            </a:r>
            <a:endParaRPr lang="en-GB" dirty="0"/>
          </a:p>
        </p:txBody>
      </p:sp>
      <p:sp>
        <p:nvSpPr>
          <p:cNvPr id="3" name="Content Placeholder 2"/>
          <p:cNvSpPr>
            <a:spLocks noGrp="1"/>
          </p:cNvSpPr>
          <p:nvPr>
            <p:ph idx="1"/>
          </p:nvPr>
        </p:nvSpPr>
        <p:spPr/>
        <p:txBody>
          <a:bodyPr>
            <a:normAutofit fontScale="92500"/>
          </a:bodyPr>
          <a:lstStyle/>
          <a:p>
            <a:r>
              <a:rPr lang="en-GB" dirty="0"/>
              <a:t>Anonymous, Homeric Hymns. Hugh H. Evelyn-White (trans.) 1914. Cambridge, MA., Harvard University Press; London, William Heinemann Ltd.</a:t>
            </a:r>
          </a:p>
          <a:p>
            <a:r>
              <a:rPr lang="en-GB" dirty="0" err="1"/>
              <a:t>Apollodorus</a:t>
            </a:r>
            <a:r>
              <a:rPr lang="en-GB" dirty="0"/>
              <a:t>, The Library. 1921. Sir James George Fraser (trans.). Cambridge, MA, Harvard University Press; London, William Heinemann Ltd.</a:t>
            </a:r>
          </a:p>
          <a:p>
            <a:r>
              <a:rPr lang="en-GB" dirty="0"/>
              <a:t>Hesiod, </a:t>
            </a:r>
            <a:r>
              <a:rPr lang="en-GB" dirty="0" err="1"/>
              <a:t>Theogony</a:t>
            </a:r>
            <a:r>
              <a:rPr lang="en-GB" dirty="0"/>
              <a:t>. 1914. Hugh G. Evelyn-White (trans.). Cambridge, MA, Harvard University Press; London, William Heinemann Ltd. </a:t>
            </a:r>
          </a:p>
          <a:p>
            <a:pPr marL="0" indent="0">
              <a:buNone/>
            </a:pPr>
            <a:endParaRPr lang="en-GB" dirty="0"/>
          </a:p>
        </p:txBody>
      </p:sp>
    </p:spTree>
    <p:extLst>
      <p:ext uri="{BB962C8B-B14F-4D97-AF65-F5344CB8AC3E}">
        <p14:creationId xmlns:p14="http://schemas.microsoft.com/office/powerpoint/2010/main" val="23353332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4" y="-819472"/>
            <a:ext cx="9160634" cy="7795633"/>
          </a:xfrm>
          <a:prstGeom prst="rect">
            <a:avLst/>
          </a:prstGeom>
        </p:spPr>
      </p:pic>
      <p:sp>
        <p:nvSpPr>
          <p:cNvPr id="2" name="Title 1"/>
          <p:cNvSpPr>
            <a:spLocks noGrp="1"/>
          </p:cNvSpPr>
          <p:nvPr>
            <p:ph type="title"/>
          </p:nvPr>
        </p:nvSpPr>
        <p:spPr/>
        <p:txBody>
          <a:bodyPr/>
          <a:lstStyle/>
          <a:p>
            <a:r>
              <a:rPr lang="en-GB" dirty="0" smtClean="0"/>
              <a:t>Bibliography: Modern</a:t>
            </a:r>
            <a:endParaRPr lang="en-GB" dirty="0"/>
          </a:p>
        </p:txBody>
      </p:sp>
      <p:sp>
        <p:nvSpPr>
          <p:cNvPr id="3" name="Content Placeholder 2"/>
          <p:cNvSpPr>
            <a:spLocks noGrp="1"/>
          </p:cNvSpPr>
          <p:nvPr>
            <p:ph idx="1"/>
          </p:nvPr>
        </p:nvSpPr>
        <p:spPr/>
        <p:txBody>
          <a:bodyPr>
            <a:normAutofit lnSpcReduction="10000"/>
          </a:bodyPr>
          <a:lstStyle/>
          <a:p>
            <a:r>
              <a:rPr lang="en-GB" dirty="0" smtClean="0"/>
              <a:t>Mitchell, A</a:t>
            </a:r>
            <a:r>
              <a:rPr lang="en-GB" i="1" dirty="0" smtClean="0"/>
              <a:t>. </a:t>
            </a:r>
            <a:r>
              <a:rPr lang="en-GB" dirty="0" smtClean="0"/>
              <a:t>(2016) </a:t>
            </a:r>
            <a:r>
              <a:rPr lang="en-GB" i="1" dirty="0" err="1" smtClean="0"/>
              <a:t>Hadestown</a:t>
            </a:r>
            <a:r>
              <a:rPr lang="en-GB" i="1" dirty="0"/>
              <a:t>:</a:t>
            </a:r>
            <a:r>
              <a:rPr lang="en-GB" i="1" dirty="0" smtClean="0"/>
              <a:t> The Myth. The Musical. </a:t>
            </a:r>
            <a:r>
              <a:rPr lang="en-GB" dirty="0" smtClean="0"/>
              <a:t>[Broadway] New York.</a:t>
            </a:r>
          </a:p>
          <a:p>
            <a:r>
              <a:rPr lang="en-GB" i="1" dirty="0" smtClean="0"/>
              <a:t>Hercules.</a:t>
            </a:r>
            <a:r>
              <a:rPr lang="en-GB" dirty="0" smtClean="0"/>
              <a:t> Ron Clements &amp; John </a:t>
            </a:r>
            <a:r>
              <a:rPr lang="en-GB" dirty="0" err="1" smtClean="0"/>
              <a:t>Musker</a:t>
            </a:r>
            <a:r>
              <a:rPr lang="en-GB" dirty="0" smtClean="0"/>
              <a:t>. 1997. USA. Walt Disney Pictures.</a:t>
            </a:r>
          </a:p>
          <a:p>
            <a:r>
              <a:rPr lang="en-GB" i="1" dirty="0" smtClean="0"/>
              <a:t>Once Upon a Time.</a:t>
            </a:r>
            <a:r>
              <a:rPr lang="en-GB" dirty="0" smtClean="0"/>
              <a:t> </a:t>
            </a:r>
            <a:r>
              <a:rPr lang="en-GB" dirty="0"/>
              <a:t>(</a:t>
            </a:r>
            <a:r>
              <a:rPr lang="en-GB" dirty="0" smtClean="0"/>
              <a:t>2011-2018) ABC.</a:t>
            </a:r>
            <a:endParaRPr lang="en-GB" i="1" dirty="0"/>
          </a:p>
          <a:p>
            <a:r>
              <a:rPr lang="en-GB" i="1" dirty="0" smtClean="0"/>
              <a:t>Percy Jackson &amp; the Olympians: The Lightning Thief</a:t>
            </a:r>
            <a:r>
              <a:rPr lang="en-GB" dirty="0" smtClean="0"/>
              <a:t>. Chris Columbus. 2010. USA. Fox 2000 Pictures, 1492 Pictures &amp; </a:t>
            </a:r>
            <a:r>
              <a:rPr lang="en-GB" dirty="0" err="1" smtClean="0"/>
              <a:t>Sunswept</a:t>
            </a:r>
            <a:r>
              <a:rPr lang="en-GB" dirty="0" smtClean="0"/>
              <a:t> Entertainment.</a:t>
            </a:r>
          </a:p>
        </p:txBody>
      </p:sp>
    </p:spTree>
    <p:extLst>
      <p:ext uri="{BB962C8B-B14F-4D97-AF65-F5344CB8AC3E}">
        <p14:creationId xmlns:p14="http://schemas.microsoft.com/office/powerpoint/2010/main" val="299294473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TM01790491[[fn=Mylar]]</Template>
  <TotalTime>1222</TotalTime>
  <Words>664</Words>
  <Application>Microsoft Office PowerPoint</Application>
  <PresentationFormat>On-screen Show (4:3)</PresentationFormat>
  <Paragraphs>89</Paragraphs>
  <Slides>18</Slides>
  <Notes>11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The representation (or misrepresentation) of Hades in Modern Media</vt:lpstr>
      <vt:lpstr>Introduction</vt:lpstr>
      <vt:lpstr>PowerPoint Presentation</vt:lpstr>
      <vt:lpstr>PowerPoint Presentation</vt:lpstr>
      <vt:lpstr>Hercules (1997)</vt:lpstr>
      <vt:lpstr>Mythology</vt:lpstr>
      <vt:lpstr>Appearance</vt:lpstr>
      <vt:lpstr>Personality</vt:lpstr>
      <vt:lpstr>Abilities</vt:lpstr>
      <vt:lpstr>Hadestown:  The Myth. The Musical</vt:lpstr>
      <vt:lpstr>PowerPoint Presentation</vt:lpstr>
      <vt:lpstr>Chant II Song Lyrics</vt:lpstr>
      <vt:lpstr>Way down Hadestown Song Lyrics</vt:lpstr>
      <vt:lpstr>Percy Jackson &amp; the Olympians: The Lightning Thief (2010)</vt:lpstr>
      <vt:lpstr>PowerPoint Presentation</vt:lpstr>
      <vt:lpstr>Other modern representations/mentions of Hades as a character within modern media: </vt:lpstr>
      <vt:lpstr>Bibliography: Ancient</vt:lpstr>
      <vt:lpstr>Bibliography: Modern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representation (or misrepresentation) of Hades in Modern Media</dc:title>
  <dc:creator>Hadie</dc:creator>
  <cp:lastModifiedBy>Hadie</cp:lastModifiedBy>
  <cp:revision>42</cp:revision>
  <dcterms:created xsi:type="dcterms:W3CDTF">2019-05-30T21:16:24Z</dcterms:created>
  <dcterms:modified xsi:type="dcterms:W3CDTF">2019-06-06T05:42:07Z</dcterms:modified>
</cp:coreProperties>
</file>