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471" r:id="rId3"/>
    <p:sldId id="472" r:id="rId4"/>
    <p:sldId id="473" r:id="rId5"/>
    <p:sldId id="474" r:id="rId6"/>
    <p:sldId id="475" r:id="rId7"/>
    <p:sldId id="476" r:id="rId8"/>
    <p:sldId id="477" r:id="rId9"/>
    <p:sldId id="478" r:id="rId10"/>
    <p:sldId id="479" r:id="rId11"/>
    <p:sldId id="480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8C2BC6-DC5D-46DD-B04D-6CEADB3A8D86}" v="152" dt="2026-08-08T14:34:19.6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456" autoAdjust="0"/>
    <p:restoredTop sz="94576" autoAdjust="0"/>
  </p:normalViewPr>
  <p:slideViewPr>
    <p:cSldViewPr>
      <p:cViewPr varScale="1">
        <p:scale>
          <a:sx n="82" d="100"/>
          <a:sy n="82" d="100"/>
        </p:scale>
        <p:origin x="1301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3331" y="5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0.png"/><Relationship Id="rId11" Type="http://schemas.openxmlformats.org/officeDocument/2006/relationships/image" Target="../media/image3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8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4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Relationship Id="rId9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9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Relationship Id="rId9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4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10" Type="http://schemas.openxmlformats.org/officeDocument/2006/relationships/image" Target="../media/image3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 2438118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 Francis Egbeonu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Dr Shaila Hussain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D32F6C5-85B0-2523-F9FB-D1F4DBF68C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823"/>
    </mc:Choice>
    <mc:Fallback xmlns="">
      <p:transition spd="slow" advTm="918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9309" y="404664"/>
            <a:ext cx="8229600" cy="850106"/>
          </a:xfrm>
        </p:spPr>
        <p:txBody>
          <a:bodyPr/>
          <a:lstStyle/>
          <a:p>
            <a:r>
              <a:rPr lang="en-GB" sz="3600" b="1" dirty="0"/>
              <a:t>Introduction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FFE39E5-14FC-7646-5715-800170C285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309" y="908720"/>
            <a:ext cx="7865099" cy="5184576"/>
          </a:xfrm>
        </p:spPr>
        <p:txBody>
          <a:bodyPr anchor="ctr" anchorCtr="0"/>
          <a:lstStyle/>
          <a:p>
            <a:pPr>
              <a:buFont typeface="Wingdings" panose="05000000000000000000" pitchFamily="2" charset="2"/>
              <a:buChar char="q"/>
            </a:pPr>
            <a:r>
              <a:rPr lang="en-US" sz="1600" b="1" dirty="0"/>
              <a:t>Fictional Patient:</a:t>
            </a:r>
            <a:r>
              <a:rPr lang="en-US" sz="1600" dirty="0"/>
              <a:t> </a:t>
            </a:r>
            <a:r>
              <a:rPr lang="en-US" sz="2000" i="1" dirty="0" err="1"/>
              <a:t>Mr</a:t>
            </a:r>
            <a:r>
              <a:rPr lang="en-US" sz="2000" i="1" dirty="0"/>
              <a:t> Rahman</a:t>
            </a:r>
            <a:endParaRPr lang="en-US" sz="2000" dirty="0"/>
          </a:p>
          <a:p>
            <a:pPr>
              <a:buFont typeface="Wingdings" panose="05000000000000000000" pitchFamily="2" charset="2"/>
              <a:buChar char="q"/>
            </a:pPr>
            <a:r>
              <a:rPr lang="en-US" sz="2000" b="1" dirty="0"/>
              <a:t>Age:</a:t>
            </a:r>
            <a:r>
              <a:rPr lang="en-US" sz="2000" dirty="0"/>
              <a:t> 58 years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400" b="1" dirty="0"/>
              <a:t>Background:</a:t>
            </a:r>
            <a:r>
              <a:rPr lang="en-US" sz="1400" dirty="0"/>
              <a:t> British South Asian man living in East London, working long hours as a taxi driver.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400" b="1" dirty="0"/>
              <a:t>Condition Chosen:</a:t>
            </a:r>
            <a:r>
              <a:rPr lang="en-US" sz="1400" dirty="0"/>
              <a:t> </a:t>
            </a:r>
            <a:r>
              <a:rPr lang="en-US" sz="1400" i="1" dirty="0"/>
              <a:t>Coronary Artery Disease (CAD)</a:t>
            </a:r>
            <a:r>
              <a:rPr lang="en-US" sz="1400" dirty="0"/>
              <a:t> — a major cardiovascular disorder caused by atherosclerosis and reduced coronary blood flow.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400" b="1" dirty="0"/>
              <a:t>Why This Condition Matters: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US" sz="1400" dirty="0"/>
              <a:t>CAD remains the </a:t>
            </a:r>
            <a:r>
              <a:rPr lang="en-US" sz="1400" b="1" dirty="0"/>
              <a:t>leading cause of death in the UK</a:t>
            </a:r>
            <a:r>
              <a:rPr lang="en-US" sz="1400" dirty="0"/>
              <a:t> (British Heart Foundation, 2025).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US" sz="1400" dirty="0"/>
              <a:t>It results in thousands of hospital admissions annually and is strongly linked to lifestyle factors, ageing, and socioeconomic determinants.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US" sz="1400" dirty="0"/>
              <a:t>Understanding CAD is essential in health and social care because early recognition and evidence‑based management significantly reduce mortality and improve quality of life.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85CA22AD-9BFE-226A-CFD8-E6F8A69D24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28563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008"/>
    </mc:Choice>
    <mc:Fallback xmlns="">
      <p:transition spd="slow" advTm="630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 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39F073EE-216A-50D3-4D78-C0CCBE3506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457200" y="136525"/>
            <a:ext cx="8229600" cy="9162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082D665-451C-08C1-D829-35E25664CF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503" y="1555751"/>
            <a:ext cx="2267744" cy="381746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894C43E-E831-1242-5CD6-95557BB3FE4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9717" y="1148713"/>
            <a:ext cx="2664183" cy="481626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A495B31F-52FD-32B8-D7B5-68F5C7C5F21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97822" y="1036112"/>
            <a:ext cx="6224555" cy="4785775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4BB75E6-EB44-168A-3D61-7E12C00E99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23019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1230"/>
    </mc:Choice>
    <mc:Fallback xmlns="">
      <p:transition spd="slow" advTm="1412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5B697208-C991-DF52-7AD1-7512833AC3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107504" y="644527"/>
            <a:ext cx="6736664" cy="28044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CA0F4AB-00D4-BD79-5D65-883F0AC74A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70745" y="1196752"/>
            <a:ext cx="1853345" cy="18030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1192C72-EE22-D82B-42E3-F9EB9194F32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41956" y="3136658"/>
            <a:ext cx="2091109" cy="32921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AB5B024-B88F-611C-9C06-2EE4A06E4E3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70745" y="3537879"/>
            <a:ext cx="1765751" cy="133128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AC4B329-446B-F5B9-DCB9-7350436C866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78240" y="4707602"/>
            <a:ext cx="1658256" cy="32311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AB4C3B9-CB66-53C0-D7C4-C9DE22CDB46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9454" y="3301264"/>
            <a:ext cx="6675699" cy="240203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6D9AF74C-209F-C81F-B668-4A26E04F333D}"/>
              </a:ext>
            </a:extLst>
          </p:cNvPr>
          <p:cNvSpPr/>
          <p:nvPr/>
        </p:nvSpPr>
        <p:spPr>
          <a:xfrm>
            <a:off x="-2700808" y="581131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4C9A3A98-D0F1-A034-29CC-4D1BD6DD2B9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7480" y="85781"/>
            <a:ext cx="8260796" cy="804742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E41BF8F3-563C-3C30-7D68-CA82EFEC33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46427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516"/>
    </mc:Choice>
    <mc:Fallback xmlns="">
      <p:transition spd="slow" advTm="715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2A1D475A-98B5-B74D-6F60-B7F298A390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323528" y="1628800"/>
            <a:ext cx="4275915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3BC107C-0D91-DEFB-1DFC-D785BC9206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528" y="982778"/>
            <a:ext cx="4676037" cy="50200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520F022-74B8-3085-59AD-F4577D45014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48405" y="970272"/>
            <a:ext cx="3042168" cy="50200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20AB900-06E8-6CB5-8D5E-C150A6F6717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04223" y="1441003"/>
            <a:ext cx="4298053" cy="429195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1EAB44E-F6FD-9887-C2F0-90AEE9CEA4E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22275" y="292098"/>
            <a:ext cx="8955800" cy="804742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2B8CBDA5-5EE8-A1F1-31E2-001BD7B581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04203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322"/>
    </mc:Choice>
    <mc:Fallback xmlns="">
      <p:transition spd="slow" advTm="953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4FB70-B25A-602C-D334-08F645D206D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anchor="ctr" anchorCtr="0"/>
          <a:lstStyle/>
          <a:p>
            <a:pPr marL="0" indent="0">
              <a:buNone/>
            </a:pPr>
            <a:r>
              <a:rPr lang="en-US" sz="1400" b="1" u="sng" dirty="0"/>
              <a:t>Mr. Rahman’s Typical Daily Routine:</a:t>
            </a:r>
            <a:endParaRPr lang="en-US" sz="1200" b="1" u="sng" dirty="0"/>
          </a:p>
          <a:p>
            <a:pPr>
              <a:buFont typeface="Wingdings" panose="05000000000000000000" pitchFamily="2" charset="2"/>
              <a:buChar char="q"/>
            </a:pPr>
            <a:r>
              <a:rPr lang="en-US" sz="1200" b="1" dirty="0"/>
              <a:t>Morning (06:30):</a:t>
            </a:r>
            <a:r>
              <a:rPr lang="en-US" sz="1200" dirty="0"/>
              <a:t> Wakes, takes Ramipril and Bisoprolol, eats a quick breakfast.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200" b="1" dirty="0"/>
              <a:t>Workday (07:30–18:00):</a:t>
            </a:r>
            <a:r>
              <a:rPr lang="en-US" sz="1200" dirty="0"/>
              <a:t> Long taxi shifts with prolonged sitting, irregular meals, occasional missed Metformin dose. Experiences fatigue, exertional chest discomfort, and breathlessness.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200" b="1" dirty="0"/>
              <a:t>Evening (18:00–21:00):</a:t>
            </a:r>
            <a:r>
              <a:rPr lang="en-US" sz="1200" dirty="0"/>
              <a:t> Eats a high‑fat convenience meal, rests with minimal physical activity, takes evening medication (Metformin, Atorvastatin).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200" b="1" dirty="0"/>
              <a:t>Night (22:30):</a:t>
            </a:r>
            <a:r>
              <a:rPr lang="en-US" sz="1200" dirty="0"/>
              <a:t> Irregular sleep pattern due to shift work.</a:t>
            </a:r>
          </a:p>
          <a:p>
            <a:pPr marL="0" indent="0">
              <a:buNone/>
            </a:pPr>
            <a:r>
              <a:rPr lang="en-US" sz="1200" b="1" u="sng" dirty="0"/>
              <a:t>Impact of CAD on Daily Activities: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200" dirty="0"/>
              <a:t>Reduced exercise tolerance and increased fatigue due to impaired myocardial oxygen supply (Amsterdam </a:t>
            </a:r>
            <a:r>
              <a:rPr lang="en-US" sz="1200" i="1" dirty="0"/>
              <a:t>et al.</a:t>
            </a:r>
            <a:r>
              <a:rPr lang="en-US" sz="1200" dirty="0"/>
              <a:t>, 2014).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200" dirty="0"/>
              <a:t>Chest pain triggered by exertion or stress, limiting mobility and work efficiency (NICE CG95, 2021).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200" dirty="0"/>
              <a:t>Irregular meals and missed medication worsen </a:t>
            </a:r>
            <a:r>
              <a:rPr lang="en-US" sz="1200" dirty="0" err="1"/>
              <a:t>glycaemic</a:t>
            </a:r>
            <a:r>
              <a:rPr lang="en-US" sz="1200" dirty="0"/>
              <a:t> control and blood pressure, increasing cardiovascular risk (NICE NG28, 2015; NICE NG136, 2019).</a:t>
            </a:r>
          </a:p>
          <a:p>
            <a:pPr>
              <a:spcBef>
                <a:spcPts val="1400"/>
              </a:spcBef>
              <a:buFont typeface="Arial"/>
              <a:buChar char="•"/>
            </a:pPr>
            <a:endParaRPr lang="en-GB" sz="1600" i="1" dirty="0">
              <a:solidFill>
                <a:schemeClr val="tx1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91E3CB-01FB-A346-09E7-CCD88AF9A9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417639"/>
            <a:ext cx="4038600" cy="3667546"/>
          </a:xfrm>
        </p:spPr>
        <p:txBody>
          <a:bodyPr/>
          <a:lstStyle/>
          <a:p>
            <a:pPr marL="0" indent="0">
              <a:buNone/>
            </a:pPr>
            <a:r>
              <a:rPr lang="en-US" sz="1400" b="1" u="sng" dirty="0"/>
              <a:t>Support Needed for Safe Routine Management: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400" dirty="0"/>
              <a:t>Tailor medication schedule to increase adherence (NICE NG28, 2015).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400" dirty="0"/>
              <a:t>Regular meal planning to </a:t>
            </a:r>
            <a:r>
              <a:rPr lang="en-US" sz="1400" dirty="0" err="1"/>
              <a:t>stabilise</a:t>
            </a:r>
            <a:r>
              <a:rPr lang="en-US" sz="1400" dirty="0"/>
              <a:t> glucose and lipid levels.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400" dirty="0"/>
              <a:t>Structured physical activity such as short walks between shifts (</a:t>
            </a:r>
            <a:r>
              <a:rPr lang="en-US" sz="1400" dirty="0" err="1"/>
              <a:t>Piepoli</a:t>
            </a:r>
            <a:r>
              <a:rPr lang="en-US" sz="1400" dirty="0"/>
              <a:t> </a:t>
            </a:r>
            <a:r>
              <a:rPr lang="en-US" sz="1400" i="1" dirty="0"/>
              <a:t>et al., </a:t>
            </a:r>
            <a:r>
              <a:rPr lang="en-US" sz="1400" dirty="0"/>
              <a:t>2016).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400" dirty="0"/>
              <a:t>NHS Stop Smoking Services - Support to quit smoking.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400" dirty="0"/>
              <a:t>Cardiac rehabilitation to increase functional ability and control of symptoms (</a:t>
            </a:r>
            <a:r>
              <a:rPr lang="en-US" sz="1400" dirty="0" err="1"/>
              <a:t>Piepoli</a:t>
            </a:r>
            <a:r>
              <a:rPr lang="en-US" sz="1400" dirty="0"/>
              <a:t> </a:t>
            </a:r>
            <a:r>
              <a:rPr lang="en-US" sz="1400" i="1" dirty="0"/>
              <a:t>et al., </a:t>
            </a:r>
            <a:r>
              <a:rPr lang="en-US" sz="1400" dirty="0"/>
              <a:t>2016).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400" dirty="0"/>
              <a:t>Advice on stress and sleep management to lower sympathetic activation and blood pressure</a:t>
            </a:r>
            <a:endParaRPr lang="en-GB" sz="1400" dirty="0"/>
          </a:p>
          <a:p>
            <a:endParaRPr lang="en-GB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90F66-9B7A-D4EF-7AC0-B0C0F1F98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9B9C13B-32A0-6DF5-C42D-2FB3C65FA9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825" y="450586"/>
            <a:ext cx="8260796" cy="859611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80B8C82-71C0-6080-F9F0-2464478B24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73911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033"/>
    </mc:Choice>
    <mc:Fallback xmlns="">
      <p:transition spd="slow" advTm="920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D22BBB19-F7BE-6FFE-CE31-C9B83E8D0C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50912" y="1772816"/>
            <a:ext cx="4535817" cy="36823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193C0-9C37-D32B-C845-058D81A0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3D36A15-2753-9316-4184-BB7D005BBA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368" y="1112147"/>
            <a:ext cx="4596782" cy="45724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D930008-8210-A578-2CA0-D0E0381D959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99992" y="1772816"/>
            <a:ext cx="4377307" cy="374936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1E8B834-F927-36E5-81DF-C94312751F9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0523" y="1223791"/>
            <a:ext cx="4041998" cy="48772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B6056C6-C0FA-BFD2-1F73-1946722A48F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454" y="258600"/>
            <a:ext cx="8748518" cy="810838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31D950F2-FCF6-10D6-1353-D910352E65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0165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911"/>
    </mc:Choice>
    <mc:Fallback xmlns="">
      <p:transition spd="slow" advTm="829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5222061-7667-A1EE-9F42-38069B36CF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179512" y="1628800"/>
            <a:ext cx="4013887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1648E86-8E4A-EC17-EEC1-1CB603A705B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612576" y="1149110"/>
            <a:ext cx="4316342" cy="51820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C23E542-87B3-6EE2-1603-9A8DE784BE9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99670" y="928521"/>
            <a:ext cx="3798137" cy="51820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216E049-7009-4986-51D8-2DDE0E5E7C6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9670" y="1408212"/>
            <a:ext cx="3736199" cy="437435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1244631-18BD-F8BB-1FB9-C0CC6884073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695" y="172698"/>
            <a:ext cx="8260796" cy="810838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CAA3AA4-0F59-F1A1-76D3-A2F65C63BC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42543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0750"/>
    </mc:Choice>
    <mc:Fallback xmlns="">
      <p:transition spd="slow" advTm="1607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4A5C-AEA4-8C87-D5EF-1CD835079D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 anchorCtr="0"/>
          <a:lstStyle/>
          <a:p>
            <a:pPr>
              <a:spcBef>
                <a:spcPts val="1000"/>
              </a:spcBef>
              <a:buFont typeface="Arial"/>
              <a:buChar char="•"/>
            </a:pPr>
            <a:r>
              <a:rPr lang="en-GB" sz="1400" i="1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E285D05-661F-1F73-51A0-CA609B7C08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324544" y="1144026"/>
            <a:ext cx="2792210" cy="51820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223F9AF-02E1-96C9-A67A-EED4869E22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357" y="1487703"/>
            <a:ext cx="5057707" cy="422627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7BC62DE-8AB7-D6D6-90B8-B3EFE557A73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9593" y="934465"/>
            <a:ext cx="2865368" cy="51820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07E9167-F6CC-F55C-3831-9D3152498F9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97496" y="1340767"/>
            <a:ext cx="3499407" cy="437320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E09437C-61D3-E2F1-D484-67E05B56361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6843" y="2855926"/>
            <a:ext cx="8230313" cy="114614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628D483-09F6-71DE-667E-2704675D4D2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3232" y="254227"/>
            <a:ext cx="8260796" cy="810838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EB72791-6E49-1170-E7AA-28BDD72834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76972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1428"/>
    </mc:Choice>
    <mc:Fallback xmlns="">
      <p:transition spd="slow" advTm="1314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20B858B-6A21-B809-3083-436383CBB7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323528" y="1680493"/>
            <a:ext cx="7907113" cy="3836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3F99B09-CEF7-E00F-9964-CF76607A9BF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55613" y="536695"/>
            <a:ext cx="8260796" cy="804742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E1D53D4-6620-C057-CAD0-AD8F3AD680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15865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397"/>
    </mc:Choice>
    <mc:Fallback xmlns="">
      <p:transition spd="slow" advTm="583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22A46902-FDDB-5A95-B584-69021A9965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508" y="692696"/>
            <a:ext cx="8856984" cy="4896543"/>
          </a:xfrm>
          <a:prstGeom prst="rect">
            <a:avLst/>
          </a:prstGeom>
          <a:noFill/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09/08/2026</a:t>
            </a:fld>
            <a:endParaRPr lang="en-GB" altLang="en-US" sz="90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11</a:t>
            </a:fld>
            <a:endParaRPr lang="en-GB" alt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2893EF9-731E-B925-8E59-4979957ED6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1496" y="4478"/>
            <a:ext cx="8260796" cy="804742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8F51E6B-1F6E-98BD-D4C4-0708B219AC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21817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64"/>
    </mc:Choice>
    <mc:Fallback xmlns="">
      <p:transition spd="slow" advTm="11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CA845005-2D0A-7340-9158-F7C2EED21ECD}">
  <we:reference id="wa200010001" version="1.0.0.1" store="en-GB" storeType="OMEX"/>
  <we:alternateReferences>
    <we:reference id="WA200010001" version="1.0.0.1" store="WA200010001" storeType="OMEX"/>
  </we:alternateReferences>
  <we:properties>
    <we:property name="claude.fileId" value="&quot;75df47eb-6b36-49c2-aa41-49fbd7b0be1f&quot;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144</TotalTime>
  <Words>412</Words>
  <Application>Microsoft Office PowerPoint</Application>
  <PresentationFormat>On-screen Show (4:3)</PresentationFormat>
  <Paragraphs>51</Paragraphs>
  <Slides>11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Myriad Pro</vt:lpstr>
      <vt:lpstr>Verdana</vt:lpstr>
      <vt:lpstr>Wingdings</vt:lpstr>
      <vt:lpstr>20140311PresentationUWTSDTemplate</vt:lpstr>
      <vt:lpstr>PowerPoint Presentation</vt:lpstr>
      <vt:lpstr>Introduction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Francis Uzoma Egbeonu (2438118)</cp:lastModifiedBy>
  <cp:revision>228</cp:revision>
  <cp:lastPrinted>2018-07-09T15:27:01Z</cp:lastPrinted>
  <dcterms:created xsi:type="dcterms:W3CDTF">2002-10-07T19:43:58Z</dcterms:created>
  <dcterms:modified xsi:type="dcterms:W3CDTF">2026-08-09T19:56:42Z</dcterms:modified>
</cp:coreProperties>
</file>