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8288000" cy="10287000"/>
  <p:notesSz cx="6858000" cy="9144000"/>
  <p:embeddedFontLst>
    <p:embeddedFont>
      <p:font typeface="Fredoka" charset="1" panose="02000000000000000000"/>
      <p:regular r:id="rId17"/>
    </p:embeddedFont>
    <p:embeddedFont>
      <p:font typeface="Glacial Indifference" charset="1" panose="00000000000000000000"/>
      <p:regular r:id="rId18"/>
    </p:embeddedFont>
    <p:embeddedFont>
      <p:font typeface="Glacial Indifference Bold" charset="1" panose="00000800000000000000"/>
      <p:regular r:id="rId19"/>
    </p:embeddedFont>
    <p:embeddedFont>
      <p:font typeface="Canva Sans" charset="1" panose="020B0503030501040103"/>
      <p:regular r:id="rId20"/>
    </p:embeddedFont>
    <p:embeddedFont>
      <p:font typeface="Canva Sans Bold" charset="1" panose="020B0803030501040103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png" Type="http://schemas.openxmlformats.org/officeDocument/2006/relationships/image"/><Relationship Id="rId11" Target="../media/image10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1.png" Type="http://schemas.openxmlformats.org/officeDocument/2006/relationships/image"/><Relationship Id="rId11" Target="../media/image22.svg" Type="http://schemas.openxmlformats.org/officeDocument/2006/relationships/image"/><Relationship Id="rId2" Target="../media/image13.png" Type="http://schemas.openxmlformats.org/officeDocument/2006/relationships/image"/><Relationship Id="rId3" Target="../media/image14.svg" Type="http://schemas.openxmlformats.org/officeDocument/2006/relationships/image"/><Relationship Id="rId4" Target="../media/image15.png" Type="http://schemas.openxmlformats.org/officeDocument/2006/relationships/image"/><Relationship Id="rId5" Target="../media/image16.svg" Type="http://schemas.openxmlformats.org/officeDocument/2006/relationships/image"/><Relationship Id="rId6" Target="../media/image17.png" Type="http://schemas.openxmlformats.org/officeDocument/2006/relationships/image"/><Relationship Id="rId7" Target="../media/image18.svg" Type="http://schemas.openxmlformats.org/officeDocument/2006/relationships/image"/><Relationship Id="rId8" Target="../media/image19.png" Type="http://schemas.openxmlformats.org/officeDocument/2006/relationships/image"/><Relationship Id="rId9" Target="../media/image20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1.png" Type="http://schemas.openxmlformats.org/officeDocument/2006/relationships/image"/><Relationship Id="rId11" Target="../media/image22.svg" Type="http://schemas.openxmlformats.org/officeDocument/2006/relationships/image"/><Relationship Id="rId12" Target="../media/image17.png" Type="http://schemas.openxmlformats.org/officeDocument/2006/relationships/image"/><Relationship Id="rId13" Target="../media/image18.svg" Type="http://schemas.openxmlformats.org/officeDocument/2006/relationships/image"/><Relationship Id="rId2" Target="../media/image3.png" Type="http://schemas.openxmlformats.org/officeDocument/2006/relationships/image"/><Relationship Id="rId3" Target="../media/image4.svg" Type="http://schemas.openxmlformats.org/officeDocument/2006/relationships/image"/><Relationship Id="rId4" Target="../media/image23.png" Type="http://schemas.openxmlformats.org/officeDocument/2006/relationships/image"/><Relationship Id="rId5" Target="../media/image24.svg" Type="http://schemas.openxmlformats.org/officeDocument/2006/relationships/image"/><Relationship Id="rId6" Target="../media/image25.png" Type="http://schemas.openxmlformats.org/officeDocument/2006/relationships/image"/><Relationship Id="rId7" Target="../media/image26.svg" Type="http://schemas.openxmlformats.org/officeDocument/2006/relationships/image"/><Relationship Id="rId8" Target="../media/image19.png" Type="http://schemas.openxmlformats.org/officeDocument/2006/relationships/image"/><Relationship Id="rId9" Target="../media/image20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png" Type="http://schemas.openxmlformats.org/officeDocument/2006/relationships/image"/><Relationship Id="rId3" Target="../media/image28.svg" Type="http://schemas.openxmlformats.org/officeDocument/2006/relationships/image"/><Relationship Id="rId4" Target="../media/image29.png" Type="http://schemas.openxmlformats.org/officeDocument/2006/relationships/image"/><Relationship Id="rId5" Target="../media/image30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5.png" Type="http://schemas.openxmlformats.org/officeDocument/2006/relationships/image"/><Relationship Id="rId11" Target="../media/image36.svg" Type="http://schemas.openxmlformats.org/officeDocument/2006/relationships/image"/><Relationship Id="rId12" Target="../media/image37.png" Type="http://schemas.openxmlformats.org/officeDocument/2006/relationships/image"/><Relationship Id="rId13" Target="../media/image38.svg" Type="http://schemas.openxmlformats.org/officeDocument/2006/relationships/image"/><Relationship Id="rId14" Target="../media/image39.png" Type="http://schemas.openxmlformats.org/officeDocument/2006/relationships/image"/><Relationship Id="rId15" Target="../media/image40.svg" Type="http://schemas.openxmlformats.org/officeDocument/2006/relationships/image"/><Relationship Id="rId16" Target="../media/image41.png" Type="http://schemas.openxmlformats.org/officeDocument/2006/relationships/image"/><Relationship Id="rId17" Target="../media/image42.svg" Type="http://schemas.openxmlformats.org/officeDocument/2006/relationships/image"/><Relationship Id="rId18" Target="../media/image43.png" Type="http://schemas.openxmlformats.org/officeDocument/2006/relationships/image"/><Relationship Id="rId19" Target="../media/image44.svg" Type="http://schemas.openxmlformats.org/officeDocument/2006/relationships/image"/><Relationship Id="rId2" Target="../media/image31.png" Type="http://schemas.openxmlformats.org/officeDocument/2006/relationships/image"/><Relationship Id="rId3" Target="../media/image32.svg" Type="http://schemas.openxmlformats.org/officeDocument/2006/relationships/image"/><Relationship Id="rId4" Target="../media/image33.png" Type="http://schemas.openxmlformats.org/officeDocument/2006/relationships/image"/><Relationship Id="rId5" Target="../media/image34.svg" Type="http://schemas.openxmlformats.org/officeDocument/2006/relationships/image"/><Relationship Id="rId6" Target="../media/image19.png" Type="http://schemas.openxmlformats.org/officeDocument/2006/relationships/image"/><Relationship Id="rId7" Target="../media/image20.svg" Type="http://schemas.openxmlformats.org/officeDocument/2006/relationships/image"/><Relationship Id="rId8" Target="../media/image21.png" Type="http://schemas.openxmlformats.org/officeDocument/2006/relationships/image"/><Relationship Id="rId9" Target="../media/image22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7.png" Type="http://schemas.openxmlformats.org/officeDocument/2006/relationships/image"/><Relationship Id="rId5" Target="../media/image8.svg" Type="http://schemas.openxmlformats.org/officeDocument/2006/relationships/image"/><Relationship Id="rId6" Target="https://wordwall.net/resource/99662439/sut-oedd-y-tywydd-ddoe" TargetMode="External" Type="http://schemas.openxmlformats.org/officeDocument/2006/relationships/hyperlink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5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1.png" Type="http://schemas.openxmlformats.org/officeDocument/2006/relationships/image"/><Relationship Id="rId11" Target="../media/image22.svg" Type="http://schemas.openxmlformats.org/officeDocument/2006/relationships/image"/><Relationship Id="rId12" Target="../media/image17.png" Type="http://schemas.openxmlformats.org/officeDocument/2006/relationships/image"/><Relationship Id="rId13" Target="../media/image18.svg" Type="http://schemas.openxmlformats.org/officeDocument/2006/relationships/image"/><Relationship Id="rId14" Target="../media/image46.png" Type="http://schemas.openxmlformats.org/officeDocument/2006/relationships/image"/><Relationship Id="rId2" Target="../media/image3.png" Type="http://schemas.openxmlformats.org/officeDocument/2006/relationships/image"/><Relationship Id="rId3" Target="../media/image4.svg" Type="http://schemas.openxmlformats.org/officeDocument/2006/relationships/image"/><Relationship Id="rId4" Target="../media/image23.png" Type="http://schemas.openxmlformats.org/officeDocument/2006/relationships/image"/><Relationship Id="rId5" Target="../media/image24.svg" Type="http://schemas.openxmlformats.org/officeDocument/2006/relationships/image"/><Relationship Id="rId6" Target="../media/image25.png" Type="http://schemas.openxmlformats.org/officeDocument/2006/relationships/image"/><Relationship Id="rId7" Target="../media/image26.svg" Type="http://schemas.openxmlformats.org/officeDocument/2006/relationships/image"/><Relationship Id="rId8" Target="../media/image19.png" Type="http://schemas.openxmlformats.org/officeDocument/2006/relationships/image"/><Relationship Id="rId9" Target="../media/image20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53.png" Type="http://schemas.openxmlformats.org/officeDocument/2006/relationships/image"/><Relationship Id="rId11" Target="../media/image54.svg" Type="http://schemas.openxmlformats.org/officeDocument/2006/relationships/image"/><Relationship Id="rId12" Target="../media/image55.png" Type="http://schemas.openxmlformats.org/officeDocument/2006/relationships/image"/><Relationship Id="rId13" Target="../media/image56.svg" Type="http://schemas.openxmlformats.org/officeDocument/2006/relationships/image"/><Relationship Id="rId14" Target="../media/image57.png" Type="http://schemas.openxmlformats.org/officeDocument/2006/relationships/image"/><Relationship Id="rId15" Target="../media/image58.svg" Type="http://schemas.openxmlformats.org/officeDocument/2006/relationships/image"/><Relationship Id="rId16" Target="../media/image59.png" Type="http://schemas.openxmlformats.org/officeDocument/2006/relationships/image"/><Relationship Id="rId17" Target="../media/image60.svg" Type="http://schemas.openxmlformats.org/officeDocument/2006/relationships/image"/><Relationship Id="rId2" Target="../media/image43.png" Type="http://schemas.openxmlformats.org/officeDocument/2006/relationships/image"/><Relationship Id="rId3" Target="../media/image44.svg" Type="http://schemas.openxmlformats.org/officeDocument/2006/relationships/image"/><Relationship Id="rId4" Target="../media/image47.png" Type="http://schemas.openxmlformats.org/officeDocument/2006/relationships/image"/><Relationship Id="rId5" Target="../media/image48.svg" Type="http://schemas.openxmlformats.org/officeDocument/2006/relationships/image"/><Relationship Id="rId6" Target="../media/image49.png" Type="http://schemas.openxmlformats.org/officeDocument/2006/relationships/image"/><Relationship Id="rId7" Target="../media/image50.svg" Type="http://schemas.openxmlformats.org/officeDocument/2006/relationships/image"/><Relationship Id="rId8" Target="../media/image51.png" Type="http://schemas.openxmlformats.org/officeDocument/2006/relationships/image"/><Relationship Id="rId9" Target="../media/image52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Relationship Id="rId3" Target="../media/image20.svg" Type="http://schemas.openxmlformats.org/officeDocument/2006/relationships/image"/><Relationship Id="rId4" Target="../media/image21.png" Type="http://schemas.openxmlformats.org/officeDocument/2006/relationships/image"/><Relationship Id="rId5" Target="../media/image22.svg" Type="http://schemas.openxmlformats.org/officeDocument/2006/relationships/image"/><Relationship Id="rId6" Target="../media/image17.png" Type="http://schemas.openxmlformats.org/officeDocument/2006/relationships/image"/><Relationship Id="rId7" Target="../media/image18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6F3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797742" y="3318819"/>
            <a:ext cx="8205551" cy="8185037"/>
          </a:xfrm>
          <a:custGeom>
            <a:avLst/>
            <a:gdLst/>
            <a:ahLst/>
            <a:cxnLst/>
            <a:rect r="r" b="b" t="t" l="l"/>
            <a:pathLst>
              <a:path h="8185037" w="8205551">
                <a:moveTo>
                  <a:pt x="0" y="0"/>
                </a:moveTo>
                <a:lnTo>
                  <a:pt x="8205551" y="0"/>
                </a:lnTo>
                <a:lnTo>
                  <a:pt x="8205551" y="8185037"/>
                </a:lnTo>
                <a:lnTo>
                  <a:pt x="0" y="818503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1950142" y="3166419"/>
            <a:ext cx="8205551" cy="8185037"/>
          </a:xfrm>
          <a:custGeom>
            <a:avLst/>
            <a:gdLst/>
            <a:ahLst/>
            <a:cxnLst/>
            <a:rect r="r" b="b" t="t" l="l"/>
            <a:pathLst>
              <a:path h="8185037" w="8205551">
                <a:moveTo>
                  <a:pt x="0" y="0"/>
                </a:moveTo>
                <a:lnTo>
                  <a:pt x="8205551" y="0"/>
                </a:lnTo>
                <a:lnTo>
                  <a:pt x="8205551" y="8185037"/>
                </a:lnTo>
                <a:lnTo>
                  <a:pt x="0" y="818503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-2184718" y="-2132500"/>
            <a:ext cx="6426836" cy="6322400"/>
          </a:xfrm>
          <a:custGeom>
            <a:avLst/>
            <a:gdLst/>
            <a:ahLst/>
            <a:cxnLst/>
            <a:rect r="r" b="b" t="t" l="l"/>
            <a:pathLst>
              <a:path h="6322400" w="6426836">
                <a:moveTo>
                  <a:pt x="0" y="0"/>
                </a:moveTo>
                <a:lnTo>
                  <a:pt x="6426836" y="0"/>
                </a:lnTo>
                <a:lnTo>
                  <a:pt x="6426836" y="6322400"/>
                </a:lnTo>
                <a:lnTo>
                  <a:pt x="0" y="63224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-847774">
            <a:off x="13441375" y="488497"/>
            <a:ext cx="4461623" cy="3707203"/>
          </a:xfrm>
          <a:custGeom>
            <a:avLst/>
            <a:gdLst/>
            <a:ahLst/>
            <a:cxnLst/>
            <a:rect r="r" b="b" t="t" l="l"/>
            <a:pathLst>
              <a:path h="3707203" w="4461623">
                <a:moveTo>
                  <a:pt x="0" y="0"/>
                </a:moveTo>
                <a:lnTo>
                  <a:pt x="4461623" y="0"/>
                </a:lnTo>
                <a:lnTo>
                  <a:pt x="4461623" y="3707203"/>
                </a:lnTo>
                <a:lnTo>
                  <a:pt x="0" y="370720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9640154" y="8183218"/>
            <a:ext cx="4175602" cy="3168238"/>
          </a:xfrm>
          <a:custGeom>
            <a:avLst/>
            <a:gdLst/>
            <a:ahLst/>
            <a:cxnLst/>
            <a:rect r="r" b="b" t="t" l="l"/>
            <a:pathLst>
              <a:path h="3168238" w="4175602">
                <a:moveTo>
                  <a:pt x="0" y="0"/>
                </a:moveTo>
                <a:lnTo>
                  <a:pt x="4175602" y="0"/>
                </a:lnTo>
                <a:lnTo>
                  <a:pt x="4175602" y="3168238"/>
                </a:lnTo>
                <a:lnTo>
                  <a:pt x="0" y="316823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6213195" y="1917388"/>
            <a:ext cx="9753897" cy="5913300"/>
          </a:xfrm>
          <a:custGeom>
            <a:avLst/>
            <a:gdLst/>
            <a:ahLst/>
            <a:cxnLst/>
            <a:rect r="r" b="b" t="t" l="l"/>
            <a:pathLst>
              <a:path h="5913300" w="9753897">
                <a:moveTo>
                  <a:pt x="0" y="0"/>
                </a:moveTo>
                <a:lnTo>
                  <a:pt x="9753897" y="0"/>
                </a:lnTo>
                <a:lnTo>
                  <a:pt x="9753897" y="5913299"/>
                </a:lnTo>
                <a:lnTo>
                  <a:pt x="0" y="591329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true" flipV="false" rot="0">
            <a:off x="2759419" y="1335673"/>
            <a:ext cx="8968536" cy="5437175"/>
          </a:xfrm>
          <a:custGeom>
            <a:avLst/>
            <a:gdLst/>
            <a:ahLst/>
            <a:cxnLst/>
            <a:rect r="r" b="b" t="t" l="l"/>
            <a:pathLst>
              <a:path h="5437175" w="8968536">
                <a:moveTo>
                  <a:pt x="8968536" y="0"/>
                </a:moveTo>
                <a:lnTo>
                  <a:pt x="0" y="0"/>
                </a:lnTo>
                <a:lnTo>
                  <a:pt x="0" y="5437175"/>
                </a:lnTo>
                <a:lnTo>
                  <a:pt x="8968536" y="5437175"/>
                </a:lnTo>
                <a:lnTo>
                  <a:pt x="8968536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2152633" y="3496088"/>
            <a:ext cx="14530747" cy="13779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200"/>
              </a:lnSpc>
              <a:spcBef>
                <a:spcPct val="0"/>
              </a:spcBef>
            </a:pPr>
            <a:r>
              <a:rPr lang="en-US" sz="80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Y Tywydd.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559996" y="9172575"/>
            <a:ext cx="4858742" cy="7384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20"/>
              </a:lnSpc>
              <a:spcBef>
                <a:spcPct val="0"/>
              </a:spcBef>
            </a:pPr>
            <a:r>
              <a:rPr lang="en-US" sz="43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Rebecca Unsworth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281140" y="610725"/>
            <a:ext cx="11734377" cy="107837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057"/>
              </a:lnSpc>
            </a:pPr>
          </a:p>
          <a:p>
            <a:pPr algn="l">
              <a:lnSpc>
                <a:spcPts val="5057"/>
              </a:lnSpc>
            </a:pPr>
          </a:p>
          <a:p>
            <a:pPr algn="l">
              <a:lnSpc>
                <a:spcPts val="5057"/>
              </a:lnSpc>
            </a:pPr>
          </a:p>
          <a:p>
            <a:pPr algn="l">
              <a:lnSpc>
                <a:spcPts val="7111"/>
              </a:lnSpc>
            </a:pPr>
            <a:r>
              <a:rPr lang="en-US" sz="5079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Sut mae’r tywydd heddiw?</a:t>
            </a:r>
          </a:p>
          <a:p>
            <a:pPr algn="l">
              <a:lnSpc>
                <a:spcPts val="7111"/>
              </a:lnSpc>
            </a:pPr>
          </a:p>
          <a:p>
            <a:pPr algn="l">
              <a:lnSpc>
                <a:spcPts val="7111"/>
              </a:lnSpc>
              <a:spcBef>
                <a:spcPct val="0"/>
              </a:spcBef>
            </a:pPr>
            <a:r>
              <a:rPr lang="en-US" sz="5079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Ydy hi’n .......</a:t>
            </a:r>
            <a:r>
              <a:rPr lang="en-US" sz="5079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. ?</a:t>
            </a:r>
          </a:p>
          <a:p>
            <a:pPr algn="l">
              <a:lnSpc>
                <a:spcPts val="7111"/>
              </a:lnSpc>
              <a:spcBef>
                <a:spcPct val="0"/>
              </a:spcBef>
            </a:pPr>
          </a:p>
          <a:p>
            <a:pPr algn="l">
              <a:lnSpc>
                <a:spcPts val="7111"/>
              </a:lnSpc>
              <a:spcBef>
                <a:spcPct val="0"/>
              </a:spcBef>
            </a:pPr>
            <a:r>
              <a:rPr lang="en-US" sz="5079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Ydy, mae hi’n......</a:t>
            </a:r>
          </a:p>
          <a:p>
            <a:pPr algn="l">
              <a:lnSpc>
                <a:spcPts val="7111"/>
              </a:lnSpc>
              <a:spcBef>
                <a:spcPct val="0"/>
              </a:spcBef>
            </a:pPr>
          </a:p>
          <a:p>
            <a:pPr algn="l">
              <a:lnSpc>
                <a:spcPts val="7111"/>
              </a:lnSpc>
              <a:spcBef>
                <a:spcPct val="0"/>
              </a:spcBef>
            </a:pPr>
            <a:r>
              <a:rPr lang="en-US" sz="5079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Nac ydy, dydy hi ddim yn......</a:t>
            </a:r>
          </a:p>
          <a:p>
            <a:pPr algn="l">
              <a:lnSpc>
                <a:spcPts val="7111"/>
              </a:lnSpc>
              <a:spcBef>
                <a:spcPct val="0"/>
              </a:spcBef>
            </a:pPr>
          </a:p>
          <a:p>
            <a:pPr algn="l">
              <a:lnSpc>
                <a:spcPts val="7111"/>
              </a:lnSpc>
              <a:spcBef>
                <a:spcPct val="0"/>
              </a:spcBef>
            </a:pPr>
          </a:p>
          <a:p>
            <a:pPr algn="l">
              <a:lnSpc>
                <a:spcPts val="7111"/>
              </a:lnSpc>
              <a:spcBef>
                <a:spcPct val="0"/>
              </a:spcBef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866775"/>
            <a:ext cx="12239257" cy="13779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200"/>
              </a:lnSpc>
              <a:spcBef>
                <a:spcPct val="0"/>
              </a:spcBef>
            </a:pPr>
            <a:r>
              <a:rPr lang="en-US" sz="80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Wythnos diwethaf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11962941" y="488915"/>
            <a:ext cx="5519854" cy="4114800"/>
          </a:xfrm>
          <a:custGeom>
            <a:avLst/>
            <a:gdLst/>
            <a:ahLst/>
            <a:cxnLst/>
            <a:rect r="r" b="b" t="t" l="l"/>
            <a:pathLst>
              <a:path h="4114800" w="5519854">
                <a:moveTo>
                  <a:pt x="0" y="0"/>
                </a:moveTo>
                <a:lnTo>
                  <a:pt x="5519853" y="0"/>
                </a:lnTo>
                <a:lnTo>
                  <a:pt x="55198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144000" y="8430106"/>
            <a:ext cx="9076104" cy="1656389"/>
          </a:xfrm>
          <a:custGeom>
            <a:avLst/>
            <a:gdLst/>
            <a:ahLst/>
            <a:cxnLst/>
            <a:rect r="r" b="b" t="t" l="l"/>
            <a:pathLst>
              <a:path h="1656389" w="9076104">
                <a:moveTo>
                  <a:pt x="0" y="0"/>
                </a:moveTo>
                <a:lnTo>
                  <a:pt x="9076104" y="0"/>
                </a:lnTo>
                <a:lnTo>
                  <a:pt x="9076104" y="1656388"/>
                </a:lnTo>
                <a:lnTo>
                  <a:pt x="0" y="16563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0" y="3988782"/>
            <a:ext cx="991252" cy="1557681"/>
          </a:xfrm>
          <a:custGeom>
            <a:avLst/>
            <a:gdLst/>
            <a:ahLst/>
            <a:cxnLst/>
            <a:rect r="r" b="b" t="t" l="l"/>
            <a:pathLst>
              <a:path h="1557681" w="991252">
                <a:moveTo>
                  <a:pt x="0" y="0"/>
                </a:moveTo>
                <a:lnTo>
                  <a:pt x="991252" y="0"/>
                </a:lnTo>
                <a:lnTo>
                  <a:pt x="991252" y="1557681"/>
                </a:lnTo>
                <a:lnTo>
                  <a:pt x="0" y="155768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0" y="6035931"/>
            <a:ext cx="1389287" cy="1347608"/>
          </a:xfrm>
          <a:custGeom>
            <a:avLst/>
            <a:gdLst/>
            <a:ahLst/>
            <a:cxnLst/>
            <a:rect r="r" b="b" t="t" l="l"/>
            <a:pathLst>
              <a:path h="1347608" w="1389287">
                <a:moveTo>
                  <a:pt x="0" y="0"/>
                </a:moveTo>
                <a:lnTo>
                  <a:pt x="1389287" y="0"/>
                </a:lnTo>
                <a:lnTo>
                  <a:pt x="1389287" y="1347609"/>
                </a:lnTo>
                <a:lnTo>
                  <a:pt x="0" y="134760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71133" y="7869315"/>
            <a:ext cx="1110006" cy="1110006"/>
          </a:xfrm>
          <a:custGeom>
            <a:avLst/>
            <a:gdLst/>
            <a:ahLst/>
            <a:cxnLst/>
            <a:rect r="r" b="b" t="t" l="l"/>
            <a:pathLst>
              <a:path h="1110006" w="1110006">
                <a:moveTo>
                  <a:pt x="0" y="0"/>
                </a:moveTo>
                <a:lnTo>
                  <a:pt x="1110007" y="0"/>
                </a:lnTo>
                <a:lnTo>
                  <a:pt x="1110007" y="1110006"/>
                </a:lnTo>
                <a:lnTo>
                  <a:pt x="0" y="111000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6F3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4045882" y="-2132500"/>
            <a:ext cx="6426836" cy="6322400"/>
          </a:xfrm>
          <a:custGeom>
            <a:avLst/>
            <a:gdLst/>
            <a:ahLst/>
            <a:cxnLst/>
            <a:rect r="r" b="b" t="t" l="l"/>
            <a:pathLst>
              <a:path h="6322400" w="6426836">
                <a:moveTo>
                  <a:pt x="0" y="0"/>
                </a:moveTo>
                <a:lnTo>
                  <a:pt x="6426836" y="0"/>
                </a:lnTo>
                <a:lnTo>
                  <a:pt x="6426836" y="6322400"/>
                </a:lnTo>
                <a:lnTo>
                  <a:pt x="0" y="6322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65662" y="8072526"/>
            <a:ext cx="5135240" cy="2371547"/>
          </a:xfrm>
          <a:custGeom>
            <a:avLst/>
            <a:gdLst/>
            <a:ahLst/>
            <a:cxnLst/>
            <a:rect r="r" b="b" t="t" l="l"/>
            <a:pathLst>
              <a:path h="2371547" w="5135240">
                <a:moveTo>
                  <a:pt x="0" y="0"/>
                </a:moveTo>
                <a:lnTo>
                  <a:pt x="5135240" y="0"/>
                </a:lnTo>
                <a:lnTo>
                  <a:pt x="5135240" y="2371548"/>
                </a:lnTo>
                <a:lnTo>
                  <a:pt x="0" y="237154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-1263215" y="7645205"/>
            <a:ext cx="5528628" cy="2798868"/>
          </a:xfrm>
          <a:custGeom>
            <a:avLst/>
            <a:gdLst/>
            <a:ahLst/>
            <a:cxnLst/>
            <a:rect r="r" b="b" t="t" l="l"/>
            <a:pathLst>
              <a:path h="2798868" w="5528628">
                <a:moveTo>
                  <a:pt x="0" y="0"/>
                </a:moveTo>
                <a:lnTo>
                  <a:pt x="5528629" y="0"/>
                </a:lnTo>
                <a:lnTo>
                  <a:pt x="5528629" y="2798869"/>
                </a:lnTo>
                <a:lnTo>
                  <a:pt x="0" y="27988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5324906" y="1760629"/>
            <a:ext cx="9960982" cy="89732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101"/>
              </a:lnSpc>
            </a:pPr>
          </a:p>
          <a:p>
            <a:pPr algn="l">
              <a:lnSpc>
                <a:spcPts val="5101"/>
              </a:lnSpc>
            </a:pPr>
          </a:p>
          <a:p>
            <a:pPr algn="l">
              <a:lnSpc>
                <a:spcPts val="5101"/>
              </a:lnSpc>
            </a:pPr>
            <a:r>
              <a:rPr lang="en-US" sz="3643" b="true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Oedd hi’n..........?</a:t>
            </a:r>
          </a:p>
          <a:p>
            <a:pPr algn="l">
              <a:lnSpc>
                <a:spcPts val="5101"/>
              </a:lnSpc>
            </a:pPr>
          </a:p>
          <a:p>
            <a:pPr algn="l">
              <a:lnSpc>
                <a:spcPts val="5101"/>
              </a:lnSpc>
            </a:pPr>
          </a:p>
          <a:p>
            <a:pPr algn="l">
              <a:lnSpc>
                <a:spcPts val="5101"/>
              </a:lnSpc>
            </a:pPr>
          </a:p>
          <a:p>
            <a:pPr algn="l">
              <a:lnSpc>
                <a:spcPts val="5101"/>
              </a:lnSpc>
            </a:pPr>
            <a:r>
              <a:rPr lang="en-US" sz="3643" b="true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Oedd, roedd hi’n ..............</a:t>
            </a:r>
          </a:p>
          <a:p>
            <a:pPr algn="l">
              <a:lnSpc>
                <a:spcPts val="5101"/>
              </a:lnSpc>
            </a:pPr>
          </a:p>
          <a:p>
            <a:pPr algn="l">
              <a:lnSpc>
                <a:spcPts val="5101"/>
              </a:lnSpc>
            </a:pPr>
          </a:p>
          <a:p>
            <a:pPr algn="l">
              <a:lnSpc>
                <a:spcPts val="5101"/>
              </a:lnSpc>
            </a:pPr>
          </a:p>
          <a:p>
            <a:pPr algn="l">
              <a:lnSpc>
                <a:spcPts val="5101"/>
              </a:lnSpc>
            </a:pPr>
            <a:r>
              <a:rPr lang="en-US" sz="3643" b="true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Nac oedd, doedd hi ddim yn .............</a:t>
            </a:r>
          </a:p>
          <a:p>
            <a:pPr algn="l">
              <a:lnSpc>
                <a:spcPts val="5101"/>
              </a:lnSpc>
            </a:pPr>
          </a:p>
          <a:p>
            <a:pPr algn="l">
              <a:lnSpc>
                <a:spcPts val="5101"/>
              </a:lnSpc>
            </a:pPr>
          </a:p>
          <a:p>
            <a:pPr algn="l">
              <a:lnSpc>
                <a:spcPts val="5101"/>
              </a:lnSpc>
              <a:spcBef>
                <a:spcPct val="0"/>
              </a:spcBef>
            </a:pP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3874935" y="5143500"/>
            <a:ext cx="1389287" cy="1347608"/>
          </a:xfrm>
          <a:custGeom>
            <a:avLst/>
            <a:gdLst/>
            <a:ahLst/>
            <a:cxnLst/>
            <a:rect r="r" b="b" t="t" l="l"/>
            <a:pathLst>
              <a:path h="1347608" w="1389287">
                <a:moveTo>
                  <a:pt x="0" y="0"/>
                </a:moveTo>
                <a:lnTo>
                  <a:pt x="1389287" y="0"/>
                </a:lnTo>
                <a:lnTo>
                  <a:pt x="1389287" y="1347608"/>
                </a:lnTo>
                <a:lnTo>
                  <a:pt x="0" y="134760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4073952" y="8072526"/>
            <a:ext cx="1110006" cy="1110006"/>
          </a:xfrm>
          <a:custGeom>
            <a:avLst/>
            <a:gdLst/>
            <a:ahLst/>
            <a:cxnLst/>
            <a:rect r="r" b="b" t="t" l="l"/>
            <a:pathLst>
              <a:path h="1110006" w="1110006">
                <a:moveTo>
                  <a:pt x="0" y="0"/>
                </a:moveTo>
                <a:lnTo>
                  <a:pt x="1110007" y="0"/>
                </a:lnTo>
                <a:lnTo>
                  <a:pt x="1110007" y="1110007"/>
                </a:lnTo>
                <a:lnTo>
                  <a:pt x="0" y="111000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4073952" y="2632219"/>
            <a:ext cx="991252" cy="1557681"/>
          </a:xfrm>
          <a:custGeom>
            <a:avLst/>
            <a:gdLst/>
            <a:ahLst/>
            <a:cxnLst/>
            <a:rect r="r" b="b" t="t" l="l"/>
            <a:pathLst>
              <a:path h="1557681" w="991252">
                <a:moveTo>
                  <a:pt x="0" y="0"/>
                </a:moveTo>
                <a:lnTo>
                  <a:pt x="991252" y="0"/>
                </a:lnTo>
                <a:lnTo>
                  <a:pt x="991252" y="1557681"/>
                </a:lnTo>
                <a:lnTo>
                  <a:pt x="0" y="155768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1028700" y="885825"/>
            <a:ext cx="12239257" cy="13093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780"/>
              </a:lnSpc>
              <a:spcBef>
                <a:spcPct val="0"/>
              </a:spcBef>
            </a:pPr>
            <a:r>
              <a:rPr lang="en-US" sz="77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Sut oedd y tywydd ddoe?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1188892">
            <a:off x="13077223" y="-2016399"/>
            <a:ext cx="5899879" cy="6090198"/>
          </a:xfrm>
          <a:custGeom>
            <a:avLst/>
            <a:gdLst/>
            <a:ahLst/>
            <a:cxnLst/>
            <a:rect r="r" b="b" t="t" l="l"/>
            <a:pathLst>
              <a:path h="6090198" w="5899879">
                <a:moveTo>
                  <a:pt x="0" y="0"/>
                </a:moveTo>
                <a:lnTo>
                  <a:pt x="5899879" y="0"/>
                </a:lnTo>
                <a:lnTo>
                  <a:pt x="5899879" y="6090198"/>
                </a:lnTo>
                <a:lnTo>
                  <a:pt x="0" y="609019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0" y="7175257"/>
            <a:ext cx="18288000" cy="3524596"/>
          </a:xfrm>
          <a:custGeom>
            <a:avLst/>
            <a:gdLst/>
            <a:ahLst/>
            <a:cxnLst/>
            <a:rect r="r" b="b" t="t" l="l"/>
            <a:pathLst>
              <a:path h="3524596" w="18288000">
                <a:moveTo>
                  <a:pt x="0" y="0"/>
                </a:moveTo>
                <a:lnTo>
                  <a:pt x="18288000" y="0"/>
                </a:lnTo>
                <a:lnTo>
                  <a:pt x="18288000" y="3524596"/>
                </a:lnTo>
                <a:lnTo>
                  <a:pt x="0" y="35245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285406" y="3415030"/>
            <a:ext cx="10934241" cy="10287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399"/>
              </a:lnSpc>
              <a:spcBef>
                <a:spcPct val="0"/>
              </a:spcBef>
            </a:pPr>
            <a:r>
              <a:rPr lang="en-US" sz="5999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Ewch i’r neuadd!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866775"/>
            <a:ext cx="12239257" cy="13779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200"/>
              </a:lnSpc>
              <a:spcBef>
                <a:spcPct val="0"/>
              </a:spcBef>
            </a:pPr>
            <a:r>
              <a:rPr lang="en-US" sz="80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Drillio </a:t>
            </a:r>
          </a:p>
        </p:txBody>
      </p:sp>
      <p:sp>
        <p:nvSpPr>
          <p:cNvPr name="Freeform 6" id="6"/>
          <p:cNvSpPr/>
          <p:nvPr/>
        </p:nvSpPr>
        <p:spPr>
          <a:xfrm flipH="false" flipV="false" rot="-1188892">
            <a:off x="-1003407" y="-2007912"/>
            <a:ext cx="3111896" cy="3212280"/>
          </a:xfrm>
          <a:custGeom>
            <a:avLst/>
            <a:gdLst/>
            <a:ahLst/>
            <a:cxnLst/>
            <a:rect r="r" b="b" t="t" l="l"/>
            <a:pathLst>
              <a:path h="3212280" w="3111896">
                <a:moveTo>
                  <a:pt x="0" y="0"/>
                </a:moveTo>
                <a:lnTo>
                  <a:pt x="3111897" y="0"/>
                </a:lnTo>
                <a:lnTo>
                  <a:pt x="3111897" y="3212281"/>
                </a:lnTo>
                <a:lnTo>
                  <a:pt x="0" y="32122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7EB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778219" y="7282891"/>
            <a:ext cx="5717601" cy="2687273"/>
          </a:xfrm>
          <a:custGeom>
            <a:avLst/>
            <a:gdLst/>
            <a:ahLst/>
            <a:cxnLst/>
            <a:rect r="r" b="b" t="t" l="l"/>
            <a:pathLst>
              <a:path h="2687273" w="5717601">
                <a:moveTo>
                  <a:pt x="0" y="0"/>
                </a:moveTo>
                <a:lnTo>
                  <a:pt x="5717601" y="0"/>
                </a:lnTo>
                <a:lnTo>
                  <a:pt x="5717601" y="2687273"/>
                </a:lnTo>
                <a:lnTo>
                  <a:pt x="0" y="268727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866775"/>
            <a:ext cx="12239257" cy="13779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200"/>
              </a:lnSpc>
              <a:spcBef>
                <a:spcPct val="0"/>
              </a:spcBef>
            </a:pPr>
            <a:r>
              <a:rPr lang="en-US" sz="80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Gem gyntaf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306038">
            <a:off x="13075372" y="386773"/>
            <a:ext cx="4472094" cy="3715904"/>
          </a:xfrm>
          <a:custGeom>
            <a:avLst/>
            <a:gdLst/>
            <a:ahLst/>
            <a:cxnLst/>
            <a:rect r="r" b="b" t="t" l="l"/>
            <a:pathLst>
              <a:path h="3715904" w="4472094">
                <a:moveTo>
                  <a:pt x="0" y="0"/>
                </a:moveTo>
                <a:lnTo>
                  <a:pt x="4472094" y="0"/>
                </a:lnTo>
                <a:lnTo>
                  <a:pt x="4472094" y="3715903"/>
                </a:lnTo>
                <a:lnTo>
                  <a:pt x="0" y="37159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1784985" y="1083945"/>
            <a:ext cx="503872" cy="303847"/>
            <a:chOff x="0" y="0"/>
            <a:chExt cx="671830" cy="40513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48260" y="41910"/>
              <a:ext cx="572770" cy="312420"/>
            </a:xfrm>
            <a:custGeom>
              <a:avLst/>
              <a:gdLst/>
              <a:ahLst/>
              <a:cxnLst/>
              <a:rect r="r" b="b" t="t" l="l"/>
              <a:pathLst>
                <a:path h="312420" w="572770">
                  <a:moveTo>
                    <a:pt x="447040" y="295910"/>
                  </a:moveTo>
                  <a:cubicBezTo>
                    <a:pt x="269240" y="151130"/>
                    <a:pt x="236220" y="111760"/>
                    <a:pt x="243840" y="97790"/>
                  </a:cubicBezTo>
                  <a:cubicBezTo>
                    <a:pt x="252730" y="83820"/>
                    <a:pt x="345440" y="85090"/>
                    <a:pt x="350520" y="99060"/>
                  </a:cubicBezTo>
                  <a:cubicBezTo>
                    <a:pt x="358140" y="118110"/>
                    <a:pt x="246380" y="208280"/>
                    <a:pt x="196850" y="240030"/>
                  </a:cubicBezTo>
                  <a:cubicBezTo>
                    <a:pt x="158750" y="264160"/>
                    <a:pt x="116840" y="284480"/>
                    <a:pt x="87630" y="285750"/>
                  </a:cubicBezTo>
                  <a:cubicBezTo>
                    <a:pt x="67310" y="285750"/>
                    <a:pt x="50800" y="280670"/>
                    <a:pt x="36830" y="269240"/>
                  </a:cubicBezTo>
                  <a:cubicBezTo>
                    <a:pt x="20320" y="255270"/>
                    <a:pt x="3810" y="220980"/>
                    <a:pt x="2540" y="199390"/>
                  </a:cubicBezTo>
                  <a:cubicBezTo>
                    <a:pt x="1270" y="181610"/>
                    <a:pt x="10160" y="162560"/>
                    <a:pt x="20320" y="149860"/>
                  </a:cubicBezTo>
                  <a:cubicBezTo>
                    <a:pt x="31750" y="135890"/>
                    <a:pt x="48260" y="123190"/>
                    <a:pt x="66040" y="120650"/>
                  </a:cubicBezTo>
                  <a:cubicBezTo>
                    <a:pt x="87630" y="116840"/>
                    <a:pt x="124460" y="124460"/>
                    <a:pt x="140970" y="139700"/>
                  </a:cubicBezTo>
                  <a:cubicBezTo>
                    <a:pt x="158750" y="154940"/>
                    <a:pt x="171450" y="190500"/>
                    <a:pt x="168910" y="213360"/>
                  </a:cubicBezTo>
                  <a:cubicBezTo>
                    <a:pt x="165100" y="236220"/>
                    <a:pt x="143510" y="266700"/>
                    <a:pt x="121920" y="276860"/>
                  </a:cubicBezTo>
                  <a:cubicBezTo>
                    <a:pt x="101600" y="287020"/>
                    <a:pt x="63500" y="283210"/>
                    <a:pt x="44450" y="274320"/>
                  </a:cubicBezTo>
                  <a:cubicBezTo>
                    <a:pt x="27940" y="266700"/>
                    <a:pt x="15240" y="250190"/>
                    <a:pt x="8890" y="234950"/>
                  </a:cubicBezTo>
                  <a:cubicBezTo>
                    <a:pt x="2540" y="219710"/>
                    <a:pt x="0" y="198120"/>
                    <a:pt x="5080" y="181610"/>
                  </a:cubicBezTo>
                  <a:cubicBezTo>
                    <a:pt x="8890" y="165100"/>
                    <a:pt x="22860" y="146050"/>
                    <a:pt x="33020" y="137160"/>
                  </a:cubicBezTo>
                  <a:cubicBezTo>
                    <a:pt x="40640" y="129540"/>
                    <a:pt x="52070" y="121920"/>
                    <a:pt x="57150" y="123190"/>
                  </a:cubicBezTo>
                  <a:cubicBezTo>
                    <a:pt x="60960" y="124460"/>
                    <a:pt x="58420" y="135890"/>
                    <a:pt x="63500" y="137160"/>
                  </a:cubicBezTo>
                  <a:cubicBezTo>
                    <a:pt x="76200" y="139700"/>
                    <a:pt x="127000" y="100330"/>
                    <a:pt x="154940" y="78740"/>
                  </a:cubicBezTo>
                  <a:cubicBezTo>
                    <a:pt x="181610" y="57150"/>
                    <a:pt x="196850" y="15240"/>
                    <a:pt x="227330" y="8890"/>
                  </a:cubicBezTo>
                  <a:cubicBezTo>
                    <a:pt x="264160" y="0"/>
                    <a:pt x="318770" y="29210"/>
                    <a:pt x="365760" y="53340"/>
                  </a:cubicBezTo>
                  <a:cubicBezTo>
                    <a:pt x="426720" y="82550"/>
                    <a:pt x="525780" y="146050"/>
                    <a:pt x="554990" y="184150"/>
                  </a:cubicBezTo>
                  <a:cubicBezTo>
                    <a:pt x="568960" y="203200"/>
                    <a:pt x="572770" y="218440"/>
                    <a:pt x="571500" y="236220"/>
                  </a:cubicBezTo>
                  <a:cubicBezTo>
                    <a:pt x="571500" y="254000"/>
                    <a:pt x="562610" y="274320"/>
                    <a:pt x="549910" y="287020"/>
                  </a:cubicBezTo>
                  <a:cubicBezTo>
                    <a:pt x="538480" y="299720"/>
                    <a:pt x="518160" y="309880"/>
                    <a:pt x="500380" y="311150"/>
                  </a:cubicBezTo>
                  <a:cubicBezTo>
                    <a:pt x="482600" y="312420"/>
                    <a:pt x="447040" y="295910"/>
                    <a:pt x="447040" y="295910"/>
                  </a:cubicBezTo>
                </a:path>
              </a:pathLst>
            </a:custGeom>
            <a:solidFill>
              <a:srgbClr val="1E1E1E"/>
            </a:solidFill>
            <a:ln cap="sq">
              <a:noFill/>
              <a:prstDash val="solid"/>
              <a:miter/>
            </a:ln>
          </p:spPr>
        </p:sp>
      </p:grpSp>
      <p:sp>
        <p:nvSpPr>
          <p:cNvPr name="Freeform 7" id="7"/>
          <p:cNvSpPr/>
          <p:nvPr/>
        </p:nvSpPr>
        <p:spPr>
          <a:xfrm flipH="false" flipV="false" rot="-1470994">
            <a:off x="5192331" y="4560572"/>
            <a:ext cx="1627202" cy="1578386"/>
          </a:xfrm>
          <a:custGeom>
            <a:avLst/>
            <a:gdLst/>
            <a:ahLst/>
            <a:cxnLst/>
            <a:rect r="r" b="b" t="t" l="l"/>
            <a:pathLst>
              <a:path h="1578386" w="1627202">
                <a:moveTo>
                  <a:pt x="0" y="0"/>
                </a:moveTo>
                <a:lnTo>
                  <a:pt x="1627202" y="0"/>
                </a:lnTo>
                <a:lnTo>
                  <a:pt x="1627202" y="1578386"/>
                </a:lnTo>
                <a:lnTo>
                  <a:pt x="0" y="157838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-2896184">
            <a:off x="4383200" y="3609618"/>
            <a:ext cx="1110006" cy="1110006"/>
          </a:xfrm>
          <a:custGeom>
            <a:avLst/>
            <a:gdLst/>
            <a:ahLst/>
            <a:cxnLst/>
            <a:rect r="r" b="b" t="t" l="l"/>
            <a:pathLst>
              <a:path h="1110006" w="1110006">
                <a:moveTo>
                  <a:pt x="0" y="0"/>
                </a:moveTo>
                <a:lnTo>
                  <a:pt x="1110006" y="0"/>
                </a:lnTo>
                <a:lnTo>
                  <a:pt x="1110006" y="1110006"/>
                </a:lnTo>
                <a:lnTo>
                  <a:pt x="0" y="111000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690014">
            <a:off x="2951877" y="3212855"/>
            <a:ext cx="3972652" cy="4114800"/>
          </a:xfrm>
          <a:custGeom>
            <a:avLst/>
            <a:gdLst/>
            <a:ahLst/>
            <a:cxnLst/>
            <a:rect r="r" b="b" t="t" l="l"/>
            <a:pathLst>
              <a:path h="4114800" w="3972652">
                <a:moveTo>
                  <a:pt x="0" y="0"/>
                </a:moveTo>
                <a:lnTo>
                  <a:pt x="3972652" y="0"/>
                </a:lnTo>
                <a:lnTo>
                  <a:pt x="397265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9853301" y="4476518"/>
            <a:ext cx="3888486" cy="4114800"/>
          </a:xfrm>
          <a:custGeom>
            <a:avLst/>
            <a:gdLst/>
            <a:ahLst/>
            <a:cxnLst/>
            <a:rect r="r" b="b" t="t" l="l"/>
            <a:pathLst>
              <a:path h="4114800" w="3888486">
                <a:moveTo>
                  <a:pt x="0" y="0"/>
                </a:moveTo>
                <a:lnTo>
                  <a:pt x="3888486" y="0"/>
                </a:lnTo>
                <a:lnTo>
                  <a:pt x="388848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9853301" y="5973344"/>
            <a:ext cx="864142" cy="864142"/>
          </a:xfrm>
          <a:custGeom>
            <a:avLst/>
            <a:gdLst/>
            <a:ahLst/>
            <a:cxnLst/>
            <a:rect r="r" b="b" t="t" l="l"/>
            <a:pathLst>
              <a:path h="864142" w="864142">
                <a:moveTo>
                  <a:pt x="0" y="0"/>
                </a:moveTo>
                <a:lnTo>
                  <a:pt x="864142" y="0"/>
                </a:lnTo>
                <a:lnTo>
                  <a:pt x="864142" y="864141"/>
                </a:lnTo>
                <a:lnTo>
                  <a:pt x="0" y="864141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-571455">
            <a:off x="10996485" y="4949442"/>
            <a:ext cx="2060682" cy="2047803"/>
          </a:xfrm>
          <a:custGeom>
            <a:avLst/>
            <a:gdLst/>
            <a:ahLst/>
            <a:cxnLst/>
            <a:rect r="r" b="b" t="t" l="l"/>
            <a:pathLst>
              <a:path h="2047803" w="2060682">
                <a:moveTo>
                  <a:pt x="0" y="0"/>
                </a:moveTo>
                <a:lnTo>
                  <a:pt x="2060683" y="0"/>
                </a:lnTo>
                <a:lnTo>
                  <a:pt x="2060683" y="2047803"/>
                </a:lnTo>
                <a:lnTo>
                  <a:pt x="0" y="2047803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-691127">
            <a:off x="11239577" y="7175842"/>
            <a:ext cx="1295351" cy="927942"/>
          </a:xfrm>
          <a:custGeom>
            <a:avLst/>
            <a:gdLst/>
            <a:ahLst/>
            <a:cxnLst/>
            <a:rect r="r" b="b" t="t" l="l"/>
            <a:pathLst>
              <a:path h="927942" w="1295351">
                <a:moveTo>
                  <a:pt x="0" y="0"/>
                </a:moveTo>
                <a:lnTo>
                  <a:pt x="1295351" y="0"/>
                </a:lnTo>
                <a:lnTo>
                  <a:pt x="1295351" y="927942"/>
                </a:lnTo>
                <a:lnTo>
                  <a:pt x="0" y="927942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-324832">
            <a:off x="3594676" y="5344425"/>
            <a:ext cx="1115324" cy="1115324"/>
          </a:xfrm>
          <a:custGeom>
            <a:avLst/>
            <a:gdLst/>
            <a:ahLst/>
            <a:cxnLst/>
            <a:rect r="r" b="b" t="t" l="l"/>
            <a:pathLst>
              <a:path h="1115324" w="1115324">
                <a:moveTo>
                  <a:pt x="0" y="0"/>
                </a:moveTo>
                <a:lnTo>
                  <a:pt x="1115324" y="0"/>
                </a:lnTo>
                <a:lnTo>
                  <a:pt x="1115324" y="1115324"/>
                </a:lnTo>
                <a:lnTo>
                  <a:pt x="0" y="111532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6F3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866775"/>
            <a:ext cx="12239257" cy="13779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200"/>
              </a:lnSpc>
              <a:spcBef>
                <a:spcPct val="0"/>
              </a:spcBef>
            </a:pPr>
            <a:r>
              <a:rPr lang="en-US" sz="80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Gem olaf!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1769115" y="1380619"/>
            <a:ext cx="9730715" cy="9706388"/>
          </a:xfrm>
          <a:custGeom>
            <a:avLst/>
            <a:gdLst/>
            <a:ahLst/>
            <a:cxnLst/>
            <a:rect r="r" b="b" t="t" l="l"/>
            <a:pathLst>
              <a:path h="9706388" w="9730715">
                <a:moveTo>
                  <a:pt x="0" y="0"/>
                </a:moveTo>
                <a:lnTo>
                  <a:pt x="9730715" y="0"/>
                </a:lnTo>
                <a:lnTo>
                  <a:pt x="9730715" y="9706388"/>
                </a:lnTo>
                <a:lnTo>
                  <a:pt x="0" y="970638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2817479" y="432417"/>
            <a:ext cx="4777088" cy="3624616"/>
          </a:xfrm>
          <a:custGeom>
            <a:avLst/>
            <a:gdLst/>
            <a:ahLst/>
            <a:cxnLst/>
            <a:rect r="r" b="b" t="t" l="l"/>
            <a:pathLst>
              <a:path h="3624616" w="4777088">
                <a:moveTo>
                  <a:pt x="0" y="0"/>
                </a:moveTo>
                <a:lnTo>
                  <a:pt x="4777089" y="0"/>
                </a:lnTo>
                <a:lnTo>
                  <a:pt x="4777089" y="3624615"/>
                </a:lnTo>
                <a:lnTo>
                  <a:pt x="0" y="36246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2971750" y="4373563"/>
            <a:ext cx="12344500" cy="13779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200"/>
              </a:lnSpc>
              <a:spcBef>
                <a:spcPct val="0"/>
              </a:spcBef>
            </a:pPr>
            <a:r>
              <a:rPr lang="en-US" sz="8000" u="sng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  <a:hlinkClick r:id="rId6" tooltip="https://wordwall.net/resource/99662439/sut-oedd-y-tywydd-ddoe"/>
              </a:rPr>
              <a:t>Sut oedd y t</a:t>
            </a:r>
            <a:r>
              <a:rPr lang="en-US" sz="80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ywydd ddoe?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>
  <p:cSld>
    <p:bg>
      <p:bgPr>
        <a:solidFill>
          <a:srgbClr val="E6F3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862452" y="2878891"/>
            <a:ext cx="13084843" cy="61631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257"/>
              </a:lnSpc>
            </a:pPr>
            <a:r>
              <a:rPr lang="en-US" sz="875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Adnoddau ychwanegol</a:t>
            </a:r>
          </a:p>
          <a:p>
            <a:pPr algn="ctr" marL="1890268" indent="-945134" lvl="1">
              <a:lnSpc>
                <a:spcPts val="12257"/>
              </a:lnSpc>
              <a:buFont typeface="Arial"/>
              <a:buChar char="•"/>
            </a:pPr>
            <a:r>
              <a:rPr lang="en-US" sz="875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Cynllunio (8)</a:t>
            </a:r>
          </a:p>
          <a:p>
            <a:pPr algn="ctr" marL="1890268" indent="-945134" lvl="1">
              <a:lnSpc>
                <a:spcPts val="12257"/>
              </a:lnSpc>
              <a:buFont typeface="Arial"/>
              <a:buChar char="•"/>
            </a:pPr>
            <a:r>
              <a:rPr lang="en-US" sz="875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Mat iaith (9)</a:t>
            </a:r>
          </a:p>
          <a:p>
            <a:pPr algn="ctr" marL="1890268" indent="-945134" lvl="1">
              <a:lnSpc>
                <a:spcPts val="12257"/>
              </a:lnSpc>
              <a:buFont typeface="Arial"/>
              <a:buChar char="•"/>
            </a:pPr>
            <a:r>
              <a:rPr lang="en-US" sz="875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Cerdyn fflach (10/11)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6F3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734174" y="339387"/>
            <a:ext cx="16773876" cy="9582077"/>
          </a:xfrm>
          <a:custGeom>
            <a:avLst/>
            <a:gdLst/>
            <a:ahLst/>
            <a:cxnLst/>
            <a:rect r="r" b="b" t="t" l="l"/>
            <a:pathLst>
              <a:path h="9582077" w="16773876">
                <a:moveTo>
                  <a:pt x="0" y="0"/>
                </a:moveTo>
                <a:lnTo>
                  <a:pt x="16773876" y="0"/>
                </a:lnTo>
                <a:lnTo>
                  <a:pt x="16773876" y="9582076"/>
                </a:lnTo>
                <a:lnTo>
                  <a:pt x="0" y="958207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6F3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4045882" y="-2132500"/>
            <a:ext cx="6426836" cy="6322400"/>
          </a:xfrm>
          <a:custGeom>
            <a:avLst/>
            <a:gdLst/>
            <a:ahLst/>
            <a:cxnLst/>
            <a:rect r="r" b="b" t="t" l="l"/>
            <a:pathLst>
              <a:path h="6322400" w="6426836">
                <a:moveTo>
                  <a:pt x="0" y="0"/>
                </a:moveTo>
                <a:lnTo>
                  <a:pt x="6426836" y="0"/>
                </a:lnTo>
                <a:lnTo>
                  <a:pt x="6426836" y="6322400"/>
                </a:lnTo>
                <a:lnTo>
                  <a:pt x="0" y="6322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565662" y="8072526"/>
            <a:ext cx="5135240" cy="2371547"/>
          </a:xfrm>
          <a:custGeom>
            <a:avLst/>
            <a:gdLst/>
            <a:ahLst/>
            <a:cxnLst/>
            <a:rect r="r" b="b" t="t" l="l"/>
            <a:pathLst>
              <a:path h="2371547" w="5135240">
                <a:moveTo>
                  <a:pt x="0" y="0"/>
                </a:moveTo>
                <a:lnTo>
                  <a:pt x="5135240" y="0"/>
                </a:lnTo>
                <a:lnTo>
                  <a:pt x="5135240" y="2371548"/>
                </a:lnTo>
                <a:lnTo>
                  <a:pt x="0" y="237154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-1263215" y="7645205"/>
            <a:ext cx="5528628" cy="2798868"/>
          </a:xfrm>
          <a:custGeom>
            <a:avLst/>
            <a:gdLst/>
            <a:ahLst/>
            <a:cxnLst/>
            <a:rect r="r" b="b" t="t" l="l"/>
            <a:pathLst>
              <a:path h="2798868" w="5528628">
                <a:moveTo>
                  <a:pt x="0" y="0"/>
                </a:moveTo>
                <a:lnTo>
                  <a:pt x="5528629" y="0"/>
                </a:lnTo>
                <a:lnTo>
                  <a:pt x="5528629" y="2798869"/>
                </a:lnTo>
                <a:lnTo>
                  <a:pt x="0" y="27988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2362324" y="1545271"/>
            <a:ext cx="8560772" cy="77130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84"/>
              </a:lnSpc>
            </a:pPr>
          </a:p>
          <a:p>
            <a:pPr algn="l">
              <a:lnSpc>
                <a:spcPts val="4384"/>
              </a:lnSpc>
            </a:pPr>
          </a:p>
          <a:p>
            <a:pPr algn="l">
              <a:lnSpc>
                <a:spcPts val="4384"/>
              </a:lnSpc>
            </a:pPr>
            <a:r>
              <a:rPr lang="en-US" sz="3131" b="true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Oedd hi’n..........?</a:t>
            </a:r>
          </a:p>
          <a:p>
            <a:pPr algn="l">
              <a:lnSpc>
                <a:spcPts val="4384"/>
              </a:lnSpc>
            </a:pPr>
          </a:p>
          <a:p>
            <a:pPr algn="l">
              <a:lnSpc>
                <a:spcPts val="4384"/>
              </a:lnSpc>
            </a:pPr>
          </a:p>
          <a:p>
            <a:pPr algn="l">
              <a:lnSpc>
                <a:spcPts val="4384"/>
              </a:lnSpc>
            </a:pPr>
          </a:p>
          <a:p>
            <a:pPr algn="l">
              <a:lnSpc>
                <a:spcPts val="4384"/>
              </a:lnSpc>
            </a:pPr>
            <a:r>
              <a:rPr lang="en-US" sz="3131" b="true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Oedd, roedd hi’n ..............</a:t>
            </a:r>
          </a:p>
          <a:p>
            <a:pPr algn="l">
              <a:lnSpc>
                <a:spcPts val="4384"/>
              </a:lnSpc>
            </a:pPr>
          </a:p>
          <a:p>
            <a:pPr algn="l">
              <a:lnSpc>
                <a:spcPts val="4384"/>
              </a:lnSpc>
            </a:pPr>
          </a:p>
          <a:p>
            <a:pPr algn="l">
              <a:lnSpc>
                <a:spcPts val="4384"/>
              </a:lnSpc>
            </a:pPr>
          </a:p>
          <a:p>
            <a:pPr algn="l">
              <a:lnSpc>
                <a:spcPts val="4384"/>
              </a:lnSpc>
            </a:pPr>
            <a:r>
              <a:rPr lang="en-US" sz="3131" b="true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Nac oedd, doedd hi ddim yn .............</a:t>
            </a:r>
          </a:p>
          <a:p>
            <a:pPr algn="l">
              <a:lnSpc>
                <a:spcPts val="4384"/>
              </a:lnSpc>
            </a:pPr>
          </a:p>
          <a:p>
            <a:pPr algn="l">
              <a:lnSpc>
                <a:spcPts val="4384"/>
              </a:lnSpc>
            </a:pPr>
          </a:p>
          <a:p>
            <a:pPr algn="l">
              <a:lnSpc>
                <a:spcPts val="4384"/>
              </a:lnSpc>
              <a:spcBef>
                <a:spcPct val="0"/>
              </a:spcBef>
            </a:pP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829682" y="4469696"/>
            <a:ext cx="1389287" cy="1347608"/>
          </a:xfrm>
          <a:custGeom>
            <a:avLst/>
            <a:gdLst/>
            <a:ahLst/>
            <a:cxnLst/>
            <a:rect r="r" b="b" t="t" l="l"/>
            <a:pathLst>
              <a:path h="1347608" w="1389287">
                <a:moveTo>
                  <a:pt x="0" y="0"/>
                </a:moveTo>
                <a:lnTo>
                  <a:pt x="1389287" y="0"/>
                </a:lnTo>
                <a:lnTo>
                  <a:pt x="1389287" y="1347608"/>
                </a:lnTo>
                <a:lnTo>
                  <a:pt x="0" y="134760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891952" y="6820340"/>
            <a:ext cx="1110006" cy="1110006"/>
          </a:xfrm>
          <a:custGeom>
            <a:avLst/>
            <a:gdLst/>
            <a:ahLst/>
            <a:cxnLst/>
            <a:rect r="r" b="b" t="t" l="l"/>
            <a:pathLst>
              <a:path h="1110006" w="1110006">
                <a:moveTo>
                  <a:pt x="0" y="0"/>
                </a:moveTo>
                <a:lnTo>
                  <a:pt x="1110006" y="0"/>
                </a:lnTo>
                <a:lnTo>
                  <a:pt x="1110006" y="1110006"/>
                </a:lnTo>
                <a:lnTo>
                  <a:pt x="0" y="111000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028700" y="2195192"/>
            <a:ext cx="991252" cy="1557681"/>
          </a:xfrm>
          <a:custGeom>
            <a:avLst/>
            <a:gdLst/>
            <a:ahLst/>
            <a:cxnLst/>
            <a:rect r="r" b="b" t="t" l="l"/>
            <a:pathLst>
              <a:path h="1557681" w="991252">
                <a:moveTo>
                  <a:pt x="0" y="0"/>
                </a:moveTo>
                <a:lnTo>
                  <a:pt x="991252" y="0"/>
                </a:lnTo>
                <a:lnTo>
                  <a:pt x="991252" y="1557682"/>
                </a:lnTo>
                <a:lnTo>
                  <a:pt x="0" y="155768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0923096" y="5268351"/>
            <a:ext cx="5941028" cy="4213985"/>
          </a:xfrm>
          <a:custGeom>
            <a:avLst/>
            <a:gdLst/>
            <a:ahLst/>
            <a:cxnLst/>
            <a:rect r="r" b="b" t="t" l="l"/>
            <a:pathLst>
              <a:path h="4213985" w="5941028">
                <a:moveTo>
                  <a:pt x="0" y="0"/>
                </a:moveTo>
                <a:lnTo>
                  <a:pt x="5941027" y="0"/>
                </a:lnTo>
                <a:lnTo>
                  <a:pt x="5941027" y="4213984"/>
                </a:lnTo>
                <a:lnTo>
                  <a:pt x="0" y="4213984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028700" y="885825"/>
            <a:ext cx="12239257" cy="13093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780"/>
              </a:lnSpc>
              <a:spcBef>
                <a:spcPct val="0"/>
              </a:spcBef>
            </a:pPr>
            <a:r>
              <a:rPr lang="en-US" sz="7700">
                <a:solidFill>
                  <a:srgbClr val="000000"/>
                </a:solidFill>
                <a:latin typeface="Fredoka"/>
                <a:ea typeface="Fredoka"/>
                <a:cs typeface="Fredoka"/>
                <a:sym typeface="Fredoka"/>
              </a:rPr>
              <a:t>Sut oedd y tywydd ddoe?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136776" y="246593"/>
            <a:ext cx="3309051" cy="4768109"/>
            <a:chOff x="0" y="0"/>
            <a:chExt cx="871520" cy="125579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7619"/>
                </a:lnSpc>
                <a:spcBef>
                  <a:spcPct val="0"/>
                </a:spcBef>
              </a:pPr>
              <a:r>
                <a:rPr lang="en-US" b="true" sz="5442">
                  <a:solidFill>
                    <a:srgbClr val="101F4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 Braf</a:t>
              </a: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136776" y="5272298"/>
            <a:ext cx="3309051" cy="4768109"/>
            <a:chOff x="0" y="0"/>
            <a:chExt cx="871520" cy="125579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7619"/>
                </a:lnSpc>
                <a:spcBef>
                  <a:spcPct val="0"/>
                </a:spcBef>
              </a:pPr>
              <a:r>
                <a:rPr lang="en-US" b="true" sz="5442">
                  <a:solidFill>
                    <a:srgbClr val="101F4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 Heulog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5705242" y="246593"/>
            <a:ext cx="3309051" cy="4768109"/>
            <a:chOff x="0" y="0"/>
            <a:chExt cx="871520" cy="125579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7619"/>
                </a:lnSpc>
                <a:spcBef>
                  <a:spcPct val="0"/>
                </a:spcBef>
              </a:pPr>
              <a:r>
                <a:rPr lang="en-US" b="true" sz="5442">
                  <a:solidFill>
                    <a:srgbClr val="101F4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Cymylog 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5705242" y="5272298"/>
            <a:ext cx="3309051" cy="4768109"/>
            <a:chOff x="0" y="0"/>
            <a:chExt cx="871520" cy="125579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7048"/>
                </a:lnSpc>
                <a:spcBef>
                  <a:spcPct val="0"/>
                </a:spcBef>
              </a:pPr>
              <a:r>
                <a:rPr lang="en-US" b="true" sz="5034">
                  <a:solidFill>
                    <a:srgbClr val="101F4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Bwrw eira</a:t>
              </a: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12842173" y="246593"/>
            <a:ext cx="3309051" cy="4768109"/>
            <a:chOff x="0" y="0"/>
            <a:chExt cx="871520" cy="1255798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16" id="16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7619"/>
                </a:lnSpc>
                <a:spcBef>
                  <a:spcPct val="0"/>
                </a:spcBef>
              </a:pPr>
              <a:r>
                <a:rPr lang="en-US" b="true" sz="5442">
                  <a:solidFill>
                    <a:srgbClr val="101F4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Gwyntog</a:t>
              </a: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12842173" y="5272298"/>
            <a:ext cx="3309051" cy="4768109"/>
            <a:chOff x="0" y="0"/>
            <a:chExt cx="871520" cy="1255798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19" id="19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7429"/>
                </a:lnSpc>
                <a:spcBef>
                  <a:spcPct val="0"/>
                </a:spcBef>
              </a:pPr>
              <a:r>
                <a:rPr lang="en-US" b="true" sz="5306">
                  <a:solidFill>
                    <a:srgbClr val="101F4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 Stormus </a:t>
              </a: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9273707" y="246593"/>
            <a:ext cx="3309051" cy="4768109"/>
            <a:chOff x="0" y="0"/>
            <a:chExt cx="871520" cy="1255798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22" id="22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6286"/>
                </a:lnSpc>
                <a:spcBef>
                  <a:spcPct val="0"/>
                </a:spcBef>
              </a:pPr>
              <a:r>
                <a:rPr lang="en-US" b="true" sz="4490">
                  <a:solidFill>
                    <a:srgbClr val="101F4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 Bwrw glaw</a:t>
              </a: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9273707" y="5272298"/>
            <a:ext cx="3309051" cy="4768109"/>
            <a:chOff x="0" y="0"/>
            <a:chExt cx="871520" cy="1255798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25" id="25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2666"/>
                </a:lnSpc>
              </a:pPr>
            </a:p>
            <a:p>
              <a:pPr algn="ctr">
                <a:lnSpc>
                  <a:spcPts val="7619"/>
                </a:lnSpc>
                <a:spcBef>
                  <a:spcPct val="0"/>
                </a:spcBef>
              </a:pPr>
              <a:r>
                <a:rPr lang="en-US" b="true" sz="5442">
                  <a:solidFill>
                    <a:srgbClr val="101F42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 Niwlog</a:t>
              </a:r>
            </a:p>
          </p:txBody>
        </p:sp>
      </p:grpSp>
      <p:sp>
        <p:nvSpPr>
          <p:cNvPr name="Freeform 26" id="26"/>
          <p:cNvSpPr/>
          <p:nvPr/>
        </p:nvSpPr>
        <p:spPr>
          <a:xfrm flipH="false" flipV="false" rot="0">
            <a:off x="2309791" y="1028700"/>
            <a:ext cx="2963021" cy="2122600"/>
          </a:xfrm>
          <a:custGeom>
            <a:avLst/>
            <a:gdLst/>
            <a:ahLst/>
            <a:cxnLst/>
            <a:rect r="r" b="b" t="t" l="l"/>
            <a:pathLst>
              <a:path h="2122600" w="2963021">
                <a:moveTo>
                  <a:pt x="0" y="0"/>
                </a:moveTo>
                <a:lnTo>
                  <a:pt x="2963021" y="0"/>
                </a:lnTo>
                <a:lnTo>
                  <a:pt x="2963021" y="2122600"/>
                </a:lnTo>
                <a:lnTo>
                  <a:pt x="0" y="2122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7" id="27"/>
          <p:cNvSpPr/>
          <p:nvPr/>
        </p:nvSpPr>
        <p:spPr>
          <a:xfrm flipH="false" flipV="false" rot="0">
            <a:off x="5901773" y="1456269"/>
            <a:ext cx="2981790" cy="1604745"/>
          </a:xfrm>
          <a:custGeom>
            <a:avLst/>
            <a:gdLst/>
            <a:ahLst/>
            <a:cxnLst/>
            <a:rect r="r" b="b" t="t" l="l"/>
            <a:pathLst>
              <a:path h="1604745" w="2981790">
                <a:moveTo>
                  <a:pt x="0" y="0"/>
                </a:moveTo>
                <a:lnTo>
                  <a:pt x="2981790" y="0"/>
                </a:lnTo>
                <a:lnTo>
                  <a:pt x="2981790" y="1604745"/>
                </a:lnTo>
                <a:lnTo>
                  <a:pt x="0" y="16047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3010465" y="1661119"/>
            <a:ext cx="2881580" cy="1503661"/>
          </a:xfrm>
          <a:custGeom>
            <a:avLst/>
            <a:gdLst/>
            <a:ahLst/>
            <a:cxnLst/>
            <a:rect r="r" b="b" t="t" l="l"/>
            <a:pathLst>
              <a:path h="1503661" w="2881580">
                <a:moveTo>
                  <a:pt x="0" y="0"/>
                </a:moveTo>
                <a:lnTo>
                  <a:pt x="2881579" y="0"/>
                </a:lnTo>
                <a:lnTo>
                  <a:pt x="2881579" y="1503660"/>
                </a:lnTo>
                <a:lnTo>
                  <a:pt x="0" y="150366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9" id="29"/>
          <p:cNvSpPr/>
          <p:nvPr/>
        </p:nvSpPr>
        <p:spPr>
          <a:xfrm flipH="false" flipV="false" rot="0">
            <a:off x="9528063" y="1456269"/>
            <a:ext cx="2955785" cy="2203404"/>
          </a:xfrm>
          <a:custGeom>
            <a:avLst/>
            <a:gdLst/>
            <a:ahLst/>
            <a:cxnLst/>
            <a:rect r="r" b="b" t="t" l="l"/>
            <a:pathLst>
              <a:path h="2203404" w="2955785">
                <a:moveTo>
                  <a:pt x="0" y="0"/>
                </a:moveTo>
                <a:lnTo>
                  <a:pt x="2955786" y="0"/>
                </a:lnTo>
                <a:lnTo>
                  <a:pt x="2955786" y="2203403"/>
                </a:lnTo>
                <a:lnTo>
                  <a:pt x="0" y="220340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0" id="30"/>
          <p:cNvSpPr/>
          <p:nvPr/>
        </p:nvSpPr>
        <p:spPr>
          <a:xfrm flipH="false" flipV="false" rot="0">
            <a:off x="2481771" y="6123099"/>
            <a:ext cx="2619260" cy="2619260"/>
          </a:xfrm>
          <a:custGeom>
            <a:avLst/>
            <a:gdLst/>
            <a:ahLst/>
            <a:cxnLst/>
            <a:rect r="r" b="b" t="t" l="l"/>
            <a:pathLst>
              <a:path h="2619260" w="2619260">
                <a:moveTo>
                  <a:pt x="0" y="0"/>
                </a:moveTo>
                <a:lnTo>
                  <a:pt x="2619260" y="0"/>
                </a:lnTo>
                <a:lnTo>
                  <a:pt x="2619260" y="2619260"/>
                </a:lnTo>
                <a:lnTo>
                  <a:pt x="0" y="261926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1" id="31"/>
          <p:cNvSpPr/>
          <p:nvPr/>
        </p:nvSpPr>
        <p:spPr>
          <a:xfrm flipH="false" flipV="false" rot="0">
            <a:off x="5948927" y="5920678"/>
            <a:ext cx="2821680" cy="2821680"/>
          </a:xfrm>
          <a:custGeom>
            <a:avLst/>
            <a:gdLst/>
            <a:ahLst/>
            <a:cxnLst/>
            <a:rect r="r" b="b" t="t" l="l"/>
            <a:pathLst>
              <a:path h="2821680" w="2821680">
                <a:moveTo>
                  <a:pt x="0" y="0"/>
                </a:moveTo>
                <a:lnTo>
                  <a:pt x="2821680" y="0"/>
                </a:lnTo>
                <a:lnTo>
                  <a:pt x="2821680" y="2821681"/>
                </a:lnTo>
                <a:lnTo>
                  <a:pt x="0" y="282168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9435519" y="5757129"/>
            <a:ext cx="2985229" cy="2985229"/>
          </a:xfrm>
          <a:custGeom>
            <a:avLst/>
            <a:gdLst/>
            <a:ahLst/>
            <a:cxnLst/>
            <a:rect r="r" b="b" t="t" l="l"/>
            <a:pathLst>
              <a:path h="2985229" w="2985229">
                <a:moveTo>
                  <a:pt x="0" y="0"/>
                </a:moveTo>
                <a:lnTo>
                  <a:pt x="2985229" y="0"/>
                </a:lnTo>
                <a:lnTo>
                  <a:pt x="2985229" y="2985230"/>
                </a:lnTo>
                <a:lnTo>
                  <a:pt x="0" y="298523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3" id="33"/>
          <p:cNvSpPr/>
          <p:nvPr/>
        </p:nvSpPr>
        <p:spPr>
          <a:xfrm flipH="false" flipV="false" rot="0">
            <a:off x="13088229" y="5892724"/>
            <a:ext cx="2849634" cy="2849634"/>
          </a:xfrm>
          <a:custGeom>
            <a:avLst/>
            <a:gdLst/>
            <a:ahLst/>
            <a:cxnLst/>
            <a:rect r="r" b="b" t="t" l="l"/>
            <a:pathLst>
              <a:path h="2849634" w="2849634">
                <a:moveTo>
                  <a:pt x="0" y="0"/>
                </a:moveTo>
                <a:lnTo>
                  <a:pt x="2849635" y="0"/>
                </a:lnTo>
                <a:lnTo>
                  <a:pt x="2849635" y="2849635"/>
                </a:lnTo>
                <a:lnTo>
                  <a:pt x="0" y="2849635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136776" y="246593"/>
            <a:ext cx="3309051" cy="4768109"/>
            <a:chOff x="0" y="0"/>
            <a:chExt cx="871520" cy="125579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136776" y="5272298"/>
            <a:ext cx="3309051" cy="4768109"/>
            <a:chOff x="0" y="0"/>
            <a:chExt cx="871520" cy="125579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5705242" y="246593"/>
            <a:ext cx="3309051" cy="4768109"/>
            <a:chOff x="0" y="0"/>
            <a:chExt cx="871520" cy="125579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5705242" y="5272298"/>
            <a:ext cx="3309051" cy="4768109"/>
            <a:chOff x="0" y="0"/>
            <a:chExt cx="871520" cy="125579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12842173" y="246593"/>
            <a:ext cx="3309051" cy="4768109"/>
            <a:chOff x="0" y="0"/>
            <a:chExt cx="871520" cy="1255798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16" id="16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12842173" y="5272298"/>
            <a:ext cx="3309051" cy="4768109"/>
            <a:chOff x="0" y="0"/>
            <a:chExt cx="871520" cy="1255798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19" id="19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9273707" y="246593"/>
            <a:ext cx="3309051" cy="4768109"/>
            <a:chOff x="0" y="0"/>
            <a:chExt cx="871520" cy="1255798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22" id="22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9273707" y="5272298"/>
            <a:ext cx="3309051" cy="4768109"/>
            <a:chOff x="0" y="0"/>
            <a:chExt cx="871520" cy="1255798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871519" cy="1255798"/>
            </a:xfrm>
            <a:custGeom>
              <a:avLst/>
              <a:gdLst/>
              <a:ahLst/>
              <a:cxnLst/>
              <a:rect r="r" b="b" t="t" l="l"/>
              <a:pathLst>
                <a:path h="1255798" w="871519">
                  <a:moveTo>
                    <a:pt x="60830" y="0"/>
                  </a:moveTo>
                  <a:lnTo>
                    <a:pt x="810689" y="0"/>
                  </a:lnTo>
                  <a:cubicBezTo>
                    <a:pt x="844285" y="0"/>
                    <a:pt x="871519" y="27235"/>
                    <a:pt x="871519" y="60830"/>
                  </a:cubicBezTo>
                  <a:lnTo>
                    <a:pt x="871519" y="1194968"/>
                  </a:lnTo>
                  <a:cubicBezTo>
                    <a:pt x="871519" y="1228564"/>
                    <a:pt x="844285" y="1255798"/>
                    <a:pt x="810689" y="1255798"/>
                  </a:cubicBezTo>
                  <a:lnTo>
                    <a:pt x="60830" y="1255798"/>
                  </a:lnTo>
                  <a:cubicBezTo>
                    <a:pt x="44697" y="1255798"/>
                    <a:pt x="29225" y="1249389"/>
                    <a:pt x="17817" y="1237982"/>
                  </a:cubicBezTo>
                  <a:cubicBezTo>
                    <a:pt x="6409" y="1226574"/>
                    <a:pt x="0" y="1211101"/>
                    <a:pt x="0" y="1194968"/>
                  </a:cubicBezTo>
                  <a:lnTo>
                    <a:pt x="0" y="60830"/>
                  </a:lnTo>
                  <a:cubicBezTo>
                    <a:pt x="0" y="27235"/>
                    <a:pt x="27235" y="0"/>
                    <a:pt x="60830" y="0"/>
                  </a:cubicBezTo>
                  <a:close/>
                </a:path>
              </a:pathLst>
            </a:custGeom>
            <a:solidFill>
              <a:srgbClr val="FDFFFC"/>
            </a:solidFill>
            <a:ln w="47625" cap="rnd">
              <a:solidFill>
                <a:srgbClr val="101F42"/>
              </a:solidFill>
              <a:prstDash val="solid"/>
              <a:round/>
            </a:ln>
          </p:spPr>
        </p:sp>
        <p:sp>
          <p:nvSpPr>
            <p:cNvPr name="TextBox 25" id="25"/>
            <p:cNvSpPr txBox="true"/>
            <p:nvPr/>
          </p:nvSpPr>
          <p:spPr>
            <a:xfrm>
              <a:off x="0" y="-38100"/>
              <a:ext cx="871520" cy="1293898"/>
            </a:xfrm>
            <a:prstGeom prst="rect">
              <a:avLst/>
            </a:prstGeom>
          </p:spPr>
          <p:txBody>
            <a:bodyPr anchor="ctr" rtlCol="false" tIns="69124" lIns="69124" bIns="69124" rIns="69124"/>
            <a:lstStyle/>
            <a:p>
              <a:pPr algn="ctr">
                <a:lnSpc>
                  <a:spcPts val="2666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26" id="26"/>
          <p:cNvSpPr/>
          <p:nvPr/>
        </p:nvSpPr>
        <p:spPr>
          <a:xfrm flipH="false" flipV="false" rot="0">
            <a:off x="5949126" y="1246366"/>
            <a:ext cx="3065365" cy="2972127"/>
          </a:xfrm>
          <a:custGeom>
            <a:avLst/>
            <a:gdLst/>
            <a:ahLst/>
            <a:cxnLst/>
            <a:rect r="r" b="b" t="t" l="l"/>
            <a:pathLst>
              <a:path h="2972127" w="3065365">
                <a:moveTo>
                  <a:pt x="0" y="0"/>
                </a:moveTo>
                <a:lnTo>
                  <a:pt x="3065365" y="0"/>
                </a:lnTo>
                <a:lnTo>
                  <a:pt x="3065365" y="2972127"/>
                </a:lnTo>
                <a:lnTo>
                  <a:pt x="0" y="29721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7" id="27"/>
          <p:cNvSpPr/>
          <p:nvPr/>
        </p:nvSpPr>
        <p:spPr>
          <a:xfrm flipH="false" flipV="false" rot="0">
            <a:off x="2481771" y="1198916"/>
            <a:ext cx="2730551" cy="2730551"/>
          </a:xfrm>
          <a:custGeom>
            <a:avLst/>
            <a:gdLst/>
            <a:ahLst/>
            <a:cxnLst/>
            <a:rect r="r" b="b" t="t" l="l"/>
            <a:pathLst>
              <a:path h="2730551" w="2730551">
                <a:moveTo>
                  <a:pt x="0" y="0"/>
                </a:moveTo>
                <a:lnTo>
                  <a:pt x="2730551" y="0"/>
                </a:lnTo>
                <a:lnTo>
                  <a:pt x="2730551" y="2730551"/>
                </a:lnTo>
                <a:lnTo>
                  <a:pt x="0" y="27305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9730234" y="850016"/>
            <a:ext cx="2395798" cy="3764826"/>
          </a:xfrm>
          <a:custGeom>
            <a:avLst/>
            <a:gdLst/>
            <a:ahLst/>
            <a:cxnLst/>
            <a:rect r="r" b="b" t="t" l="l"/>
            <a:pathLst>
              <a:path h="3764826" w="2395798">
                <a:moveTo>
                  <a:pt x="0" y="0"/>
                </a:moveTo>
                <a:lnTo>
                  <a:pt x="2395798" y="0"/>
                </a:lnTo>
                <a:lnTo>
                  <a:pt x="2395798" y="3764826"/>
                </a:lnTo>
                <a:lnTo>
                  <a:pt x="0" y="376482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9" id="29"/>
          <p:cNvSpPr/>
          <p:nvPr/>
        </p:nvSpPr>
        <p:spPr>
          <a:xfrm flipH="false" flipV="false" rot="0">
            <a:off x="12980364" y="1078128"/>
            <a:ext cx="3065365" cy="2972127"/>
          </a:xfrm>
          <a:custGeom>
            <a:avLst/>
            <a:gdLst/>
            <a:ahLst/>
            <a:cxnLst/>
            <a:rect r="r" b="b" t="t" l="l"/>
            <a:pathLst>
              <a:path h="2972127" w="3065365">
                <a:moveTo>
                  <a:pt x="0" y="0"/>
                </a:moveTo>
                <a:lnTo>
                  <a:pt x="3065365" y="0"/>
                </a:lnTo>
                <a:lnTo>
                  <a:pt x="3065365" y="2972127"/>
                </a:lnTo>
                <a:lnTo>
                  <a:pt x="0" y="29721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0" id="30"/>
          <p:cNvSpPr/>
          <p:nvPr/>
        </p:nvSpPr>
        <p:spPr>
          <a:xfrm flipH="false" flipV="false" rot="0">
            <a:off x="2481771" y="6291077"/>
            <a:ext cx="2730551" cy="2730551"/>
          </a:xfrm>
          <a:custGeom>
            <a:avLst/>
            <a:gdLst/>
            <a:ahLst/>
            <a:cxnLst/>
            <a:rect r="r" b="b" t="t" l="l"/>
            <a:pathLst>
              <a:path h="2730551" w="2730551">
                <a:moveTo>
                  <a:pt x="0" y="0"/>
                </a:moveTo>
                <a:lnTo>
                  <a:pt x="2730551" y="0"/>
                </a:lnTo>
                <a:lnTo>
                  <a:pt x="2730551" y="2730551"/>
                </a:lnTo>
                <a:lnTo>
                  <a:pt x="0" y="27305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1" id="31"/>
          <p:cNvSpPr/>
          <p:nvPr/>
        </p:nvSpPr>
        <p:spPr>
          <a:xfrm flipH="false" flipV="false" rot="0">
            <a:off x="5827085" y="6286173"/>
            <a:ext cx="3065365" cy="2972127"/>
          </a:xfrm>
          <a:custGeom>
            <a:avLst/>
            <a:gdLst/>
            <a:ahLst/>
            <a:cxnLst/>
            <a:rect r="r" b="b" t="t" l="l"/>
            <a:pathLst>
              <a:path h="2972127" w="3065365">
                <a:moveTo>
                  <a:pt x="0" y="0"/>
                </a:moveTo>
                <a:lnTo>
                  <a:pt x="3065365" y="0"/>
                </a:lnTo>
                <a:lnTo>
                  <a:pt x="3065365" y="2972127"/>
                </a:lnTo>
                <a:lnTo>
                  <a:pt x="0" y="29721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9623450" y="5773940"/>
            <a:ext cx="2395798" cy="3764826"/>
          </a:xfrm>
          <a:custGeom>
            <a:avLst/>
            <a:gdLst/>
            <a:ahLst/>
            <a:cxnLst/>
            <a:rect r="r" b="b" t="t" l="l"/>
            <a:pathLst>
              <a:path h="3764826" w="2395798">
                <a:moveTo>
                  <a:pt x="0" y="0"/>
                </a:moveTo>
                <a:lnTo>
                  <a:pt x="2395798" y="0"/>
                </a:lnTo>
                <a:lnTo>
                  <a:pt x="2395798" y="3764825"/>
                </a:lnTo>
                <a:lnTo>
                  <a:pt x="0" y="376482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3" id="33"/>
          <p:cNvSpPr/>
          <p:nvPr/>
        </p:nvSpPr>
        <p:spPr>
          <a:xfrm flipH="false" flipV="false" rot="0">
            <a:off x="13075269" y="6406961"/>
            <a:ext cx="2730551" cy="2730551"/>
          </a:xfrm>
          <a:custGeom>
            <a:avLst/>
            <a:gdLst/>
            <a:ahLst/>
            <a:cxnLst/>
            <a:rect r="r" b="b" t="t" l="l"/>
            <a:pathLst>
              <a:path h="2730551" w="2730551">
                <a:moveTo>
                  <a:pt x="0" y="0"/>
                </a:moveTo>
                <a:lnTo>
                  <a:pt x="2730551" y="0"/>
                </a:lnTo>
                <a:lnTo>
                  <a:pt x="2730551" y="2730551"/>
                </a:lnTo>
                <a:lnTo>
                  <a:pt x="0" y="27305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DAG1wRg0wMg</dc:identifier>
  <dcterms:modified xsi:type="dcterms:W3CDTF">2011-08-01T06:04:30Z</dcterms:modified>
  <cp:revision>1</cp:revision>
  <dc:title>Y tywydd.</dc:title>
</cp:coreProperties>
</file>