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1E2FB69-0761-2515-806F-D0CEFED32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4A2FE-57F4-49A9-8BDE-00971EFC58FE}" type="datetimeFigureOut">
              <a:rPr lang="en-GB"/>
              <a:pPr>
                <a:defRPr/>
              </a:pPr>
              <a:t>22/10/2026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3B66A27-BD43-2DEA-8917-9237A19C5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79A37F7-548C-D0C2-C247-5E694BDEB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DFC2D-36A3-4F34-B608-1AA23F5EB8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004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083C6D9-28CE-657E-1BC5-6AF871FD48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42B686E-E317-16F9-E0EE-D14C601A22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93970-8F1B-52EA-E5E4-DF34381AA9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CE2BE4-4005-4E31-8202-0C5D06ACA44A}" type="datetimeFigureOut">
              <a:rPr lang="en-GB"/>
              <a:pPr>
                <a:defRPr/>
              </a:pPr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72095-27B6-9A5D-B859-8CE9C768C8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9D944-2B18-E620-8743-37AC68749F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A0EA10A-ECAE-449C-8087-D94DF4CB11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 hidden="1">
            <a:extLst>
              <a:ext uri="{FF2B5EF4-FFF2-40B4-BE49-F238E27FC236}">
                <a16:creationId xmlns:a16="http://schemas.microsoft.com/office/drawing/2014/main" id="{838EDD2A-A465-40C6-6349-BB977B9951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Companion Chatbot</a:t>
            </a:r>
            <a:b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AI-assisted discovery, local academic archiving and grounded explanations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1" name="Picture 2">
            <a:extLst>
              <a:ext uri="{FF2B5EF4-FFF2-40B4-BE49-F238E27FC236}">
                <a16:creationId xmlns:a16="http://schemas.microsoft.com/office/drawing/2014/main" id="{831D573A-4BB8-47D4-5F58-2738AC754B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 hidden="1">
            <a:extLst>
              <a:ext uri="{FF2B5EF4-FFF2-40B4-BE49-F238E27FC236}">
                <a16:creationId xmlns:a16="http://schemas.microsoft.com/office/drawing/2014/main" id="{A0A5F93B-99CA-3B17-049C-8B035CE4A1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Problem &amp; Project Objectives</a:t>
            </a:r>
          </a:p>
        </p:txBody>
      </p:sp>
      <p:pic>
        <p:nvPicPr>
          <p:cNvPr id="3075" name="Picture 2">
            <a:extLst>
              <a:ext uri="{FF2B5EF4-FFF2-40B4-BE49-F238E27FC236}">
                <a16:creationId xmlns:a16="http://schemas.microsoft.com/office/drawing/2014/main" id="{64FF0116-3BB4-0247-D2F6-FBC41B94D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 hidden="1">
            <a:extLst>
              <a:ext uri="{FF2B5EF4-FFF2-40B4-BE49-F238E27FC236}">
                <a16:creationId xmlns:a16="http://schemas.microsoft.com/office/drawing/2014/main" id="{BEA4BA75-C9DC-99FA-3E45-AD7089AE95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Design &amp; research decisions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34231485-0A63-0A1B-58AC-C018BBFA71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 hidden="1">
            <a:extLst>
              <a:ext uri="{FF2B5EF4-FFF2-40B4-BE49-F238E27FC236}">
                <a16:creationId xmlns:a16="http://schemas.microsoft.com/office/drawing/2014/main" id="{16076031-0B2D-17F5-93DE-B4DC3DBFCA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Why a local AI model?</a:t>
            </a:r>
          </a:p>
        </p:txBody>
      </p:sp>
      <p:pic>
        <p:nvPicPr>
          <p:cNvPr id="5123" name="Picture 2">
            <a:extLst>
              <a:ext uri="{FF2B5EF4-FFF2-40B4-BE49-F238E27FC236}">
                <a16:creationId xmlns:a16="http://schemas.microsoft.com/office/drawing/2014/main" id="{02834AFB-F27A-0FF0-1EB5-F7287AEB2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 hidden="1">
            <a:extLst>
              <a:ext uri="{FF2B5EF4-FFF2-40B4-BE49-F238E27FC236}">
                <a16:creationId xmlns:a16="http://schemas.microsoft.com/office/drawing/2014/main" id="{FA263ABC-1070-1EBA-C355-D7504007C6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Methodology &amp; architecture of the system</a:t>
            </a:r>
          </a:p>
        </p:txBody>
      </p:sp>
      <p:pic>
        <p:nvPicPr>
          <p:cNvPr id="6147" name="Picture 2">
            <a:extLst>
              <a:ext uri="{FF2B5EF4-FFF2-40B4-BE49-F238E27FC236}">
                <a16:creationId xmlns:a16="http://schemas.microsoft.com/office/drawing/2014/main" id="{007FB986-4842-D4D0-30C9-22F709B61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 hidden="1">
            <a:extLst>
              <a:ext uri="{FF2B5EF4-FFF2-40B4-BE49-F238E27FC236}">
                <a16:creationId xmlns:a16="http://schemas.microsoft.com/office/drawing/2014/main" id="{CEB64EE4-4DD1-DD9E-2BD7-919A21392A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Working prototype actual interface</a:t>
            </a:r>
          </a:p>
        </p:txBody>
      </p:sp>
      <p:pic>
        <p:nvPicPr>
          <p:cNvPr id="7171" name="Picture 2">
            <a:extLst>
              <a:ext uri="{FF2B5EF4-FFF2-40B4-BE49-F238E27FC236}">
                <a16:creationId xmlns:a16="http://schemas.microsoft.com/office/drawing/2014/main" id="{36671FF9-19AF-F571-27BF-7DC83CF42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 hidden="1">
            <a:extLst>
              <a:ext uri="{FF2B5EF4-FFF2-40B4-BE49-F238E27FC236}">
                <a16:creationId xmlns:a16="http://schemas.microsoft.com/office/drawing/2014/main" id="{C5CDBD44-595D-7F32-981A-8055D9F812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Working prototype actual interface 2</a:t>
            </a:r>
          </a:p>
        </p:txBody>
      </p:sp>
      <p:pic>
        <p:nvPicPr>
          <p:cNvPr id="8195" name="Picture 2">
            <a:extLst>
              <a:ext uri="{FF2B5EF4-FFF2-40B4-BE49-F238E27FC236}">
                <a16:creationId xmlns:a16="http://schemas.microsoft.com/office/drawing/2014/main" id="{C4298993-46C3-D5B8-3C8B-F4DA94D41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 hidden="1">
            <a:extLst>
              <a:ext uri="{FF2B5EF4-FFF2-40B4-BE49-F238E27FC236}">
                <a16:creationId xmlns:a16="http://schemas.microsoft.com/office/drawing/2014/main" id="{8E02D5D3-F2D5-271F-D4F0-6C1548B6D2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Technical proof and implementation</a:t>
            </a:r>
          </a:p>
        </p:txBody>
      </p:sp>
      <p:pic>
        <p:nvPicPr>
          <p:cNvPr id="9219" name="Picture 2">
            <a:extLst>
              <a:ext uri="{FF2B5EF4-FFF2-40B4-BE49-F238E27FC236}">
                <a16:creationId xmlns:a16="http://schemas.microsoft.com/office/drawing/2014/main" id="{FCA5D19B-7E49-75FF-30F5-6E89DDD5D1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 hidden="1">
            <a:extLst>
              <a:ext uri="{FF2B5EF4-FFF2-40B4-BE49-F238E27FC236}">
                <a16:creationId xmlns:a16="http://schemas.microsoft.com/office/drawing/2014/main" id="{1A1F0EF5-8BB8-71FB-F326-5B8F6DA0C7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Original proposal Gantt chart</a:t>
            </a:r>
          </a:p>
        </p:txBody>
      </p:sp>
      <p:pic>
        <p:nvPicPr>
          <p:cNvPr id="10243" name="Picture 2">
            <a:extLst>
              <a:ext uri="{FF2B5EF4-FFF2-40B4-BE49-F238E27FC236}">
                <a16:creationId xmlns:a16="http://schemas.microsoft.com/office/drawing/2014/main" id="{28CD5724-07C8-8721-3EB5-46CC97834F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 hidden="1">
            <a:extLst>
              <a:ext uri="{FF2B5EF4-FFF2-40B4-BE49-F238E27FC236}">
                <a16:creationId xmlns:a16="http://schemas.microsoft.com/office/drawing/2014/main" id="{0D55A011-E0DC-E3F8-4C7A-94ECD6BE2E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Planned versus Actual Progress</a:t>
            </a:r>
          </a:p>
        </p:txBody>
      </p:sp>
      <p:pic>
        <p:nvPicPr>
          <p:cNvPr id="11267" name="Picture 2">
            <a:extLst>
              <a:ext uri="{FF2B5EF4-FFF2-40B4-BE49-F238E27FC236}">
                <a16:creationId xmlns:a16="http://schemas.microsoft.com/office/drawing/2014/main" id="{C0A51E3F-2D97-FEC6-ABA9-01C9FF2D7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 hidden="1">
            <a:extLst>
              <a:ext uri="{FF2B5EF4-FFF2-40B4-BE49-F238E27FC236}">
                <a16:creationId xmlns:a16="http://schemas.microsoft.com/office/drawing/2014/main" id="{CEC744B8-093F-97B3-9A29-103B43044D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Conclusion and future work</a:t>
            </a:r>
          </a:p>
        </p:txBody>
      </p:sp>
      <p:pic>
        <p:nvPicPr>
          <p:cNvPr id="12291" name="Picture 2">
            <a:extLst>
              <a:ext uri="{FF2B5EF4-FFF2-40B4-BE49-F238E27FC236}">
                <a16:creationId xmlns:a16="http://schemas.microsoft.com/office/drawing/2014/main" id="{737B63D0-87D9-E80D-0E6D-43E01BA41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 hidden="1">
            <a:extLst>
              <a:ext uri="{FF2B5EF4-FFF2-40B4-BE49-F238E27FC236}">
                <a16:creationId xmlns:a16="http://schemas.microsoft.com/office/drawing/2014/main" id="{D28F0B68-927D-1E4C-93D5-1CB58E8F88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Current snapshot of local archive dashboard</a:t>
            </a:r>
          </a:p>
        </p:txBody>
      </p:sp>
      <p:pic>
        <p:nvPicPr>
          <p:cNvPr id="13315" name="Picture 2">
            <a:extLst>
              <a:ext uri="{FF2B5EF4-FFF2-40B4-BE49-F238E27FC236}">
                <a16:creationId xmlns:a16="http://schemas.microsoft.com/office/drawing/2014/main" id="{5CE7695D-44BD-89D1-7BC9-E96D8A60D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8ADAF-C794-2686-2415-1A6C768AB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6D8B6A-EA70-BF88-326A-CFE594B8AC84}"/>
              </a:ext>
            </a:extLst>
          </p:cNvPr>
          <p:cNvSpPr txBox="1"/>
          <p:nvPr/>
        </p:nvSpPr>
        <p:spPr>
          <a:xfrm>
            <a:off x="718279" y="1252469"/>
            <a:ext cx="1007339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J. Priem, H. Piwowar, and R. Orr,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A fully-open index of scholarly works, authors, venues, institutions, and concepts,”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K. Lo et al., “S2ORC: The Semantic Scholar Open Research Corpus,” in Proceedings of the 58th Annual Meeting of the Association for Computational Linguistics, 2020, pp. 4969–4983.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P. Lewis et al., “Retrieval-augmented generation for knowledge-intensive NLP tasks,” in Advances in Neural Information Processing Systems, vol. 33, 2020, pp. 9459–9474.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A. Vaswani et al., “Attention is all you need,” in Advances in Neural Information Processing Systems, vol. 30, 2017.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Meta AI, “Llama 3.2: Revolutionizing edge AI and vision with open, customizable models,” 2024. </a:t>
            </a:r>
          </a:p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Ollama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Ollama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documentation.” </a:t>
            </a:r>
          </a:p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Streamlit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Streamlit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documentation.”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SQLite, “SQLite documentation.” </a:t>
            </a:r>
          </a:p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API documentation.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Semantic Scholar, “Semantic Scholar Academic Graph API.”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 Library, “Open Library APIs.”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Google, “Google Books APIs: Developer documentation.”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Python Software Foundation, “Python 3 documentation”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SQLite, “SQLite Online Backup API.” </a:t>
            </a:r>
          </a:p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Streamlit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Streamlit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API reference.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35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 hidden="1">
            <a:extLst>
              <a:ext uri="{FF2B5EF4-FFF2-40B4-BE49-F238E27FC236}">
                <a16:creationId xmlns:a16="http://schemas.microsoft.com/office/drawing/2014/main" id="{32C45464-01BA-F9CD-5DC4-77F27B880C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Discussion and questions </a:t>
            </a:r>
          </a:p>
        </p:txBody>
      </p:sp>
      <p:pic>
        <p:nvPicPr>
          <p:cNvPr id="14339" name="Picture 2">
            <a:extLst>
              <a:ext uri="{FF2B5EF4-FFF2-40B4-BE49-F238E27FC236}">
                <a16:creationId xmlns:a16="http://schemas.microsoft.com/office/drawing/2014/main" id="{B098862E-13F2-887E-5C9D-94A6E6A6FE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292</Words>
  <Application>Microsoft Office PowerPoint</Application>
  <PresentationFormat>Widescreen</PresentationFormat>
  <Paragraphs>29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Companion Chatbot  AI-assisted discovery, local academic archiving and grounded explanations</vt:lpstr>
      <vt:lpstr>Problem &amp; Project Objectives</vt:lpstr>
      <vt:lpstr>Design &amp; research decisions</vt:lpstr>
      <vt:lpstr>Why a local AI model?</vt:lpstr>
      <vt:lpstr>Methodology &amp; architecture of the system</vt:lpstr>
      <vt:lpstr>Working prototype actual interface</vt:lpstr>
      <vt:lpstr>Working prototype actual interface 2</vt:lpstr>
      <vt:lpstr>Technical proof and implementation</vt:lpstr>
      <vt:lpstr>Original proposal Gantt chart</vt:lpstr>
      <vt:lpstr>Planned versus Actual Progress</vt:lpstr>
      <vt:lpstr>Conclusion and future work</vt:lpstr>
      <vt:lpstr>Current snapshot of local archive dashboard</vt:lpstr>
      <vt:lpstr>References</vt:lpstr>
      <vt:lpstr>Discussion and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Craciun</dc:creator>
  <cp:lastModifiedBy>Alexandra Craciun</cp:lastModifiedBy>
  <cp:revision>3</cp:revision>
  <dcterms:created xsi:type="dcterms:W3CDTF">2026-10-19T11:31:57Z</dcterms:created>
  <dcterms:modified xsi:type="dcterms:W3CDTF">2026-10-22T08:52:42Z</dcterms:modified>
</cp:coreProperties>
</file>