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757910-D733-4A1F-80CC-415073D37345}" v="3" dt="2026-06-21T14:21:15.7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ther Nwache" userId="951e35fd31cd869f" providerId="LiveId" clId="{5AD8E8C4-8FD1-4F3A-8459-691358E3877B}"/>
    <pc:docChg chg="undo custSel modSld">
      <pc:chgData name="Esther Nwache" userId="951e35fd31cd869f" providerId="LiveId" clId="{5AD8E8C4-8FD1-4F3A-8459-691358E3877B}" dt="2026-06-21T14:20:29.028" v="404" actId="14100"/>
      <pc:docMkLst>
        <pc:docMk/>
      </pc:docMkLst>
      <pc:sldChg chg="modSp mod">
        <pc:chgData name="Esther Nwache" userId="951e35fd31cd869f" providerId="LiveId" clId="{5AD8E8C4-8FD1-4F3A-8459-691358E3877B}" dt="2026-06-21T14:20:29.028" v="404" actId="14100"/>
        <pc:sldMkLst>
          <pc:docMk/>
          <pc:sldMk cId="1309501939" sldId="258"/>
        </pc:sldMkLst>
        <pc:spChg chg="mod">
          <ac:chgData name="Esther Nwache" userId="951e35fd31cd869f" providerId="LiveId" clId="{5AD8E8C4-8FD1-4F3A-8459-691358E3877B}" dt="2026-06-21T14:20:29.028" v="404" actId="14100"/>
          <ac:spMkLst>
            <pc:docMk/>
            <pc:sldMk cId="1309501939" sldId="258"/>
            <ac:spMk id="2" creationId="{00726B6F-6206-021A-DB21-180C8718B9F4}"/>
          </ac:spMkLst>
        </pc:spChg>
        <pc:spChg chg="mod">
          <ac:chgData name="Esther Nwache" userId="951e35fd31cd869f" providerId="LiveId" clId="{5AD8E8C4-8FD1-4F3A-8459-691358E3877B}" dt="2026-06-21T14:20:22.100" v="403" actId="14100"/>
          <ac:spMkLst>
            <pc:docMk/>
            <pc:sldMk cId="1309501939" sldId="258"/>
            <ac:spMk id="3" creationId="{06988EBD-D941-7EBC-7342-B3C1B98CC6F7}"/>
          </ac:spMkLst>
        </pc:spChg>
      </pc:sldChg>
      <pc:sldChg chg="modSp mod">
        <pc:chgData name="Esther Nwache" userId="951e35fd31cd869f" providerId="LiveId" clId="{5AD8E8C4-8FD1-4F3A-8459-691358E3877B}" dt="2026-06-21T14:04:21.049" v="139" actId="20577"/>
        <pc:sldMkLst>
          <pc:docMk/>
          <pc:sldMk cId="2305922982" sldId="261"/>
        </pc:sldMkLst>
        <pc:spChg chg="mod">
          <ac:chgData name="Esther Nwache" userId="951e35fd31cd869f" providerId="LiveId" clId="{5AD8E8C4-8FD1-4F3A-8459-691358E3877B}" dt="2026-06-21T14:04:21.049" v="139" actId="20577"/>
          <ac:spMkLst>
            <pc:docMk/>
            <pc:sldMk cId="2305922982" sldId="261"/>
            <ac:spMk id="3" creationId="{C038F3EB-C3A9-1A79-3652-6C89603B658E}"/>
          </ac:spMkLst>
        </pc:spChg>
      </pc:sldChg>
      <pc:sldChg chg="modSp mod">
        <pc:chgData name="Esther Nwache" userId="951e35fd31cd869f" providerId="LiveId" clId="{5AD8E8C4-8FD1-4F3A-8459-691358E3877B}" dt="2026-06-21T14:15:28.591" v="398" actId="20577"/>
        <pc:sldMkLst>
          <pc:docMk/>
          <pc:sldMk cId="58708870" sldId="267"/>
        </pc:sldMkLst>
        <pc:spChg chg="mod">
          <ac:chgData name="Esther Nwache" userId="951e35fd31cd869f" providerId="LiveId" clId="{5AD8E8C4-8FD1-4F3A-8459-691358E3877B}" dt="2026-06-21T14:15:28.591" v="398" actId="20577"/>
          <ac:spMkLst>
            <pc:docMk/>
            <pc:sldMk cId="58708870" sldId="267"/>
            <ac:spMk id="5" creationId="{318753D1-FF55-463C-15AE-59292CE2CE95}"/>
          </ac:spMkLst>
        </pc:spChg>
        <pc:picChg chg="mod">
          <ac:chgData name="Esther Nwache" userId="951e35fd31cd869f" providerId="LiveId" clId="{5AD8E8C4-8FD1-4F3A-8459-691358E3877B}" dt="2026-06-21T14:14:25.138" v="386" actId="1076"/>
          <ac:picMkLst>
            <pc:docMk/>
            <pc:sldMk cId="58708870" sldId="267"/>
            <ac:picMk id="3" creationId="{1A732332-2810-13D5-9999-929D558D5E4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4614-D91D-16D7-1F99-BBB0EC1449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7C732F-7CFE-8C2E-DA2D-9B83178B1D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5AD86D-A19B-ACE1-076B-9BDF91565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68F236-5FB2-5390-55D0-BDFCACA20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AFFE5-1AD1-9DFE-1932-BE1FDE3F4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5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78BAF-E7C2-B86A-2825-61B681EBF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1C043-0C46-6ACB-A3E5-8E22FAEBF5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0D08B-2F28-B721-17B4-428A7AA91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B854B-7770-560F-9B32-2A0E5DFB3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0D0C7-5FB6-E5DF-1324-2A69CDEE8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567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94933-5CCA-3662-1DD6-63431CF42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9739B-3148-E82F-24CB-AC5620DDB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5261C-6C30-BA15-254E-B6F39E1D8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9F558-7A1B-A2C5-6C77-86AA4D72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EABC5-8E66-E822-A219-4A228D4B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09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8B602-4E0D-449A-3689-59F317BF7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AA0FE-5E48-46F2-1CAE-1340112713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D3B049-EF51-589E-7D85-AC3ADEE4E2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EADF90-E90D-ACE1-4F0D-6E20564A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E44A46-612E-3D15-669C-88E0EADF4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BAAD8C-0DDC-877E-9833-E7AAE1A2A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2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C72DD-B294-D833-E596-D3C026912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F294FB-37A7-F436-E861-BB539FA5F9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238E91-92A9-CA6D-4817-730F29CCD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583C6B-3289-B83E-204A-875141DECE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6DB579-4662-E707-A4C7-27C1037F7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70831C-3137-2D85-9510-859CC0699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0140D7-D6F7-C3BE-9C24-5A30F252B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0A7AC-A4E4-474D-7773-B888FE5C7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3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61B56-147A-595B-BF4E-C5E5A511E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BD1B52-831E-67AB-9A5C-D16556B44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EDB119-AAFB-2F74-096C-DC1BC507D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7CDF95-70A9-5C9D-8ECB-746E41680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013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4319F5-05F2-9B37-FA1A-5E6900ACB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1EB573-7A12-E612-79BC-3BBE6A009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3306A2-0977-1B82-8BAC-70D0F5468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30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C8D64-04E2-CCC7-C69E-8B6B88FD3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CD88B-4ABD-6A28-7A61-FE97F5B38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F57F25-7834-A3BE-E114-104828C35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D1CBA-5B17-F1ED-B906-7B9071EF4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62988B-6236-CD11-EE77-4CEE9A38F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4C9AA0-2C5A-E6AB-CF5B-8AB49A919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578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AF7F9-AE0C-7EAF-F45F-4310F5D3B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CB027E-6A0A-33E6-1A65-29FAF349E6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A39EE6-8958-8A19-A3B1-C97EBC43A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473B4-E7F9-561A-CDB7-67832BFEB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9CAA-EA86-90DB-D766-CFA236785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35BC8-790D-DBB0-9090-DE896A978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194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B6D3-B0D4-8823-8573-BF2AB949F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169F32-0E11-EF13-4E9F-297351A0BB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D99A7-69CC-E22F-DFD5-D474F993D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DD233-0571-51BF-65E0-29B617FF3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9EDC9-6BB0-FC05-84A0-19817B511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97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056E02-07FD-13B8-E3E0-409465B4DC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DC3E2-BA22-4CF2-15E5-A2D277ED0B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592DE-00CE-F8E1-08D1-F5F35AC70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271C49-BB89-68F5-D3E2-CC3C7AC3F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9B1D0-3DA8-9B66-2B88-B627C7A0B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797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DBA330-7830-02C4-F623-320C382E2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4E403-80B2-C068-A14A-002ABFE002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6CD36-F029-AD53-65D0-D8E354E460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C4A74B-EE88-4D34-9ADC-FC17BFA84597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38F5A-5F42-173C-E030-219CC522A9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B287E-3E25-2020-F127-0CF80BE385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0147E7-AAB4-48C7-B8A8-B8CEE8B62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76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732332-2810-13D5-9999-929D558D5E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367" y="129127"/>
            <a:ext cx="3703268" cy="1648604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8F0DDB1-40F1-D2EF-9BEA-1044CD889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974" y="0"/>
            <a:ext cx="10011937" cy="1906859"/>
          </a:xfrm>
        </p:spPr>
        <p:txBody>
          <a:bodyPr/>
          <a:lstStyle/>
          <a:p>
            <a:r>
              <a:rPr lang="en-GB" dirty="0"/>
              <a:t>=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8753D1-FF55-463C-15AE-59292CE2C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246" y="2028157"/>
            <a:ext cx="11237510" cy="482984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Student Name: Esther Nwache</a:t>
            </a:r>
          </a:p>
          <a:p>
            <a:pPr marL="0" indent="0" algn="ctr">
              <a:buNone/>
            </a:pPr>
            <a:r>
              <a:rPr lang="en-GB" dirty="0"/>
              <a:t>Student ID:2505633</a:t>
            </a:r>
          </a:p>
          <a:p>
            <a:pPr marL="0" indent="0" algn="ctr">
              <a:buNone/>
            </a:pPr>
            <a:r>
              <a:rPr lang="en-GB" dirty="0"/>
              <a:t>Module Code:(LCHS4010_BIRM)</a:t>
            </a:r>
          </a:p>
          <a:p>
            <a:pPr marL="0" indent="0" algn="ctr">
              <a:buNone/>
            </a:pPr>
            <a:r>
              <a:rPr lang="en-GB" dirty="0"/>
              <a:t>Module Title : Psychology in Health &amp; Social Care</a:t>
            </a:r>
          </a:p>
          <a:p>
            <a:pPr marL="0" indent="0" algn="ctr">
              <a:buNone/>
            </a:pPr>
            <a:r>
              <a:rPr lang="en-GB" dirty="0"/>
              <a:t>Lecturer  Name: Dr Helen  Parsons</a:t>
            </a:r>
          </a:p>
          <a:p>
            <a:pPr marL="0" indent="0" algn="ctr">
              <a:buNone/>
            </a:pPr>
            <a:r>
              <a:rPr lang="en-GB" dirty="0"/>
              <a:t>Assignment Title: Understanding Isaac’s development theory </a:t>
            </a:r>
          </a:p>
          <a:p>
            <a:pPr marL="0" indent="0" algn="ctr">
              <a:buNone/>
            </a:pPr>
            <a:r>
              <a:rPr lang="en-GB" dirty="0"/>
              <a:t>Date:22/06/2026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708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EE7B4-6177-BB17-BEBF-A73FE2EFE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>
            <a:normAutofit/>
          </a:bodyPr>
          <a:lstStyle/>
          <a:p>
            <a:r>
              <a:rPr lang="en-GB" sz="4400" b="1" dirty="0"/>
              <a:t>Understanding Isaac’s development through Bowlby’s Attachment Theory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EE26E6-1DE6-E7AF-873E-6DB9E2B3F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043555" cy="2902671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/>
              <a:t>Introduction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/>
              <a:t>Define Bowlby’s attachment theory.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/>
              <a:t>Apply the theory to Isaac’s situation.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/>
              <a:t>Discuss the impact of </a:t>
            </a:r>
            <a:r>
              <a:rPr lang="en-GB" dirty="0"/>
              <a:t>nature and nurture on Isaac’s development.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dirty="0"/>
              <a:t>Propose strategies based on the theory.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dirty="0"/>
              <a:t>Evaluate the Bowlby’s attachment theory.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302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18CAC-A8BF-8791-0F4B-9FDC23864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Bowlby’s Attachment Theory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8D8C5-022C-1EE1-EF10-39A8E9114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Children form emotional bonds with their carers for their survival.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Examples of attachment behaviors include crying and clinging to carers.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Children can experience a secure or insecure environment.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Stable attachment forms between 0-5 years (</a:t>
            </a:r>
            <a:r>
              <a:rPr lang="en-GB" dirty="0"/>
              <a:t>Garrett, 2023).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This means: </a:t>
            </a:r>
          </a:p>
          <a:p>
            <a:pPr marL="0" lvl="0" indent="0">
              <a:buNone/>
            </a:pPr>
            <a:r>
              <a:rPr lang="en-GB" dirty="0"/>
              <a:t>In children, early bonding determines their emotional, social and cognitive development</a:t>
            </a:r>
          </a:p>
          <a:p>
            <a:pPr marL="0" lvl="0" indent="0">
              <a:buNone/>
            </a:pPr>
            <a:r>
              <a:rPr lang="en-GB" dirty="0"/>
              <a:t>Disruptions in the children’s care can lead to anxiety, withdrawal or behavioural difficulties, as is the case with Isaac.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9061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F5322-C209-1FC8-9097-11BCD1902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Relevance to early childhood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7BE29-6ADC-2774-C144-06D6B47E0C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Influences language development, interaction with other children, regulation of emotions, and confidence or self-esteem.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Early development years help children to bond with other people in their care or circle.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A child who develops in a secure attachment finds it easy to develop resilience and be ready for school(Homme &amp; Shults, 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378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D57CF-CD51-B47A-1225-A0902010C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Bowlby’s theory fits Isaac’s situation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ADF92-4B1A-A0B0-1B32-51177EA6A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045" y="1579819"/>
            <a:ext cx="1051560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Isaac shows the following that relates to Bowlby’s theory.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Distressed when separated from mother.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Withdrawn and very quiet when playing.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Finds it difficult to join others in group activities.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Childcare is disrupted due to moving to another geographical area.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Mother experienced depression (postnatal), has limited support, and is of low self-esteem.</a:t>
            </a:r>
          </a:p>
          <a:p>
            <a:pPr marL="0" indent="0">
              <a:buNone/>
            </a:pPr>
            <a:r>
              <a:rPr lang="en-GB" dirty="0"/>
              <a:t>This means</a:t>
            </a:r>
          </a:p>
          <a:p>
            <a:pPr marL="0" indent="0">
              <a:buNone/>
            </a:pPr>
            <a:r>
              <a:rPr lang="en-GB" dirty="0"/>
              <a:t>Isaac feels insecure, not sure about safety and his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962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A5339-72F9-951D-1E23-692741D37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1019513" cy="914400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8F3EB-C3A9-1A79-3652-6C89603B658E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LargePlainText"/>
                  </p202:designTagLst>
                </p202:designPr>
              </p:ext>
            </p:extLst>
          </p:nvPr>
        </p:nvSpPr>
        <p:spPr>
          <a:xfrm>
            <a:off x="612648" y="548640"/>
            <a:ext cx="8266176" cy="5605272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en-US" sz="4400" b="1" dirty="0"/>
              <a:t>A</a:t>
            </a:r>
            <a:r>
              <a:rPr lang="en-GB" sz="4400" b="1" dirty="0" err="1"/>
              <a:t>pplying</a:t>
            </a:r>
            <a:r>
              <a:rPr lang="en-GB" sz="4400" b="1" dirty="0"/>
              <a:t>  Bowlby’s Theory to Isaac’s experiences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Frequent changes reduce stability so the child may struggle to form secure bonds, leading to increased anxiety and withdrawal.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Fewer opportunities to practise communication and social skills contribute to language delay and difficulty joining groups.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Insecure attachment is linked to reduced exploratory play and fewer rich interactions, leading to slower language development (Mikulincer &amp; Shaver, 2020)</a:t>
            </a:r>
          </a:p>
          <a:p>
            <a:pPr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922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B7576-F3C5-6816-5E14-AE717B235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and Nurture Influences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CF340-178B-7617-140C-0C45D4B69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Children need appropriate experiences that support their interest in exploration, experimentation, and self-direction(Kiff et al., 2011).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Biological factors (nature): Isaac may have a naturally cautious or sensitive temperament, making transitions harder.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Social factors (nurture): Limited peer contact affects social confidence and communication.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Moving home and disrupted childcare ( Music, 2024).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922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EA428-1A80-4097-8FFA-2744ACFF6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Theory‑Informed Support Strategies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40179-BF13-4106-9179-8169830CF3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Provide a key worker for Isaac to build a secure secondary attachment.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Use a routine that he is familiar with to show warmth.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Use child play (e.g., singing, breathing games) to build trust and develop communication(Bow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Support mothers’ mental health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Work collaboratively with other agencies (speech and language therapists (SALT)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996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6916C-BCD9-7E90-B290-A6E84EF39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Critical Evaluation of Bowlby’s theory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BCFD2-3D64-D17D-F44A-AC93FEDAF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Strengths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 Stresses the importance of early development in social and emotional development.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Shows the association between secure attachments to positive development(</a:t>
            </a:r>
            <a:r>
              <a:rPr lang="en-GB" dirty="0"/>
              <a:t>Darling et al., 2024).</a:t>
            </a:r>
          </a:p>
          <a:p>
            <a:pPr marL="0" indent="0">
              <a:buNone/>
            </a:pPr>
            <a:r>
              <a:rPr lang="en-GB" dirty="0"/>
              <a:t>Weaknesses.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More emphasis on the mother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Does not account for cultural differences (Bowlby, 2021; Thompson et al., 2022) </a:t>
            </a: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474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B665F-7BF0-BC9A-7212-4C5DFE79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London’s diverse communities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1F490-8DE4-8C69-0D3A-590F44F3D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Families may have different cultural expectations around independence, sleeping, or emotional expression.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Healthcare professionals should be culturally sensitive when dealing with children like Isaac.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Work collaboratively with others to better understand the diversity of people’s social and cultural values.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567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A1F18-6D8A-E83C-5B90-19F590E3A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0586C-87D3-9996-E950-69D8949D9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Bowlby’s Attachment Theory provides a strong framework for understanding Isaac’s emotional, social and language needs.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Isaacs experiences, such as mother’s depression, limited social support and change of location, may have contributed to an insecure environment.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Using play, language, and working collaboratively ( with parents as well) can help to promote Isaac’s quality of life and wellbeing.</a:t>
            </a:r>
          </a:p>
        </p:txBody>
      </p:sp>
    </p:spTree>
    <p:extLst>
      <p:ext uri="{BB962C8B-B14F-4D97-AF65-F5344CB8AC3E}">
        <p14:creationId xmlns:p14="http://schemas.microsoft.com/office/powerpoint/2010/main" val="3519562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26B6F-6206-021A-DB21-180C8718B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5258" y="365125"/>
            <a:ext cx="9568542" cy="1385298"/>
          </a:xfrm>
        </p:spPr>
        <p:txBody>
          <a:bodyPr/>
          <a:lstStyle/>
          <a:p>
            <a:r>
              <a:rPr lang="en-US" b="1" dirty="0"/>
              <a:t>Reference lists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88EBD-D941-7EBC-7342-B3C1B98CC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" y="1994263"/>
            <a:ext cx="10604863" cy="462284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Bowlby, J., 2021. John Bowlby and early attachment. Learning theories for early years.</a:t>
            </a:r>
          </a:p>
          <a:p>
            <a:r>
              <a:rPr lang="en-GB" dirty="0"/>
              <a:t>Darling, P.J., Illum, D.B. and Storebø, O.J., 2024. The critical role of attachment theory in child and adolescent mental health care. </a:t>
            </a:r>
            <a:r>
              <a:rPr lang="en-GB" i="1" dirty="0"/>
              <a:t>Scandinavian Journal of Child and Adolescent Psychiatry and Psychology</a:t>
            </a:r>
            <a:r>
              <a:rPr lang="en-GB" dirty="0"/>
              <a:t>, </a:t>
            </a:r>
            <a:r>
              <a:rPr lang="en-GB" i="1" dirty="0"/>
              <a:t>12</a:t>
            </a:r>
            <a:r>
              <a:rPr lang="en-GB" dirty="0"/>
              <a:t>(1), p.47.</a:t>
            </a:r>
          </a:p>
          <a:p>
            <a:r>
              <a:rPr lang="en-GB" dirty="0"/>
              <a:t>Department for Education (DFE), corp creator. (2021) </a:t>
            </a:r>
            <a:r>
              <a:rPr lang="en-GB" i="1" dirty="0"/>
              <a:t>Statutory framework for the Early Years Foundation Stage : setting the standards for learning, development and care for children from birth to five. </a:t>
            </a:r>
            <a:endParaRPr lang="en-GB" dirty="0"/>
          </a:p>
          <a:p>
            <a:r>
              <a:rPr lang="en-GB" dirty="0"/>
              <a:t>Garrett, P.M., 2023. Bowlby, attachment and the potency of a ‘received idea’. </a:t>
            </a:r>
            <a:r>
              <a:rPr lang="en-GB" i="1" dirty="0"/>
              <a:t>The British Journal of Social Work</a:t>
            </a:r>
            <a:r>
              <a:rPr lang="en-GB" dirty="0"/>
              <a:t>, </a:t>
            </a:r>
            <a:r>
              <a:rPr lang="en-GB" i="1" dirty="0"/>
              <a:t>53</a:t>
            </a:r>
            <a:r>
              <a:rPr lang="en-GB" dirty="0"/>
              <a:t>(1), pp.100-117.</a:t>
            </a:r>
          </a:p>
          <a:p>
            <a:r>
              <a:rPr lang="en-GB" dirty="0"/>
              <a:t> Homme, G.A. and Shults, F.L., 2020. The shaping of the self: Patterns and pathways in Bowlby, Kohut, and Bowen. </a:t>
            </a:r>
            <a:r>
              <a:rPr lang="en-GB" i="1" dirty="0"/>
              <a:t>Australian and New Zealand Journal of Family Therapy</a:t>
            </a:r>
            <a:r>
              <a:rPr lang="en-GB" dirty="0"/>
              <a:t>, </a:t>
            </a:r>
            <a:r>
              <a:rPr lang="en-GB" i="1" dirty="0"/>
              <a:t>41</a:t>
            </a:r>
            <a:r>
              <a:rPr lang="en-GB" dirty="0"/>
              <a:t>(4), pp.367-380.</a:t>
            </a:r>
          </a:p>
          <a:p>
            <a:r>
              <a:rPr lang="en-GB" dirty="0"/>
              <a:t>Kiff CJ, Lengua LJ, Zalewski M (2011). Nature and nurturing: Parenting in the context of child temperament. Clin Child Fam Psychol Rev. 2011;14:251–301</a:t>
            </a:r>
          </a:p>
          <a:p>
            <a:r>
              <a:rPr lang="en-GB" dirty="0"/>
              <a:t>Mikulincer, M. and Shaver, P.R., 2020. Attachment theory. </a:t>
            </a:r>
            <a:r>
              <a:rPr lang="en-GB" i="1" dirty="0"/>
              <a:t>G the Cambridge handbook of personality psychology</a:t>
            </a:r>
            <a:r>
              <a:rPr lang="en-GB" dirty="0"/>
              <a:t>, pp.208-220.</a:t>
            </a:r>
          </a:p>
          <a:p>
            <a:r>
              <a:rPr lang="en-GB" dirty="0"/>
              <a:t>Music, G., 2024. </a:t>
            </a:r>
            <a:r>
              <a:rPr lang="en-GB" i="1" dirty="0"/>
              <a:t>Nurturing natures: Attachment and children's emotional, sociocultural and brain development</a:t>
            </a:r>
            <a:r>
              <a:rPr lang="en-GB" dirty="0"/>
              <a:t>. Routledge.</a:t>
            </a:r>
          </a:p>
          <a:p>
            <a:r>
              <a:rPr lang="en-GB" dirty="0"/>
              <a:t>Thompson, R.A., Simpson, J.A. and Berlin, L.J., 2022. Taking perspective on attachment theory and research: Nine fundamental questions. </a:t>
            </a:r>
            <a:r>
              <a:rPr lang="en-GB" i="1" dirty="0"/>
              <a:t>Attachment &amp; human development</a:t>
            </a:r>
            <a:r>
              <a:rPr lang="en-GB" dirty="0"/>
              <a:t>, </a:t>
            </a:r>
            <a:r>
              <a:rPr lang="en-GB" i="1" dirty="0"/>
              <a:t>24</a:t>
            </a:r>
            <a:r>
              <a:rPr lang="en-GB" dirty="0"/>
              <a:t>(5), pp.543-560.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501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1015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Neue Haas Grotesk Text Pro</vt:lpstr>
      <vt:lpstr>Wingdings</vt:lpstr>
      <vt:lpstr>Office Theme</vt:lpstr>
      <vt:lpstr>=</vt:lpstr>
      <vt:lpstr>Understanding Isaac’s development through Bowlby’s Attachment Theory </vt:lpstr>
      <vt:lpstr>Bowlby’s Attachment Theory </vt:lpstr>
      <vt:lpstr>Relevance to early childhood</vt:lpstr>
      <vt:lpstr>Why Bowlby’s theory fits Isaac’s situation</vt:lpstr>
      <vt:lpstr>PowerPoint Presentation</vt:lpstr>
      <vt:lpstr>Nature and Nurture Influences</vt:lpstr>
      <vt:lpstr>Theory‑Informed Support Strategies </vt:lpstr>
      <vt:lpstr>Critical Evaluation of Bowlby’s theory </vt:lpstr>
      <vt:lpstr>London’s diverse communities</vt:lpstr>
      <vt:lpstr>Conclusion</vt:lpstr>
      <vt:lpstr>Reference lists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Gerald Namwaza-Banda</dc:creator>
  <cp:lastModifiedBy>Esther Nwache</cp:lastModifiedBy>
  <cp:revision>2</cp:revision>
  <dcterms:created xsi:type="dcterms:W3CDTF">2026-06-18T06:09:59Z</dcterms:created>
  <dcterms:modified xsi:type="dcterms:W3CDTF">2026-06-21T14:21:24Z</dcterms:modified>
</cp:coreProperties>
</file>