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72" r:id="rId3"/>
    <p:sldId id="373" r:id="rId4"/>
    <p:sldId id="338" r:id="rId5"/>
    <p:sldId id="339" r:id="rId6"/>
    <p:sldId id="371" r:id="rId7"/>
    <p:sldId id="374" r:id="rId8"/>
    <p:sldId id="345" r:id="rId9"/>
    <p:sldId id="346" r:id="rId10"/>
    <p:sldId id="347" r:id="rId11"/>
    <p:sldId id="348" r:id="rId12"/>
    <p:sldId id="349" r:id="rId13"/>
    <p:sldId id="354" r:id="rId14"/>
    <p:sldId id="355" r:id="rId15"/>
    <p:sldId id="358" r:id="rId16"/>
    <p:sldId id="333" r:id="rId17"/>
    <p:sldId id="359" r:id="rId18"/>
    <p:sldId id="377" r:id="rId19"/>
    <p:sldId id="385" r:id="rId20"/>
    <p:sldId id="360" r:id="rId21"/>
    <p:sldId id="361" r:id="rId22"/>
    <p:sldId id="389" r:id="rId23"/>
    <p:sldId id="388" r:id="rId24"/>
    <p:sldId id="268" r:id="rId25"/>
    <p:sldId id="291" r:id="rId26"/>
    <p:sldId id="387" r:id="rId27"/>
    <p:sldId id="292" r:id="rId28"/>
    <p:sldId id="286" r:id="rId29"/>
    <p:sldId id="293" r:id="rId30"/>
    <p:sldId id="301" r:id="rId31"/>
    <p:sldId id="298" r:id="rId32"/>
    <p:sldId id="379" r:id="rId33"/>
    <p:sldId id="380" r:id="rId34"/>
    <p:sldId id="386" r:id="rId35"/>
    <p:sldId id="381" r:id="rId36"/>
    <p:sldId id="382" r:id="rId37"/>
    <p:sldId id="383" r:id="rId38"/>
    <p:sldId id="384" r:id="rId39"/>
    <p:sldId id="290" r:id="rId40"/>
    <p:sldId id="378" r:id="rId41"/>
    <p:sldId id="37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FA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A90584-C417-41A1-AEC5-5D2CF0F20AF2}" v="22" dt="2023-10-18T10:18:59.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7673" autoAdjust="0"/>
  </p:normalViewPr>
  <p:slideViewPr>
    <p:cSldViewPr snapToGrid="0">
      <p:cViewPr varScale="1">
        <p:scale>
          <a:sx n="85" d="100"/>
          <a:sy n="85" d="100"/>
        </p:scale>
        <p:origin x="1422"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ata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rawing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FA7E3-4C96-4F98-98FF-D0090142EA55}"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1B15A56D-836E-4270-98E5-2AAB00221AEB}">
      <dgm:prSet/>
      <dgm:spPr/>
      <dgm:t>
        <a:bodyPr/>
        <a:lstStyle/>
        <a:p>
          <a:r>
            <a:rPr lang="en-GB"/>
            <a:t>Define domestic abuse</a:t>
          </a:r>
          <a:endParaRPr lang="en-US"/>
        </a:p>
      </dgm:t>
    </dgm:pt>
    <dgm:pt modelId="{0B767F10-0B1E-49F1-B3A8-8832EB7526E5}" type="parTrans" cxnId="{4B0E410B-6271-4EDB-9F21-9903525695C5}">
      <dgm:prSet/>
      <dgm:spPr/>
      <dgm:t>
        <a:bodyPr/>
        <a:lstStyle/>
        <a:p>
          <a:endParaRPr lang="en-US"/>
        </a:p>
      </dgm:t>
    </dgm:pt>
    <dgm:pt modelId="{5B584812-E86A-4202-9EA4-BB879683270A}" type="sibTrans" cxnId="{4B0E410B-6271-4EDB-9F21-9903525695C5}">
      <dgm:prSet phldrT="1" phldr="0"/>
      <dgm:spPr/>
      <dgm:t>
        <a:bodyPr/>
        <a:lstStyle/>
        <a:p>
          <a:r>
            <a:rPr lang="en-US"/>
            <a:t>1</a:t>
          </a:r>
        </a:p>
      </dgm:t>
    </dgm:pt>
    <dgm:pt modelId="{2D9B6BB9-4CD9-4EB1-AD54-2C5FF51EB5F2}">
      <dgm:prSet/>
      <dgm:spPr/>
      <dgm:t>
        <a:bodyPr/>
        <a:lstStyle/>
        <a:p>
          <a:r>
            <a:rPr lang="en-GB"/>
            <a:t>Identify key legislation surround DA</a:t>
          </a:r>
          <a:endParaRPr lang="en-US"/>
        </a:p>
      </dgm:t>
    </dgm:pt>
    <dgm:pt modelId="{AB11FB4B-EBED-4B39-AEDC-00DAE654103B}" type="parTrans" cxnId="{61224BB7-C372-4F13-8DCE-E2C9F4513CEB}">
      <dgm:prSet/>
      <dgm:spPr/>
      <dgm:t>
        <a:bodyPr/>
        <a:lstStyle/>
        <a:p>
          <a:endParaRPr lang="en-US"/>
        </a:p>
      </dgm:t>
    </dgm:pt>
    <dgm:pt modelId="{88CED288-AE10-42D1-8C39-30EA3EE28634}" type="sibTrans" cxnId="{61224BB7-C372-4F13-8DCE-E2C9F4513CEB}">
      <dgm:prSet phldrT="2" phldr="0"/>
      <dgm:spPr/>
      <dgm:t>
        <a:bodyPr/>
        <a:lstStyle/>
        <a:p>
          <a:r>
            <a:rPr lang="en-US"/>
            <a:t>2</a:t>
          </a:r>
        </a:p>
      </dgm:t>
    </dgm:pt>
    <dgm:pt modelId="{EBCE47B0-E713-4432-BBBC-675F5A96CCE6}">
      <dgm:prSet/>
      <dgm:spPr/>
      <dgm:t>
        <a:bodyPr/>
        <a:lstStyle/>
        <a:p>
          <a:r>
            <a:rPr lang="en-GB"/>
            <a:t>Differentiate between domestic abuse and coercive control</a:t>
          </a:r>
          <a:endParaRPr lang="en-US"/>
        </a:p>
      </dgm:t>
    </dgm:pt>
    <dgm:pt modelId="{ECE9CBD1-4FCD-45EA-AF8A-D709B78FD53C}" type="parTrans" cxnId="{0355B8E8-8F88-4AB5-855D-25698C969B99}">
      <dgm:prSet/>
      <dgm:spPr/>
      <dgm:t>
        <a:bodyPr/>
        <a:lstStyle/>
        <a:p>
          <a:endParaRPr lang="en-US"/>
        </a:p>
      </dgm:t>
    </dgm:pt>
    <dgm:pt modelId="{54765AE2-709A-47E9-A463-07886C9C6E6C}" type="sibTrans" cxnId="{0355B8E8-8F88-4AB5-855D-25698C969B99}">
      <dgm:prSet phldrT="3" phldr="0"/>
      <dgm:spPr/>
      <dgm:t>
        <a:bodyPr/>
        <a:lstStyle/>
        <a:p>
          <a:r>
            <a:rPr lang="en-US"/>
            <a:t>3</a:t>
          </a:r>
        </a:p>
      </dgm:t>
    </dgm:pt>
    <dgm:pt modelId="{E52DE7DE-FAB6-4E58-A158-C53F0F999399}">
      <dgm:prSet/>
      <dgm:spPr/>
      <dgm:t>
        <a:bodyPr/>
        <a:lstStyle/>
        <a:p>
          <a:r>
            <a:rPr lang="en-GB"/>
            <a:t>Explain some of the current challenges facing domestic abuse</a:t>
          </a:r>
          <a:endParaRPr lang="en-US"/>
        </a:p>
      </dgm:t>
    </dgm:pt>
    <dgm:pt modelId="{1625CCFB-B10F-4E46-82AE-528722DE8794}" type="parTrans" cxnId="{F191215D-8913-4B5C-95A6-204519F070F0}">
      <dgm:prSet/>
      <dgm:spPr/>
      <dgm:t>
        <a:bodyPr/>
        <a:lstStyle/>
        <a:p>
          <a:endParaRPr lang="en-US"/>
        </a:p>
      </dgm:t>
    </dgm:pt>
    <dgm:pt modelId="{A6646D30-110D-4023-A605-63EE25624F69}" type="sibTrans" cxnId="{F191215D-8913-4B5C-95A6-204519F070F0}">
      <dgm:prSet phldrT="4" phldr="0"/>
      <dgm:spPr/>
      <dgm:t>
        <a:bodyPr/>
        <a:lstStyle/>
        <a:p>
          <a:r>
            <a:rPr lang="en-US"/>
            <a:t>4</a:t>
          </a:r>
        </a:p>
      </dgm:t>
    </dgm:pt>
    <dgm:pt modelId="{6C8746D0-3B4F-4042-9A22-8FD70DEE49D3}" type="pres">
      <dgm:prSet presAssocID="{96AFA7E3-4C96-4F98-98FF-D0090142EA55}" presName="Name0" presStyleCnt="0">
        <dgm:presLayoutVars>
          <dgm:animLvl val="lvl"/>
          <dgm:resizeHandles val="exact"/>
        </dgm:presLayoutVars>
      </dgm:prSet>
      <dgm:spPr/>
    </dgm:pt>
    <dgm:pt modelId="{6C8009F1-257E-4969-B741-CC6DD6064972}" type="pres">
      <dgm:prSet presAssocID="{1B15A56D-836E-4270-98E5-2AAB00221AEB}" presName="compositeNode" presStyleCnt="0">
        <dgm:presLayoutVars>
          <dgm:bulletEnabled val="1"/>
        </dgm:presLayoutVars>
      </dgm:prSet>
      <dgm:spPr/>
    </dgm:pt>
    <dgm:pt modelId="{B9EE814A-535A-41C4-BAB3-69ED73EAD269}" type="pres">
      <dgm:prSet presAssocID="{1B15A56D-836E-4270-98E5-2AAB00221AEB}" presName="bgRect" presStyleLbl="bgAccFollowNode1" presStyleIdx="0" presStyleCnt="4"/>
      <dgm:spPr/>
    </dgm:pt>
    <dgm:pt modelId="{A917118B-0692-4C64-9328-8C055E6F4DC6}" type="pres">
      <dgm:prSet presAssocID="{5B584812-E86A-4202-9EA4-BB879683270A}" presName="sibTransNodeCircle" presStyleLbl="alignNode1" presStyleIdx="0" presStyleCnt="8">
        <dgm:presLayoutVars>
          <dgm:chMax val="0"/>
          <dgm:bulletEnabled/>
        </dgm:presLayoutVars>
      </dgm:prSet>
      <dgm:spPr/>
    </dgm:pt>
    <dgm:pt modelId="{10DE0563-22A7-495C-9363-D05629DB59C4}" type="pres">
      <dgm:prSet presAssocID="{1B15A56D-836E-4270-98E5-2AAB00221AEB}" presName="bottomLine" presStyleLbl="alignNode1" presStyleIdx="1" presStyleCnt="8">
        <dgm:presLayoutVars/>
      </dgm:prSet>
      <dgm:spPr/>
    </dgm:pt>
    <dgm:pt modelId="{11D045DC-FF94-4986-AEE7-A2F5E067CB19}" type="pres">
      <dgm:prSet presAssocID="{1B15A56D-836E-4270-98E5-2AAB00221AEB}" presName="nodeText" presStyleLbl="bgAccFollowNode1" presStyleIdx="0" presStyleCnt="4">
        <dgm:presLayoutVars>
          <dgm:bulletEnabled val="1"/>
        </dgm:presLayoutVars>
      </dgm:prSet>
      <dgm:spPr/>
    </dgm:pt>
    <dgm:pt modelId="{17C7DBBC-2514-4FAB-8E13-F90DA88920A8}" type="pres">
      <dgm:prSet presAssocID="{5B584812-E86A-4202-9EA4-BB879683270A}" presName="sibTrans" presStyleCnt="0"/>
      <dgm:spPr/>
    </dgm:pt>
    <dgm:pt modelId="{10EC1AFE-2259-48D7-9A96-936438053964}" type="pres">
      <dgm:prSet presAssocID="{2D9B6BB9-4CD9-4EB1-AD54-2C5FF51EB5F2}" presName="compositeNode" presStyleCnt="0">
        <dgm:presLayoutVars>
          <dgm:bulletEnabled val="1"/>
        </dgm:presLayoutVars>
      </dgm:prSet>
      <dgm:spPr/>
    </dgm:pt>
    <dgm:pt modelId="{C458F39B-EB07-45B7-87EC-89BD2D7B2190}" type="pres">
      <dgm:prSet presAssocID="{2D9B6BB9-4CD9-4EB1-AD54-2C5FF51EB5F2}" presName="bgRect" presStyleLbl="bgAccFollowNode1" presStyleIdx="1" presStyleCnt="4"/>
      <dgm:spPr/>
    </dgm:pt>
    <dgm:pt modelId="{D6F1D4C7-4895-4BF7-8727-3EAD7CA225C9}" type="pres">
      <dgm:prSet presAssocID="{88CED288-AE10-42D1-8C39-30EA3EE28634}" presName="sibTransNodeCircle" presStyleLbl="alignNode1" presStyleIdx="2" presStyleCnt="8">
        <dgm:presLayoutVars>
          <dgm:chMax val="0"/>
          <dgm:bulletEnabled/>
        </dgm:presLayoutVars>
      </dgm:prSet>
      <dgm:spPr/>
    </dgm:pt>
    <dgm:pt modelId="{6816AD55-5F57-4BFD-8272-8D2C6A7F86FF}" type="pres">
      <dgm:prSet presAssocID="{2D9B6BB9-4CD9-4EB1-AD54-2C5FF51EB5F2}" presName="bottomLine" presStyleLbl="alignNode1" presStyleIdx="3" presStyleCnt="8">
        <dgm:presLayoutVars/>
      </dgm:prSet>
      <dgm:spPr/>
    </dgm:pt>
    <dgm:pt modelId="{E0195EB9-55B3-4291-8390-2C97E923B2A4}" type="pres">
      <dgm:prSet presAssocID="{2D9B6BB9-4CD9-4EB1-AD54-2C5FF51EB5F2}" presName="nodeText" presStyleLbl="bgAccFollowNode1" presStyleIdx="1" presStyleCnt="4">
        <dgm:presLayoutVars>
          <dgm:bulletEnabled val="1"/>
        </dgm:presLayoutVars>
      </dgm:prSet>
      <dgm:spPr/>
    </dgm:pt>
    <dgm:pt modelId="{7C5EE4B7-E68D-49FC-AA39-D8A7F2A87938}" type="pres">
      <dgm:prSet presAssocID="{88CED288-AE10-42D1-8C39-30EA3EE28634}" presName="sibTrans" presStyleCnt="0"/>
      <dgm:spPr/>
    </dgm:pt>
    <dgm:pt modelId="{4B6C5586-5968-456E-B428-839F67F105AB}" type="pres">
      <dgm:prSet presAssocID="{EBCE47B0-E713-4432-BBBC-675F5A96CCE6}" presName="compositeNode" presStyleCnt="0">
        <dgm:presLayoutVars>
          <dgm:bulletEnabled val="1"/>
        </dgm:presLayoutVars>
      </dgm:prSet>
      <dgm:spPr/>
    </dgm:pt>
    <dgm:pt modelId="{8770EFEF-02BC-4D80-B55B-4DE816EDAED9}" type="pres">
      <dgm:prSet presAssocID="{EBCE47B0-E713-4432-BBBC-675F5A96CCE6}" presName="bgRect" presStyleLbl="bgAccFollowNode1" presStyleIdx="2" presStyleCnt="4"/>
      <dgm:spPr/>
    </dgm:pt>
    <dgm:pt modelId="{EF39D67B-C6ED-4F03-B7E0-0210E3924FD0}" type="pres">
      <dgm:prSet presAssocID="{54765AE2-709A-47E9-A463-07886C9C6E6C}" presName="sibTransNodeCircle" presStyleLbl="alignNode1" presStyleIdx="4" presStyleCnt="8">
        <dgm:presLayoutVars>
          <dgm:chMax val="0"/>
          <dgm:bulletEnabled/>
        </dgm:presLayoutVars>
      </dgm:prSet>
      <dgm:spPr/>
    </dgm:pt>
    <dgm:pt modelId="{18E8696A-C29B-4669-B353-DA2A96AED584}" type="pres">
      <dgm:prSet presAssocID="{EBCE47B0-E713-4432-BBBC-675F5A96CCE6}" presName="bottomLine" presStyleLbl="alignNode1" presStyleIdx="5" presStyleCnt="8">
        <dgm:presLayoutVars/>
      </dgm:prSet>
      <dgm:spPr/>
    </dgm:pt>
    <dgm:pt modelId="{C576FFDC-71CF-40DC-8824-DF46B8937B38}" type="pres">
      <dgm:prSet presAssocID="{EBCE47B0-E713-4432-BBBC-675F5A96CCE6}" presName="nodeText" presStyleLbl="bgAccFollowNode1" presStyleIdx="2" presStyleCnt="4">
        <dgm:presLayoutVars>
          <dgm:bulletEnabled val="1"/>
        </dgm:presLayoutVars>
      </dgm:prSet>
      <dgm:spPr/>
    </dgm:pt>
    <dgm:pt modelId="{81425AD6-0F26-4B29-96DA-601D64A3D893}" type="pres">
      <dgm:prSet presAssocID="{54765AE2-709A-47E9-A463-07886C9C6E6C}" presName="sibTrans" presStyleCnt="0"/>
      <dgm:spPr/>
    </dgm:pt>
    <dgm:pt modelId="{CC2609E3-E06C-416C-B62A-361C4D8B3D1D}" type="pres">
      <dgm:prSet presAssocID="{E52DE7DE-FAB6-4E58-A158-C53F0F999399}" presName="compositeNode" presStyleCnt="0">
        <dgm:presLayoutVars>
          <dgm:bulletEnabled val="1"/>
        </dgm:presLayoutVars>
      </dgm:prSet>
      <dgm:spPr/>
    </dgm:pt>
    <dgm:pt modelId="{3BA886EE-535C-4CF1-9979-0F8B16BB9025}" type="pres">
      <dgm:prSet presAssocID="{E52DE7DE-FAB6-4E58-A158-C53F0F999399}" presName="bgRect" presStyleLbl="bgAccFollowNode1" presStyleIdx="3" presStyleCnt="4"/>
      <dgm:spPr/>
    </dgm:pt>
    <dgm:pt modelId="{38C4B025-2D52-41F4-8083-122327B761D5}" type="pres">
      <dgm:prSet presAssocID="{A6646D30-110D-4023-A605-63EE25624F69}" presName="sibTransNodeCircle" presStyleLbl="alignNode1" presStyleIdx="6" presStyleCnt="8">
        <dgm:presLayoutVars>
          <dgm:chMax val="0"/>
          <dgm:bulletEnabled/>
        </dgm:presLayoutVars>
      </dgm:prSet>
      <dgm:spPr/>
    </dgm:pt>
    <dgm:pt modelId="{F34B0855-7030-43C8-9274-84278DE21759}" type="pres">
      <dgm:prSet presAssocID="{E52DE7DE-FAB6-4E58-A158-C53F0F999399}" presName="bottomLine" presStyleLbl="alignNode1" presStyleIdx="7" presStyleCnt="8">
        <dgm:presLayoutVars/>
      </dgm:prSet>
      <dgm:spPr/>
    </dgm:pt>
    <dgm:pt modelId="{F6CBED47-4A2A-434B-A645-17951A5D7391}" type="pres">
      <dgm:prSet presAssocID="{E52DE7DE-FAB6-4E58-A158-C53F0F999399}" presName="nodeText" presStyleLbl="bgAccFollowNode1" presStyleIdx="3" presStyleCnt="4">
        <dgm:presLayoutVars>
          <dgm:bulletEnabled val="1"/>
        </dgm:presLayoutVars>
      </dgm:prSet>
      <dgm:spPr/>
    </dgm:pt>
  </dgm:ptLst>
  <dgm:cxnLst>
    <dgm:cxn modelId="{36FC8909-BDF6-403D-8190-00D8AC09A155}" type="presOf" srcId="{96AFA7E3-4C96-4F98-98FF-D0090142EA55}" destId="{6C8746D0-3B4F-4042-9A22-8FD70DEE49D3}" srcOrd="0" destOrd="0" presId="urn:microsoft.com/office/officeart/2016/7/layout/BasicLinearProcessNumbered"/>
    <dgm:cxn modelId="{4B0E410B-6271-4EDB-9F21-9903525695C5}" srcId="{96AFA7E3-4C96-4F98-98FF-D0090142EA55}" destId="{1B15A56D-836E-4270-98E5-2AAB00221AEB}" srcOrd="0" destOrd="0" parTransId="{0B767F10-0B1E-49F1-B3A8-8832EB7526E5}" sibTransId="{5B584812-E86A-4202-9EA4-BB879683270A}"/>
    <dgm:cxn modelId="{B6E3431D-8983-49DD-ABBB-8ED7F1D336E3}" type="presOf" srcId="{5B584812-E86A-4202-9EA4-BB879683270A}" destId="{A917118B-0692-4C64-9328-8C055E6F4DC6}" srcOrd="0" destOrd="0" presId="urn:microsoft.com/office/officeart/2016/7/layout/BasicLinearProcessNumbered"/>
    <dgm:cxn modelId="{7A3CC827-89CC-46EB-8217-82F2A6D1C7F4}" type="presOf" srcId="{54765AE2-709A-47E9-A463-07886C9C6E6C}" destId="{EF39D67B-C6ED-4F03-B7E0-0210E3924FD0}" srcOrd="0" destOrd="0" presId="urn:microsoft.com/office/officeart/2016/7/layout/BasicLinearProcessNumbered"/>
    <dgm:cxn modelId="{F4E5992A-EAD3-482D-B598-4454F0E251AD}" type="presOf" srcId="{A6646D30-110D-4023-A605-63EE25624F69}" destId="{38C4B025-2D52-41F4-8083-122327B761D5}" srcOrd="0" destOrd="0" presId="urn:microsoft.com/office/officeart/2016/7/layout/BasicLinearProcessNumbered"/>
    <dgm:cxn modelId="{E535312B-0F37-4DBD-A960-0355DD76B338}" type="presOf" srcId="{2D9B6BB9-4CD9-4EB1-AD54-2C5FF51EB5F2}" destId="{E0195EB9-55B3-4291-8390-2C97E923B2A4}" srcOrd="1" destOrd="0" presId="urn:microsoft.com/office/officeart/2016/7/layout/BasicLinearProcessNumbered"/>
    <dgm:cxn modelId="{0892123B-1B1A-4BB8-B261-8E1906751190}" type="presOf" srcId="{88CED288-AE10-42D1-8C39-30EA3EE28634}" destId="{D6F1D4C7-4895-4BF7-8727-3EAD7CA225C9}" srcOrd="0" destOrd="0" presId="urn:microsoft.com/office/officeart/2016/7/layout/BasicLinearProcessNumbered"/>
    <dgm:cxn modelId="{F191215D-8913-4B5C-95A6-204519F070F0}" srcId="{96AFA7E3-4C96-4F98-98FF-D0090142EA55}" destId="{E52DE7DE-FAB6-4E58-A158-C53F0F999399}" srcOrd="3" destOrd="0" parTransId="{1625CCFB-B10F-4E46-82AE-528722DE8794}" sibTransId="{A6646D30-110D-4023-A605-63EE25624F69}"/>
    <dgm:cxn modelId="{16279566-234C-40C2-A6F3-DED6F508F293}" type="presOf" srcId="{1B15A56D-836E-4270-98E5-2AAB00221AEB}" destId="{B9EE814A-535A-41C4-BAB3-69ED73EAD269}" srcOrd="0" destOrd="0" presId="urn:microsoft.com/office/officeart/2016/7/layout/BasicLinearProcessNumbered"/>
    <dgm:cxn modelId="{DCDA0368-0927-4E71-90BF-101B55ABFBD1}" type="presOf" srcId="{EBCE47B0-E713-4432-BBBC-675F5A96CCE6}" destId="{C576FFDC-71CF-40DC-8824-DF46B8937B38}" srcOrd="1" destOrd="0" presId="urn:microsoft.com/office/officeart/2016/7/layout/BasicLinearProcessNumbered"/>
    <dgm:cxn modelId="{48FE064C-BC05-4257-BBB4-5DFB95DC68CE}" type="presOf" srcId="{EBCE47B0-E713-4432-BBBC-675F5A96CCE6}" destId="{8770EFEF-02BC-4D80-B55B-4DE816EDAED9}" srcOrd="0" destOrd="0" presId="urn:microsoft.com/office/officeart/2016/7/layout/BasicLinearProcessNumbered"/>
    <dgm:cxn modelId="{6993DF86-D71D-48EE-A266-E0E8863FABBE}" type="presOf" srcId="{E52DE7DE-FAB6-4E58-A158-C53F0F999399}" destId="{3BA886EE-535C-4CF1-9979-0F8B16BB9025}" srcOrd="0" destOrd="0" presId="urn:microsoft.com/office/officeart/2016/7/layout/BasicLinearProcessNumbered"/>
    <dgm:cxn modelId="{B550A9AE-6E48-4708-A084-581BF1C5DE8F}" type="presOf" srcId="{E52DE7DE-FAB6-4E58-A158-C53F0F999399}" destId="{F6CBED47-4A2A-434B-A645-17951A5D7391}" srcOrd="1" destOrd="0" presId="urn:microsoft.com/office/officeart/2016/7/layout/BasicLinearProcessNumbered"/>
    <dgm:cxn modelId="{FA5706B4-26CB-43E3-A995-B647196069CD}" type="presOf" srcId="{2D9B6BB9-4CD9-4EB1-AD54-2C5FF51EB5F2}" destId="{C458F39B-EB07-45B7-87EC-89BD2D7B2190}" srcOrd="0" destOrd="0" presId="urn:microsoft.com/office/officeart/2016/7/layout/BasicLinearProcessNumbered"/>
    <dgm:cxn modelId="{61224BB7-C372-4F13-8DCE-E2C9F4513CEB}" srcId="{96AFA7E3-4C96-4F98-98FF-D0090142EA55}" destId="{2D9B6BB9-4CD9-4EB1-AD54-2C5FF51EB5F2}" srcOrd="1" destOrd="0" parTransId="{AB11FB4B-EBED-4B39-AEDC-00DAE654103B}" sibTransId="{88CED288-AE10-42D1-8C39-30EA3EE28634}"/>
    <dgm:cxn modelId="{BCD055D1-B7B3-4CAB-9C05-FF6BE57BFEE9}" type="presOf" srcId="{1B15A56D-836E-4270-98E5-2AAB00221AEB}" destId="{11D045DC-FF94-4986-AEE7-A2F5E067CB19}" srcOrd="1" destOrd="0" presId="urn:microsoft.com/office/officeart/2016/7/layout/BasicLinearProcessNumbered"/>
    <dgm:cxn modelId="{0355B8E8-8F88-4AB5-855D-25698C969B99}" srcId="{96AFA7E3-4C96-4F98-98FF-D0090142EA55}" destId="{EBCE47B0-E713-4432-BBBC-675F5A96CCE6}" srcOrd="2" destOrd="0" parTransId="{ECE9CBD1-4FCD-45EA-AF8A-D709B78FD53C}" sibTransId="{54765AE2-709A-47E9-A463-07886C9C6E6C}"/>
    <dgm:cxn modelId="{67397B4D-61C4-4398-9271-FFB5FC447A5F}" type="presParOf" srcId="{6C8746D0-3B4F-4042-9A22-8FD70DEE49D3}" destId="{6C8009F1-257E-4969-B741-CC6DD6064972}" srcOrd="0" destOrd="0" presId="urn:microsoft.com/office/officeart/2016/7/layout/BasicLinearProcessNumbered"/>
    <dgm:cxn modelId="{97279FBB-50D0-4942-A000-8D73DC42319D}" type="presParOf" srcId="{6C8009F1-257E-4969-B741-CC6DD6064972}" destId="{B9EE814A-535A-41C4-BAB3-69ED73EAD269}" srcOrd="0" destOrd="0" presId="urn:microsoft.com/office/officeart/2016/7/layout/BasicLinearProcessNumbered"/>
    <dgm:cxn modelId="{C9400C70-A537-4A9D-94A7-B2B5791AA672}" type="presParOf" srcId="{6C8009F1-257E-4969-B741-CC6DD6064972}" destId="{A917118B-0692-4C64-9328-8C055E6F4DC6}" srcOrd="1" destOrd="0" presId="urn:microsoft.com/office/officeart/2016/7/layout/BasicLinearProcessNumbered"/>
    <dgm:cxn modelId="{1D9668D3-18A5-42D4-91AF-D60482719250}" type="presParOf" srcId="{6C8009F1-257E-4969-B741-CC6DD6064972}" destId="{10DE0563-22A7-495C-9363-D05629DB59C4}" srcOrd="2" destOrd="0" presId="urn:microsoft.com/office/officeart/2016/7/layout/BasicLinearProcessNumbered"/>
    <dgm:cxn modelId="{5AE4EEC9-6892-40B3-A60F-DB51D6CBE655}" type="presParOf" srcId="{6C8009F1-257E-4969-B741-CC6DD6064972}" destId="{11D045DC-FF94-4986-AEE7-A2F5E067CB19}" srcOrd="3" destOrd="0" presId="urn:microsoft.com/office/officeart/2016/7/layout/BasicLinearProcessNumbered"/>
    <dgm:cxn modelId="{CD2D3F4D-9958-4DF0-9712-F06052FAA52A}" type="presParOf" srcId="{6C8746D0-3B4F-4042-9A22-8FD70DEE49D3}" destId="{17C7DBBC-2514-4FAB-8E13-F90DA88920A8}" srcOrd="1" destOrd="0" presId="urn:microsoft.com/office/officeart/2016/7/layout/BasicLinearProcessNumbered"/>
    <dgm:cxn modelId="{6882E25B-6FD5-4306-9965-F93E032FB1F6}" type="presParOf" srcId="{6C8746D0-3B4F-4042-9A22-8FD70DEE49D3}" destId="{10EC1AFE-2259-48D7-9A96-936438053964}" srcOrd="2" destOrd="0" presId="urn:microsoft.com/office/officeart/2016/7/layout/BasicLinearProcessNumbered"/>
    <dgm:cxn modelId="{F5542FB4-AA67-4B13-A64D-D260100DA737}" type="presParOf" srcId="{10EC1AFE-2259-48D7-9A96-936438053964}" destId="{C458F39B-EB07-45B7-87EC-89BD2D7B2190}" srcOrd="0" destOrd="0" presId="urn:microsoft.com/office/officeart/2016/7/layout/BasicLinearProcessNumbered"/>
    <dgm:cxn modelId="{D32C929D-712C-462C-BCEB-011B3DCFC9BD}" type="presParOf" srcId="{10EC1AFE-2259-48D7-9A96-936438053964}" destId="{D6F1D4C7-4895-4BF7-8727-3EAD7CA225C9}" srcOrd="1" destOrd="0" presId="urn:microsoft.com/office/officeart/2016/7/layout/BasicLinearProcessNumbered"/>
    <dgm:cxn modelId="{27E6D792-E2EB-4B32-A086-D55885AC791C}" type="presParOf" srcId="{10EC1AFE-2259-48D7-9A96-936438053964}" destId="{6816AD55-5F57-4BFD-8272-8D2C6A7F86FF}" srcOrd="2" destOrd="0" presId="urn:microsoft.com/office/officeart/2016/7/layout/BasicLinearProcessNumbered"/>
    <dgm:cxn modelId="{217B3CAB-B18E-4206-A919-68909010999C}" type="presParOf" srcId="{10EC1AFE-2259-48D7-9A96-936438053964}" destId="{E0195EB9-55B3-4291-8390-2C97E923B2A4}" srcOrd="3" destOrd="0" presId="urn:microsoft.com/office/officeart/2016/7/layout/BasicLinearProcessNumbered"/>
    <dgm:cxn modelId="{0AF73AB5-9347-49B1-811D-C4BCB52972F8}" type="presParOf" srcId="{6C8746D0-3B4F-4042-9A22-8FD70DEE49D3}" destId="{7C5EE4B7-E68D-49FC-AA39-D8A7F2A87938}" srcOrd="3" destOrd="0" presId="urn:microsoft.com/office/officeart/2016/7/layout/BasicLinearProcessNumbered"/>
    <dgm:cxn modelId="{D19E8BED-38B0-48B8-BA2A-C3280D4A3258}" type="presParOf" srcId="{6C8746D0-3B4F-4042-9A22-8FD70DEE49D3}" destId="{4B6C5586-5968-456E-B428-839F67F105AB}" srcOrd="4" destOrd="0" presId="urn:microsoft.com/office/officeart/2016/7/layout/BasicLinearProcessNumbered"/>
    <dgm:cxn modelId="{766B53BE-A127-4054-93FA-A8695892067B}" type="presParOf" srcId="{4B6C5586-5968-456E-B428-839F67F105AB}" destId="{8770EFEF-02BC-4D80-B55B-4DE816EDAED9}" srcOrd="0" destOrd="0" presId="urn:microsoft.com/office/officeart/2016/7/layout/BasicLinearProcessNumbered"/>
    <dgm:cxn modelId="{819DA990-6542-4588-8281-911A957C75E4}" type="presParOf" srcId="{4B6C5586-5968-456E-B428-839F67F105AB}" destId="{EF39D67B-C6ED-4F03-B7E0-0210E3924FD0}" srcOrd="1" destOrd="0" presId="urn:microsoft.com/office/officeart/2016/7/layout/BasicLinearProcessNumbered"/>
    <dgm:cxn modelId="{B9D3D08E-3DBA-4ABC-8CC3-03E2D18E4417}" type="presParOf" srcId="{4B6C5586-5968-456E-B428-839F67F105AB}" destId="{18E8696A-C29B-4669-B353-DA2A96AED584}" srcOrd="2" destOrd="0" presId="urn:microsoft.com/office/officeart/2016/7/layout/BasicLinearProcessNumbered"/>
    <dgm:cxn modelId="{6AC717FB-0418-45AA-92A3-9E3BED70B8B7}" type="presParOf" srcId="{4B6C5586-5968-456E-B428-839F67F105AB}" destId="{C576FFDC-71CF-40DC-8824-DF46B8937B38}" srcOrd="3" destOrd="0" presId="urn:microsoft.com/office/officeart/2016/7/layout/BasicLinearProcessNumbered"/>
    <dgm:cxn modelId="{B87A75C8-4877-4DE7-B94D-A3352D45C994}" type="presParOf" srcId="{6C8746D0-3B4F-4042-9A22-8FD70DEE49D3}" destId="{81425AD6-0F26-4B29-96DA-601D64A3D893}" srcOrd="5" destOrd="0" presId="urn:microsoft.com/office/officeart/2016/7/layout/BasicLinearProcessNumbered"/>
    <dgm:cxn modelId="{2E2B6D29-5A56-4113-8BEA-94308171C267}" type="presParOf" srcId="{6C8746D0-3B4F-4042-9A22-8FD70DEE49D3}" destId="{CC2609E3-E06C-416C-B62A-361C4D8B3D1D}" srcOrd="6" destOrd="0" presId="urn:microsoft.com/office/officeart/2016/7/layout/BasicLinearProcessNumbered"/>
    <dgm:cxn modelId="{1434388C-978C-4A83-B001-FD7CD6770BD2}" type="presParOf" srcId="{CC2609E3-E06C-416C-B62A-361C4D8B3D1D}" destId="{3BA886EE-535C-4CF1-9979-0F8B16BB9025}" srcOrd="0" destOrd="0" presId="urn:microsoft.com/office/officeart/2016/7/layout/BasicLinearProcessNumbered"/>
    <dgm:cxn modelId="{F3546280-D28A-43FE-B8C4-3F28C34D4380}" type="presParOf" srcId="{CC2609E3-E06C-416C-B62A-361C4D8B3D1D}" destId="{38C4B025-2D52-41F4-8083-122327B761D5}" srcOrd="1" destOrd="0" presId="urn:microsoft.com/office/officeart/2016/7/layout/BasicLinearProcessNumbered"/>
    <dgm:cxn modelId="{3ACF4F16-BAF3-4097-8662-C2ACE0AABCEE}" type="presParOf" srcId="{CC2609E3-E06C-416C-B62A-361C4D8B3D1D}" destId="{F34B0855-7030-43C8-9274-84278DE21759}" srcOrd="2" destOrd="0" presId="urn:microsoft.com/office/officeart/2016/7/layout/BasicLinearProcessNumbered"/>
    <dgm:cxn modelId="{B0B2BE17-C367-4522-971E-6DDA15B2DFC4}" type="presParOf" srcId="{CC2609E3-E06C-416C-B62A-361C4D8B3D1D}" destId="{F6CBED47-4A2A-434B-A645-17951A5D739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527F-4D82-4FD3-B157-97E1A208657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626DBC-846C-4243-AA6F-15D366EE8AA9}">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29</a:t>
          </a:r>
          <a:r>
            <a:rPr lang="en-US" sz="2000" baseline="30000" dirty="0">
              <a:solidFill>
                <a:schemeClr val="tx1"/>
              </a:solidFill>
            </a:rPr>
            <a:t>th</a:t>
          </a:r>
          <a:r>
            <a:rPr lang="en-US" sz="2000" dirty="0">
              <a:solidFill>
                <a:schemeClr val="tx1"/>
              </a:solidFill>
            </a:rPr>
            <a:t> April 2021, Domestic Abuse Act 2021 became law</a:t>
          </a:r>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Aim is to ensure that DA is properly understood &amp; that it is unacceptable &amp; will be challenged</a:t>
          </a:r>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a:solidFill>
          <a:schemeClr val="accent2">
            <a:lumMod val="20000"/>
            <a:lumOff val="80000"/>
          </a:schemeClr>
        </a:solidFill>
        <a:ln>
          <a:solidFill>
            <a:schemeClr val="bg1"/>
          </a:solidFill>
        </a:ln>
      </dgm:spPr>
      <dgm:t>
        <a:bodyPr/>
        <a:lstStyle/>
        <a:p>
          <a:r>
            <a:rPr lang="en-US" sz="2000" dirty="0">
              <a:solidFill>
                <a:schemeClr val="tx1"/>
              </a:solidFill>
            </a:rPr>
            <a:t>New legal definition of DA</a:t>
          </a:r>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Children as victims of DA</a:t>
          </a:r>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Extension of coercive control offence</a:t>
          </a:r>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a:solidFill>
          <a:schemeClr val="accent2">
            <a:lumMod val="40000"/>
            <a:lumOff val="60000"/>
          </a:schemeClr>
        </a:solidFill>
        <a:ln>
          <a:solidFill>
            <a:schemeClr val="bg1"/>
          </a:solidFill>
        </a:ln>
      </dgm:spPr>
      <dgm:t>
        <a:bodyPr/>
        <a:lstStyle/>
        <a:p>
          <a:r>
            <a:rPr lang="en-US" sz="2000" dirty="0">
              <a:solidFill>
                <a:schemeClr val="tx1"/>
              </a:solidFill>
            </a:rPr>
            <a:t>Domestic Abuse Protection Orders (DAPOs)</a:t>
          </a:r>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Violence Disclosure Scheme (Clare’s Law) now on a statutory footing</a:t>
          </a:r>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a:solidFill>
          <a:schemeClr val="accent2">
            <a:lumMod val="60000"/>
            <a:lumOff val="40000"/>
          </a:schemeClr>
        </a:solidFill>
        <a:ln>
          <a:solidFill>
            <a:schemeClr val="bg1"/>
          </a:solidFill>
        </a:ln>
      </dgm:spPr>
      <dgm:t>
        <a:bodyPr/>
        <a:lstStyle/>
        <a:p>
          <a:r>
            <a:rPr lang="en-US" sz="2000" dirty="0">
              <a:solidFill>
                <a:schemeClr val="tx1"/>
              </a:solidFill>
            </a:rPr>
            <a:t>Domestic Abuse Commissioner</a:t>
          </a:r>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88E7E59A-8464-4F2B-8952-C896D14C5C34}" type="pres">
      <dgm:prSet presAssocID="{730F527F-4D82-4FD3-B157-97E1A208657C}" presName="diagram" presStyleCnt="0">
        <dgm:presLayoutVars>
          <dgm:dir/>
          <dgm:resizeHandles val="exact"/>
        </dgm:presLayoutVars>
      </dgm:prSet>
      <dgm:spPr/>
    </dgm:pt>
    <dgm:pt modelId="{AD312DC9-35FF-4DAC-891E-6881AF9120EC}" type="pres">
      <dgm:prSet presAssocID="{A0626DBC-846C-4243-AA6F-15D366EE8AA9}" presName="node" presStyleLbl="node1" presStyleIdx="0" presStyleCnt="8">
        <dgm:presLayoutVars>
          <dgm:bulletEnabled val="1"/>
        </dgm:presLayoutVars>
      </dgm:prSet>
      <dgm:spPr/>
    </dgm:pt>
    <dgm:pt modelId="{8663E7D9-EC4A-4C59-9779-4A0F1BBDED03}" type="pres">
      <dgm:prSet presAssocID="{DDB09EE4-A23E-4E6B-995B-5BF4F4A5AECC}" presName="sibTrans" presStyleCnt="0"/>
      <dgm:spPr/>
    </dgm:pt>
    <dgm:pt modelId="{9A1161F8-79B0-4C7E-9B89-574159259531}" type="pres">
      <dgm:prSet presAssocID="{1CFF2F3C-D6D5-427B-B910-D3E3485E031A}" presName="node" presStyleLbl="node1" presStyleIdx="1" presStyleCnt="8">
        <dgm:presLayoutVars>
          <dgm:bulletEnabled val="1"/>
        </dgm:presLayoutVars>
      </dgm:prSet>
      <dgm:spPr/>
    </dgm:pt>
    <dgm:pt modelId="{54CC8458-47FE-457C-A20C-4C6743AB33D8}" type="pres">
      <dgm:prSet presAssocID="{4AE6F647-E9B0-4042-8773-8113BCA02082}" presName="sibTrans" presStyleCnt="0"/>
      <dgm:spPr/>
    </dgm:pt>
    <dgm:pt modelId="{15CA860F-F026-45BF-89C4-29C56A23405F}" type="pres">
      <dgm:prSet presAssocID="{BFF470DF-C7EF-4844-8EF9-FE5EA3CAE8B8}" presName="node" presStyleLbl="node1" presStyleIdx="2" presStyleCnt="8">
        <dgm:presLayoutVars>
          <dgm:bulletEnabled val="1"/>
        </dgm:presLayoutVars>
      </dgm:prSet>
      <dgm:spPr/>
    </dgm:pt>
    <dgm:pt modelId="{586C4494-64DC-472B-85E6-BD40935F3C21}" type="pres">
      <dgm:prSet presAssocID="{346AACCE-B1B7-4894-976D-EC9185A33A11}" presName="sibTrans" presStyleCnt="0"/>
      <dgm:spPr/>
    </dgm:pt>
    <dgm:pt modelId="{4B7CCB55-37F4-4B70-A1A9-9E3DCE9408E9}" type="pres">
      <dgm:prSet presAssocID="{15CB709A-D4C3-4B97-A2E5-42BEA13314E8}" presName="node" presStyleLbl="node1" presStyleIdx="3" presStyleCnt="8" custScaleY="68648">
        <dgm:presLayoutVars>
          <dgm:bulletEnabled val="1"/>
        </dgm:presLayoutVars>
      </dgm:prSet>
      <dgm:spPr/>
    </dgm:pt>
    <dgm:pt modelId="{17D5872E-7EF7-4A12-8C35-76491895B978}" type="pres">
      <dgm:prSet presAssocID="{9025BA2E-9F13-4620-9E91-B5583813B718}" presName="sibTrans" presStyleCnt="0"/>
      <dgm:spPr/>
    </dgm:pt>
    <dgm:pt modelId="{917A37B9-E5EB-468F-A1C6-42EF48111294}" type="pres">
      <dgm:prSet presAssocID="{CE2A25AE-DAC5-4106-B3F1-9D39B5F52ED7}" presName="node" presStyleLbl="node1" presStyleIdx="4" presStyleCnt="8" custScaleY="66622">
        <dgm:presLayoutVars>
          <dgm:bulletEnabled val="1"/>
        </dgm:presLayoutVars>
      </dgm:prSet>
      <dgm:spPr/>
    </dgm:pt>
    <dgm:pt modelId="{F25FD256-9F1E-4397-80CC-91EA7C586FCB}" type="pres">
      <dgm:prSet presAssocID="{1787227C-4479-4953-B3F3-418F5057C114}" presName="sibTrans" presStyleCnt="0"/>
      <dgm:spPr/>
    </dgm:pt>
    <dgm:pt modelId="{7FAF2CF0-EA1D-48E9-B4FE-0BDF53A62CA4}" type="pres">
      <dgm:prSet presAssocID="{4D84D8DD-F0F6-4FD0-9E70-D9E4C2E0F8A8}" presName="node" presStyleLbl="node1" presStyleIdx="5" presStyleCnt="8" custScaleY="64330">
        <dgm:presLayoutVars>
          <dgm:bulletEnabled val="1"/>
        </dgm:presLayoutVars>
      </dgm:prSet>
      <dgm:spPr/>
    </dgm:pt>
    <dgm:pt modelId="{C38EA8E1-9723-4ADC-B02C-7BA8A6CD3954}" type="pres">
      <dgm:prSet presAssocID="{AB839FBF-45EB-466F-A43C-2B1A283EADF7}" presName="sibTrans" presStyleCnt="0"/>
      <dgm:spPr/>
    </dgm:pt>
    <dgm:pt modelId="{84298D9B-6C18-49D3-A88C-4159B35CE88C}" type="pres">
      <dgm:prSet presAssocID="{545D3CF0-3D21-4466-B711-826018F6DF7F}" presName="node" presStyleLbl="node1" presStyleIdx="6" presStyleCnt="8" custScaleX="135116" custScaleY="77496">
        <dgm:presLayoutVars>
          <dgm:bulletEnabled val="1"/>
        </dgm:presLayoutVars>
      </dgm:prSet>
      <dgm:spPr/>
    </dgm:pt>
    <dgm:pt modelId="{69F772E9-C4F2-4FCB-B31B-C10A7A257BDA}" type="pres">
      <dgm:prSet presAssocID="{82F5EF17-6A1B-4505-A756-62ABEB57CB0B}" presName="sibTrans" presStyleCnt="0"/>
      <dgm:spPr/>
    </dgm:pt>
    <dgm:pt modelId="{5609D21B-DEB2-4C7A-9CDA-43964D4784FF}" type="pres">
      <dgm:prSet presAssocID="{A3E50E64-F041-48D5-B391-9E455BA97BFF}" presName="node" presStyleLbl="node1" presStyleIdx="7" presStyleCnt="8" custScaleX="132022" custScaleY="78505">
        <dgm:presLayoutVars>
          <dgm:bulletEnabled val="1"/>
        </dgm:presLayoutVars>
      </dgm:prSet>
      <dgm:spPr/>
    </dgm:pt>
  </dgm:ptLst>
  <dgm:cxnLst>
    <dgm:cxn modelId="{3F396E06-8459-4825-BAAE-4E8E2778D2E1}" srcId="{730F527F-4D82-4FD3-B157-97E1A208657C}" destId="{15CB709A-D4C3-4B97-A2E5-42BEA13314E8}" srcOrd="3" destOrd="0" parTransId="{89157889-815D-4F68-9BD6-383A30B38AFA}" sibTransId="{9025BA2E-9F13-4620-9E91-B5583813B718}"/>
    <dgm:cxn modelId="{056CA466-A428-4B08-B0B8-A1D204160C9F}" type="presOf" srcId="{15CB709A-D4C3-4B97-A2E5-42BEA13314E8}" destId="{4B7CCB55-37F4-4B70-A1A9-9E3DCE9408E9}" srcOrd="0" destOrd="0" presId="urn:microsoft.com/office/officeart/2005/8/layout/default"/>
    <dgm:cxn modelId="{70E0E368-C320-4377-B466-920BA7904094}" type="presOf" srcId="{A0626DBC-846C-4243-AA6F-15D366EE8AA9}" destId="{AD312DC9-35FF-4DAC-891E-6881AF9120EC}" srcOrd="0" destOrd="0" presId="urn:microsoft.com/office/officeart/2005/8/layout/default"/>
    <dgm:cxn modelId="{C66AD87D-A196-4F86-AEF4-662B681DD085}" srcId="{730F527F-4D82-4FD3-B157-97E1A208657C}" destId="{A0626DBC-846C-4243-AA6F-15D366EE8AA9}" srcOrd="0" destOrd="0" parTransId="{EC7476A6-5AAA-4FAD-9DB9-8F7801C66062}" sibTransId="{DDB09EE4-A23E-4E6B-995B-5BF4F4A5AECC}"/>
    <dgm:cxn modelId="{7F8E7C82-2BF6-45F4-93EE-327AA0588BAE}" type="presOf" srcId="{1CFF2F3C-D6D5-427B-B910-D3E3485E031A}" destId="{9A1161F8-79B0-4C7E-9B89-574159259531}" srcOrd="0" destOrd="0" presId="urn:microsoft.com/office/officeart/2005/8/layout/default"/>
    <dgm:cxn modelId="{D62701A3-B983-4F2D-96AE-C6E061C322BD}" srcId="{730F527F-4D82-4FD3-B157-97E1A208657C}" destId="{CE2A25AE-DAC5-4106-B3F1-9D39B5F52ED7}" srcOrd="4" destOrd="0" parTransId="{665E839A-576F-4191-BA4E-EBFB2E1C7F12}" sibTransId="{1787227C-4479-4953-B3F3-418F5057C114}"/>
    <dgm:cxn modelId="{3C4191AC-9B47-4D0D-BC44-786283D29053}" type="presOf" srcId="{A3E50E64-F041-48D5-B391-9E455BA97BFF}" destId="{5609D21B-DEB2-4C7A-9CDA-43964D4784FF}" srcOrd="0" destOrd="0" presId="urn:microsoft.com/office/officeart/2005/8/layout/default"/>
    <dgm:cxn modelId="{96E7D1B5-1A61-4151-AADF-43015B7D98DD}" type="presOf" srcId="{545D3CF0-3D21-4466-B711-826018F6DF7F}" destId="{84298D9B-6C18-49D3-A88C-4159B35CE88C}" srcOrd="0" destOrd="0" presId="urn:microsoft.com/office/officeart/2005/8/layout/default"/>
    <dgm:cxn modelId="{E5CD59B8-6B9B-482E-8FB6-68BB29BDF192}" srcId="{730F527F-4D82-4FD3-B157-97E1A208657C}" destId="{BFF470DF-C7EF-4844-8EF9-FE5EA3CAE8B8}" srcOrd="2" destOrd="0" parTransId="{12185637-0C74-4857-93B5-212B481A1329}" sibTransId="{346AACCE-B1B7-4894-976D-EC9185A33A11}"/>
    <dgm:cxn modelId="{6888F1C5-76B4-4D8A-B28A-8E2A3BD77251}" type="presOf" srcId="{730F527F-4D82-4FD3-B157-97E1A208657C}" destId="{88E7E59A-8464-4F2B-8952-C896D14C5C34}" srcOrd="0" destOrd="0" presId="urn:microsoft.com/office/officeart/2005/8/layout/default"/>
    <dgm:cxn modelId="{012699CC-B913-4444-82B9-5D54C5A22C03}" srcId="{730F527F-4D82-4FD3-B157-97E1A208657C}" destId="{545D3CF0-3D21-4466-B711-826018F6DF7F}" srcOrd="6" destOrd="0" parTransId="{F629D243-BBDD-4037-B231-BF3E8E16D4E4}" sibTransId="{82F5EF17-6A1B-4505-A756-62ABEB57CB0B}"/>
    <dgm:cxn modelId="{A970AFD6-7244-486C-AC5F-18AEB7AC3621}" type="presOf" srcId="{BFF470DF-C7EF-4844-8EF9-FE5EA3CAE8B8}" destId="{15CA860F-F026-45BF-89C4-29C56A23405F}" srcOrd="0" destOrd="0" presId="urn:microsoft.com/office/officeart/2005/8/layout/default"/>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57C233F9-876B-4C5B-924D-D05E9FC3E379}" type="presOf" srcId="{4D84D8DD-F0F6-4FD0-9E70-D9E4C2E0F8A8}" destId="{7FAF2CF0-EA1D-48E9-B4FE-0BDF53A62CA4}" srcOrd="0" destOrd="0" presId="urn:microsoft.com/office/officeart/2005/8/layout/default"/>
    <dgm:cxn modelId="{892AD7FF-A1C1-4731-8C8D-D296723C71AA}" type="presOf" srcId="{CE2A25AE-DAC5-4106-B3F1-9D39B5F52ED7}" destId="{917A37B9-E5EB-468F-A1C6-42EF48111294}" srcOrd="0" destOrd="0" presId="urn:microsoft.com/office/officeart/2005/8/layout/default"/>
    <dgm:cxn modelId="{A44F4C94-D8A1-495F-99EF-7C494ECFBF8B}" type="presParOf" srcId="{88E7E59A-8464-4F2B-8952-C896D14C5C34}" destId="{AD312DC9-35FF-4DAC-891E-6881AF9120EC}" srcOrd="0" destOrd="0" presId="urn:microsoft.com/office/officeart/2005/8/layout/default"/>
    <dgm:cxn modelId="{4B63B30B-CF83-40DD-AD6B-F17E30CB71AE}" type="presParOf" srcId="{88E7E59A-8464-4F2B-8952-C896D14C5C34}" destId="{8663E7D9-EC4A-4C59-9779-4A0F1BBDED03}" srcOrd="1" destOrd="0" presId="urn:microsoft.com/office/officeart/2005/8/layout/default"/>
    <dgm:cxn modelId="{8FCA223D-34FE-4AF7-8FB3-11B0622C5290}" type="presParOf" srcId="{88E7E59A-8464-4F2B-8952-C896D14C5C34}" destId="{9A1161F8-79B0-4C7E-9B89-574159259531}" srcOrd="2" destOrd="0" presId="urn:microsoft.com/office/officeart/2005/8/layout/default"/>
    <dgm:cxn modelId="{55A2DEA8-4915-4BE7-B24D-9E551660FE52}" type="presParOf" srcId="{88E7E59A-8464-4F2B-8952-C896D14C5C34}" destId="{54CC8458-47FE-457C-A20C-4C6743AB33D8}" srcOrd="3" destOrd="0" presId="urn:microsoft.com/office/officeart/2005/8/layout/default"/>
    <dgm:cxn modelId="{5A2E907A-B2C7-493E-9B69-14EFCBB331BA}" type="presParOf" srcId="{88E7E59A-8464-4F2B-8952-C896D14C5C34}" destId="{15CA860F-F026-45BF-89C4-29C56A23405F}" srcOrd="4" destOrd="0" presId="urn:microsoft.com/office/officeart/2005/8/layout/default"/>
    <dgm:cxn modelId="{EA0DDB5C-238F-443D-8CF5-4D16F891A38B}" type="presParOf" srcId="{88E7E59A-8464-4F2B-8952-C896D14C5C34}" destId="{586C4494-64DC-472B-85E6-BD40935F3C21}" srcOrd="5" destOrd="0" presId="urn:microsoft.com/office/officeart/2005/8/layout/default"/>
    <dgm:cxn modelId="{227CAE6B-1DCD-4481-B1A0-2491A96917DB}" type="presParOf" srcId="{88E7E59A-8464-4F2B-8952-C896D14C5C34}" destId="{4B7CCB55-37F4-4B70-A1A9-9E3DCE9408E9}" srcOrd="6" destOrd="0" presId="urn:microsoft.com/office/officeart/2005/8/layout/default"/>
    <dgm:cxn modelId="{5C0D93EC-19F0-42AB-A775-973179612B87}" type="presParOf" srcId="{88E7E59A-8464-4F2B-8952-C896D14C5C34}" destId="{17D5872E-7EF7-4A12-8C35-76491895B978}" srcOrd="7" destOrd="0" presId="urn:microsoft.com/office/officeart/2005/8/layout/default"/>
    <dgm:cxn modelId="{AC7EEB90-FC00-4824-AADD-AF7881B878A3}" type="presParOf" srcId="{88E7E59A-8464-4F2B-8952-C896D14C5C34}" destId="{917A37B9-E5EB-468F-A1C6-42EF48111294}" srcOrd="8" destOrd="0" presId="urn:microsoft.com/office/officeart/2005/8/layout/default"/>
    <dgm:cxn modelId="{34C8D17B-BF6B-48E0-97B9-93DA073DF984}" type="presParOf" srcId="{88E7E59A-8464-4F2B-8952-C896D14C5C34}" destId="{F25FD256-9F1E-4397-80CC-91EA7C586FCB}" srcOrd="9" destOrd="0" presId="urn:microsoft.com/office/officeart/2005/8/layout/default"/>
    <dgm:cxn modelId="{ACB2CBC2-E854-4F3D-8E96-8B509F33D053}" type="presParOf" srcId="{88E7E59A-8464-4F2B-8952-C896D14C5C34}" destId="{7FAF2CF0-EA1D-48E9-B4FE-0BDF53A62CA4}" srcOrd="10" destOrd="0" presId="urn:microsoft.com/office/officeart/2005/8/layout/default"/>
    <dgm:cxn modelId="{B8FCFA35-68ED-4B8A-9B09-53DECB1B6B10}" type="presParOf" srcId="{88E7E59A-8464-4F2B-8952-C896D14C5C34}" destId="{C38EA8E1-9723-4ADC-B02C-7BA8A6CD3954}" srcOrd="11" destOrd="0" presId="urn:microsoft.com/office/officeart/2005/8/layout/default"/>
    <dgm:cxn modelId="{3B6D7AE4-A50C-420A-9AC4-EAD524BAD3CA}" type="presParOf" srcId="{88E7E59A-8464-4F2B-8952-C896D14C5C34}" destId="{84298D9B-6C18-49D3-A88C-4159B35CE88C}" srcOrd="12" destOrd="0" presId="urn:microsoft.com/office/officeart/2005/8/layout/default"/>
    <dgm:cxn modelId="{E4E96123-F379-4F53-B220-EF2476CD653C}" type="presParOf" srcId="{88E7E59A-8464-4F2B-8952-C896D14C5C34}" destId="{69F772E9-C4F2-4FCB-B31B-C10A7A257BDA}" srcOrd="13" destOrd="0" presId="urn:microsoft.com/office/officeart/2005/8/layout/default"/>
    <dgm:cxn modelId="{D95F5BE3-BB07-42A8-9E46-E958EF55E927}" type="presParOf" srcId="{88E7E59A-8464-4F2B-8952-C896D14C5C34}" destId="{5609D21B-DEB2-4C7A-9CDA-43964D4784FF}"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3d1" qsCatId="3D" csTypeId="urn:microsoft.com/office/officeart/2005/8/colors/colorful4" csCatId="colorful"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a:t>Behaviour is ‘abusive’ if it consists of any of the following – physical or sexual abuse, violent or threatening behavior; controlling or coercive behavior; economic abuse, psychological, emotional or other abuse;</a:t>
          </a:r>
          <a:endParaRPr lang="en-US" sz="2400" dirty="0"/>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ScaleY="7191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C7EF176D-72BD-49BE-AAA7-5FD9E0F90EE5}">
      <dgm:prSet phldrT="[Text]" custT="1"/>
      <dgm:spPr>
        <a:solidFill>
          <a:schemeClr val="accent5">
            <a:lumMod val="40000"/>
            <a:lumOff val="60000"/>
          </a:schemeClr>
        </a:solidFill>
        <a:ln>
          <a:solidFill>
            <a:schemeClr val="tx1"/>
          </a:solidFill>
        </a:ln>
      </dgm:spPr>
      <dgm:t>
        <a:bodyPr/>
        <a:lstStyle/>
        <a:p>
          <a:r>
            <a:rPr lang="en-GB" sz="2800" b="1" dirty="0">
              <a:solidFill>
                <a:schemeClr val="tx1"/>
              </a:solidFill>
            </a:rPr>
            <a:t>Situational Couple Violence</a:t>
          </a:r>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a:solidFill>
          <a:schemeClr val="accent5">
            <a:lumMod val="40000"/>
            <a:lumOff val="60000"/>
          </a:schemeClr>
        </a:solidFill>
      </dgm:spPr>
      <dgm:t>
        <a:bodyPr/>
        <a:lstStyle/>
        <a:p>
          <a:r>
            <a:rPr lang="en-GB" sz="2100" dirty="0">
              <a:solidFill>
                <a:schemeClr val="tx1"/>
              </a:solidFill>
            </a:rPr>
            <a:t>Situation based</a:t>
          </a:r>
        </a:p>
        <a:p>
          <a:r>
            <a:rPr lang="en-GB" sz="2100" dirty="0">
              <a:solidFill>
                <a:schemeClr val="tx1"/>
              </a:solidFill>
            </a:rPr>
            <a:t>No underlying dynamic of control &amp; domination</a:t>
          </a:r>
        </a:p>
        <a:p>
          <a:r>
            <a:rPr lang="en-GB" sz="2100" dirty="0">
              <a:solidFill>
                <a:schemeClr val="tx1"/>
              </a:solidFill>
            </a:rPr>
            <a:t>Perp by both men &amp; women but men’s violence often more frequent &amp; severe</a:t>
          </a:r>
        </a:p>
        <a:p>
          <a:r>
            <a:rPr lang="en-GB" sz="2100" dirty="0">
              <a:solidFill>
                <a:schemeClr val="tx1"/>
              </a:solidFill>
            </a:rPr>
            <a:t>Many see the violence they receive not requiring police involvement</a:t>
          </a:r>
        </a:p>
        <a:p>
          <a:r>
            <a:rPr lang="en-GB" sz="2100" dirty="0">
              <a:solidFill>
                <a:schemeClr val="tx1"/>
              </a:solidFill>
            </a:rPr>
            <a:t>Can be frequent or infrequent</a:t>
          </a:r>
        </a:p>
        <a:p>
          <a:r>
            <a:rPr lang="en-GB" sz="2100" dirty="0">
              <a:solidFill>
                <a:schemeClr val="tx1"/>
              </a:solidFill>
            </a:rPr>
            <a:t>Partners </a:t>
          </a:r>
          <a:r>
            <a:rPr lang="en-GB" sz="2100" b="1" dirty="0">
              <a:solidFill>
                <a:schemeClr val="tx1"/>
              </a:solidFill>
            </a:rPr>
            <a:t>do not live in fear </a:t>
          </a:r>
          <a:r>
            <a:rPr lang="en-GB" sz="2100" dirty="0">
              <a:solidFill>
                <a:schemeClr val="tx1"/>
              </a:solidFill>
            </a:rPr>
            <a:t>of each other</a:t>
          </a:r>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a:solidFill>
          <a:srgbClr val="F3FAAC"/>
        </a:solidFill>
        <a:ln>
          <a:solidFill>
            <a:schemeClr val="tx1"/>
          </a:solidFill>
        </a:ln>
      </dgm:spPr>
      <dgm:t>
        <a:bodyPr/>
        <a:lstStyle/>
        <a:p>
          <a:r>
            <a:rPr lang="en-GB" sz="2800" b="1" dirty="0">
              <a:solidFill>
                <a:schemeClr val="tx1"/>
              </a:solidFill>
            </a:rPr>
            <a:t>CCB/Intimate Terrorism</a:t>
          </a:r>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dirty="0">
              <a:solidFill>
                <a:schemeClr val="tx1"/>
              </a:solidFill>
            </a:rPr>
            <a:t>A pattern of coercive control</a:t>
          </a:r>
        </a:p>
        <a:p>
          <a:r>
            <a:rPr lang="en-GB" sz="2100" b="1" dirty="0">
              <a:solidFill>
                <a:schemeClr val="tx1"/>
              </a:solidFill>
            </a:rPr>
            <a:t>Induces fear</a:t>
          </a:r>
        </a:p>
        <a:p>
          <a:r>
            <a:rPr lang="en-GB" sz="2100" b="0" dirty="0">
              <a:solidFill>
                <a:schemeClr val="tx1"/>
              </a:solidFill>
            </a:rPr>
            <a:t>Continues after separation</a:t>
          </a:r>
        </a:p>
        <a:p>
          <a:r>
            <a:rPr lang="en-GB" sz="2100" b="0" dirty="0">
              <a:solidFill>
                <a:schemeClr val="tx1"/>
              </a:solidFill>
            </a:rPr>
            <a:t>Typically perpetrated by men</a:t>
          </a:r>
        </a:p>
        <a:p>
          <a:r>
            <a:rPr lang="en-GB" sz="2100" b="0" dirty="0">
              <a:solidFill>
                <a:schemeClr val="tx1"/>
              </a:solidFill>
            </a:rPr>
            <a:t>Linked to homicides</a:t>
          </a:r>
        </a:p>
        <a:p>
          <a:r>
            <a:rPr lang="en-GB" sz="2100" b="0" dirty="0">
              <a:solidFill>
                <a:schemeClr val="tx1"/>
              </a:solidFill>
            </a:rPr>
            <a:t>Escalates over time</a:t>
          </a:r>
        </a:p>
        <a:p>
          <a:r>
            <a:rPr lang="en-GB" sz="2100" b="0" dirty="0">
              <a:solidFill>
                <a:schemeClr val="tx1"/>
              </a:solidFill>
            </a:rPr>
            <a:t>Produces a negative impact on victims ability to act independently &amp; in own interest</a:t>
          </a:r>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a:solidFill>
          <a:srgbClr val="00B050"/>
        </a:solidFill>
        <a:ln>
          <a:solidFill>
            <a:schemeClr val="tx1"/>
          </a:solidFill>
        </a:ln>
      </dgm:spPr>
      <dgm:t>
        <a:bodyPr/>
        <a:lstStyle/>
        <a:p>
          <a:r>
            <a:rPr lang="en-GB" sz="2800" b="1" dirty="0">
              <a:solidFill>
                <a:schemeClr val="tx1"/>
              </a:solidFill>
            </a:rPr>
            <a:t>Violent Resistance</a:t>
          </a:r>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dirty="0">
              <a:solidFill>
                <a:schemeClr val="tx1"/>
              </a:solidFill>
            </a:rPr>
            <a:t>Victim might fight in self –defence (physically or verbally)</a:t>
          </a:r>
        </a:p>
        <a:p>
          <a:r>
            <a:rPr lang="en-GB" sz="2100" dirty="0">
              <a:solidFill>
                <a:schemeClr val="tx1"/>
              </a:solidFill>
            </a:rPr>
            <a:t>Might act in revenge/retaliation</a:t>
          </a:r>
        </a:p>
        <a:p>
          <a:r>
            <a:rPr lang="en-GB" sz="2100" dirty="0">
              <a:solidFill>
                <a:schemeClr val="tx1"/>
              </a:solidFill>
            </a:rPr>
            <a:t>Might fight in self preservation (</a:t>
          </a:r>
          <a:r>
            <a:rPr lang="en-GB" sz="2100" dirty="0" err="1">
              <a:solidFill>
                <a:schemeClr val="tx1"/>
              </a:solidFill>
            </a:rPr>
            <a:t>i.e</a:t>
          </a:r>
          <a:r>
            <a:rPr lang="en-GB" sz="2100" dirty="0">
              <a:solidFill>
                <a:schemeClr val="tx1"/>
              </a:solidFill>
            </a:rPr>
            <a:t> when victim kills their abuser)</a:t>
          </a:r>
        </a:p>
        <a:p>
          <a:r>
            <a:rPr lang="en-GB" sz="2100" dirty="0">
              <a:solidFill>
                <a:schemeClr val="tx1"/>
              </a:solidFill>
            </a:rPr>
            <a:t>Victim does not seek power &amp; control</a:t>
          </a:r>
        </a:p>
        <a:p>
          <a:r>
            <a:rPr lang="en-GB" sz="2100" dirty="0">
              <a:solidFill>
                <a:schemeClr val="tx1"/>
              </a:solidFill>
            </a:rPr>
            <a:t>Typically perpetrated by women responding to CCB</a:t>
          </a:r>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a:solidFill>
          <a:schemeClr val="accent2">
            <a:lumMod val="75000"/>
          </a:schemeClr>
        </a:solidFill>
        <a:ln>
          <a:solidFill>
            <a:schemeClr val="tx1"/>
          </a:solidFill>
        </a:ln>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a:solidFill>
          <a:schemeClr val="accent2">
            <a:lumMod val="75000"/>
          </a:schemeClr>
        </a:solidFill>
        <a:ln>
          <a:solidFill>
            <a:schemeClr val="tx1"/>
          </a:solidFill>
        </a:ln>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A4156166-8D82-4768-B384-2E35AB8D7854}" type="presOf" srcId="{2C2FE7CF-309E-4E6D-8B78-DA115855487F}" destId="{D4D01B45-E1CE-421F-8219-5FC04056A954}" srcOrd="1"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B6334B-D91A-4219-844B-661AB8F426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07248B4-A450-42EF-876C-480F9EAAEF26}">
      <dgm:prSet phldrT="[Text]" custT="1"/>
      <dgm:spPr>
        <a:solidFill>
          <a:schemeClr val="tx2">
            <a:lumMod val="20000"/>
            <a:lumOff val="80000"/>
          </a:schemeClr>
        </a:solidFill>
        <a:ln>
          <a:solidFill>
            <a:schemeClr val="bg1"/>
          </a:solidFill>
        </a:ln>
      </dgm:spPr>
      <dgm:t>
        <a:bodyPr/>
        <a:lstStyle/>
        <a:p>
          <a:r>
            <a:rPr lang="en-US" sz="2400" dirty="0">
              <a:solidFill>
                <a:schemeClr val="tx1"/>
              </a:solidFill>
            </a:rPr>
            <a:t>One off</a:t>
          </a:r>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a:solidFill>
          <a:schemeClr val="accent2">
            <a:lumMod val="20000"/>
            <a:lumOff val="80000"/>
          </a:schemeClr>
        </a:solidFill>
      </dgm:spPr>
      <dgm:t>
        <a:bodyPr/>
        <a:lstStyle/>
        <a:p>
          <a:r>
            <a:rPr lang="en-US" sz="2400" dirty="0">
              <a:solidFill>
                <a:schemeClr val="tx1"/>
              </a:solidFill>
            </a:rPr>
            <a:t>Public humiliation</a:t>
          </a:r>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a:solidFill>
          <a:schemeClr val="accent4">
            <a:lumMod val="20000"/>
            <a:lumOff val="80000"/>
          </a:schemeClr>
        </a:solidFill>
      </dgm:spPr>
      <dgm:t>
        <a:bodyPr/>
        <a:lstStyle/>
        <a:p>
          <a:r>
            <a:rPr lang="en-US" sz="2400" dirty="0">
              <a:solidFill>
                <a:schemeClr val="tx1"/>
              </a:solidFill>
            </a:rPr>
            <a:t>Not believed</a:t>
          </a:r>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a:solidFill>
          <a:schemeClr val="accent6">
            <a:lumMod val="40000"/>
            <a:lumOff val="60000"/>
          </a:schemeClr>
        </a:solidFill>
      </dgm:spPr>
      <dgm:t>
        <a:bodyPr/>
        <a:lstStyle/>
        <a:p>
          <a:r>
            <a:rPr lang="en-US" sz="2400" dirty="0">
              <a:solidFill>
                <a:schemeClr val="tx1"/>
              </a:solidFill>
            </a:rPr>
            <a:t>Loss of children</a:t>
          </a:r>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a:solidFill>
          <a:schemeClr val="tx2">
            <a:lumMod val="40000"/>
            <a:lumOff val="60000"/>
          </a:schemeClr>
        </a:solidFill>
      </dgm:spPr>
      <dgm:t>
        <a:bodyPr/>
        <a:lstStyle/>
        <a:p>
          <a:r>
            <a:rPr lang="en-US" sz="2400" dirty="0">
              <a:solidFill>
                <a:schemeClr val="tx1"/>
              </a:solidFill>
            </a:rPr>
            <a:t>Wrong outcome</a:t>
          </a:r>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a:solidFill>
          <a:schemeClr val="accent2">
            <a:lumMod val="40000"/>
            <a:lumOff val="60000"/>
          </a:schemeClr>
        </a:solidFill>
      </dgm:spPr>
      <dgm:t>
        <a:bodyPr/>
        <a:lstStyle/>
        <a:p>
          <a:r>
            <a:rPr lang="en-US" sz="2400" dirty="0">
              <a:solidFill>
                <a:schemeClr val="tx1"/>
              </a:solidFill>
            </a:rPr>
            <a:t>What happens when the Police leave?</a:t>
          </a:r>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a:solidFill>
          <a:schemeClr val="accent4">
            <a:lumMod val="40000"/>
            <a:lumOff val="60000"/>
          </a:schemeClr>
        </a:solidFill>
      </dgm:spPr>
      <dgm:t>
        <a:bodyPr/>
        <a:lstStyle/>
        <a:p>
          <a:r>
            <a:rPr lang="en-US" sz="2400" dirty="0">
              <a:solidFill>
                <a:schemeClr val="tx1"/>
              </a:solidFill>
            </a:rPr>
            <a:t>Can’t accept it’s Domestic Violence</a:t>
          </a:r>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a:solidFill>
          <a:schemeClr val="accent6">
            <a:lumMod val="60000"/>
            <a:lumOff val="40000"/>
          </a:schemeClr>
        </a:solidFill>
      </dgm:spPr>
      <dgm:t>
        <a:bodyPr/>
        <a:lstStyle/>
        <a:p>
          <a:r>
            <a:rPr lang="en-US" sz="2400" dirty="0">
              <a:solidFill>
                <a:schemeClr val="tx1"/>
              </a:solidFill>
            </a:rPr>
            <a:t>The victim’s own fault</a:t>
          </a:r>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AD1C0D4B-2B74-46AF-B26A-5C82949A5C89}">
      <dgm:prSet phldrT="[Text]" custT="1"/>
      <dgm:spPr>
        <a:solidFill>
          <a:srgbClr val="00B0F0"/>
        </a:solidFill>
      </dgm:spPr>
      <dgm:t>
        <a:bodyPr/>
        <a:lstStyle/>
        <a:p>
          <a:r>
            <a:rPr lang="en-US" sz="2400" dirty="0">
              <a:solidFill>
                <a:schemeClr val="tx1"/>
              </a:solidFill>
            </a:rPr>
            <a:t>Fear, criticism, </a:t>
          </a:r>
          <a:r>
            <a:rPr lang="en-US" sz="2400" dirty="0" err="1">
              <a:solidFill>
                <a:schemeClr val="tx1"/>
              </a:solidFill>
            </a:rPr>
            <a:t>ostracised</a:t>
          </a:r>
          <a:r>
            <a:rPr lang="en-US" sz="2400" dirty="0">
              <a:solidFill>
                <a:schemeClr val="tx1"/>
              </a:solidFill>
            </a:rPr>
            <a:t>, blamed by family</a:t>
          </a:r>
        </a:p>
      </dgm:t>
    </dgm:pt>
    <dgm:pt modelId="{2F577DA0-8415-4929-B5C0-40805D01B7AA}" type="parTrans" cxnId="{3EE2EB88-AAA1-4534-8D22-F9D69613749D}">
      <dgm:prSet/>
      <dgm:spPr/>
      <dgm:t>
        <a:bodyPr/>
        <a:lstStyle/>
        <a:p>
          <a:endParaRPr lang="en-US"/>
        </a:p>
      </dgm:t>
    </dgm:pt>
    <dgm:pt modelId="{D4B28A13-0BBD-4303-A039-53CECCBB50E4}" type="sibTrans" cxnId="{3EE2EB88-AAA1-4534-8D22-F9D69613749D}">
      <dgm:prSet/>
      <dgm:spPr/>
      <dgm:t>
        <a:bodyPr/>
        <a:lstStyle/>
        <a:p>
          <a:endParaRPr lang="en-US"/>
        </a:p>
      </dgm:t>
    </dgm:pt>
    <dgm:pt modelId="{C1869EA2-D29D-40D1-8B98-DED39E11C3D4}">
      <dgm:prSet phldrT="[Text]" custT="1"/>
      <dgm:spPr>
        <a:solidFill>
          <a:schemeClr val="bg2"/>
        </a:solidFill>
      </dgm:spPr>
      <dgm:t>
        <a:bodyPr/>
        <a:lstStyle/>
        <a:p>
          <a:r>
            <a:rPr lang="en-US" sz="2400" dirty="0">
              <a:solidFill>
                <a:schemeClr val="tx1"/>
              </a:solidFill>
            </a:rPr>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0F35593-2F1D-4EC9-9ACF-B4EF08AEA9C4}" type="pres">
      <dgm:prSet presAssocID="{41B6334B-D91A-4219-844B-661AB8F426D1}" presName="diagram" presStyleCnt="0">
        <dgm:presLayoutVars>
          <dgm:dir/>
          <dgm:resizeHandles val="exact"/>
        </dgm:presLayoutVars>
      </dgm:prSet>
      <dgm:spPr/>
    </dgm:pt>
    <dgm:pt modelId="{C6AC4678-EE0D-47DF-9995-9CF5B9BBDB25}" type="pres">
      <dgm:prSet presAssocID="{A07248B4-A450-42EF-876C-480F9EAAEF26}" presName="node" presStyleLbl="node1" presStyleIdx="0" presStyleCnt="10">
        <dgm:presLayoutVars>
          <dgm:bulletEnabled val="1"/>
        </dgm:presLayoutVars>
      </dgm:prSet>
      <dgm:spPr/>
    </dgm:pt>
    <dgm:pt modelId="{C697536C-0855-4439-BAF9-AE09F71B3845}" type="pres">
      <dgm:prSet presAssocID="{1ED28CF5-B703-4A62-9C4B-A3C849FD59F4}" presName="sibTrans" presStyleCnt="0"/>
      <dgm:spPr/>
    </dgm:pt>
    <dgm:pt modelId="{D0E8B24C-FF14-4810-9CF5-3BC064085CBE}" type="pres">
      <dgm:prSet presAssocID="{D6C5EB3F-A20B-4A50-9284-2A2CA4504E71}" presName="node" presStyleLbl="node1" presStyleIdx="1" presStyleCnt="10">
        <dgm:presLayoutVars>
          <dgm:bulletEnabled val="1"/>
        </dgm:presLayoutVars>
      </dgm:prSet>
      <dgm:spPr/>
    </dgm:pt>
    <dgm:pt modelId="{1A2F536B-DDC7-4CF6-9DF8-841EDE6760B4}" type="pres">
      <dgm:prSet presAssocID="{B18AC73E-B1D9-4D20-9ECC-F68419537D94}" presName="sibTrans" presStyleCnt="0"/>
      <dgm:spPr/>
    </dgm:pt>
    <dgm:pt modelId="{71483493-FD91-4D9C-B2D9-BFC85CF9CFC8}" type="pres">
      <dgm:prSet presAssocID="{925D3940-2472-48C5-9935-60788A4BBF24}" presName="node" presStyleLbl="node1" presStyleIdx="2" presStyleCnt="10" custScaleX="94010">
        <dgm:presLayoutVars>
          <dgm:bulletEnabled val="1"/>
        </dgm:presLayoutVars>
      </dgm:prSet>
      <dgm:spPr/>
    </dgm:pt>
    <dgm:pt modelId="{D61A338D-B048-4269-A023-640BA12A009C}" type="pres">
      <dgm:prSet presAssocID="{67525BC3-E365-48C6-9E97-A42198C61FB6}" presName="sibTrans" presStyleCnt="0"/>
      <dgm:spPr/>
    </dgm:pt>
    <dgm:pt modelId="{814FD6E9-19E0-4654-928A-ACAE3D91CD7C}" type="pres">
      <dgm:prSet presAssocID="{92F29801-36C9-4589-8983-01E996BAD451}" presName="node" presStyleLbl="node1" presStyleIdx="3" presStyleCnt="10">
        <dgm:presLayoutVars>
          <dgm:bulletEnabled val="1"/>
        </dgm:presLayoutVars>
      </dgm:prSet>
      <dgm:spPr/>
    </dgm:pt>
    <dgm:pt modelId="{CFEADC9B-6F2D-423E-90A0-690FB92B438E}" type="pres">
      <dgm:prSet presAssocID="{EC6428E8-78B7-45B3-9AA8-0F7A8DD74435}" presName="sibTrans" presStyleCnt="0"/>
      <dgm:spPr/>
    </dgm:pt>
    <dgm:pt modelId="{1A9DCA4B-D155-4C46-BE1C-92D4616F972C}" type="pres">
      <dgm:prSet presAssocID="{ACB5350D-90F3-400E-8A2A-12C121C4428E}" presName="node" presStyleLbl="node1" presStyleIdx="4" presStyleCnt="10">
        <dgm:presLayoutVars>
          <dgm:bulletEnabled val="1"/>
        </dgm:presLayoutVars>
      </dgm:prSet>
      <dgm:spPr/>
    </dgm:pt>
    <dgm:pt modelId="{9C590A6E-5E32-4978-AD36-3A76D65D5E07}" type="pres">
      <dgm:prSet presAssocID="{8CBB1B87-3A90-44F1-85CC-27AE0AA22286}" presName="sibTrans" presStyleCnt="0"/>
      <dgm:spPr/>
    </dgm:pt>
    <dgm:pt modelId="{0E096F87-0781-40F5-B5F0-02355DE02ED8}" type="pres">
      <dgm:prSet presAssocID="{D49507CB-A0D6-4130-91C8-FE599859644B}" presName="node" presStyleLbl="node1" presStyleIdx="5" presStyleCnt="10">
        <dgm:presLayoutVars>
          <dgm:bulletEnabled val="1"/>
        </dgm:presLayoutVars>
      </dgm:prSet>
      <dgm:spPr/>
    </dgm:pt>
    <dgm:pt modelId="{4669DEB6-D088-454B-84F4-36508A87D9EF}" type="pres">
      <dgm:prSet presAssocID="{30D1B2D3-53CD-48EA-8466-2F5860CA9607}" presName="sibTrans" presStyleCnt="0"/>
      <dgm:spPr/>
    </dgm:pt>
    <dgm:pt modelId="{BC026F00-DA96-4485-833E-C07286DCCED0}" type="pres">
      <dgm:prSet presAssocID="{E958ED39-CF58-4A18-A78A-FD5F586106D9}" presName="node" presStyleLbl="node1" presStyleIdx="6" presStyleCnt="10">
        <dgm:presLayoutVars>
          <dgm:bulletEnabled val="1"/>
        </dgm:presLayoutVars>
      </dgm:prSet>
      <dgm:spPr/>
    </dgm:pt>
    <dgm:pt modelId="{F7EF5125-2B0B-4B0C-B1FF-7DAF3D87ADD2}" type="pres">
      <dgm:prSet presAssocID="{551EB6A8-DACD-4722-B4CC-5C5250F2FADF}" presName="sibTrans" presStyleCnt="0"/>
      <dgm:spPr/>
    </dgm:pt>
    <dgm:pt modelId="{D4FCB8A9-7458-4F76-877E-5634D213F845}" type="pres">
      <dgm:prSet presAssocID="{FB799FA7-077F-4FAD-9C86-C55A166D63E7}" presName="node" presStyleLbl="node1" presStyleIdx="7" presStyleCnt="10">
        <dgm:presLayoutVars>
          <dgm:bulletEnabled val="1"/>
        </dgm:presLayoutVars>
      </dgm:prSet>
      <dgm:spPr/>
    </dgm:pt>
    <dgm:pt modelId="{120D11FB-0F41-4D7E-B300-F5A9D72DC1DF}" type="pres">
      <dgm:prSet presAssocID="{F9295936-4D39-486A-B4F3-E1635E0D0DE2}" presName="sibTrans" presStyleCnt="0"/>
      <dgm:spPr/>
    </dgm:pt>
    <dgm:pt modelId="{2E7F1649-AC08-498C-BC45-DCE84685DFA0}" type="pres">
      <dgm:prSet presAssocID="{AD1C0D4B-2B74-46AF-B26A-5C82949A5C89}" presName="node" presStyleLbl="node1" presStyleIdx="8" presStyleCnt="10" custScaleX="98246" custScaleY="99667">
        <dgm:presLayoutVars>
          <dgm:bulletEnabled val="1"/>
        </dgm:presLayoutVars>
      </dgm:prSet>
      <dgm:spPr/>
    </dgm:pt>
    <dgm:pt modelId="{485CAB2C-E1D5-4CCE-BE28-533C7F5846D1}" type="pres">
      <dgm:prSet presAssocID="{D4B28A13-0BBD-4303-A039-53CECCBB50E4}" presName="sibTrans" presStyleCnt="0"/>
      <dgm:spPr/>
    </dgm:pt>
    <dgm:pt modelId="{DB83C3DA-707B-41AD-A7A3-DA31ACF3E4A6}" type="pres">
      <dgm:prSet presAssocID="{C1869EA2-D29D-40D1-8B98-DED39E11C3D4}" presName="node" presStyleLbl="node1" presStyleIdx="9" presStyleCnt="10" custScaleX="940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92A59720-4FB6-4EBE-98F5-C87019DEA3C9}" type="presOf" srcId="{AD1C0D4B-2B74-46AF-B26A-5C82949A5C89}" destId="{2E7F1649-AC08-498C-BC45-DCE84685DFA0}" srcOrd="0" destOrd="0" presId="urn:microsoft.com/office/officeart/2005/8/layout/default"/>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7F469031-53E2-4DDD-B52F-20FC14775D91}" type="presOf" srcId="{D49507CB-A0D6-4130-91C8-FE599859644B}" destId="{0E096F87-0781-40F5-B5F0-02355DE02ED8}" srcOrd="0" destOrd="0" presId="urn:microsoft.com/office/officeart/2005/8/layout/default"/>
    <dgm:cxn modelId="{AE1DD634-3EDD-4812-AED3-A142856FB9F0}" type="presOf" srcId="{41B6334B-D91A-4219-844B-661AB8F426D1}" destId="{A0F35593-2F1D-4EC9-9ACF-B4EF08AEA9C4}" srcOrd="0" destOrd="0" presId="urn:microsoft.com/office/officeart/2005/8/layout/default"/>
    <dgm:cxn modelId="{AF692B47-F9CB-4C88-BE3B-251DE70B0AF4}" srcId="{41B6334B-D91A-4219-844B-661AB8F426D1}" destId="{A07248B4-A450-42EF-876C-480F9EAAEF26}" srcOrd="0" destOrd="0" parTransId="{93AEBAC5-159B-4F8D-9397-7D69B3E1B88B}" sibTransId="{1ED28CF5-B703-4A62-9C4B-A3C849FD59F4}"/>
    <dgm:cxn modelId="{8A956D47-0D50-4E7F-9DE0-A47EACBDA835}" type="presOf" srcId="{E958ED39-CF58-4A18-A78A-FD5F586106D9}" destId="{BC026F00-DA96-4485-833E-C07286DCCED0}" srcOrd="0" destOrd="0" presId="urn:microsoft.com/office/officeart/2005/8/layout/default"/>
    <dgm:cxn modelId="{E2D1354F-3A1E-4D51-B128-301EE7F34953}" type="presOf" srcId="{D6C5EB3F-A20B-4A50-9284-2A2CA4504E71}" destId="{D0E8B24C-FF14-4810-9CF5-3BC064085CBE}" srcOrd="0" destOrd="0" presId="urn:microsoft.com/office/officeart/2005/8/layout/default"/>
    <dgm:cxn modelId="{2AFD2950-2757-4EF5-BE70-3E905B9BFA0C}" srcId="{41B6334B-D91A-4219-844B-661AB8F426D1}" destId="{D49507CB-A0D6-4130-91C8-FE599859644B}" srcOrd="5" destOrd="0" parTransId="{43E935A4-F7CA-47C6-99F2-0DBCD790E2C7}" sibTransId="{30D1B2D3-53CD-48EA-8466-2F5860CA9607}"/>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6C25A757-989E-45D6-A03E-CD275CDEF385}" type="presOf" srcId="{FB799FA7-077F-4FAD-9C86-C55A166D63E7}" destId="{D4FCB8A9-7458-4F76-877E-5634D213F845}" srcOrd="0" destOrd="0" presId="urn:microsoft.com/office/officeart/2005/8/layout/default"/>
    <dgm:cxn modelId="{27C8827A-EB26-4C0A-8744-7AB6BEC1DD7D}" type="presOf" srcId="{925D3940-2472-48C5-9935-60788A4BBF24}" destId="{71483493-FD91-4D9C-B2D9-BFC85CF9CFC8}" srcOrd="0" destOrd="0" presId="urn:microsoft.com/office/officeart/2005/8/layout/default"/>
    <dgm:cxn modelId="{3EE2EB88-AAA1-4534-8D22-F9D69613749D}" srcId="{41B6334B-D91A-4219-844B-661AB8F426D1}" destId="{AD1C0D4B-2B74-46AF-B26A-5C82949A5C89}" srcOrd="8" destOrd="0" parTransId="{2F577DA0-8415-4929-B5C0-40805D01B7AA}" sibTransId="{D4B28A13-0BBD-4303-A039-53CECCBB50E4}"/>
    <dgm:cxn modelId="{C0B80F9B-DF10-46F6-B219-A6C157730804}" type="presOf" srcId="{ACB5350D-90F3-400E-8A2A-12C121C4428E}" destId="{1A9DCA4B-D155-4C46-BE1C-92D4616F972C}" srcOrd="0" destOrd="0" presId="urn:microsoft.com/office/officeart/2005/8/layout/default"/>
    <dgm:cxn modelId="{200EEFB2-441C-4DCB-8306-E6778493D5DF}" type="presOf" srcId="{A07248B4-A450-42EF-876C-480F9EAAEF26}" destId="{C6AC4678-EE0D-47DF-9995-9CF5B9BBDB25}" srcOrd="0" destOrd="0" presId="urn:microsoft.com/office/officeart/2005/8/layout/default"/>
    <dgm:cxn modelId="{C96A7BBF-641A-4246-AFB9-4617882A5CD1}" type="presOf" srcId="{92F29801-36C9-4589-8983-01E996BAD451}" destId="{814FD6E9-19E0-4654-928A-ACAE3D91CD7C}" srcOrd="0" destOrd="0" presId="urn:microsoft.com/office/officeart/2005/8/layout/default"/>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F5EB75E9-4BD0-408F-BEC6-A5FF37A8ED80}" type="presOf" srcId="{C1869EA2-D29D-40D1-8B98-DED39E11C3D4}" destId="{DB83C3DA-707B-41AD-A7A3-DA31ACF3E4A6}" srcOrd="0" destOrd="0" presId="urn:microsoft.com/office/officeart/2005/8/layout/default"/>
    <dgm:cxn modelId="{9B834670-6198-4B95-B4CC-5DAAA986294F}" type="presParOf" srcId="{A0F35593-2F1D-4EC9-9ACF-B4EF08AEA9C4}" destId="{C6AC4678-EE0D-47DF-9995-9CF5B9BBDB25}" srcOrd="0" destOrd="0" presId="urn:microsoft.com/office/officeart/2005/8/layout/default"/>
    <dgm:cxn modelId="{0BD7137F-70C7-4C5D-8E93-5E5B388E8003}" type="presParOf" srcId="{A0F35593-2F1D-4EC9-9ACF-B4EF08AEA9C4}" destId="{C697536C-0855-4439-BAF9-AE09F71B3845}" srcOrd="1" destOrd="0" presId="urn:microsoft.com/office/officeart/2005/8/layout/default"/>
    <dgm:cxn modelId="{13D914B8-E62E-471E-93AD-B7B334B7DA27}" type="presParOf" srcId="{A0F35593-2F1D-4EC9-9ACF-B4EF08AEA9C4}" destId="{D0E8B24C-FF14-4810-9CF5-3BC064085CBE}" srcOrd="2" destOrd="0" presId="urn:microsoft.com/office/officeart/2005/8/layout/default"/>
    <dgm:cxn modelId="{AF2A738B-681B-4CE4-BCD8-F2AA1FB3C145}" type="presParOf" srcId="{A0F35593-2F1D-4EC9-9ACF-B4EF08AEA9C4}" destId="{1A2F536B-DDC7-4CF6-9DF8-841EDE6760B4}" srcOrd="3" destOrd="0" presId="urn:microsoft.com/office/officeart/2005/8/layout/default"/>
    <dgm:cxn modelId="{26A9A035-C59D-47E5-B6FC-A79ABEFFA7A4}" type="presParOf" srcId="{A0F35593-2F1D-4EC9-9ACF-B4EF08AEA9C4}" destId="{71483493-FD91-4D9C-B2D9-BFC85CF9CFC8}" srcOrd="4" destOrd="0" presId="urn:microsoft.com/office/officeart/2005/8/layout/default"/>
    <dgm:cxn modelId="{6C48459E-8324-4911-A30C-76E142709585}" type="presParOf" srcId="{A0F35593-2F1D-4EC9-9ACF-B4EF08AEA9C4}" destId="{D61A338D-B048-4269-A023-640BA12A009C}" srcOrd="5" destOrd="0" presId="urn:microsoft.com/office/officeart/2005/8/layout/default"/>
    <dgm:cxn modelId="{B4CF063C-8534-4CC9-8522-31CDBC1D2DEF}" type="presParOf" srcId="{A0F35593-2F1D-4EC9-9ACF-B4EF08AEA9C4}" destId="{814FD6E9-19E0-4654-928A-ACAE3D91CD7C}" srcOrd="6" destOrd="0" presId="urn:microsoft.com/office/officeart/2005/8/layout/default"/>
    <dgm:cxn modelId="{01DBF7E1-66A6-4FB6-9645-E6DDE34A97BE}" type="presParOf" srcId="{A0F35593-2F1D-4EC9-9ACF-B4EF08AEA9C4}" destId="{CFEADC9B-6F2D-423E-90A0-690FB92B438E}" srcOrd="7" destOrd="0" presId="urn:microsoft.com/office/officeart/2005/8/layout/default"/>
    <dgm:cxn modelId="{8A5259EE-17EB-4251-B2B3-A0FA90C675C7}" type="presParOf" srcId="{A0F35593-2F1D-4EC9-9ACF-B4EF08AEA9C4}" destId="{1A9DCA4B-D155-4C46-BE1C-92D4616F972C}" srcOrd="8" destOrd="0" presId="urn:microsoft.com/office/officeart/2005/8/layout/default"/>
    <dgm:cxn modelId="{847D6703-3E07-403F-A190-9594FDAD84B4}" type="presParOf" srcId="{A0F35593-2F1D-4EC9-9ACF-B4EF08AEA9C4}" destId="{9C590A6E-5E32-4978-AD36-3A76D65D5E07}" srcOrd="9" destOrd="0" presId="urn:microsoft.com/office/officeart/2005/8/layout/default"/>
    <dgm:cxn modelId="{E9308F38-38EA-4982-B046-B94A9A6C8A94}" type="presParOf" srcId="{A0F35593-2F1D-4EC9-9ACF-B4EF08AEA9C4}" destId="{0E096F87-0781-40F5-B5F0-02355DE02ED8}" srcOrd="10" destOrd="0" presId="urn:microsoft.com/office/officeart/2005/8/layout/default"/>
    <dgm:cxn modelId="{A57623D6-B5F6-4F0E-B733-B55DC431D7A2}" type="presParOf" srcId="{A0F35593-2F1D-4EC9-9ACF-B4EF08AEA9C4}" destId="{4669DEB6-D088-454B-84F4-36508A87D9EF}" srcOrd="11" destOrd="0" presId="urn:microsoft.com/office/officeart/2005/8/layout/default"/>
    <dgm:cxn modelId="{3F9A77D1-1042-4DF2-9D9F-36E659931CBD}" type="presParOf" srcId="{A0F35593-2F1D-4EC9-9ACF-B4EF08AEA9C4}" destId="{BC026F00-DA96-4485-833E-C07286DCCED0}" srcOrd="12" destOrd="0" presId="urn:microsoft.com/office/officeart/2005/8/layout/default"/>
    <dgm:cxn modelId="{8484C397-273B-42CE-A2D2-9239D61A87F0}" type="presParOf" srcId="{A0F35593-2F1D-4EC9-9ACF-B4EF08AEA9C4}" destId="{F7EF5125-2B0B-4B0C-B1FF-7DAF3D87ADD2}" srcOrd="13" destOrd="0" presId="urn:microsoft.com/office/officeart/2005/8/layout/default"/>
    <dgm:cxn modelId="{6B0F6B6F-8973-4C3A-B8EC-26573A37A6D2}" type="presParOf" srcId="{A0F35593-2F1D-4EC9-9ACF-B4EF08AEA9C4}" destId="{D4FCB8A9-7458-4F76-877E-5634D213F845}" srcOrd="14" destOrd="0" presId="urn:microsoft.com/office/officeart/2005/8/layout/default"/>
    <dgm:cxn modelId="{BFF0760D-2920-4EDE-9CB6-DE0C64A66762}" type="presParOf" srcId="{A0F35593-2F1D-4EC9-9ACF-B4EF08AEA9C4}" destId="{120D11FB-0F41-4D7E-B300-F5A9D72DC1DF}" srcOrd="15" destOrd="0" presId="urn:microsoft.com/office/officeart/2005/8/layout/default"/>
    <dgm:cxn modelId="{9CBD22A3-414E-4FF6-8089-D8403069C459}" type="presParOf" srcId="{A0F35593-2F1D-4EC9-9ACF-B4EF08AEA9C4}" destId="{2E7F1649-AC08-498C-BC45-DCE84685DFA0}" srcOrd="16" destOrd="0" presId="urn:microsoft.com/office/officeart/2005/8/layout/default"/>
    <dgm:cxn modelId="{15B9604E-E8F5-4B8A-ABA8-98243A366BDE}" type="presParOf" srcId="{A0F35593-2F1D-4EC9-9ACF-B4EF08AEA9C4}" destId="{485CAB2C-E1D5-4CCE-BE28-533C7F5846D1}" srcOrd="17" destOrd="0" presId="urn:microsoft.com/office/officeart/2005/8/layout/default"/>
    <dgm:cxn modelId="{50F212F8-67E1-43D9-939B-AB7B3F2284C9}" type="presParOf" srcId="{A0F35593-2F1D-4EC9-9ACF-B4EF08AEA9C4}" destId="{DB83C3DA-707B-41AD-A7A3-DA31ACF3E4A6}"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E99F96A-B983-4451-9976-775B06ECBCC1}"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3BBB2F7D-95CC-454B-A301-347A2B65ABF3}">
      <dgm:prSet phldrT="[Text]" custT="1"/>
      <dgm:spPr/>
      <dgm:t>
        <a:bodyPr/>
        <a:lstStyle/>
        <a:p>
          <a:r>
            <a:rPr lang="en-US" sz="2400" dirty="0"/>
            <a:t>The PPN lists 29 questions which are used to identify, assess &amp; manage risk in relation to DA</a:t>
          </a:r>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dgm:t>
        <a:bodyPr/>
        <a:lstStyle/>
        <a:p>
          <a:endParaRPr lang="en-US"/>
        </a:p>
      </dgm:t>
    </dgm:pt>
    <dgm:pt modelId="{706B49C2-CEF6-4802-A4CD-68468939F3BD}">
      <dgm:prSet phldrT="[Text]" custT="1"/>
      <dgm:spPr/>
      <dgm:t>
        <a:bodyPr/>
        <a:lstStyle/>
        <a:p>
          <a:r>
            <a:rPr lang="en-US" sz="2400"/>
            <a:t>All 29 questions must be asked for every DASH incident</a:t>
          </a:r>
          <a:endParaRPr lang="en-US" sz="2400" dirty="0"/>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dgm:t>
        <a:bodyPr/>
        <a:lstStyle/>
        <a:p>
          <a:endParaRPr lang="en-US" dirty="0"/>
        </a:p>
      </dgm:t>
    </dgm:pt>
    <dgm:pt modelId="{8CB6387F-D14C-416F-AA06-A9F8B8D7C523}">
      <dgm:prSet phldrT="[Text]" custT="1"/>
      <dgm:spPr/>
      <dgm:t>
        <a:bodyPr/>
        <a:lstStyle/>
        <a:p>
          <a:r>
            <a:rPr lang="en-US" sz="2400"/>
            <a:t>All decisions &amp; actions must be reviewed, recorded &amp; updated</a:t>
          </a:r>
          <a:endParaRPr lang="en-US" sz="2400" dirty="0"/>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dgm:t>
        <a:bodyPr/>
        <a:lstStyle/>
        <a:p>
          <a:endParaRPr lang="en-US"/>
        </a:p>
      </dgm:t>
    </dgm:pt>
    <dgm:pt modelId="{43D316DD-E053-4C10-840A-CBA6DFF15699}">
      <dgm:prSet phldrT="[Text]" custT="1"/>
      <dgm:spPr/>
      <dgm:t>
        <a:bodyPr/>
        <a:lstStyle/>
        <a:p>
          <a:r>
            <a:rPr lang="en-US" sz="2400"/>
            <a:t>The risk identification process remains dynamic &amp; must be kept under review</a:t>
          </a:r>
          <a:endParaRPr lang="en-US" sz="2400" dirty="0"/>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A440E722-EC6E-48AC-974A-F70781151758}" type="pres">
      <dgm:prSet presAssocID="{8E99F96A-B983-4451-9976-775B06ECBCC1}" presName="Name0" presStyleCnt="0">
        <dgm:presLayoutVars>
          <dgm:dir/>
          <dgm:resizeHandles val="exact"/>
        </dgm:presLayoutVars>
      </dgm:prSet>
      <dgm:spPr/>
    </dgm:pt>
    <dgm:pt modelId="{AEE9F946-656A-4268-8367-A514CE496F82}" type="pres">
      <dgm:prSet presAssocID="{3BBB2F7D-95CC-454B-A301-347A2B65ABF3}" presName="node" presStyleLbl="node1" presStyleIdx="0" presStyleCnt="4" custScaleY="177615">
        <dgm:presLayoutVars>
          <dgm:bulletEnabled val="1"/>
        </dgm:presLayoutVars>
      </dgm:prSet>
      <dgm:spPr/>
    </dgm:pt>
    <dgm:pt modelId="{A1C02E18-01AE-4EFA-A4DB-13A6689C10A2}" type="pres">
      <dgm:prSet presAssocID="{C0A6DB43-39EE-4499-AF12-2F888BB33A91}" presName="sibTrans" presStyleLbl="sibTrans2D1" presStyleIdx="0" presStyleCnt="3"/>
      <dgm:spPr/>
    </dgm:pt>
    <dgm:pt modelId="{AECC635D-BEEA-40E8-987A-8B1CA1FCB5A9}" type="pres">
      <dgm:prSet presAssocID="{C0A6DB43-39EE-4499-AF12-2F888BB33A91}" presName="connectorText" presStyleLbl="sibTrans2D1" presStyleIdx="0" presStyleCnt="3"/>
      <dgm:spPr/>
    </dgm:pt>
    <dgm:pt modelId="{4A5404D5-74B1-47B2-A6C1-5A05593F2738}" type="pres">
      <dgm:prSet presAssocID="{706B49C2-CEF6-4802-A4CD-68468939F3BD}" presName="node" presStyleLbl="node1" presStyleIdx="1" presStyleCnt="4" custScaleY="181609">
        <dgm:presLayoutVars>
          <dgm:bulletEnabled val="1"/>
        </dgm:presLayoutVars>
      </dgm:prSet>
      <dgm:spPr/>
    </dgm:pt>
    <dgm:pt modelId="{293718B5-C1FC-4B07-A881-7B50C1083D86}" type="pres">
      <dgm:prSet presAssocID="{BB99B61F-78A4-4ED0-9D8C-D3100FF90A60}" presName="sibTrans" presStyleLbl="sibTrans2D1" presStyleIdx="1" presStyleCnt="3"/>
      <dgm:spPr/>
    </dgm:pt>
    <dgm:pt modelId="{32CC771C-35A1-41E0-A6B2-7E32647C0E60}" type="pres">
      <dgm:prSet presAssocID="{BB99B61F-78A4-4ED0-9D8C-D3100FF90A60}" presName="connectorText" presStyleLbl="sibTrans2D1" presStyleIdx="1" presStyleCnt="3"/>
      <dgm:spPr/>
    </dgm:pt>
    <dgm:pt modelId="{4C489A23-FF2A-4F03-BEEC-142303CE3A46}" type="pres">
      <dgm:prSet presAssocID="{8CB6387F-D14C-416F-AA06-A9F8B8D7C523}" presName="node" presStyleLbl="node1" presStyleIdx="2" presStyleCnt="4" custScaleY="181609">
        <dgm:presLayoutVars>
          <dgm:bulletEnabled val="1"/>
        </dgm:presLayoutVars>
      </dgm:prSet>
      <dgm:spPr/>
    </dgm:pt>
    <dgm:pt modelId="{DFB6D68A-2240-4B67-8E1F-005C48774860}" type="pres">
      <dgm:prSet presAssocID="{737B2C67-E9FF-42B9-A196-0DEA22D80437}" presName="sibTrans" presStyleLbl="sibTrans2D1" presStyleIdx="2" presStyleCnt="3"/>
      <dgm:spPr/>
    </dgm:pt>
    <dgm:pt modelId="{B8C128D7-499A-4D42-9AF8-916D0C10257E}" type="pres">
      <dgm:prSet presAssocID="{737B2C67-E9FF-42B9-A196-0DEA22D80437}" presName="connectorText" presStyleLbl="sibTrans2D1" presStyleIdx="2" presStyleCnt="3"/>
      <dgm:spPr/>
    </dgm:pt>
    <dgm:pt modelId="{6AA3B080-5896-4066-B132-9483E91E29D4}" type="pres">
      <dgm:prSet presAssocID="{43D316DD-E053-4C10-840A-CBA6DFF15699}" presName="node" presStyleLbl="node1" presStyleIdx="3" presStyleCnt="4" custScaleY="181609">
        <dgm:presLayoutVars>
          <dgm:bulletEnabled val="1"/>
        </dgm:presLayoutVars>
      </dgm:prSet>
      <dgm:spPr/>
    </dgm:pt>
  </dgm:ptLst>
  <dgm:cxnLst>
    <dgm:cxn modelId="{F68F2710-8F2E-4394-8923-D87A269BCCF5}" type="presOf" srcId="{C0A6DB43-39EE-4499-AF12-2F888BB33A91}" destId="{AECC635D-BEEA-40E8-987A-8B1CA1FCB5A9}" srcOrd="1" destOrd="0" presId="urn:microsoft.com/office/officeart/2005/8/layout/process1"/>
    <dgm:cxn modelId="{554CED25-C8AD-4957-B032-863E959DED45}" srcId="{8E99F96A-B983-4451-9976-775B06ECBCC1}" destId="{3BBB2F7D-95CC-454B-A301-347A2B65ABF3}" srcOrd="0" destOrd="0" parTransId="{6D16D29D-5748-4088-944C-D73E1D84E55F}" sibTransId="{C0A6DB43-39EE-4499-AF12-2F888BB33A91}"/>
    <dgm:cxn modelId="{85EF6727-E43B-4E98-AB60-0C0B03BF24ED}" type="presOf" srcId="{3BBB2F7D-95CC-454B-A301-347A2B65ABF3}" destId="{AEE9F946-656A-4268-8367-A514CE496F82}" srcOrd="0" destOrd="0" presId="urn:microsoft.com/office/officeart/2005/8/layout/process1"/>
    <dgm:cxn modelId="{788D192C-8FB5-4FEA-A47B-9594DF5F7C46}" srcId="{8E99F96A-B983-4451-9976-775B06ECBCC1}" destId="{8CB6387F-D14C-416F-AA06-A9F8B8D7C523}" srcOrd="2" destOrd="0" parTransId="{E2EE30A3-5EE1-4EED-8AD4-E1397904D987}" sibTransId="{737B2C67-E9FF-42B9-A196-0DEA22D80437}"/>
    <dgm:cxn modelId="{D4112547-9FCF-4C86-87B7-CE7F54FC3345}" type="presOf" srcId="{8CB6387F-D14C-416F-AA06-A9F8B8D7C523}" destId="{4C489A23-FF2A-4F03-BEEC-142303CE3A46}" srcOrd="0" destOrd="0" presId="urn:microsoft.com/office/officeart/2005/8/layout/process1"/>
    <dgm:cxn modelId="{C2F5A771-93A2-479A-9C3F-87DC2B56E395}" type="presOf" srcId="{BB99B61F-78A4-4ED0-9D8C-D3100FF90A60}" destId="{293718B5-C1FC-4B07-A881-7B50C1083D86}" srcOrd="0" destOrd="0" presId="urn:microsoft.com/office/officeart/2005/8/layout/process1"/>
    <dgm:cxn modelId="{9BDE1275-CBBA-4798-AC81-6C565453E753}" type="presOf" srcId="{BB99B61F-78A4-4ED0-9D8C-D3100FF90A60}" destId="{32CC771C-35A1-41E0-A6B2-7E32647C0E60}" srcOrd="1" destOrd="0" presId="urn:microsoft.com/office/officeart/2005/8/layout/process1"/>
    <dgm:cxn modelId="{F3BC39A5-537C-47A0-97A2-6B4A754DDFD0}" type="presOf" srcId="{8E99F96A-B983-4451-9976-775B06ECBCC1}" destId="{A440E722-EC6E-48AC-974A-F70781151758}" srcOrd="0" destOrd="0" presId="urn:microsoft.com/office/officeart/2005/8/layout/process1"/>
    <dgm:cxn modelId="{272855B2-7E27-404B-9D15-769EF294B12E}" type="presOf" srcId="{737B2C67-E9FF-42B9-A196-0DEA22D80437}" destId="{B8C128D7-499A-4D42-9AF8-916D0C10257E}" srcOrd="1" destOrd="0" presId="urn:microsoft.com/office/officeart/2005/8/layout/process1"/>
    <dgm:cxn modelId="{11B218B6-1B42-4C85-AADC-51B6AA5CD98F}" type="presOf" srcId="{706B49C2-CEF6-4802-A4CD-68468939F3BD}" destId="{4A5404D5-74B1-47B2-A6C1-5A05593F2738}" srcOrd="0" destOrd="0" presId="urn:microsoft.com/office/officeart/2005/8/layout/process1"/>
    <dgm:cxn modelId="{DFEF35B8-FEDD-44CA-95CF-4DB6D4648BEA}" type="presOf" srcId="{737B2C67-E9FF-42B9-A196-0DEA22D80437}" destId="{DFB6D68A-2240-4B67-8E1F-005C48774860}" srcOrd="0" destOrd="0" presId="urn:microsoft.com/office/officeart/2005/8/layout/process1"/>
    <dgm:cxn modelId="{AE2800C7-960B-4317-AD30-5C14BBE41212}" srcId="{8E99F96A-B983-4451-9976-775B06ECBCC1}" destId="{43D316DD-E053-4C10-840A-CBA6DFF15699}" srcOrd="3" destOrd="0" parTransId="{D6C3A747-F40D-4B40-8957-EB8FD81E09CA}" sibTransId="{B0704309-91D0-4830-AE6F-FDE9A8D34C1F}"/>
    <dgm:cxn modelId="{1D4514DC-7411-418B-964C-EFD4D61F0A6A}" type="presOf" srcId="{C0A6DB43-39EE-4499-AF12-2F888BB33A91}" destId="{A1C02E18-01AE-4EFA-A4DB-13A6689C10A2}" srcOrd="0" destOrd="0" presId="urn:microsoft.com/office/officeart/2005/8/layout/process1"/>
    <dgm:cxn modelId="{907858E0-D609-4654-A2E0-BDB1B8489683}" type="presOf" srcId="{43D316DD-E053-4C10-840A-CBA6DFF15699}" destId="{6AA3B080-5896-4066-B132-9483E91E29D4}" srcOrd="0" destOrd="0" presId="urn:microsoft.com/office/officeart/2005/8/layout/process1"/>
    <dgm:cxn modelId="{A425BDEE-C9BC-47DF-A124-D84056F684D4}" srcId="{8E99F96A-B983-4451-9976-775B06ECBCC1}" destId="{706B49C2-CEF6-4802-A4CD-68468939F3BD}" srcOrd="1" destOrd="0" parTransId="{E5AE471C-5C3E-42B8-B09E-8F63330DDA3D}" sibTransId="{BB99B61F-78A4-4ED0-9D8C-D3100FF90A60}"/>
    <dgm:cxn modelId="{B29829BA-91CD-4764-BAC1-638814A87FBE}" type="presParOf" srcId="{A440E722-EC6E-48AC-974A-F70781151758}" destId="{AEE9F946-656A-4268-8367-A514CE496F82}" srcOrd="0" destOrd="0" presId="urn:microsoft.com/office/officeart/2005/8/layout/process1"/>
    <dgm:cxn modelId="{9EE29CB3-87A7-43E7-954F-DF875E807AC4}" type="presParOf" srcId="{A440E722-EC6E-48AC-974A-F70781151758}" destId="{A1C02E18-01AE-4EFA-A4DB-13A6689C10A2}" srcOrd="1" destOrd="0" presId="urn:microsoft.com/office/officeart/2005/8/layout/process1"/>
    <dgm:cxn modelId="{0426E49F-0219-43BE-BFD0-926C81E5B2E2}" type="presParOf" srcId="{A1C02E18-01AE-4EFA-A4DB-13A6689C10A2}" destId="{AECC635D-BEEA-40E8-987A-8B1CA1FCB5A9}" srcOrd="0" destOrd="0" presId="urn:microsoft.com/office/officeart/2005/8/layout/process1"/>
    <dgm:cxn modelId="{D79CD971-6891-4665-8041-7DD391AF41C5}" type="presParOf" srcId="{A440E722-EC6E-48AC-974A-F70781151758}" destId="{4A5404D5-74B1-47B2-A6C1-5A05593F2738}" srcOrd="2" destOrd="0" presId="urn:microsoft.com/office/officeart/2005/8/layout/process1"/>
    <dgm:cxn modelId="{D6916869-5E1E-4C36-9D08-4EC97E845774}" type="presParOf" srcId="{A440E722-EC6E-48AC-974A-F70781151758}" destId="{293718B5-C1FC-4B07-A881-7B50C1083D86}" srcOrd="3" destOrd="0" presId="urn:microsoft.com/office/officeart/2005/8/layout/process1"/>
    <dgm:cxn modelId="{B22BCD78-136E-4701-B74A-150CB029A1B1}" type="presParOf" srcId="{293718B5-C1FC-4B07-A881-7B50C1083D86}" destId="{32CC771C-35A1-41E0-A6B2-7E32647C0E60}" srcOrd="0" destOrd="0" presId="urn:microsoft.com/office/officeart/2005/8/layout/process1"/>
    <dgm:cxn modelId="{E3F43766-7168-43B5-ABC7-A7A84F6AEDD8}" type="presParOf" srcId="{A440E722-EC6E-48AC-974A-F70781151758}" destId="{4C489A23-FF2A-4F03-BEEC-142303CE3A46}" srcOrd="4" destOrd="0" presId="urn:microsoft.com/office/officeart/2005/8/layout/process1"/>
    <dgm:cxn modelId="{DE0C390C-5848-4F56-839D-A8E9A3FA4C41}" type="presParOf" srcId="{A440E722-EC6E-48AC-974A-F70781151758}" destId="{DFB6D68A-2240-4B67-8E1F-005C48774860}" srcOrd="5" destOrd="0" presId="urn:microsoft.com/office/officeart/2005/8/layout/process1"/>
    <dgm:cxn modelId="{52FCFDC1-B338-4F46-A28A-994967900323}" type="presParOf" srcId="{DFB6D68A-2240-4B67-8E1F-005C48774860}" destId="{B8C128D7-499A-4D42-9AF8-916D0C10257E}" srcOrd="0" destOrd="0" presId="urn:microsoft.com/office/officeart/2005/8/layout/process1"/>
    <dgm:cxn modelId="{232D411A-6D40-41AD-9AB2-796C22A5D407}" type="presParOf" srcId="{A440E722-EC6E-48AC-974A-F70781151758}" destId="{6AA3B080-5896-4066-B132-9483E91E29D4}"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colorful4" csCatId="colorful" phldr="1"/>
      <dgm:spPr/>
      <dgm:t>
        <a:bodyPr/>
        <a:lstStyle/>
        <a:p>
          <a:endParaRPr lang="en-US"/>
        </a:p>
      </dgm:t>
    </dgm:pt>
    <dgm:pt modelId="{E4EB731F-BBD3-4823-BC31-150073292BB5}">
      <dgm:prSet phldrT="[Text]" custT="1"/>
      <dgm:spPr/>
      <dgm:t>
        <a:bodyPr/>
        <a:lstStyle/>
        <a:p>
          <a:r>
            <a:rPr lang="en-US" sz="2400" dirty="0"/>
            <a:t>MARAC is a gathering of agencies who aim to:</a:t>
          </a:r>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dgm:t>
        <a:bodyPr/>
        <a:lstStyle/>
        <a:p>
          <a:endParaRPr lang="en-US"/>
        </a:p>
      </dgm:t>
    </dgm:pt>
    <dgm:pt modelId="{E511C28B-5710-4426-A47E-1F0B29BB4DE7}">
      <dgm:prSet phldrT="[Text]" custT="1"/>
      <dgm:spPr/>
      <dgm:t>
        <a:bodyPr/>
        <a:lstStyle/>
        <a:p>
          <a:r>
            <a:rPr lang="en-US" sz="2400"/>
            <a:t>Safeguard adult victims</a:t>
          </a:r>
          <a:endParaRPr lang="en-US" sz="2400" dirty="0"/>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dgm:t>
        <a:bodyPr/>
        <a:lstStyle/>
        <a:p>
          <a:endParaRPr lang="en-US"/>
        </a:p>
      </dgm:t>
    </dgm:pt>
    <dgm:pt modelId="{B7DEB45C-77F6-477A-A931-41232A67B8D4}">
      <dgm:prSet phldrT="[Text]" custT="1"/>
      <dgm:spPr/>
      <dgm:t>
        <a:bodyPr/>
        <a:lstStyle/>
        <a:p>
          <a:r>
            <a:rPr lang="en-US" sz="2400"/>
            <a:t>Link with other PP Agencies in relation to children, perpetrators &amp; other VA’s</a:t>
          </a:r>
          <a:endParaRPr lang="en-US" sz="2400" dirty="0"/>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dgm:t>
        <a:bodyPr/>
        <a:lstStyle/>
        <a:p>
          <a:endParaRPr lang="en-US"/>
        </a:p>
      </dgm:t>
    </dgm:pt>
    <dgm:pt modelId="{56A116EC-5740-4473-9E6D-FA9D79C7C98C}">
      <dgm:prSet phldrT="[Text]" custT="1"/>
      <dgm:spPr/>
      <dgm:t>
        <a:bodyPr/>
        <a:lstStyle/>
        <a:p>
          <a:r>
            <a:rPr lang="en-US" sz="2400"/>
            <a:t>To safeguard agency staff</a:t>
          </a:r>
          <a:endParaRPr lang="en-US" sz="2400" dirty="0"/>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dgm:t>
        <a:bodyPr/>
        <a:lstStyle/>
        <a:p>
          <a:endParaRPr lang="en-US"/>
        </a:p>
      </dgm:t>
    </dgm:pt>
    <dgm:pt modelId="{1BAE79E4-3C51-4ECD-B81D-C28894A4D679}">
      <dgm:prSet phldrT="[Text]" custT="1"/>
      <dgm:spPr/>
      <dgm:t>
        <a:bodyPr/>
        <a:lstStyle/>
        <a:p>
          <a:r>
            <a:rPr lang="en-US" sz="2400"/>
            <a:t>To address the behaviour of perpetrators</a:t>
          </a:r>
          <a:endParaRPr lang="en-US" sz="2400" dirty="0"/>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040A51-5FF1-46C4-82A3-33BC40CB9B9E}" type="doc">
      <dgm:prSet loTypeId="urn:microsoft.com/office/officeart/2005/8/layout/matrix1" loCatId="matrix" qsTypeId="urn:microsoft.com/office/officeart/2005/8/quickstyle/simple1" qsCatId="simple" csTypeId="urn:microsoft.com/office/officeart/2005/8/colors/colorful4" csCatId="colorful" phldr="1"/>
      <dgm:spPr/>
      <dgm:t>
        <a:bodyPr/>
        <a:lstStyle/>
        <a:p>
          <a:endParaRPr lang="en-US"/>
        </a:p>
      </dgm:t>
    </dgm:pt>
    <dgm:pt modelId="{53F9A38B-256F-44A9-9462-A5DECA60F24C}">
      <dgm:prSet phldrT="[Text]" custT="1"/>
      <dgm:spPr/>
      <dgm:t>
        <a:bodyPr/>
        <a:lstStyle/>
        <a:p>
          <a:r>
            <a:rPr lang="en-US" sz="2800" dirty="0"/>
            <a:t>DVPNs &amp; DVPOs</a:t>
          </a:r>
        </a:p>
      </dgm:t>
    </dgm:pt>
    <dgm:pt modelId="{8BBFA6D6-ACDF-4877-B0E2-0E7D08BB196A}" type="parTrans" cxnId="{F87652CB-3F97-4529-9426-B86868958461}">
      <dgm:prSet/>
      <dgm:spPr/>
      <dgm:t>
        <a:bodyPr/>
        <a:lstStyle/>
        <a:p>
          <a:endParaRPr lang="en-US"/>
        </a:p>
      </dgm:t>
    </dgm:pt>
    <dgm:pt modelId="{1EABE6F8-A199-42CE-A82D-C8C49D67F554}" type="sibTrans" cxnId="{F87652CB-3F97-4529-9426-B86868958461}">
      <dgm:prSet/>
      <dgm:spPr/>
      <dgm:t>
        <a:bodyPr/>
        <a:lstStyle/>
        <a:p>
          <a:endParaRPr lang="en-US"/>
        </a:p>
      </dgm:t>
    </dgm:pt>
    <dgm:pt modelId="{46133400-7AEA-41DC-B906-7A7C2A5EC758}">
      <dgm:prSet phldrT="[Text]" custT="1"/>
      <dgm:spPr/>
      <dgm:t>
        <a:bodyPr/>
        <a:lstStyle/>
        <a:p>
          <a:r>
            <a:rPr lang="en-US" sz="2400"/>
            <a:t>Introduced by the Crime &amp; Security Act 2010</a:t>
          </a:r>
          <a:endParaRPr lang="en-US" sz="2400" dirty="0"/>
        </a:p>
      </dgm:t>
    </dgm:pt>
    <dgm:pt modelId="{3136CFD9-9EB5-489D-B889-ABB4D6002254}" type="parTrans" cxnId="{8996FBB8-BE19-4EDE-9F13-AB7CDD146E6B}">
      <dgm:prSet/>
      <dgm:spPr/>
      <dgm:t>
        <a:bodyPr/>
        <a:lstStyle/>
        <a:p>
          <a:endParaRPr lang="en-US"/>
        </a:p>
      </dgm:t>
    </dgm:pt>
    <dgm:pt modelId="{A2569A8E-C80C-4727-A34B-8D684E77E92C}" type="sibTrans" cxnId="{8996FBB8-BE19-4EDE-9F13-AB7CDD146E6B}">
      <dgm:prSet/>
      <dgm:spPr/>
      <dgm:t>
        <a:bodyPr/>
        <a:lstStyle/>
        <a:p>
          <a:endParaRPr lang="en-US"/>
        </a:p>
      </dgm:t>
    </dgm:pt>
    <dgm:pt modelId="{7CBF8400-DF90-4FCC-961A-D60F88709481}">
      <dgm:prSet phldrT="[Text]" custT="1"/>
      <dgm:spPr/>
      <dgm:t>
        <a:bodyPr/>
        <a:lstStyle/>
        <a:p>
          <a:r>
            <a:rPr lang="en-US" sz="2400"/>
            <a:t>Enable Police to put protection in place for the victim in the immediate aftermath of a DV incident</a:t>
          </a:r>
          <a:endParaRPr lang="en-US" sz="2400" dirty="0"/>
        </a:p>
      </dgm:t>
    </dgm:pt>
    <dgm:pt modelId="{B08E38F8-93F7-429F-B076-57EDC4F77C19}" type="parTrans" cxnId="{8B286AB0-41A3-4B96-9C5D-AE24BD846354}">
      <dgm:prSet/>
      <dgm:spPr/>
      <dgm:t>
        <a:bodyPr/>
        <a:lstStyle/>
        <a:p>
          <a:endParaRPr lang="en-US"/>
        </a:p>
      </dgm:t>
    </dgm:pt>
    <dgm:pt modelId="{5393F899-65D2-4D0D-BF16-B28133CF4133}" type="sibTrans" cxnId="{8B286AB0-41A3-4B96-9C5D-AE24BD846354}">
      <dgm:prSet/>
      <dgm:spPr/>
      <dgm:t>
        <a:bodyPr/>
        <a:lstStyle/>
        <a:p>
          <a:endParaRPr lang="en-US"/>
        </a:p>
      </dgm:t>
    </dgm:pt>
    <dgm:pt modelId="{5803BC57-C7F9-4C57-9C60-C73238731C1F}">
      <dgm:prSet phldrT="[Text]" custT="1"/>
      <dgm:spPr/>
      <dgm:t>
        <a:bodyPr/>
        <a:lstStyle/>
        <a:p>
          <a:r>
            <a:rPr lang="en-US" sz="2400"/>
            <a:t>DVPOs can prevent the perpetrator from returning to the residence &amp; from having contact with the victim for up to 28 days</a:t>
          </a:r>
          <a:endParaRPr lang="en-US" sz="2400" dirty="0"/>
        </a:p>
      </dgm:t>
    </dgm:pt>
    <dgm:pt modelId="{782CA11B-E60F-4ACC-915A-7B0F1230F056}" type="parTrans" cxnId="{2AF8B6CF-A55E-45C2-88FE-EDAAC53595AC}">
      <dgm:prSet/>
      <dgm:spPr/>
      <dgm:t>
        <a:bodyPr/>
        <a:lstStyle/>
        <a:p>
          <a:endParaRPr lang="en-US"/>
        </a:p>
      </dgm:t>
    </dgm:pt>
    <dgm:pt modelId="{4D395531-446B-4130-80B7-5F57B3D1C710}" type="sibTrans" cxnId="{2AF8B6CF-A55E-45C2-88FE-EDAAC53595AC}">
      <dgm:prSet/>
      <dgm:spPr/>
      <dgm:t>
        <a:bodyPr/>
        <a:lstStyle/>
        <a:p>
          <a:endParaRPr lang="en-US"/>
        </a:p>
      </dgm:t>
    </dgm:pt>
    <dgm:pt modelId="{E201995F-60FB-48D8-B3E9-9CF5456BC851}">
      <dgm:prSet phldrT="[Text]" custT="1"/>
      <dgm:spPr/>
      <dgm:t>
        <a:bodyPr/>
        <a:lstStyle/>
        <a:p>
          <a:r>
            <a:rPr lang="en-US" sz="2400"/>
            <a:t>This allows the victim a level of “breathing space” to consider options, with the help of support agencies</a:t>
          </a:r>
          <a:endParaRPr lang="en-US" sz="2400" dirty="0"/>
        </a:p>
      </dgm:t>
    </dgm:pt>
    <dgm:pt modelId="{135A8F60-203C-41F1-B2F7-4381CB999EAC}" type="parTrans" cxnId="{2C2A6501-F3E5-400D-8A2E-C95855A82D46}">
      <dgm:prSet/>
      <dgm:spPr/>
      <dgm:t>
        <a:bodyPr/>
        <a:lstStyle/>
        <a:p>
          <a:endParaRPr lang="en-US"/>
        </a:p>
      </dgm:t>
    </dgm:pt>
    <dgm:pt modelId="{DA775CA6-F7AA-4D7A-BBBC-FA254C4F23C0}" type="sibTrans" cxnId="{2C2A6501-F3E5-400D-8A2E-C95855A82D46}">
      <dgm:prSet/>
      <dgm:spPr/>
      <dgm:t>
        <a:bodyPr/>
        <a:lstStyle/>
        <a:p>
          <a:endParaRPr lang="en-US"/>
        </a:p>
      </dgm:t>
    </dgm:pt>
    <dgm:pt modelId="{44DB87DF-D56A-43FF-9A90-1E93177CBA9A}" type="pres">
      <dgm:prSet presAssocID="{44040A51-5FF1-46C4-82A3-33BC40CB9B9E}" presName="diagram" presStyleCnt="0">
        <dgm:presLayoutVars>
          <dgm:chMax val="1"/>
          <dgm:dir/>
          <dgm:animLvl val="ctr"/>
          <dgm:resizeHandles val="exact"/>
        </dgm:presLayoutVars>
      </dgm:prSet>
      <dgm:spPr/>
    </dgm:pt>
    <dgm:pt modelId="{20300DF9-93F5-40A6-98E7-FC4711333507}" type="pres">
      <dgm:prSet presAssocID="{44040A51-5FF1-46C4-82A3-33BC40CB9B9E}" presName="matrix" presStyleCnt="0"/>
      <dgm:spPr/>
    </dgm:pt>
    <dgm:pt modelId="{9F9188E3-F0AB-4B3C-A3E6-8F156A728EB5}" type="pres">
      <dgm:prSet presAssocID="{44040A51-5FF1-46C4-82A3-33BC40CB9B9E}" presName="tile1" presStyleLbl="node1" presStyleIdx="0" presStyleCnt="4"/>
      <dgm:spPr/>
    </dgm:pt>
    <dgm:pt modelId="{2C22260A-AE4B-401E-9394-5098E2628FC0}" type="pres">
      <dgm:prSet presAssocID="{44040A51-5FF1-46C4-82A3-33BC40CB9B9E}" presName="tile1text" presStyleLbl="node1" presStyleIdx="0" presStyleCnt="4">
        <dgm:presLayoutVars>
          <dgm:chMax val="0"/>
          <dgm:chPref val="0"/>
          <dgm:bulletEnabled val="1"/>
        </dgm:presLayoutVars>
      </dgm:prSet>
      <dgm:spPr/>
    </dgm:pt>
    <dgm:pt modelId="{D522B565-8489-41E8-A719-3633DA50B195}" type="pres">
      <dgm:prSet presAssocID="{44040A51-5FF1-46C4-82A3-33BC40CB9B9E}" presName="tile2" presStyleLbl="node1" presStyleIdx="1" presStyleCnt="4" custLinFactNeighborX="31388"/>
      <dgm:spPr/>
    </dgm:pt>
    <dgm:pt modelId="{B5DE7CAE-735A-402E-BD19-FDC44D1BE559}" type="pres">
      <dgm:prSet presAssocID="{44040A51-5FF1-46C4-82A3-33BC40CB9B9E}" presName="tile2text" presStyleLbl="node1" presStyleIdx="1" presStyleCnt="4">
        <dgm:presLayoutVars>
          <dgm:chMax val="0"/>
          <dgm:chPref val="0"/>
          <dgm:bulletEnabled val="1"/>
        </dgm:presLayoutVars>
      </dgm:prSet>
      <dgm:spPr/>
    </dgm:pt>
    <dgm:pt modelId="{894CE869-77B6-46AE-B7C6-D70A06FA9AF7}" type="pres">
      <dgm:prSet presAssocID="{44040A51-5FF1-46C4-82A3-33BC40CB9B9E}" presName="tile3" presStyleLbl="node1" presStyleIdx="2" presStyleCnt="4"/>
      <dgm:spPr/>
    </dgm:pt>
    <dgm:pt modelId="{4FAF82C3-DBAB-4C13-8DEE-EE55481A7E1B}" type="pres">
      <dgm:prSet presAssocID="{44040A51-5FF1-46C4-82A3-33BC40CB9B9E}" presName="tile3text" presStyleLbl="node1" presStyleIdx="2" presStyleCnt="4">
        <dgm:presLayoutVars>
          <dgm:chMax val="0"/>
          <dgm:chPref val="0"/>
          <dgm:bulletEnabled val="1"/>
        </dgm:presLayoutVars>
      </dgm:prSet>
      <dgm:spPr/>
    </dgm:pt>
    <dgm:pt modelId="{8CF591FD-E0E5-4B04-AA39-FCCACF8AA402}" type="pres">
      <dgm:prSet presAssocID="{44040A51-5FF1-46C4-82A3-33BC40CB9B9E}" presName="tile4" presStyleLbl="node1" presStyleIdx="3" presStyleCnt="4"/>
      <dgm:spPr/>
    </dgm:pt>
    <dgm:pt modelId="{B833F4A0-C8DD-4A54-988C-CDF120B70C5D}" type="pres">
      <dgm:prSet presAssocID="{44040A51-5FF1-46C4-82A3-33BC40CB9B9E}" presName="tile4text" presStyleLbl="node1" presStyleIdx="3" presStyleCnt="4">
        <dgm:presLayoutVars>
          <dgm:chMax val="0"/>
          <dgm:chPref val="0"/>
          <dgm:bulletEnabled val="1"/>
        </dgm:presLayoutVars>
      </dgm:prSet>
      <dgm:spPr/>
    </dgm:pt>
    <dgm:pt modelId="{D8F06F63-1C83-4DA4-834C-75D850750FFF}" type="pres">
      <dgm:prSet presAssocID="{44040A51-5FF1-46C4-82A3-33BC40CB9B9E}" presName="centerTile" presStyleLbl="fgShp" presStyleIdx="0" presStyleCnt="1">
        <dgm:presLayoutVars>
          <dgm:chMax val="0"/>
          <dgm:chPref val="0"/>
        </dgm:presLayoutVars>
      </dgm:prSet>
      <dgm:spPr/>
    </dgm:pt>
  </dgm:ptLst>
  <dgm:cxnLst>
    <dgm:cxn modelId="{2C2A6501-F3E5-400D-8A2E-C95855A82D46}" srcId="{53F9A38B-256F-44A9-9462-A5DECA60F24C}" destId="{E201995F-60FB-48D8-B3E9-9CF5456BC851}" srcOrd="3" destOrd="0" parTransId="{135A8F60-203C-41F1-B2F7-4381CB999EAC}" sibTransId="{DA775CA6-F7AA-4D7A-BBBC-FA254C4F23C0}"/>
    <dgm:cxn modelId="{93BC4B0D-89A8-4350-A79C-A6DB7AF5DEC7}" type="presOf" srcId="{44040A51-5FF1-46C4-82A3-33BC40CB9B9E}" destId="{44DB87DF-D56A-43FF-9A90-1E93177CBA9A}" srcOrd="0" destOrd="0" presId="urn:microsoft.com/office/officeart/2005/8/layout/matrix1"/>
    <dgm:cxn modelId="{0122A030-F9C3-4B0D-96C7-C98000166E9D}" type="presOf" srcId="{7CBF8400-DF90-4FCC-961A-D60F88709481}" destId="{D522B565-8489-41E8-A719-3633DA50B195}" srcOrd="0" destOrd="0" presId="urn:microsoft.com/office/officeart/2005/8/layout/matrix1"/>
    <dgm:cxn modelId="{9715603A-7021-41F2-B7F9-2BF5C6462AE9}" type="presOf" srcId="{5803BC57-C7F9-4C57-9C60-C73238731C1F}" destId="{894CE869-77B6-46AE-B7C6-D70A06FA9AF7}" srcOrd="0" destOrd="0" presId="urn:microsoft.com/office/officeart/2005/8/layout/matrix1"/>
    <dgm:cxn modelId="{24C35441-FFD2-4554-92B1-4AABFF799450}" type="presOf" srcId="{5803BC57-C7F9-4C57-9C60-C73238731C1F}" destId="{4FAF82C3-DBAB-4C13-8DEE-EE55481A7E1B}" srcOrd="1" destOrd="0" presId="urn:microsoft.com/office/officeart/2005/8/layout/matrix1"/>
    <dgm:cxn modelId="{F682BC62-97EA-49A0-8DEC-604D423F2310}" type="presOf" srcId="{53F9A38B-256F-44A9-9462-A5DECA60F24C}" destId="{D8F06F63-1C83-4DA4-834C-75D850750FFF}" srcOrd="0" destOrd="0" presId="urn:microsoft.com/office/officeart/2005/8/layout/matrix1"/>
    <dgm:cxn modelId="{2AEF6358-3E05-4289-8942-91BDEE027CC1}" type="presOf" srcId="{E201995F-60FB-48D8-B3E9-9CF5456BC851}" destId="{B833F4A0-C8DD-4A54-988C-CDF120B70C5D}" srcOrd="1" destOrd="0" presId="urn:microsoft.com/office/officeart/2005/8/layout/matrix1"/>
    <dgm:cxn modelId="{CA6D5B7E-D376-4ED1-AE3D-A8C01790180D}" type="presOf" srcId="{46133400-7AEA-41DC-B906-7A7C2A5EC758}" destId="{2C22260A-AE4B-401E-9394-5098E2628FC0}" srcOrd="1" destOrd="0" presId="urn:microsoft.com/office/officeart/2005/8/layout/matrix1"/>
    <dgm:cxn modelId="{8B286AB0-41A3-4B96-9C5D-AE24BD846354}" srcId="{53F9A38B-256F-44A9-9462-A5DECA60F24C}" destId="{7CBF8400-DF90-4FCC-961A-D60F88709481}" srcOrd="1" destOrd="0" parTransId="{B08E38F8-93F7-429F-B076-57EDC4F77C19}" sibTransId="{5393F899-65D2-4D0D-BF16-B28133CF4133}"/>
    <dgm:cxn modelId="{8996FBB8-BE19-4EDE-9F13-AB7CDD146E6B}" srcId="{53F9A38B-256F-44A9-9462-A5DECA60F24C}" destId="{46133400-7AEA-41DC-B906-7A7C2A5EC758}" srcOrd="0" destOrd="0" parTransId="{3136CFD9-9EB5-489D-B889-ABB4D6002254}" sibTransId="{A2569A8E-C80C-4727-A34B-8D684E77E92C}"/>
    <dgm:cxn modelId="{F87652CB-3F97-4529-9426-B86868958461}" srcId="{44040A51-5FF1-46C4-82A3-33BC40CB9B9E}" destId="{53F9A38B-256F-44A9-9462-A5DECA60F24C}" srcOrd="0" destOrd="0" parTransId="{8BBFA6D6-ACDF-4877-B0E2-0E7D08BB196A}" sibTransId="{1EABE6F8-A199-42CE-A82D-C8C49D67F554}"/>
    <dgm:cxn modelId="{2AF8B6CF-A55E-45C2-88FE-EDAAC53595AC}" srcId="{53F9A38B-256F-44A9-9462-A5DECA60F24C}" destId="{5803BC57-C7F9-4C57-9C60-C73238731C1F}" srcOrd="2" destOrd="0" parTransId="{782CA11B-E60F-4ACC-915A-7B0F1230F056}" sibTransId="{4D395531-446B-4130-80B7-5F57B3D1C710}"/>
    <dgm:cxn modelId="{D6D217DC-7591-424F-AE0D-ADE65A711422}" type="presOf" srcId="{E201995F-60FB-48D8-B3E9-9CF5456BC851}" destId="{8CF591FD-E0E5-4B04-AA39-FCCACF8AA402}" srcOrd="0" destOrd="0" presId="urn:microsoft.com/office/officeart/2005/8/layout/matrix1"/>
    <dgm:cxn modelId="{A00DEFE4-1861-44AD-B2E4-C4A7F07F1764}" type="presOf" srcId="{46133400-7AEA-41DC-B906-7A7C2A5EC758}" destId="{9F9188E3-F0AB-4B3C-A3E6-8F156A728EB5}" srcOrd="0" destOrd="0" presId="urn:microsoft.com/office/officeart/2005/8/layout/matrix1"/>
    <dgm:cxn modelId="{5057B7EB-09E2-4703-BA8E-5A0B8778CF91}" type="presOf" srcId="{7CBF8400-DF90-4FCC-961A-D60F88709481}" destId="{B5DE7CAE-735A-402E-BD19-FDC44D1BE559}" srcOrd="1" destOrd="0" presId="urn:microsoft.com/office/officeart/2005/8/layout/matrix1"/>
    <dgm:cxn modelId="{6594C2D1-A496-4986-AC18-E8545A27A28B}" type="presParOf" srcId="{44DB87DF-D56A-43FF-9A90-1E93177CBA9A}" destId="{20300DF9-93F5-40A6-98E7-FC4711333507}" srcOrd="0" destOrd="0" presId="urn:microsoft.com/office/officeart/2005/8/layout/matrix1"/>
    <dgm:cxn modelId="{52496CD0-9B18-4435-8DC7-89E882C3710C}" type="presParOf" srcId="{20300DF9-93F5-40A6-98E7-FC4711333507}" destId="{9F9188E3-F0AB-4B3C-A3E6-8F156A728EB5}" srcOrd="0" destOrd="0" presId="urn:microsoft.com/office/officeart/2005/8/layout/matrix1"/>
    <dgm:cxn modelId="{672F2CDF-CE04-4939-AF60-0246C4CE38B2}" type="presParOf" srcId="{20300DF9-93F5-40A6-98E7-FC4711333507}" destId="{2C22260A-AE4B-401E-9394-5098E2628FC0}" srcOrd="1" destOrd="0" presId="urn:microsoft.com/office/officeart/2005/8/layout/matrix1"/>
    <dgm:cxn modelId="{0C9CC4D4-A9FA-46CA-9231-3472A8736D7B}" type="presParOf" srcId="{20300DF9-93F5-40A6-98E7-FC4711333507}" destId="{D522B565-8489-41E8-A719-3633DA50B195}" srcOrd="2" destOrd="0" presId="urn:microsoft.com/office/officeart/2005/8/layout/matrix1"/>
    <dgm:cxn modelId="{594BE9AD-4898-43CC-9A45-02D0E2F46DAC}" type="presParOf" srcId="{20300DF9-93F5-40A6-98E7-FC4711333507}" destId="{B5DE7CAE-735A-402E-BD19-FDC44D1BE559}" srcOrd="3" destOrd="0" presId="urn:microsoft.com/office/officeart/2005/8/layout/matrix1"/>
    <dgm:cxn modelId="{0DD64D4D-BC69-48E6-BFBD-259C1059B9DB}" type="presParOf" srcId="{20300DF9-93F5-40A6-98E7-FC4711333507}" destId="{894CE869-77B6-46AE-B7C6-D70A06FA9AF7}" srcOrd="4" destOrd="0" presId="urn:microsoft.com/office/officeart/2005/8/layout/matrix1"/>
    <dgm:cxn modelId="{9CA2811B-2722-4D83-8FA5-93F92680B0FD}" type="presParOf" srcId="{20300DF9-93F5-40A6-98E7-FC4711333507}" destId="{4FAF82C3-DBAB-4C13-8DEE-EE55481A7E1B}" srcOrd="5" destOrd="0" presId="urn:microsoft.com/office/officeart/2005/8/layout/matrix1"/>
    <dgm:cxn modelId="{C4221E56-6B16-45E3-B03D-7666485FB5B7}" type="presParOf" srcId="{20300DF9-93F5-40A6-98E7-FC4711333507}" destId="{8CF591FD-E0E5-4B04-AA39-FCCACF8AA402}" srcOrd="6" destOrd="0" presId="urn:microsoft.com/office/officeart/2005/8/layout/matrix1"/>
    <dgm:cxn modelId="{761295F2-4D51-41E0-B79A-90E5C1EC4C9D}" type="presParOf" srcId="{20300DF9-93F5-40A6-98E7-FC4711333507}" destId="{B833F4A0-C8DD-4A54-988C-CDF120B70C5D}" srcOrd="7" destOrd="0" presId="urn:microsoft.com/office/officeart/2005/8/layout/matrix1"/>
    <dgm:cxn modelId="{7104D345-EAF2-4313-BA86-CCF89EEA9B33}" type="presParOf" srcId="{44DB87DF-D56A-43FF-9A90-1E93177CBA9A}" destId="{D8F06F63-1C83-4DA4-834C-75D850750FF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colorful4" csCatId="colorful" phldr="1"/>
      <dgm:spPr/>
    </dgm:pt>
    <dgm:pt modelId="{7C49651C-760B-4A4D-8823-FDC13F42B4CC}">
      <dgm:prSet phldrT="[Text]" custT="1"/>
      <dgm:spPr/>
      <dgm:t>
        <a:bodyPr/>
        <a:lstStyle/>
        <a:p>
          <a:r>
            <a:rPr lang="en-US" sz="2400"/>
            <a:t>Coercive control is a term developed by Evan STARK to help us understand domestic abuse as more than a “fight.” It is a pattern of behaviour which seeks to take away the victim’s liberty or freedom, to strip away their sense of self</a:t>
          </a:r>
          <a:endParaRPr lang="en-US" sz="2400" dirty="0"/>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dirty="0"/>
            <a:t>“Not only is coercive control the most common context in which women are abused, it is also the most dangerous” Stark (2007)</a:t>
          </a:r>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7E30B4D-50F6-4765-BF31-64F61E2A5AB6}" type="doc">
      <dgm:prSet loTypeId="urn:microsoft.com/office/officeart/2005/8/layout/process2" loCatId="process" qsTypeId="urn:microsoft.com/office/officeart/2005/8/quickstyle/simple1" qsCatId="simple" csTypeId="urn:microsoft.com/office/officeart/2005/8/colors/colorful4" csCatId="colorful" phldr="1"/>
      <dgm:spPr/>
    </dgm:pt>
    <dgm:pt modelId="{315586D1-F435-4FE6-AD20-8A246950023C}">
      <dgm:prSet phldrT="[Text]" custT="1"/>
      <dgm:spPr/>
      <dgm:t>
        <a:bodyPr/>
        <a:lstStyle/>
        <a:p>
          <a:r>
            <a:rPr lang="en-US" sz="2400"/>
            <a:t>The College of Policing’s Head of Crime &amp; Criminal Justice, David Tucker said:</a:t>
          </a:r>
          <a:endParaRPr lang="en-US" sz="2400" dirty="0"/>
        </a:p>
      </dgm:t>
    </dgm:pt>
    <dgm:pt modelId="{43DB15E0-8225-48FC-A05B-13083441615A}" type="parTrans" cxnId="{95E47A03-331D-4854-A6CC-89C3D1160F0E}">
      <dgm:prSet/>
      <dgm:spPr/>
      <dgm:t>
        <a:bodyPr/>
        <a:lstStyle/>
        <a:p>
          <a:endParaRPr lang="en-US"/>
        </a:p>
      </dgm:t>
    </dgm:pt>
    <dgm:pt modelId="{172EB323-8879-4265-BE31-321FFFCD5C80}" type="sibTrans" cxnId="{95E47A03-331D-4854-A6CC-89C3D1160F0E}">
      <dgm:prSet/>
      <dgm:spPr/>
      <dgm:t>
        <a:bodyPr/>
        <a:lstStyle/>
        <a:p>
          <a:endParaRPr lang="en-US"/>
        </a:p>
      </dgm:t>
    </dgm:pt>
    <dgm:pt modelId="{5C331FBD-70B3-4A2B-860B-69FC6F7A29AD}">
      <dgm:prSet phldrT="[Text]" custT="1"/>
      <dgm:spPr/>
      <dgm:t>
        <a:bodyPr/>
        <a:lstStyle/>
        <a:p>
          <a:r>
            <a:rPr lang="en-US" sz="2400"/>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endParaRPr lang="en-US" sz="2400" dirty="0"/>
        </a:p>
      </dgm:t>
    </dgm:pt>
    <dgm:pt modelId="{3ED12658-BDFC-4150-B8A5-5B4B01FB2CA6}" type="parTrans" cxnId="{B6A9E336-02ED-4D24-8673-ADC5FE1AE8D4}">
      <dgm:prSet/>
      <dgm:spPr/>
      <dgm:t>
        <a:bodyPr/>
        <a:lstStyle/>
        <a:p>
          <a:endParaRPr lang="en-US"/>
        </a:p>
      </dgm:t>
    </dgm:pt>
    <dgm:pt modelId="{F0DF706D-5A8B-47E6-9E99-D26879965141}" type="sibTrans" cxnId="{B6A9E336-02ED-4D24-8673-ADC5FE1AE8D4}">
      <dgm:prSet/>
      <dgm:spPr/>
      <dgm:t>
        <a:bodyPr/>
        <a:lstStyle/>
        <a:p>
          <a:endParaRPr lang="en-US"/>
        </a:p>
      </dgm:t>
    </dgm:pt>
    <dgm:pt modelId="{90CE6C33-E7CF-4596-89C0-8FC3B742680C}" type="pres">
      <dgm:prSet presAssocID="{D7E30B4D-50F6-4765-BF31-64F61E2A5AB6}" presName="linearFlow" presStyleCnt="0">
        <dgm:presLayoutVars>
          <dgm:resizeHandles val="exact"/>
        </dgm:presLayoutVars>
      </dgm:prSet>
      <dgm:spPr/>
    </dgm:pt>
    <dgm:pt modelId="{CAC21F34-4BE0-4EDF-BB43-6416894AFEB2}" type="pres">
      <dgm:prSet presAssocID="{315586D1-F435-4FE6-AD20-8A246950023C}" presName="node" presStyleLbl="node1" presStyleIdx="0" presStyleCnt="2" custScaleX="132553" custScaleY="29975">
        <dgm:presLayoutVars>
          <dgm:bulletEnabled val="1"/>
        </dgm:presLayoutVars>
      </dgm:prSet>
      <dgm:spPr/>
    </dgm:pt>
    <dgm:pt modelId="{EE82D6F2-924C-4370-9FA0-95414BCF3128}" type="pres">
      <dgm:prSet presAssocID="{172EB323-8879-4265-BE31-321FFFCD5C80}" presName="sibTrans" presStyleLbl="sibTrans2D1" presStyleIdx="0" presStyleCnt="1" custAng="71195" custLinFactNeighborX="-6525" custLinFactNeighborY="-10107"/>
      <dgm:spPr/>
    </dgm:pt>
    <dgm:pt modelId="{7DBC8C5D-48E3-4010-9B4F-81B9209BED68}" type="pres">
      <dgm:prSet presAssocID="{172EB323-8879-4265-BE31-321FFFCD5C80}" presName="connectorText" presStyleLbl="sibTrans2D1" presStyleIdx="0" presStyleCnt="1"/>
      <dgm:spPr/>
    </dgm:pt>
    <dgm:pt modelId="{4FDAF406-4AC8-4270-A512-7A6397BEB340}" type="pres">
      <dgm:prSet presAssocID="{5C331FBD-70B3-4A2B-860B-69FC6F7A29AD}" presName="node" presStyleLbl="node1" presStyleIdx="1" presStyleCnt="2" custScaleX="122798" custScaleY="72363" custLinFactNeighborX="754" custLinFactNeighborY="-18193">
        <dgm:presLayoutVars>
          <dgm:bulletEnabled val="1"/>
        </dgm:presLayoutVars>
      </dgm:prSet>
      <dgm:spPr/>
    </dgm:pt>
  </dgm:ptLst>
  <dgm:cxnLst>
    <dgm:cxn modelId="{95E47A03-331D-4854-A6CC-89C3D1160F0E}" srcId="{D7E30B4D-50F6-4765-BF31-64F61E2A5AB6}" destId="{315586D1-F435-4FE6-AD20-8A246950023C}" srcOrd="0" destOrd="0" parTransId="{43DB15E0-8225-48FC-A05B-13083441615A}" sibTransId="{172EB323-8879-4265-BE31-321FFFCD5C80}"/>
    <dgm:cxn modelId="{79D23B2F-1331-4E35-A7F8-CE04145B1724}" type="presOf" srcId="{315586D1-F435-4FE6-AD20-8A246950023C}" destId="{CAC21F34-4BE0-4EDF-BB43-6416894AFEB2}" srcOrd="0" destOrd="0" presId="urn:microsoft.com/office/officeart/2005/8/layout/process2"/>
    <dgm:cxn modelId="{B6A9E336-02ED-4D24-8673-ADC5FE1AE8D4}" srcId="{D7E30B4D-50F6-4765-BF31-64F61E2A5AB6}" destId="{5C331FBD-70B3-4A2B-860B-69FC6F7A29AD}" srcOrd="1" destOrd="0" parTransId="{3ED12658-BDFC-4150-B8A5-5B4B01FB2CA6}" sibTransId="{F0DF706D-5A8B-47E6-9E99-D26879965141}"/>
    <dgm:cxn modelId="{D19E6160-5BE6-4163-9CEB-2D6FFD1127AF}" type="presOf" srcId="{D7E30B4D-50F6-4765-BF31-64F61E2A5AB6}" destId="{90CE6C33-E7CF-4596-89C0-8FC3B742680C}" srcOrd="0" destOrd="0" presId="urn:microsoft.com/office/officeart/2005/8/layout/process2"/>
    <dgm:cxn modelId="{DCA87C46-2509-434B-ACF9-0DE99F9D03E3}" type="presOf" srcId="{172EB323-8879-4265-BE31-321FFFCD5C80}" destId="{EE82D6F2-924C-4370-9FA0-95414BCF3128}" srcOrd="0" destOrd="0" presId="urn:microsoft.com/office/officeart/2005/8/layout/process2"/>
    <dgm:cxn modelId="{09DB9B6D-CF63-4293-8C17-5F0ED10B68E5}" type="presOf" srcId="{172EB323-8879-4265-BE31-321FFFCD5C80}" destId="{7DBC8C5D-48E3-4010-9B4F-81B9209BED68}" srcOrd="1" destOrd="0" presId="urn:microsoft.com/office/officeart/2005/8/layout/process2"/>
    <dgm:cxn modelId="{5924E1F0-9F83-4DDD-89C8-FFBC9DFBDCB5}" type="presOf" srcId="{5C331FBD-70B3-4A2B-860B-69FC6F7A29AD}" destId="{4FDAF406-4AC8-4270-A512-7A6397BEB340}" srcOrd="0" destOrd="0" presId="urn:microsoft.com/office/officeart/2005/8/layout/process2"/>
    <dgm:cxn modelId="{BC6BB80B-BD89-44CF-BB62-BF6DAB28D49F}" type="presParOf" srcId="{90CE6C33-E7CF-4596-89C0-8FC3B742680C}" destId="{CAC21F34-4BE0-4EDF-BB43-6416894AFEB2}" srcOrd="0" destOrd="0" presId="urn:microsoft.com/office/officeart/2005/8/layout/process2"/>
    <dgm:cxn modelId="{251323B6-724B-4FFD-A037-A8217A02B523}" type="presParOf" srcId="{90CE6C33-E7CF-4596-89C0-8FC3B742680C}" destId="{EE82D6F2-924C-4370-9FA0-95414BCF3128}" srcOrd="1" destOrd="0" presId="urn:microsoft.com/office/officeart/2005/8/layout/process2"/>
    <dgm:cxn modelId="{35AE2977-30CF-4DE8-A733-61647B8C8850}" type="presParOf" srcId="{EE82D6F2-924C-4370-9FA0-95414BCF3128}" destId="{7DBC8C5D-48E3-4010-9B4F-81B9209BED68}" srcOrd="0" destOrd="0" presId="urn:microsoft.com/office/officeart/2005/8/layout/process2"/>
    <dgm:cxn modelId="{A12EEA42-6767-442E-B247-BC1E4A4966FA}" type="presParOf" srcId="{90CE6C33-E7CF-4596-89C0-8FC3B742680C}" destId="{4FDAF406-4AC8-4270-A512-7A6397BEB34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F26D63-FA53-45C4-8121-13F7E3841A71}" type="doc">
      <dgm:prSet loTypeId="urn:microsoft.com/office/officeart/2005/8/layout/process5" loCatId="process" qsTypeId="urn:microsoft.com/office/officeart/2005/8/quickstyle/simple1" qsCatId="simple" csTypeId="urn:microsoft.com/office/officeart/2005/8/colors/accent1_5" csCatId="accent1" phldr="1"/>
      <dgm:spPr/>
      <dgm:t>
        <a:bodyPr/>
        <a:lstStyle/>
        <a:p>
          <a:endParaRPr lang="en-US"/>
        </a:p>
      </dgm:t>
    </dgm:pt>
    <dgm:pt modelId="{2A7DAF3D-F3E0-4EB6-8E86-7B870D94663A}">
      <dgm:prSet phldrT="[Text]" custT="1"/>
      <dgm:spPr/>
      <dgm:t>
        <a:bodyPr/>
        <a:lstStyle/>
        <a:p>
          <a:r>
            <a:rPr lang="en-US" sz="2400"/>
            <a:t>Came into force on 29</a:t>
          </a:r>
          <a:r>
            <a:rPr lang="en-US" sz="2400" baseline="30000"/>
            <a:t>th</a:t>
          </a:r>
          <a:r>
            <a:rPr lang="en-US" sz="2400"/>
            <a:t> December 2015</a:t>
          </a:r>
          <a:endParaRPr lang="en-US" sz="2400" dirty="0"/>
        </a:p>
      </dgm:t>
    </dgm:pt>
    <dgm:pt modelId="{50AA8FE8-7FAF-454B-BD62-FA25645DFD34}" type="parTrans" cxnId="{7749EF43-437D-432D-9C92-B60855680ABA}">
      <dgm:prSet/>
      <dgm:spPr/>
      <dgm:t>
        <a:bodyPr/>
        <a:lstStyle/>
        <a:p>
          <a:endParaRPr lang="en-US"/>
        </a:p>
      </dgm:t>
    </dgm:pt>
    <dgm:pt modelId="{11DA4BB5-8AC2-4E75-8AA3-4FD431F43041}" type="sibTrans" cxnId="{7749EF43-437D-432D-9C92-B60855680ABA}">
      <dgm:prSet/>
      <dgm:spPr/>
      <dgm:t>
        <a:bodyPr/>
        <a:lstStyle/>
        <a:p>
          <a:endParaRPr lang="en-US"/>
        </a:p>
      </dgm:t>
    </dgm:pt>
    <dgm:pt modelId="{939728EE-0D98-4523-A1E0-F067A3EB988D}">
      <dgm:prSet phldrT="[Text]" custT="1"/>
      <dgm:spPr/>
      <dgm:t>
        <a:bodyPr/>
        <a:lstStyle/>
        <a:p>
          <a:r>
            <a:rPr lang="en-US" sz="2400"/>
            <a:t>Amended by the Domestic Abuse Act 2021</a:t>
          </a:r>
          <a:endParaRPr lang="en-US" sz="2400" dirty="0"/>
        </a:p>
      </dgm:t>
    </dgm:pt>
    <dgm:pt modelId="{773C05BD-4630-4705-B875-6E91D49FD0FD}" type="parTrans" cxnId="{01E67C4F-774C-4A14-AB90-36F9C37C085B}">
      <dgm:prSet/>
      <dgm:spPr/>
      <dgm:t>
        <a:bodyPr/>
        <a:lstStyle/>
        <a:p>
          <a:endParaRPr lang="en-US"/>
        </a:p>
      </dgm:t>
    </dgm:pt>
    <dgm:pt modelId="{51ACDD31-1301-4D1B-8BB3-B5318E4FF09A}" type="sibTrans" cxnId="{01E67C4F-774C-4A14-AB90-36F9C37C085B}">
      <dgm:prSet/>
      <dgm:spPr/>
      <dgm:t>
        <a:bodyPr/>
        <a:lstStyle/>
        <a:p>
          <a:endParaRPr lang="en-US"/>
        </a:p>
      </dgm:t>
    </dgm:pt>
    <dgm:pt modelId="{82E9F3B9-F883-4C80-ADB3-48D4AF5B1C35}">
      <dgm:prSet phldrT="[Text]" custT="1"/>
      <dgm:spPr/>
      <dgm:t>
        <a:bodyPr/>
        <a:lstStyle/>
        <a:p>
          <a:r>
            <a:rPr lang="en-US" sz="2400"/>
            <a:t>Not retrospective</a:t>
          </a:r>
          <a:endParaRPr lang="en-US" sz="2400" dirty="0"/>
        </a:p>
      </dgm:t>
    </dgm:pt>
    <dgm:pt modelId="{F0B25CD9-C516-4B6D-AC0A-6CE268F53ACD}" type="parTrans" cxnId="{290619C9-3509-451F-B610-C39E5D037AA9}">
      <dgm:prSet/>
      <dgm:spPr/>
      <dgm:t>
        <a:bodyPr/>
        <a:lstStyle/>
        <a:p>
          <a:endParaRPr lang="en-US"/>
        </a:p>
      </dgm:t>
    </dgm:pt>
    <dgm:pt modelId="{590FB0C6-3525-47AF-ACD6-E605D9CDE7F0}" type="sibTrans" cxnId="{290619C9-3509-451F-B610-C39E5D037AA9}">
      <dgm:prSet/>
      <dgm:spPr/>
      <dgm:t>
        <a:bodyPr/>
        <a:lstStyle/>
        <a:p>
          <a:endParaRPr lang="en-US"/>
        </a:p>
      </dgm:t>
    </dgm:pt>
    <dgm:pt modelId="{0823958C-F91E-4A51-8B44-78D24DCB49D2}">
      <dgm:prSet phldrT="[Text]" custT="1"/>
      <dgm:spPr/>
      <dgm:t>
        <a:bodyPr/>
        <a:lstStyle/>
        <a:p>
          <a:r>
            <a:rPr lang="en-US" sz="2400"/>
            <a:t>Antecedent can be included in statement as historical evidence</a:t>
          </a:r>
          <a:endParaRPr lang="en-US" sz="2400" dirty="0"/>
        </a:p>
      </dgm:t>
    </dgm:pt>
    <dgm:pt modelId="{B65E3138-1406-4B07-A383-93D562B9B61B}" type="parTrans" cxnId="{D173B4F6-6F71-4AE9-96D0-55772DB8D899}">
      <dgm:prSet/>
      <dgm:spPr/>
      <dgm:t>
        <a:bodyPr/>
        <a:lstStyle/>
        <a:p>
          <a:endParaRPr lang="en-US"/>
        </a:p>
      </dgm:t>
    </dgm:pt>
    <dgm:pt modelId="{15C78BFB-61C7-4179-B45A-9748D505EFEE}" type="sibTrans" cxnId="{D173B4F6-6F71-4AE9-96D0-55772DB8D899}">
      <dgm:prSet/>
      <dgm:spPr/>
      <dgm:t>
        <a:bodyPr/>
        <a:lstStyle/>
        <a:p>
          <a:endParaRPr lang="en-US"/>
        </a:p>
      </dgm:t>
    </dgm:pt>
    <dgm:pt modelId="{B13912C3-2E6F-4BD4-8109-F52313663D41}">
      <dgm:prSet phldrT="[Text]" custT="1"/>
      <dgm:spPr/>
      <dgm:t>
        <a:bodyPr/>
        <a:lstStyle/>
        <a:p>
          <a:r>
            <a:rPr lang="en-US" sz="2400"/>
            <a:t>CPS advise Bad Character Evidence</a:t>
          </a:r>
          <a:endParaRPr lang="en-US" sz="2400" dirty="0"/>
        </a:p>
      </dgm:t>
    </dgm:pt>
    <dgm:pt modelId="{ACF26412-AE46-4A22-ADB6-63358890723C}" type="parTrans" cxnId="{8E183B6F-E65A-4713-BE83-69C1EF458879}">
      <dgm:prSet/>
      <dgm:spPr/>
      <dgm:t>
        <a:bodyPr/>
        <a:lstStyle/>
        <a:p>
          <a:endParaRPr lang="en-US"/>
        </a:p>
      </dgm:t>
    </dgm:pt>
    <dgm:pt modelId="{6A7848FB-DC06-46E0-8814-4691D68BE95D}" type="sibTrans" cxnId="{8E183B6F-E65A-4713-BE83-69C1EF458879}">
      <dgm:prSet/>
      <dgm:spPr/>
      <dgm:t>
        <a:bodyPr/>
        <a:lstStyle/>
        <a:p>
          <a:endParaRPr lang="en-US"/>
        </a:p>
      </dgm:t>
    </dgm:pt>
    <dgm:pt modelId="{95C2752C-C15F-4D66-B5EE-16DCF987F2BE}" type="pres">
      <dgm:prSet presAssocID="{ADF26D63-FA53-45C4-8121-13F7E3841A71}" presName="diagram" presStyleCnt="0">
        <dgm:presLayoutVars>
          <dgm:dir/>
          <dgm:resizeHandles val="exact"/>
        </dgm:presLayoutVars>
      </dgm:prSet>
      <dgm:spPr/>
    </dgm:pt>
    <dgm:pt modelId="{CB6A4DAD-5543-4078-B92A-303CE2847B65}" type="pres">
      <dgm:prSet presAssocID="{2A7DAF3D-F3E0-4EB6-8E86-7B870D94663A}" presName="node" presStyleLbl="node1" presStyleIdx="0" presStyleCnt="5">
        <dgm:presLayoutVars>
          <dgm:bulletEnabled val="1"/>
        </dgm:presLayoutVars>
      </dgm:prSet>
      <dgm:spPr/>
    </dgm:pt>
    <dgm:pt modelId="{D68E8A71-B3DE-4B9B-967E-33090439A307}" type="pres">
      <dgm:prSet presAssocID="{11DA4BB5-8AC2-4E75-8AA3-4FD431F43041}" presName="sibTrans" presStyleLbl="sibTrans2D1" presStyleIdx="0" presStyleCnt="4"/>
      <dgm:spPr/>
    </dgm:pt>
    <dgm:pt modelId="{E6D5368F-9A1F-42D6-B0A6-A2854727E132}" type="pres">
      <dgm:prSet presAssocID="{11DA4BB5-8AC2-4E75-8AA3-4FD431F43041}" presName="connectorText" presStyleLbl="sibTrans2D1" presStyleIdx="0" presStyleCnt="4"/>
      <dgm:spPr/>
    </dgm:pt>
    <dgm:pt modelId="{BE265A53-2AA8-4F0D-8314-320A3229ED09}" type="pres">
      <dgm:prSet presAssocID="{939728EE-0D98-4523-A1E0-F067A3EB988D}" presName="node" presStyleLbl="node1" presStyleIdx="1" presStyleCnt="5">
        <dgm:presLayoutVars>
          <dgm:bulletEnabled val="1"/>
        </dgm:presLayoutVars>
      </dgm:prSet>
      <dgm:spPr/>
    </dgm:pt>
    <dgm:pt modelId="{1C8B7441-8575-478B-88ED-CF88E096C903}" type="pres">
      <dgm:prSet presAssocID="{51ACDD31-1301-4D1B-8BB3-B5318E4FF09A}" presName="sibTrans" presStyleLbl="sibTrans2D1" presStyleIdx="1" presStyleCnt="4"/>
      <dgm:spPr/>
    </dgm:pt>
    <dgm:pt modelId="{8097F85C-95CB-4DC7-A1BA-7BEE7AA077A2}" type="pres">
      <dgm:prSet presAssocID="{51ACDD31-1301-4D1B-8BB3-B5318E4FF09A}" presName="connectorText" presStyleLbl="sibTrans2D1" presStyleIdx="1" presStyleCnt="4"/>
      <dgm:spPr/>
    </dgm:pt>
    <dgm:pt modelId="{0AA13F5E-D4BC-4D58-85EC-10845556F626}" type="pres">
      <dgm:prSet presAssocID="{82E9F3B9-F883-4C80-ADB3-48D4AF5B1C35}" presName="node" presStyleLbl="node1" presStyleIdx="2" presStyleCnt="5">
        <dgm:presLayoutVars>
          <dgm:bulletEnabled val="1"/>
        </dgm:presLayoutVars>
      </dgm:prSet>
      <dgm:spPr/>
    </dgm:pt>
    <dgm:pt modelId="{F7965542-BC3C-4445-AC8D-3F617D11E956}" type="pres">
      <dgm:prSet presAssocID="{590FB0C6-3525-47AF-ACD6-E605D9CDE7F0}" presName="sibTrans" presStyleLbl="sibTrans2D1" presStyleIdx="2" presStyleCnt="4"/>
      <dgm:spPr/>
    </dgm:pt>
    <dgm:pt modelId="{7A82EEEA-1C4E-4661-87E1-866606E7A274}" type="pres">
      <dgm:prSet presAssocID="{590FB0C6-3525-47AF-ACD6-E605D9CDE7F0}" presName="connectorText" presStyleLbl="sibTrans2D1" presStyleIdx="2" presStyleCnt="4"/>
      <dgm:spPr/>
    </dgm:pt>
    <dgm:pt modelId="{B35636D8-B081-4091-B565-16C3515E75AB}" type="pres">
      <dgm:prSet presAssocID="{0823958C-F91E-4A51-8B44-78D24DCB49D2}" presName="node" presStyleLbl="node1" presStyleIdx="3" presStyleCnt="5">
        <dgm:presLayoutVars>
          <dgm:bulletEnabled val="1"/>
        </dgm:presLayoutVars>
      </dgm:prSet>
      <dgm:spPr/>
    </dgm:pt>
    <dgm:pt modelId="{589599AE-40BC-45C0-A88D-2E9BF502F514}" type="pres">
      <dgm:prSet presAssocID="{15C78BFB-61C7-4179-B45A-9748D505EFEE}" presName="sibTrans" presStyleLbl="sibTrans2D1" presStyleIdx="3" presStyleCnt="4"/>
      <dgm:spPr/>
    </dgm:pt>
    <dgm:pt modelId="{33647E60-C604-4217-90A7-A95E9828044A}" type="pres">
      <dgm:prSet presAssocID="{15C78BFB-61C7-4179-B45A-9748D505EFEE}" presName="connectorText" presStyleLbl="sibTrans2D1" presStyleIdx="3" presStyleCnt="4"/>
      <dgm:spPr/>
    </dgm:pt>
    <dgm:pt modelId="{417C7535-6FAE-4A84-9B6F-0BE24BCE3AA2}" type="pres">
      <dgm:prSet presAssocID="{B13912C3-2E6F-4BD4-8109-F52313663D41}" presName="node" presStyleLbl="node1" presStyleIdx="4" presStyleCnt="5">
        <dgm:presLayoutVars>
          <dgm:bulletEnabled val="1"/>
        </dgm:presLayoutVars>
      </dgm:prSet>
      <dgm:spPr/>
    </dgm:pt>
  </dgm:ptLst>
  <dgm:cxnLst>
    <dgm:cxn modelId="{7BE1F703-3603-471A-9292-2BFF1DF2CA27}" type="presOf" srcId="{ADF26D63-FA53-45C4-8121-13F7E3841A71}" destId="{95C2752C-C15F-4D66-B5EE-16DCF987F2BE}" srcOrd="0" destOrd="0" presId="urn:microsoft.com/office/officeart/2005/8/layout/process5"/>
    <dgm:cxn modelId="{E96F6018-26E0-4A0D-AD73-0F0B82314F2B}" type="presOf" srcId="{82E9F3B9-F883-4C80-ADB3-48D4AF5B1C35}" destId="{0AA13F5E-D4BC-4D58-85EC-10845556F626}" srcOrd="0" destOrd="0" presId="urn:microsoft.com/office/officeart/2005/8/layout/process5"/>
    <dgm:cxn modelId="{2C33481E-6412-4B27-AF26-4A7EBEE22E39}" type="presOf" srcId="{15C78BFB-61C7-4179-B45A-9748D505EFEE}" destId="{33647E60-C604-4217-90A7-A95E9828044A}" srcOrd="1" destOrd="0" presId="urn:microsoft.com/office/officeart/2005/8/layout/process5"/>
    <dgm:cxn modelId="{A4B9AD1E-6511-4229-B489-C98DB1D4CC16}" type="presOf" srcId="{590FB0C6-3525-47AF-ACD6-E605D9CDE7F0}" destId="{7A82EEEA-1C4E-4661-87E1-866606E7A274}" srcOrd="1" destOrd="0" presId="urn:microsoft.com/office/officeart/2005/8/layout/process5"/>
    <dgm:cxn modelId="{91C6A622-8E9F-4DF6-823A-84F8FE79E4BF}" type="presOf" srcId="{51ACDD31-1301-4D1B-8BB3-B5318E4FF09A}" destId="{8097F85C-95CB-4DC7-A1BA-7BEE7AA077A2}" srcOrd="1" destOrd="0" presId="urn:microsoft.com/office/officeart/2005/8/layout/process5"/>
    <dgm:cxn modelId="{3B9FE72C-B10A-4490-BDB1-3FEAFE70265A}" type="presOf" srcId="{2A7DAF3D-F3E0-4EB6-8E86-7B870D94663A}" destId="{CB6A4DAD-5543-4078-B92A-303CE2847B65}" srcOrd="0" destOrd="0" presId="urn:microsoft.com/office/officeart/2005/8/layout/process5"/>
    <dgm:cxn modelId="{7749EF43-437D-432D-9C92-B60855680ABA}" srcId="{ADF26D63-FA53-45C4-8121-13F7E3841A71}" destId="{2A7DAF3D-F3E0-4EB6-8E86-7B870D94663A}" srcOrd="0" destOrd="0" parTransId="{50AA8FE8-7FAF-454B-BD62-FA25645DFD34}" sibTransId="{11DA4BB5-8AC2-4E75-8AA3-4FD431F43041}"/>
    <dgm:cxn modelId="{8E183B6F-E65A-4713-BE83-69C1EF458879}" srcId="{ADF26D63-FA53-45C4-8121-13F7E3841A71}" destId="{B13912C3-2E6F-4BD4-8109-F52313663D41}" srcOrd="4" destOrd="0" parTransId="{ACF26412-AE46-4A22-ADB6-63358890723C}" sibTransId="{6A7848FB-DC06-46E0-8814-4691D68BE95D}"/>
    <dgm:cxn modelId="{01E67C4F-774C-4A14-AB90-36F9C37C085B}" srcId="{ADF26D63-FA53-45C4-8121-13F7E3841A71}" destId="{939728EE-0D98-4523-A1E0-F067A3EB988D}" srcOrd="1" destOrd="0" parTransId="{773C05BD-4630-4705-B875-6E91D49FD0FD}" sibTransId="{51ACDD31-1301-4D1B-8BB3-B5318E4FF09A}"/>
    <dgm:cxn modelId="{05CA599F-63CE-46AD-A869-B060B9BFDD68}" type="presOf" srcId="{11DA4BB5-8AC2-4E75-8AA3-4FD431F43041}" destId="{E6D5368F-9A1F-42D6-B0A6-A2854727E132}" srcOrd="1" destOrd="0" presId="urn:microsoft.com/office/officeart/2005/8/layout/process5"/>
    <dgm:cxn modelId="{AD12BAA2-4776-405E-8BFB-EF061FDE9286}" type="presOf" srcId="{0823958C-F91E-4A51-8B44-78D24DCB49D2}" destId="{B35636D8-B081-4091-B565-16C3515E75AB}" srcOrd="0" destOrd="0" presId="urn:microsoft.com/office/officeart/2005/8/layout/process5"/>
    <dgm:cxn modelId="{F0F771A6-C15B-4AF3-BAC2-166780CB7661}" type="presOf" srcId="{B13912C3-2E6F-4BD4-8109-F52313663D41}" destId="{417C7535-6FAE-4A84-9B6F-0BE24BCE3AA2}" srcOrd="0" destOrd="0" presId="urn:microsoft.com/office/officeart/2005/8/layout/process5"/>
    <dgm:cxn modelId="{020DDBAC-103A-48EA-8C6B-FF67D991EE52}" type="presOf" srcId="{15C78BFB-61C7-4179-B45A-9748D505EFEE}" destId="{589599AE-40BC-45C0-A88D-2E9BF502F514}" srcOrd="0" destOrd="0" presId="urn:microsoft.com/office/officeart/2005/8/layout/process5"/>
    <dgm:cxn modelId="{A89082B1-B629-4B0F-BAE6-474091E8ACE1}" type="presOf" srcId="{51ACDD31-1301-4D1B-8BB3-B5318E4FF09A}" destId="{1C8B7441-8575-478B-88ED-CF88E096C903}" srcOrd="0" destOrd="0" presId="urn:microsoft.com/office/officeart/2005/8/layout/process5"/>
    <dgm:cxn modelId="{9091E0B7-3B07-416E-B0FA-340366988087}" type="presOf" srcId="{11DA4BB5-8AC2-4E75-8AA3-4FD431F43041}" destId="{D68E8A71-B3DE-4B9B-967E-33090439A307}" srcOrd="0" destOrd="0" presId="urn:microsoft.com/office/officeart/2005/8/layout/process5"/>
    <dgm:cxn modelId="{396637BE-AA1D-43D9-BC8E-58485EEC9F9B}" type="presOf" srcId="{590FB0C6-3525-47AF-ACD6-E605D9CDE7F0}" destId="{F7965542-BC3C-4445-AC8D-3F617D11E956}" srcOrd="0" destOrd="0" presId="urn:microsoft.com/office/officeart/2005/8/layout/process5"/>
    <dgm:cxn modelId="{290619C9-3509-451F-B610-C39E5D037AA9}" srcId="{ADF26D63-FA53-45C4-8121-13F7E3841A71}" destId="{82E9F3B9-F883-4C80-ADB3-48D4AF5B1C35}" srcOrd="2" destOrd="0" parTransId="{F0B25CD9-C516-4B6D-AC0A-6CE268F53ACD}" sibTransId="{590FB0C6-3525-47AF-ACD6-E605D9CDE7F0}"/>
    <dgm:cxn modelId="{D173B4F6-6F71-4AE9-96D0-55772DB8D899}" srcId="{ADF26D63-FA53-45C4-8121-13F7E3841A71}" destId="{0823958C-F91E-4A51-8B44-78D24DCB49D2}" srcOrd="3" destOrd="0" parTransId="{B65E3138-1406-4B07-A383-93D562B9B61B}" sibTransId="{15C78BFB-61C7-4179-B45A-9748D505EFEE}"/>
    <dgm:cxn modelId="{ED3618F9-1D99-45E7-AB7A-7DEB251A0120}" type="presOf" srcId="{939728EE-0D98-4523-A1E0-F067A3EB988D}" destId="{BE265A53-2AA8-4F0D-8314-320A3229ED09}" srcOrd="0" destOrd="0" presId="urn:microsoft.com/office/officeart/2005/8/layout/process5"/>
    <dgm:cxn modelId="{AECC9D7A-90B0-425F-898B-3F3E1F977B20}" type="presParOf" srcId="{95C2752C-C15F-4D66-B5EE-16DCF987F2BE}" destId="{CB6A4DAD-5543-4078-B92A-303CE2847B65}" srcOrd="0" destOrd="0" presId="urn:microsoft.com/office/officeart/2005/8/layout/process5"/>
    <dgm:cxn modelId="{EB85F223-B275-4996-AE29-DCE801C0A4D6}" type="presParOf" srcId="{95C2752C-C15F-4D66-B5EE-16DCF987F2BE}" destId="{D68E8A71-B3DE-4B9B-967E-33090439A307}" srcOrd="1" destOrd="0" presId="urn:microsoft.com/office/officeart/2005/8/layout/process5"/>
    <dgm:cxn modelId="{2E8E9CD1-B9A0-4A40-BCA0-287B76212B39}" type="presParOf" srcId="{D68E8A71-B3DE-4B9B-967E-33090439A307}" destId="{E6D5368F-9A1F-42D6-B0A6-A2854727E132}" srcOrd="0" destOrd="0" presId="urn:microsoft.com/office/officeart/2005/8/layout/process5"/>
    <dgm:cxn modelId="{1F1C5BD6-DD3A-448D-B10E-7A6311F1E4D7}" type="presParOf" srcId="{95C2752C-C15F-4D66-B5EE-16DCF987F2BE}" destId="{BE265A53-2AA8-4F0D-8314-320A3229ED09}" srcOrd="2" destOrd="0" presId="urn:microsoft.com/office/officeart/2005/8/layout/process5"/>
    <dgm:cxn modelId="{05748B7F-1CC2-407D-B178-793447EF1C3B}" type="presParOf" srcId="{95C2752C-C15F-4D66-B5EE-16DCF987F2BE}" destId="{1C8B7441-8575-478B-88ED-CF88E096C903}" srcOrd="3" destOrd="0" presId="urn:microsoft.com/office/officeart/2005/8/layout/process5"/>
    <dgm:cxn modelId="{9029EE30-8004-4EA0-B86C-CD491D37C078}" type="presParOf" srcId="{1C8B7441-8575-478B-88ED-CF88E096C903}" destId="{8097F85C-95CB-4DC7-A1BA-7BEE7AA077A2}" srcOrd="0" destOrd="0" presId="urn:microsoft.com/office/officeart/2005/8/layout/process5"/>
    <dgm:cxn modelId="{2D41A91B-37EC-4501-B498-3DF6C5AE7277}" type="presParOf" srcId="{95C2752C-C15F-4D66-B5EE-16DCF987F2BE}" destId="{0AA13F5E-D4BC-4D58-85EC-10845556F626}" srcOrd="4" destOrd="0" presId="urn:microsoft.com/office/officeart/2005/8/layout/process5"/>
    <dgm:cxn modelId="{306405C6-DE65-4E8F-80D3-553FBA9CFF23}" type="presParOf" srcId="{95C2752C-C15F-4D66-B5EE-16DCF987F2BE}" destId="{F7965542-BC3C-4445-AC8D-3F617D11E956}" srcOrd="5" destOrd="0" presId="urn:microsoft.com/office/officeart/2005/8/layout/process5"/>
    <dgm:cxn modelId="{3C036E95-86C8-4B80-9C4F-0CB3D69AC573}" type="presParOf" srcId="{F7965542-BC3C-4445-AC8D-3F617D11E956}" destId="{7A82EEEA-1C4E-4661-87E1-866606E7A274}" srcOrd="0" destOrd="0" presId="urn:microsoft.com/office/officeart/2005/8/layout/process5"/>
    <dgm:cxn modelId="{ECDC5F32-1EB9-4E95-B6C0-6F3123B93288}" type="presParOf" srcId="{95C2752C-C15F-4D66-B5EE-16DCF987F2BE}" destId="{B35636D8-B081-4091-B565-16C3515E75AB}" srcOrd="6" destOrd="0" presId="urn:microsoft.com/office/officeart/2005/8/layout/process5"/>
    <dgm:cxn modelId="{E6F07777-A380-4B7F-9C77-D272D1895F76}" type="presParOf" srcId="{95C2752C-C15F-4D66-B5EE-16DCF987F2BE}" destId="{589599AE-40BC-45C0-A88D-2E9BF502F514}" srcOrd="7" destOrd="0" presId="urn:microsoft.com/office/officeart/2005/8/layout/process5"/>
    <dgm:cxn modelId="{4E4652E9-A622-46C9-9E6F-85C3FEC51F04}" type="presParOf" srcId="{589599AE-40BC-45C0-A88D-2E9BF502F514}" destId="{33647E60-C604-4217-90A7-A95E9828044A}" srcOrd="0" destOrd="0" presId="urn:microsoft.com/office/officeart/2005/8/layout/process5"/>
    <dgm:cxn modelId="{20E55A1C-7414-4845-AD7C-C08C7B1C64FB}" type="presParOf" srcId="{95C2752C-C15F-4D66-B5EE-16DCF987F2BE}" destId="{417C7535-6FAE-4A84-9B6F-0BE24BCE3AA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4"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EE7A8D4-FCCE-40B3-9DD4-7793C50FBEE2}" type="doc">
      <dgm:prSet loTypeId="urn:microsoft.com/office/officeart/2005/8/layout/process1" loCatId="process" qsTypeId="urn:microsoft.com/office/officeart/2005/8/quickstyle/simple1" qsCatId="simple" csTypeId="urn:microsoft.com/office/officeart/2005/8/colors/accent5_3" csCatId="accent5"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a:t>Humiliate, harm, punish, frighten</a:t>
          </a:r>
          <a:endParaRPr lang="en-US" sz="2000" dirty="0"/>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E3E537FD-4612-44BF-9AF8-98F81939042D}" type="pres">
      <dgm:prSet presAssocID="{9EE7A8D4-FCCE-40B3-9DD4-7793C50FBEE2}" presName="Name0" presStyleCnt="0">
        <dgm:presLayoutVars>
          <dgm:dir/>
          <dgm:resizeHandles val="exact"/>
        </dgm:presLayoutVars>
      </dgm:prSet>
      <dgm:spPr/>
    </dgm:pt>
    <dgm:pt modelId="{07D82E25-68C8-4DAE-B48A-2E287FFD925D}" type="pres">
      <dgm:prSet presAssocID="{D6743891-C301-47FC-BCBE-288C816BE7B1}" presName="node" presStyleLbl="node1" presStyleIdx="0" presStyleCnt="5">
        <dgm:presLayoutVars>
          <dgm:bulletEnabled val="1"/>
        </dgm:presLayoutVars>
      </dgm:prSet>
      <dgm:spPr/>
    </dgm:pt>
    <dgm:pt modelId="{8B7B6B7B-1033-48D6-AD4B-C09207AF618F}" type="pres">
      <dgm:prSet presAssocID="{CE1E8233-BB89-479D-AB5D-9AD6EA3D6A4E}" presName="sibTrans" presStyleLbl="sibTrans2D1" presStyleIdx="0" presStyleCnt="4"/>
      <dgm:spPr/>
    </dgm:pt>
    <dgm:pt modelId="{587D0A40-896B-43AF-9A9A-927A65588202}" type="pres">
      <dgm:prSet presAssocID="{CE1E8233-BB89-479D-AB5D-9AD6EA3D6A4E}" presName="connectorText" presStyleLbl="sibTrans2D1" presStyleIdx="0" presStyleCnt="4"/>
      <dgm:spPr/>
    </dgm:pt>
    <dgm:pt modelId="{65960839-F50C-41B3-A46C-2F1000A7FFF1}" type="pres">
      <dgm:prSet presAssocID="{96FCAB61-9DFC-46B9-A7BE-272D24B14DFF}" presName="node" presStyleLbl="node1" presStyleIdx="1" presStyleCnt="5">
        <dgm:presLayoutVars>
          <dgm:bulletEnabled val="1"/>
        </dgm:presLayoutVars>
      </dgm:prSet>
      <dgm:spPr/>
    </dgm:pt>
    <dgm:pt modelId="{251BC726-2EB4-4BE1-9064-2AA0E656919E}" type="pres">
      <dgm:prSet presAssocID="{A63EB1BC-63FD-4C80-B672-0CCBD30F5F1A}" presName="sibTrans" presStyleLbl="sibTrans2D1" presStyleIdx="1" presStyleCnt="4"/>
      <dgm:spPr/>
    </dgm:pt>
    <dgm:pt modelId="{449BF447-6977-4FDB-B8A8-63E8CA127B91}" type="pres">
      <dgm:prSet presAssocID="{A63EB1BC-63FD-4C80-B672-0CCBD30F5F1A}" presName="connectorText" presStyleLbl="sibTrans2D1" presStyleIdx="1" presStyleCnt="4"/>
      <dgm:spPr/>
    </dgm:pt>
    <dgm:pt modelId="{B0224E95-DA86-484E-9A7D-45126306BCBD}" type="pres">
      <dgm:prSet presAssocID="{884E112C-BE88-49E0-AD96-9D1F7111763F}" presName="node" presStyleLbl="node1" presStyleIdx="2" presStyleCnt="5">
        <dgm:presLayoutVars>
          <dgm:bulletEnabled val="1"/>
        </dgm:presLayoutVars>
      </dgm:prSet>
      <dgm:spPr/>
    </dgm:pt>
    <dgm:pt modelId="{3A34299E-49DD-45E1-A035-476CDFF99E9A}" type="pres">
      <dgm:prSet presAssocID="{FEF3207C-EAA9-46AE-BF98-F6709385A4F8}" presName="sibTrans" presStyleLbl="sibTrans2D1" presStyleIdx="2" presStyleCnt="4"/>
      <dgm:spPr/>
    </dgm:pt>
    <dgm:pt modelId="{EA46C081-AF8A-4379-9818-6860042BB476}" type="pres">
      <dgm:prSet presAssocID="{FEF3207C-EAA9-46AE-BF98-F6709385A4F8}" presName="connectorText" presStyleLbl="sibTrans2D1" presStyleIdx="2" presStyleCnt="4"/>
      <dgm:spPr/>
    </dgm:pt>
    <dgm:pt modelId="{D533AF66-1B87-4FAB-97F5-FE225DAD61BB}" type="pres">
      <dgm:prSet presAssocID="{17FAD290-E280-4D95-8552-B4D09C639D28}" presName="node" presStyleLbl="node1" presStyleIdx="3" presStyleCnt="5">
        <dgm:presLayoutVars>
          <dgm:bulletEnabled val="1"/>
        </dgm:presLayoutVars>
      </dgm:prSet>
      <dgm:spPr/>
    </dgm:pt>
    <dgm:pt modelId="{3C265039-D74C-43B3-B397-08F86F67EAD5}" type="pres">
      <dgm:prSet presAssocID="{581E3809-C2C8-4D63-8419-DD5CE32556C6}" presName="sibTrans" presStyleLbl="sibTrans2D1" presStyleIdx="3" presStyleCnt="4"/>
      <dgm:spPr/>
    </dgm:pt>
    <dgm:pt modelId="{51AE29CB-F6C8-4866-9639-C6C35A0A5D4D}" type="pres">
      <dgm:prSet presAssocID="{581E3809-C2C8-4D63-8419-DD5CE32556C6}" presName="connectorText" presStyleLbl="sibTrans2D1" presStyleIdx="3" presStyleCnt="4"/>
      <dgm:spPr/>
    </dgm:pt>
    <dgm:pt modelId="{79E4F1ED-7ABF-4E71-B674-8441F47810DE}" type="pres">
      <dgm:prSet presAssocID="{091EC8C0-8373-481D-BD11-924AB596B954}" presName="node" presStyleLbl="node1" presStyleIdx="4" presStyleCnt="5">
        <dgm:presLayoutVars>
          <dgm:bulletEnabled val="1"/>
        </dgm:presLayoutVars>
      </dgm:prSet>
      <dgm:spPr/>
    </dgm:pt>
  </dgm:ptLst>
  <dgm:cxnLst>
    <dgm:cxn modelId="{83A4141D-CA38-4E48-93AB-E118EAD343FC}" type="presOf" srcId="{FEF3207C-EAA9-46AE-BF98-F6709385A4F8}" destId="{3A34299E-49DD-45E1-A035-476CDFF99E9A}" srcOrd="0" destOrd="0" presId="urn:microsoft.com/office/officeart/2005/8/layout/process1"/>
    <dgm:cxn modelId="{977FF521-0C74-4FBF-A443-D4841BA40DA4}" type="presOf" srcId="{CE1E8233-BB89-479D-AB5D-9AD6EA3D6A4E}" destId="{587D0A40-896B-43AF-9A9A-927A65588202}" srcOrd="1" destOrd="0" presId="urn:microsoft.com/office/officeart/2005/8/layout/process1"/>
    <dgm:cxn modelId="{6AECA82C-5286-409D-9C92-FD61CB5199F8}" type="presOf" srcId="{D6743891-C301-47FC-BCBE-288C816BE7B1}" destId="{07D82E25-68C8-4DAE-B48A-2E287FFD925D}" srcOrd="0" destOrd="0" presId="urn:microsoft.com/office/officeart/2005/8/layout/process1"/>
    <dgm:cxn modelId="{74AC676C-67A8-421C-9DB5-3905635C8837}" srcId="{9EE7A8D4-FCCE-40B3-9DD4-7793C50FBEE2}" destId="{D6743891-C301-47FC-BCBE-288C816BE7B1}" srcOrd="0" destOrd="0" parTransId="{7F368B74-30B7-4017-AA1A-2635E2CFA519}" sibTransId="{CE1E8233-BB89-479D-AB5D-9AD6EA3D6A4E}"/>
    <dgm:cxn modelId="{79268A76-D096-4CCB-9B24-AA696D2C986D}" type="presOf" srcId="{884E112C-BE88-49E0-AD96-9D1F7111763F}" destId="{B0224E95-DA86-484E-9A7D-45126306BCBD}" srcOrd="0" destOrd="0" presId="urn:microsoft.com/office/officeart/2005/8/layout/process1"/>
    <dgm:cxn modelId="{47493D5A-702E-4045-9155-503EBF7CDA33}" type="presOf" srcId="{9EE7A8D4-FCCE-40B3-9DD4-7793C50FBEE2}" destId="{E3E537FD-4612-44BF-9AF8-98F81939042D}" srcOrd="0" destOrd="0" presId="urn:microsoft.com/office/officeart/2005/8/layout/process1"/>
    <dgm:cxn modelId="{8389BF95-3DBB-4C9C-98B0-2FD162A4528E}" type="presOf" srcId="{17FAD290-E280-4D95-8552-B4D09C639D28}" destId="{D533AF66-1B87-4FAB-97F5-FE225DAD61BB}" srcOrd="0" destOrd="0" presId="urn:microsoft.com/office/officeart/2005/8/layout/process1"/>
    <dgm:cxn modelId="{9AFE93A0-FEFC-40E8-9C98-7F5409619F28}" type="presOf" srcId="{091EC8C0-8373-481D-BD11-924AB596B954}" destId="{79E4F1ED-7ABF-4E71-B674-8441F47810DE}" srcOrd="0" destOrd="0" presId="urn:microsoft.com/office/officeart/2005/8/layout/process1"/>
    <dgm:cxn modelId="{C2636EB1-8AED-45B9-A494-BF84B52BFDF2}" type="presOf" srcId="{581E3809-C2C8-4D63-8419-DD5CE32556C6}" destId="{3C265039-D74C-43B3-B397-08F86F67EAD5}" srcOrd="0" destOrd="0" presId="urn:microsoft.com/office/officeart/2005/8/layout/process1"/>
    <dgm:cxn modelId="{1F04B1B5-68B8-4833-842A-9CA40AC737EA}" type="presOf" srcId="{FEF3207C-EAA9-46AE-BF98-F6709385A4F8}" destId="{EA46C081-AF8A-4379-9818-6860042BB476}" srcOrd="1" destOrd="0" presId="urn:microsoft.com/office/officeart/2005/8/layout/process1"/>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B0ABAED3-2FA6-40B9-B823-D41CBC9BF115}" type="presOf" srcId="{96FCAB61-9DFC-46B9-A7BE-272D24B14DFF}" destId="{65960839-F50C-41B3-A46C-2F1000A7FFF1}" srcOrd="0" destOrd="0" presId="urn:microsoft.com/office/officeart/2005/8/layout/process1"/>
    <dgm:cxn modelId="{765265D9-E98A-4581-8180-7882C1E86DB6}" type="presOf" srcId="{A63EB1BC-63FD-4C80-B672-0CCBD30F5F1A}" destId="{251BC726-2EB4-4BE1-9064-2AA0E656919E}" srcOrd="0" destOrd="0" presId="urn:microsoft.com/office/officeart/2005/8/layout/process1"/>
    <dgm:cxn modelId="{0AE1B8E5-6515-4252-B281-5D49F5B836B3}" srcId="{9EE7A8D4-FCCE-40B3-9DD4-7793C50FBEE2}" destId="{17FAD290-E280-4D95-8552-B4D09C639D28}" srcOrd="3" destOrd="0" parTransId="{5C63A125-8957-4167-8CBE-3497C8CEB484}" sibTransId="{581E3809-C2C8-4D63-8419-DD5CE32556C6}"/>
    <dgm:cxn modelId="{AE6E94F6-1AFE-415A-B161-A2DCC4C2981B}" type="presOf" srcId="{581E3809-C2C8-4D63-8419-DD5CE32556C6}" destId="{51AE29CB-F6C8-4866-9639-C6C35A0A5D4D}" srcOrd="1" destOrd="0" presId="urn:microsoft.com/office/officeart/2005/8/layout/process1"/>
    <dgm:cxn modelId="{D85493F9-6CAD-4E2A-AC42-012F74AF097A}" type="presOf" srcId="{A63EB1BC-63FD-4C80-B672-0CCBD30F5F1A}" destId="{449BF447-6977-4FDB-B8A8-63E8CA127B91}" srcOrd="1" destOrd="0" presId="urn:microsoft.com/office/officeart/2005/8/layout/process1"/>
    <dgm:cxn modelId="{D92E87FB-0ABA-44FA-AD95-E086DDDBBCE2}" type="presOf" srcId="{CE1E8233-BB89-479D-AB5D-9AD6EA3D6A4E}" destId="{8B7B6B7B-1033-48D6-AD4B-C09207AF618F}" srcOrd="0" destOrd="0" presId="urn:microsoft.com/office/officeart/2005/8/layout/process1"/>
    <dgm:cxn modelId="{A1DD5EFD-F623-4B05-A36D-B9277D002C5D}" srcId="{9EE7A8D4-FCCE-40B3-9DD4-7793C50FBEE2}" destId="{96FCAB61-9DFC-46B9-A7BE-272D24B14DFF}" srcOrd="1" destOrd="0" parTransId="{6A1B2B99-E5A2-41DA-8C92-7C819EA81AEC}" sibTransId="{A63EB1BC-63FD-4C80-B672-0CCBD30F5F1A}"/>
    <dgm:cxn modelId="{E31C701A-C0C3-4E58-90FB-8A49E2A4CB8C}" type="presParOf" srcId="{E3E537FD-4612-44BF-9AF8-98F81939042D}" destId="{07D82E25-68C8-4DAE-B48A-2E287FFD925D}" srcOrd="0" destOrd="0" presId="urn:microsoft.com/office/officeart/2005/8/layout/process1"/>
    <dgm:cxn modelId="{7BC09477-1B2B-4C90-A66A-F9338BAD4F47}" type="presParOf" srcId="{E3E537FD-4612-44BF-9AF8-98F81939042D}" destId="{8B7B6B7B-1033-48D6-AD4B-C09207AF618F}" srcOrd="1" destOrd="0" presId="urn:microsoft.com/office/officeart/2005/8/layout/process1"/>
    <dgm:cxn modelId="{5B106191-BF26-4D27-AEA1-9C4802D3A7B6}" type="presParOf" srcId="{8B7B6B7B-1033-48D6-AD4B-C09207AF618F}" destId="{587D0A40-896B-43AF-9A9A-927A65588202}" srcOrd="0" destOrd="0" presId="urn:microsoft.com/office/officeart/2005/8/layout/process1"/>
    <dgm:cxn modelId="{65D14554-A1B6-4E35-B5F0-C5F0F7B8664A}" type="presParOf" srcId="{E3E537FD-4612-44BF-9AF8-98F81939042D}" destId="{65960839-F50C-41B3-A46C-2F1000A7FFF1}" srcOrd="2" destOrd="0" presId="urn:microsoft.com/office/officeart/2005/8/layout/process1"/>
    <dgm:cxn modelId="{724401FB-A4EB-44EB-B846-901B29CC22A4}" type="presParOf" srcId="{E3E537FD-4612-44BF-9AF8-98F81939042D}" destId="{251BC726-2EB4-4BE1-9064-2AA0E656919E}" srcOrd="3" destOrd="0" presId="urn:microsoft.com/office/officeart/2005/8/layout/process1"/>
    <dgm:cxn modelId="{05E91161-DCC3-4FBE-9B55-AF776E5B9270}" type="presParOf" srcId="{251BC726-2EB4-4BE1-9064-2AA0E656919E}" destId="{449BF447-6977-4FDB-B8A8-63E8CA127B91}" srcOrd="0" destOrd="0" presId="urn:microsoft.com/office/officeart/2005/8/layout/process1"/>
    <dgm:cxn modelId="{AB017A26-19DB-4B8B-A9D4-CF92E5B921BA}" type="presParOf" srcId="{E3E537FD-4612-44BF-9AF8-98F81939042D}" destId="{B0224E95-DA86-484E-9A7D-45126306BCBD}" srcOrd="4" destOrd="0" presId="urn:microsoft.com/office/officeart/2005/8/layout/process1"/>
    <dgm:cxn modelId="{210E8268-B717-4B71-9F1A-815DFA0E3049}" type="presParOf" srcId="{E3E537FD-4612-44BF-9AF8-98F81939042D}" destId="{3A34299E-49DD-45E1-A035-476CDFF99E9A}" srcOrd="5" destOrd="0" presId="urn:microsoft.com/office/officeart/2005/8/layout/process1"/>
    <dgm:cxn modelId="{27C3AA40-875E-4B5B-B202-47B0154904C4}" type="presParOf" srcId="{3A34299E-49DD-45E1-A035-476CDFF99E9A}" destId="{EA46C081-AF8A-4379-9818-6860042BB476}" srcOrd="0" destOrd="0" presId="urn:microsoft.com/office/officeart/2005/8/layout/process1"/>
    <dgm:cxn modelId="{81FD9714-AD3F-4B7F-B58D-46D47A6F7446}" type="presParOf" srcId="{E3E537FD-4612-44BF-9AF8-98F81939042D}" destId="{D533AF66-1B87-4FAB-97F5-FE225DAD61BB}" srcOrd="6" destOrd="0" presId="urn:microsoft.com/office/officeart/2005/8/layout/process1"/>
    <dgm:cxn modelId="{ED1C0902-4736-4004-B2D5-7A7792B05BA5}" type="presParOf" srcId="{E3E537FD-4612-44BF-9AF8-98F81939042D}" destId="{3C265039-D74C-43B3-B397-08F86F67EAD5}" srcOrd="7" destOrd="0" presId="urn:microsoft.com/office/officeart/2005/8/layout/process1"/>
    <dgm:cxn modelId="{BA72461D-24B6-4122-8FEE-7524F7204DD8}" type="presParOf" srcId="{3C265039-D74C-43B3-B397-08F86F67EAD5}" destId="{51AE29CB-F6C8-4866-9639-C6C35A0A5D4D}" srcOrd="0" destOrd="0" presId="urn:microsoft.com/office/officeart/2005/8/layout/process1"/>
    <dgm:cxn modelId="{FA73B08E-6532-4EEB-9D9A-D45711A98EE5}" type="presParOf" srcId="{E3E537FD-4612-44BF-9AF8-98F81939042D}" destId="{79E4F1ED-7ABF-4E71-B674-8441F47810DE}"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9EDA9EB1-C23C-4A53-847D-8AA0E9A56BA7}">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Intimidation</a:t>
          </a:r>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Degradation &amp; Humiliation</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Surveillance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2" csCatId="accent1" phldr="1"/>
      <dgm:spPr/>
    </dgm:pt>
    <dgm:pt modelId="{418CA041-CE3E-4B10-8B33-0DFEB95442C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Control</a:t>
          </a:r>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Violence</a:t>
          </a:r>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a:solidFill>
          <a:schemeClr val="accent2">
            <a:lumMod val="60000"/>
            <a:lumOff val="40000"/>
            <a:alpha val="90000"/>
          </a:schemeClr>
        </a:solidFill>
        <a:ln>
          <a:solidFill>
            <a:schemeClr val="tx1">
              <a:alpha val="90000"/>
            </a:schemeClr>
          </a:solidFill>
        </a:ln>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E814A-535A-41C4-BAB3-69ED73EAD269}">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Define domestic abuse</a:t>
          </a:r>
          <a:endParaRPr lang="en-US" sz="2200" kern="1200"/>
        </a:p>
      </dsp:txBody>
      <dsp:txXfrm>
        <a:off x="3201" y="1418004"/>
        <a:ext cx="2539866" cy="2133487"/>
      </dsp:txXfrm>
    </dsp:sp>
    <dsp:sp modelId="{A917118B-0692-4C64-9328-8C055E6F4DC6}">
      <dsp:nvSpPr>
        <dsp:cNvPr id="0" name=""/>
        <dsp:cNvSpPr/>
      </dsp:nvSpPr>
      <dsp:spPr>
        <a:xfrm>
          <a:off x="739762" y="422377"/>
          <a:ext cx="1066743" cy="106674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10DE0563-22A7-495C-9363-D05629DB59C4}">
      <dsp:nvSpPr>
        <dsp:cNvPr id="0" name=""/>
        <dsp:cNvSpPr/>
      </dsp:nvSpPr>
      <dsp:spPr>
        <a:xfrm>
          <a:off x="3201" y="3622537"/>
          <a:ext cx="253986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8F39B-EB07-45B7-87EC-89BD2D7B2190}">
      <dsp:nvSpPr>
        <dsp:cNvPr id="0" name=""/>
        <dsp:cNvSpPr/>
      </dsp:nvSpPr>
      <dsp:spPr>
        <a:xfrm>
          <a:off x="2797054" y="66795"/>
          <a:ext cx="2539866" cy="3555813"/>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Identify key legislation surround DA</a:t>
          </a:r>
          <a:endParaRPr lang="en-US" sz="2200" kern="1200"/>
        </a:p>
      </dsp:txBody>
      <dsp:txXfrm>
        <a:off x="2797054" y="1418004"/>
        <a:ext cx="2539866" cy="2133487"/>
      </dsp:txXfrm>
    </dsp:sp>
    <dsp:sp modelId="{D6F1D4C7-4895-4BF7-8727-3EAD7CA225C9}">
      <dsp:nvSpPr>
        <dsp:cNvPr id="0" name=""/>
        <dsp:cNvSpPr/>
      </dsp:nvSpPr>
      <dsp:spPr>
        <a:xfrm>
          <a:off x="3533615" y="422377"/>
          <a:ext cx="1066743" cy="106674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816AD55-5F57-4BFD-8272-8D2C6A7F86FF}">
      <dsp:nvSpPr>
        <dsp:cNvPr id="0" name=""/>
        <dsp:cNvSpPr/>
      </dsp:nvSpPr>
      <dsp:spPr>
        <a:xfrm>
          <a:off x="2797054" y="3622537"/>
          <a:ext cx="253986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70EFEF-02BC-4D80-B55B-4DE816EDAED9}">
      <dsp:nvSpPr>
        <dsp:cNvPr id="0" name=""/>
        <dsp:cNvSpPr/>
      </dsp:nvSpPr>
      <dsp:spPr>
        <a:xfrm>
          <a:off x="5590907" y="66795"/>
          <a:ext cx="2539866" cy="355581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Differentiate between domestic abuse and coercive control</a:t>
          </a:r>
          <a:endParaRPr lang="en-US" sz="2200" kern="1200"/>
        </a:p>
      </dsp:txBody>
      <dsp:txXfrm>
        <a:off x="5590907" y="1418004"/>
        <a:ext cx="2539866" cy="2133487"/>
      </dsp:txXfrm>
    </dsp:sp>
    <dsp:sp modelId="{EF39D67B-C6ED-4F03-B7E0-0210E3924FD0}">
      <dsp:nvSpPr>
        <dsp:cNvPr id="0" name=""/>
        <dsp:cNvSpPr/>
      </dsp:nvSpPr>
      <dsp:spPr>
        <a:xfrm>
          <a:off x="6327469" y="422377"/>
          <a:ext cx="1066743" cy="106674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18E8696A-C29B-4669-B353-DA2A96AED584}">
      <dsp:nvSpPr>
        <dsp:cNvPr id="0" name=""/>
        <dsp:cNvSpPr/>
      </dsp:nvSpPr>
      <dsp:spPr>
        <a:xfrm>
          <a:off x="5590907" y="3622537"/>
          <a:ext cx="253986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A886EE-535C-4CF1-9979-0F8B16BB9025}">
      <dsp:nvSpPr>
        <dsp:cNvPr id="0" name=""/>
        <dsp:cNvSpPr/>
      </dsp:nvSpPr>
      <dsp:spPr>
        <a:xfrm>
          <a:off x="8384760" y="66795"/>
          <a:ext cx="2539866" cy="355581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77900">
            <a:lnSpc>
              <a:spcPct val="90000"/>
            </a:lnSpc>
            <a:spcBef>
              <a:spcPct val="0"/>
            </a:spcBef>
            <a:spcAft>
              <a:spcPct val="35000"/>
            </a:spcAft>
            <a:buNone/>
          </a:pPr>
          <a:r>
            <a:rPr lang="en-GB" sz="2200" kern="1200"/>
            <a:t>Explain some of the current challenges facing domestic abuse</a:t>
          </a:r>
          <a:endParaRPr lang="en-US" sz="2200" kern="1200"/>
        </a:p>
      </dsp:txBody>
      <dsp:txXfrm>
        <a:off x="8384760" y="1418004"/>
        <a:ext cx="2539866" cy="2133487"/>
      </dsp:txXfrm>
    </dsp:sp>
    <dsp:sp modelId="{38C4B025-2D52-41F4-8083-122327B761D5}">
      <dsp:nvSpPr>
        <dsp:cNvPr id="0" name=""/>
        <dsp:cNvSpPr/>
      </dsp:nvSpPr>
      <dsp:spPr>
        <a:xfrm>
          <a:off x="9121322" y="422377"/>
          <a:ext cx="1066743" cy="106674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F34B0855-7030-43C8-9274-84278DE21759}">
      <dsp:nvSpPr>
        <dsp:cNvPr id="0" name=""/>
        <dsp:cNvSpPr/>
      </dsp:nvSpPr>
      <dsp:spPr>
        <a:xfrm>
          <a:off x="8384760" y="3622537"/>
          <a:ext cx="2539866"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2DC9-35FF-4DAC-891E-6881AF9120EC}">
      <dsp:nvSpPr>
        <dsp:cNvPr id="0" name=""/>
        <dsp:cNvSpPr/>
      </dsp:nvSpPr>
      <dsp:spPr>
        <a:xfrm>
          <a:off x="618243"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29</a:t>
          </a:r>
          <a:r>
            <a:rPr lang="en-US" sz="2000" kern="1200" baseline="30000" dirty="0">
              <a:solidFill>
                <a:schemeClr val="tx1"/>
              </a:solidFill>
            </a:rPr>
            <a:t>th</a:t>
          </a:r>
          <a:r>
            <a:rPr lang="en-US" sz="2000" kern="1200" dirty="0">
              <a:solidFill>
                <a:schemeClr val="tx1"/>
              </a:solidFill>
            </a:rPr>
            <a:t> April 2021, Domestic Abuse Act 2021 became law</a:t>
          </a:r>
        </a:p>
      </dsp:txBody>
      <dsp:txXfrm>
        <a:off x="618243" y="2134"/>
        <a:ext cx="3096658" cy="1857995"/>
      </dsp:txXfrm>
    </dsp:sp>
    <dsp:sp modelId="{9A1161F8-79B0-4C7E-9B89-574159259531}">
      <dsp:nvSpPr>
        <dsp:cNvPr id="0" name=""/>
        <dsp:cNvSpPr/>
      </dsp:nvSpPr>
      <dsp:spPr>
        <a:xfrm>
          <a:off x="4024567"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Aim is to ensure that DA is properly understood &amp; that it is unacceptable &amp; will be challenged</a:t>
          </a:r>
        </a:p>
      </dsp:txBody>
      <dsp:txXfrm>
        <a:off x="4024567" y="2134"/>
        <a:ext cx="3096658" cy="1857995"/>
      </dsp:txXfrm>
    </dsp:sp>
    <dsp:sp modelId="{15CA860F-F026-45BF-89C4-29C56A23405F}">
      <dsp:nvSpPr>
        <dsp:cNvPr id="0" name=""/>
        <dsp:cNvSpPr/>
      </dsp:nvSpPr>
      <dsp:spPr>
        <a:xfrm>
          <a:off x="7430892" y="2134"/>
          <a:ext cx="3096658" cy="1857995"/>
        </a:xfrm>
        <a:prstGeom prst="rect">
          <a:avLst/>
        </a:prstGeom>
        <a:solidFill>
          <a:schemeClr val="accent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New legal definition of DA</a:t>
          </a:r>
        </a:p>
      </dsp:txBody>
      <dsp:txXfrm>
        <a:off x="7430892" y="2134"/>
        <a:ext cx="3096658" cy="1857995"/>
      </dsp:txXfrm>
    </dsp:sp>
    <dsp:sp modelId="{4B7CCB55-37F4-4B70-A1A9-9E3DCE9408E9}">
      <dsp:nvSpPr>
        <dsp:cNvPr id="0" name=""/>
        <dsp:cNvSpPr/>
      </dsp:nvSpPr>
      <dsp:spPr>
        <a:xfrm>
          <a:off x="618243" y="2169795"/>
          <a:ext cx="3096658" cy="1275476"/>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Children as victims of DA</a:t>
          </a:r>
        </a:p>
      </dsp:txBody>
      <dsp:txXfrm>
        <a:off x="618243" y="2169795"/>
        <a:ext cx="3096658" cy="1275476"/>
      </dsp:txXfrm>
    </dsp:sp>
    <dsp:sp modelId="{917A37B9-E5EB-468F-A1C6-42EF48111294}">
      <dsp:nvSpPr>
        <dsp:cNvPr id="0" name=""/>
        <dsp:cNvSpPr/>
      </dsp:nvSpPr>
      <dsp:spPr>
        <a:xfrm>
          <a:off x="4024567" y="2188616"/>
          <a:ext cx="3096658" cy="1237833"/>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Extension of coercive control offence</a:t>
          </a:r>
        </a:p>
      </dsp:txBody>
      <dsp:txXfrm>
        <a:off x="4024567" y="2188616"/>
        <a:ext cx="3096658" cy="1237833"/>
      </dsp:txXfrm>
    </dsp:sp>
    <dsp:sp modelId="{7FAF2CF0-EA1D-48E9-B4FE-0BDF53A62CA4}">
      <dsp:nvSpPr>
        <dsp:cNvPr id="0" name=""/>
        <dsp:cNvSpPr/>
      </dsp:nvSpPr>
      <dsp:spPr>
        <a:xfrm>
          <a:off x="7430892" y="2209909"/>
          <a:ext cx="3096658" cy="1195248"/>
        </a:xfrm>
        <a:prstGeom prst="rect">
          <a:avLst/>
        </a:prstGeom>
        <a:solidFill>
          <a:schemeClr val="accent2">
            <a:lumMod val="40000"/>
            <a:lumOff val="6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Protection Orders (DAPOs)</a:t>
          </a:r>
        </a:p>
      </dsp:txBody>
      <dsp:txXfrm>
        <a:off x="7430892" y="2209909"/>
        <a:ext cx="3096658" cy="1195248"/>
      </dsp:txXfrm>
    </dsp:sp>
    <dsp:sp modelId="{84298D9B-6C18-49D3-A88C-4159B35CE88C}">
      <dsp:nvSpPr>
        <dsp:cNvPr id="0" name=""/>
        <dsp:cNvSpPr/>
      </dsp:nvSpPr>
      <dsp:spPr>
        <a:xfrm>
          <a:off x="1281888" y="3764311"/>
          <a:ext cx="4184081" cy="1439871"/>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Violence Disclosure Scheme (Clare’s Law) now on a statutory footing</a:t>
          </a:r>
        </a:p>
      </dsp:txBody>
      <dsp:txXfrm>
        <a:off x="1281888" y="3764311"/>
        <a:ext cx="4184081" cy="1439871"/>
      </dsp:txXfrm>
    </dsp:sp>
    <dsp:sp modelId="{5609D21B-DEB2-4C7A-9CDA-43964D4784FF}">
      <dsp:nvSpPr>
        <dsp:cNvPr id="0" name=""/>
        <dsp:cNvSpPr/>
      </dsp:nvSpPr>
      <dsp:spPr>
        <a:xfrm>
          <a:off x="5775635" y="3754937"/>
          <a:ext cx="4088270" cy="1458619"/>
        </a:xfrm>
        <a:prstGeom prst="rect">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Domestic Abuse Commissioner</a:t>
          </a:r>
        </a:p>
      </dsp:txBody>
      <dsp:txXfrm>
        <a:off x="5775635" y="3754937"/>
        <a:ext cx="4088270" cy="14586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4838"/>
          <a:ext cx="11023600" cy="85313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24987" y="29825"/>
        <a:ext cx="10973626" cy="803156"/>
      </dsp:txXfrm>
    </dsp:sp>
    <dsp:sp modelId="{A94A67F9-DAC3-4931-856B-51DD1076619F}">
      <dsp:nvSpPr>
        <dsp:cNvPr id="0" name=""/>
        <dsp:cNvSpPr/>
      </dsp:nvSpPr>
      <dsp:spPr>
        <a:xfrm rot="5400000">
          <a:off x="5289358" y="887627"/>
          <a:ext cx="444882" cy="533858"/>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351643" y="932115"/>
        <a:ext cx="320314" cy="311417"/>
      </dsp:txXfrm>
    </dsp:sp>
    <dsp:sp modelId="{DEBB33D3-86DC-414D-A84F-B67AF57F3CEE}">
      <dsp:nvSpPr>
        <dsp:cNvPr id="0" name=""/>
        <dsp:cNvSpPr/>
      </dsp:nvSpPr>
      <dsp:spPr>
        <a:xfrm>
          <a:off x="0" y="1451144"/>
          <a:ext cx="11023600" cy="1186353"/>
        </a:xfrm>
        <a:prstGeom prst="roundRect">
          <a:avLst>
            <a:gd name="adj" fmla="val 1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Behaviour is ‘abusive’ if it consists of any of the following – physical or sexual abuse, violent or threatening behavior; controlling or coercive behavior; economic abuse, psychological, emotional or other abuse;</a:t>
          </a:r>
          <a:endParaRPr lang="en-US" sz="2400" kern="1200" dirty="0"/>
        </a:p>
      </dsp:txBody>
      <dsp:txXfrm>
        <a:off x="34747" y="1485891"/>
        <a:ext cx="10954106" cy="1116859"/>
      </dsp:txXfrm>
    </dsp:sp>
    <dsp:sp modelId="{ADD7E731-B06B-4D58-85C1-6D416181A83C}">
      <dsp:nvSpPr>
        <dsp:cNvPr id="0" name=""/>
        <dsp:cNvSpPr/>
      </dsp:nvSpPr>
      <dsp:spPr>
        <a:xfrm rot="5400000">
          <a:off x="5289358" y="2667156"/>
          <a:ext cx="444882" cy="533858"/>
        </a:xfrm>
        <a:prstGeom prst="rightArrow">
          <a:avLst>
            <a:gd name="adj1" fmla="val 60000"/>
            <a:gd name="adj2" fmla="val 5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5351643" y="2711644"/>
        <a:ext cx="320314" cy="311417"/>
      </dsp:txXfrm>
    </dsp:sp>
    <dsp:sp modelId="{6529C852-527D-4C10-B5FA-75FC033DAC08}">
      <dsp:nvSpPr>
        <dsp:cNvPr id="0" name=""/>
        <dsp:cNvSpPr/>
      </dsp:nvSpPr>
      <dsp:spPr>
        <a:xfrm>
          <a:off x="0" y="3230674"/>
          <a:ext cx="11023600" cy="1186353"/>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34747" y="3265421"/>
        <a:ext cx="10954106" cy="11168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155920"/>
          <a:ext cx="3533666" cy="5300882"/>
        </a:xfrm>
        <a:prstGeom prst="roundRect">
          <a:avLst>
            <a:gd name="adj" fmla="val 5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Situational Couple Violence</a:t>
          </a:r>
        </a:p>
      </dsp:txBody>
      <dsp:txXfrm rot="16200000">
        <a:off x="-1819173" y="1975915"/>
        <a:ext cx="4346723" cy="706733"/>
      </dsp:txXfrm>
    </dsp:sp>
    <dsp:sp modelId="{A4225A3F-A489-4DB6-96BD-123137E9083E}">
      <dsp:nvSpPr>
        <dsp:cNvPr id="0" name=""/>
        <dsp:cNvSpPr/>
      </dsp:nvSpPr>
      <dsp:spPr>
        <a:xfrm>
          <a:off x="707554" y="155920"/>
          <a:ext cx="2632581" cy="53008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Situation based</a:t>
          </a:r>
        </a:p>
        <a:p>
          <a:pPr marL="0" lvl="0" indent="0" algn="l" defTabSz="933450">
            <a:lnSpc>
              <a:spcPct val="90000"/>
            </a:lnSpc>
            <a:spcBef>
              <a:spcPct val="0"/>
            </a:spcBef>
            <a:spcAft>
              <a:spcPct val="35000"/>
            </a:spcAft>
            <a:buNone/>
          </a:pPr>
          <a:r>
            <a:rPr lang="en-GB" sz="2100" kern="1200" dirty="0">
              <a:solidFill>
                <a:schemeClr val="tx1"/>
              </a:solidFill>
            </a:rPr>
            <a:t>No underlying dynamic of control &amp; domination</a:t>
          </a:r>
        </a:p>
        <a:p>
          <a:pPr marL="0" lvl="0" indent="0" algn="l" defTabSz="933450">
            <a:lnSpc>
              <a:spcPct val="90000"/>
            </a:lnSpc>
            <a:spcBef>
              <a:spcPct val="0"/>
            </a:spcBef>
            <a:spcAft>
              <a:spcPct val="35000"/>
            </a:spcAft>
            <a:buNone/>
          </a:pPr>
          <a:r>
            <a:rPr lang="en-GB" sz="2100" kern="1200" dirty="0">
              <a:solidFill>
                <a:schemeClr val="tx1"/>
              </a:solidFill>
            </a:rPr>
            <a:t>Perp by both men &amp; women but men’s violence often more frequent &amp; severe</a:t>
          </a:r>
        </a:p>
        <a:p>
          <a:pPr marL="0" lvl="0" indent="0" algn="l" defTabSz="933450">
            <a:lnSpc>
              <a:spcPct val="90000"/>
            </a:lnSpc>
            <a:spcBef>
              <a:spcPct val="0"/>
            </a:spcBef>
            <a:spcAft>
              <a:spcPct val="35000"/>
            </a:spcAft>
            <a:buNone/>
          </a:pPr>
          <a:r>
            <a:rPr lang="en-GB" sz="2100" kern="1200" dirty="0">
              <a:solidFill>
                <a:schemeClr val="tx1"/>
              </a:solidFill>
            </a:rPr>
            <a:t>Many see the violence they receive not requiring police involvement</a:t>
          </a:r>
        </a:p>
        <a:p>
          <a:pPr marL="0" lvl="0" indent="0" algn="l" defTabSz="933450">
            <a:lnSpc>
              <a:spcPct val="90000"/>
            </a:lnSpc>
            <a:spcBef>
              <a:spcPct val="0"/>
            </a:spcBef>
            <a:spcAft>
              <a:spcPct val="35000"/>
            </a:spcAft>
            <a:buNone/>
          </a:pPr>
          <a:r>
            <a:rPr lang="en-GB" sz="2100" kern="1200" dirty="0">
              <a:solidFill>
                <a:schemeClr val="tx1"/>
              </a:solidFill>
            </a:rPr>
            <a:t>Can be frequent or infrequent</a:t>
          </a:r>
        </a:p>
        <a:p>
          <a:pPr marL="0" lvl="0" indent="0" algn="l" defTabSz="933450">
            <a:lnSpc>
              <a:spcPct val="90000"/>
            </a:lnSpc>
            <a:spcBef>
              <a:spcPct val="0"/>
            </a:spcBef>
            <a:spcAft>
              <a:spcPct val="35000"/>
            </a:spcAft>
            <a:buNone/>
          </a:pPr>
          <a:r>
            <a:rPr lang="en-GB" sz="2100" kern="1200" dirty="0">
              <a:solidFill>
                <a:schemeClr val="tx1"/>
              </a:solidFill>
            </a:rPr>
            <a:t>Partners </a:t>
          </a:r>
          <a:r>
            <a:rPr lang="en-GB" sz="2100" b="1" kern="1200" dirty="0">
              <a:solidFill>
                <a:schemeClr val="tx1"/>
              </a:solidFill>
            </a:rPr>
            <a:t>do not live in fear </a:t>
          </a:r>
          <a:r>
            <a:rPr lang="en-GB" sz="2100" kern="1200" dirty="0">
              <a:solidFill>
                <a:schemeClr val="tx1"/>
              </a:solidFill>
            </a:rPr>
            <a:t>of each other</a:t>
          </a:r>
        </a:p>
      </dsp:txBody>
      <dsp:txXfrm>
        <a:off x="707554" y="155920"/>
        <a:ext cx="2632581" cy="5300882"/>
      </dsp:txXfrm>
    </dsp:sp>
    <dsp:sp modelId="{54E07D91-4D4E-4203-9DC0-1E942F18F9B9}">
      <dsp:nvSpPr>
        <dsp:cNvPr id="0" name=""/>
        <dsp:cNvSpPr/>
      </dsp:nvSpPr>
      <dsp:spPr>
        <a:xfrm>
          <a:off x="3658166" y="155920"/>
          <a:ext cx="3533666" cy="5297913"/>
        </a:xfrm>
        <a:prstGeom prst="roundRect">
          <a:avLst>
            <a:gd name="adj" fmla="val 5000"/>
          </a:avLst>
        </a:prstGeom>
        <a:solidFill>
          <a:srgbClr val="F3FAAC"/>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CCB/Intimate Terrorism</a:t>
          </a:r>
        </a:p>
      </dsp:txBody>
      <dsp:txXfrm rot="16200000">
        <a:off x="1839388" y="1974698"/>
        <a:ext cx="4344289" cy="706733"/>
      </dsp:txXfrm>
    </dsp:sp>
    <dsp:sp modelId="{ECC30BC4-4470-4DCB-8A16-62A38B74156E}">
      <dsp:nvSpPr>
        <dsp:cNvPr id="0" name=""/>
        <dsp:cNvSpPr/>
      </dsp:nvSpPr>
      <dsp:spPr>
        <a:xfrm rot="5400000">
          <a:off x="3364089"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155920"/>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dirty="0">
              <a:solidFill>
                <a:schemeClr val="tx1"/>
              </a:solidFill>
            </a:rPr>
            <a:t>A pattern of coercive control</a:t>
          </a:r>
        </a:p>
        <a:p>
          <a:pPr marL="0" lvl="0" indent="0" algn="l" defTabSz="933450">
            <a:lnSpc>
              <a:spcPct val="90000"/>
            </a:lnSpc>
            <a:spcBef>
              <a:spcPct val="0"/>
            </a:spcBef>
            <a:spcAft>
              <a:spcPct val="35000"/>
            </a:spcAft>
            <a:buNone/>
          </a:pPr>
          <a:r>
            <a:rPr lang="en-GB" sz="2100" b="1" kern="1200" dirty="0">
              <a:solidFill>
                <a:schemeClr val="tx1"/>
              </a:solidFill>
            </a:rPr>
            <a:t>Induces fear</a:t>
          </a:r>
        </a:p>
        <a:p>
          <a:pPr marL="0" lvl="0" indent="0" algn="l" defTabSz="933450">
            <a:lnSpc>
              <a:spcPct val="90000"/>
            </a:lnSpc>
            <a:spcBef>
              <a:spcPct val="0"/>
            </a:spcBef>
            <a:spcAft>
              <a:spcPct val="35000"/>
            </a:spcAft>
            <a:buNone/>
          </a:pPr>
          <a:r>
            <a:rPr lang="en-GB" sz="2100" b="0" kern="1200" dirty="0">
              <a:solidFill>
                <a:schemeClr val="tx1"/>
              </a:solidFill>
            </a:rPr>
            <a:t>Continues after separation</a:t>
          </a:r>
        </a:p>
        <a:p>
          <a:pPr marL="0" lvl="0" indent="0" algn="l" defTabSz="933450">
            <a:lnSpc>
              <a:spcPct val="90000"/>
            </a:lnSpc>
            <a:spcBef>
              <a:spcPct val="0"/>
            </a:spcBef>
            <a:spcAft>
              <a:spcPct val="35000"/>
            </a:spcAft>
            <a:buNone/>
          </a:pPr>
          <a:r>
            <a:rPr lang="en-GB" sz="2100" b="0" kern="1200" dirty="0">
              <a:solidFill>
                <a:schemeClr val="tx1"/>
              </a:solidFill>
            </a:rPr>
            <a:t>Typically perpetrated by men</a:t>
          </a:r>
        </a:p>
        <a:p>
          <a:pPr marL="0" lvl="0" indent="0" algn="l" defTabSz="933450">
            <a:lnSpc>
              <a:spcPct val="90000"/>
            </a:lnSpc>
            <a:spcBef>
              <a:spcPct val="0"/>
            </a:spcBef>
            <a:spcAft>
              <a:spcPct val="35000"/>
            </a:spcAft>
            <a:buNone/>
          </a:pPr>
          <a:r>
            <a:rPr lang="en-GB" sz="2100" b="0" kern="1200" dirty="0">
              <a:solidFill>
                <a:schemeClr val="tx1"/>
              </a:solidFill>
            </a:rPr>
            <a:t>Linked to homicides</a:t>
          </a:r>
        </a:p>
        <a:p>
          <a:pPr marL="0" lvl="0" indent="0" algn="l" defTabSz="933450">
            <a:lnSpc>
              <a:spcPct val="90000"/>
            </a:lnSpc>
            <a:spcBef>
              <a:spcPct val="0"/>
            </a:spcBef>
            <a:spcAft>
              <a:spcPct val="35000"/>
            </a:spcAft>
            <a:buNone/>
          </a:pPr>
          <a:r>
            <a:rPr lang="en-GB" sz="2100" b="0" kern="1200" dirty="0">
              <a:solidFill>
                <a:schemeClr val="tx1"/>
              </a:solidFill>
            </a:rPr>
            <a:t>Escalates over time</a:t>
          </a:r>
        </a:p>
        <a:p>
          <a:pPr marL="0" lvl="0" indent="0" algn="l" defTabSz="933450">
            <a:lnSpc>
              <a:spcPct val="90000"/>
            </a:lnSpc>
            <a:spcBef>
              <a:spcPct val="0"/>
            </a:spcBef>
            <a:spcAft>
              <a:spcPct val="35000"/>
            </a:spcAft>
            <a:buNone/>
          </a:pPr>
          <a:r>
            <a:rPr lang="en-GB" sz="2100" b="0" kern="1200" dirty="0">
              <a:solidFill>
                <a:schemeClr val="tx1"/>
              </a:solidFill>
            </a:rPr>
            <a:t>Produces a negative impact on victims ability to act independently &amp; in own interest</a:t>
          </a:r>
        </a:p>
      </dsp:txBody>
      <dsp:txXfrm>
        <a:off x="4364899" y="155920"/>
        <a:ext cx="2632581" cy="5297913"/>
      </dsp:txXfrm>
    </dsp:sp>
    <dsp:sp modelId="{E5F163EC-66ED-45CA-A10A-B3186676EDC0}">
      <dsp:nvSpPr>
        <dsp:cNvPr id="0" name=""/>
        <dsp:cNvSpPr/>
      </dsp:nvSpPr>
      <dsp:spPr>
        <a:xfrm>
          <a:off x="7315511" y="155920"/>
          <a:ext cx="3533666" cy="5303977"/>
        </a:xfrm>
        <a:prstGeom prst="roundRect">
          <a:avLst>
            <a:gd name="adj" fmla="val 5000"/>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Violent Resistance</a:t>
          </a:r>
        </a:p>
      </dsp:txBody>
      <dsp:txXfrm rot="16200000">
        <a:off x="5494247" y="1977184"/>
        <a:ext cx="4349261" cy="706733"/>
      </dsp:txXfrm>
    </dsp:sp>
    <dsp:sp modelId="{019594F0-F5F0-43E0-ADD6-1F27008069BB}">
      <dsp:nvSpPr>
        <dsp:cNvPr id="0" name=""/>
        <dsp:cNvSpPr/>
      </dsp:nvSpPr>
      <dsp:spPr>
        <a:xfrm rot="5400000">
          <a:off x="7021435" y="3527919"/>
          <a:ext cx="623489" cy="530050"/>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155920"/>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Victim might fight in self –defence (physically or verbally)</a:t>
          </a:r>
        </a:p>
        <a:p>
          <a:pPr marL="0" lvl="0" indent="0" algn="l" defTabSz="933450">
            <a:lnSpc>
              <a:spcPct val="90000"/>
            </a:lnSpc>
            <a:spcBef>
              <a:spcPct val="0"/>
            </a:spcBef>
            <a:spcAft>
              <a:spcPct val="35000"/>
            </a:spcAft>
            <a:buNone/>
          </a:pPr>
          <a:r>
            <a:rPr lang="en-GB" sz="2100" kern="1200" dirty="0">
              <a:solidFill>
                <a:schemeClr val="tx1"/>
              </a:solidFill>
            </a:rPr>
            <a:t>Might act in revenge/retaliation</a:t>
          </a:r>
        </a:p>
        <a:p>
          <a:pPr marL="0" lvl="0" indent="0" algn="l" defTabSz="933450">
            <a:lnSpc>
              <a:spcPct val="90000"/>
            </a:lnSpc>
            <a:spcBef>
              <a:spcPct val="0"/>
            </a:spcBef>
            <a:spcAft>
              <a:spcPct val="35000"/>
            </a:spcAft>
            <a:buNone/>
          </a:pPr>
          <a:r>
            <a:rPr lang="en-GB" sz="2100" kern="1200" dirty="0">
              <a:solidFill>
                <a:schemeClr val="tx1"/>
              </a:solidFill>
            </a:rPr>
            <a:t>Might fight in self preservation (</a:t>
          </a:r>
          <a:r>
            <a:rPr lang="en-GB" sz="2100" kern="1200" dirty="0" err="1">
              <a:solidFill>
                <a:schemeClr val="tx1"/>
              </a:solidFill>
            </a:rPr>
            <a:t>i.e</a:t>
          </a:r>
          <a:r>
            <a:rPr lang="en-GB" sz="2100" kern="1200" dirty="0">
              <a:solidFill>
                <a:schemeClr val="tx1"/>
              </a:solidFill>
            </a:rPr>
            <a:t> when victim kills their abuser)</a:t>
          </a:r>
        </a:p>
        <a:p>
          <a:pPr marL="0" lvl="0" indent="0" algn="l" defTabSz="933450">
            <a:lnSpc>
              <a:spcPct val="90000"/>
            </a:lnSpc>
            <a:spcBef>
              <a:spcPct val="0"/>
            </a:spcBef>
            <a:spcAft>
              <a:spcPct val="35000"/>
            </a:spcAft>
            <a:buNone/>
          </a:pPr>
          <a:r>
            <a:rPr lang="en-GB" sz="2100" kern="1200" dirty="0">
              <a:solidFill>
                <a:schemeClr val="tx1"/>
              </a:solidFill>
            </a:rPr>
            <a:t>Victim does not seek power &amp; control</a:t>
          </a:r>
        </a:p>
        <a:p>
          <a:pPr marL="0" lvl="0" indent="0" algn="l" defTabSz="933450">
            <a:lnSpc>
              <a:spcPct val="90000"/>
            </a:lnSpc>
            <a:spcBef>
              <a:spcPct val="0"/>
            </a:spcBef>
            <a:spcAft>
              <a:spcPct val="35000"/>
            </a:spcAft>
            <a:buNone/>
          </a:pPr>
          <a:r>
            <a:rPr lang="en-GB" sz="2100" kern="1200" dirty="0">
              <a:solidFill>
                <a:schemeClr val="tx1"/>
              </a:solidFill>
            </a:rPr>
            <a:t>Typically perpetrated by women responding to CCB</a:t>
          </a:r>
        </a:p>
      </dsp:txBody>
      <dsp:txXfrm>
        <a:off x="8022245" y="155920"/>
        <a:ext cx="2632581" cy="53039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4678-EE0D-47DF-9995-9CF5B9BBDB25}">
      <dsp:nvSpPr>
        <dsp:cNvPr id="0" name=""/>
        <dsp:cNvSpPr/>
      </dsp:nvSpPr>
      <dsp:spPr>
        <a:xfrm>
          <a:off x="165798" y="1923"/>
          <a:ext cx="2210064" cy="1326038"/>
        </a:xfrm>
        <a:prstGeom prst="rect">
          <a:avLst/>
        </a:prstGeom>
        <a:solidFill>
          <a:schemeClr val="tx2">
            <a:lumMod val="20000"/>
            <a:lumOff val="8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One off</a:t>
          </a:r>
        </a:p>
      </dsp:txBody>
      <dsp:txXfrm>
        <a:off x="165798" y="1923"/>
        <a:ext cx="2210064" cy="1326038"/>
      </dsp:txXfrm>
    </dsp:sp>
    <dsp:sp modelId="{D0E8B24C-FF14-4810-9CF5-3BC064085CBE}">
      <dsp:nvSpPr>
        <dsp:cNvPr id="0" name=""/>
        <dsp:cNvSpPr/>
      </dsp:nvSpPr>
      <dsp:spPr>
        <a:xfrm>
          <a:off x="2596869" y="1923"/>
          <a:ext cx="2210064" cy="1326038"/>
        </a:xfrm>
        <a:prstGeom prst="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humiliation</a:t>
          </a:r>
        </a:p>
      </dsp:txBody>
      <dsp:txXfrm>
        <a:off x="2596869" y="1923"/>
        <a:ext cx="2210064" cy="1326038"/>
      </dsp:txXfrm>
    </dsp:sp>
    <dsp:sp modelId="{71483493-FD91-4D9C-B2D9-BFC85CF9CFC8}">
      <dsp:nvSpPr>
        <dsp:cNvPr id="0" name=""/>
        <dsp:cNvSpPr/>
      </dsp:nvSpPr>
      <dsp:spPr>
        <a:xfrm>
          <a:off x="5027941" y="1923"/>
          <a:ext cx="2077682" cy="1326038"/>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believed</a:t>
          </a:r>
        </a:p>
      </dsp:txBody>
      <dsp:txXfrm>
        <a:off x="5027941" y="1923"/>
        <a:ext cx="2077682" cy="1326038"/>
      </dsp:txXfrm>
    </dsp:sp>
    <dsp:sp modelId="{814FD6E9-19E0-4654-928A-ACAE3D91CD7C}">
      <dsp:nvSpPr>
        <dsp:cNvPr id="0" name=""/>
        <dsp:cNvSpPr/>
      </dsp:nvSpPr>
      <dsp:spPr>
        <a:xfrm>
          <a:off x="7326629" y="1923"/>
          <a:ext cx="2210064" cy="1326038"/>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Loss of children</a:t>
          </a:r>
        </a:p>
      </dsp:txBody>
      <dsp:txXfrm>
        <a:off x="7326629" y="1923"/>
        <a:ext cx="2210064" cy="1326038"/>
      </dsp:txXfrm>
    </dsp:sp>
    <dsp:sp modelId="{1A9DCA4B-D155-4C46-BE1C-92D4616F972C}">
      <dsp:nvSpPr>
        <dsp:cNvPr id="0" name=""/>
        <dsp:cNvSpPr/>
      </dsp:nvSpPr>
      <dsp:spPr>
        <a:xfrm>
          <a:off x="99606" y="1548968"/>
          <a:ext cx="2210064" cy="1326038"/>
        </a:xfrm>
        <a:prstGeom prst="rect">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Wrong outcome</a:t>
          </a:r>
        </a:p>
      </dsp:txBody>
      <dsp:txXfrm>
        <a:off x="99606" y="1548968"/>
        <a:ext cx="2210064" cy="1326038"/>
      </dsp:txXfrm>
    </dsp:sp>
    <dsp:sp modelId="{0E096F87-0781-40F5-B5F0-02355DE02ED8}">
      <dsp:nvSpPr>
        <dsp:cNvPr id="0" name=""/>
        <dsp:cNvSpPr/>
      </dsp:nvSpPr>
      <dsp:spPr>
        <a:xfrm>
          <a:off x="2530678" y="1548968"/>
          <a:ext cx="2210064" cy="1326038"/>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happens when the Police leave?</a:t>
          </a:r>
        </a:p>
      </dsp:txBody>
      <dsp:txXfrm>
        <a:off x="2530678" y="1548968"/>
        <a:ext cx="2210064" cy="1326038"/>
      </dsp:txXfrm>
    </dsp:sp>
    <dsp:sp modelId="{BC026F00-DA96-4485-833E-C07286DCCED0}">
      <dsp:nvSpPr>
        <dsp:cNvPr id="0" name=""/>
        <dsp:cNvSpPr/>
      </dsp:nvSpPr>
      <dsp:spPr>
        <a:xfrm>
          <a:off x="4961749" y="1548968"/>
          <a:ext cx="2210064" cy="1326038"/>
        </a:xfrm>
        <a:prstGeom prst="rect">
          <a:avLst/>
        </a:prstGeom>
        <a:solidFill>
          <a:schemeClr val="accent4">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Can’t accept it’s Domestic Violence</a:t>
          </a:r>
        </a:p>
      </dsp:txBody>
      <dsp:txXfrm>
        <a:off x="4961749" y="1548968"/>
        <a:ext cx="2210064" cy="1326038"/>
      </dsp:txXfrm>
    </dsp:sp>
    <dsp:sp modelId="{D4FCB8A9-7458-4F76-877E-5634D213F845}">
      <dsp:nvSpPr>
        <dsp:cNvPr id="0" name=""/>
        <dsp:cNvSpPr/>
      </dsp:nvSpPr>
      <dsp:spPr>
        <a:xfrm>
          <a:off x="7392821" y="1548968"/>
          <a:ext cx="2210064" cy="1326038"/>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victim’s own fault</a:t>
          </a:r>
        </a:p>
      </dsp:txBody>
      <dsp:txXfrm>
        <a:off x="7392821" y="1548968"/>
        <a:ext cx="2210064" cy="1326038"/>
      </dsp:txXfrm>
    </dsp:sp>
    <dsp:sp modelId="{2E7F1649-AC08-498C-BC45-DCE84685DFA0}">
      <dsp:nvSpPr>
        <dsp:cNvPr id="0" name=""/>
        <dsp:cNvSpPr/>
      </dsp:nvSpPr>
      <dsp:spPr>
        <a:xfrm>
          <a:off x="2616252" y="3098221"/>
          <a:ext cx="2171300" cy="1321623"/>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Fear, criticism, </a:t>
          </a:r>
          <a:r>
            <a:rPr lang="en-US" sz="2400" kern="1200" dirty="0" err="1">
              <a:solidFill>
                <a:schemeClr val="tx1"/>
              </a:solidFill>
            </a:rPr>
            <a:t>ostracised</a:t>
          </a:r>
          <a:r>
            <a:rPr lang="en-US" sz="2400" kern="1200" dirty="0">
              <a:solidFill>
                <a:schemeClr val="tx1"/>
              </a:solidFill>
            </a:rPr>
            <a:t>, blamed by family</a:t>
          </a:r>
        </a:p>
      </dsp:txBody>
      <dsp:txXfrm>
        <a:off x="2616252" y="3098221"/>
        <a:ext cx="2171300" cy="1321623"/>
      </dsp:txXfrm>
    </dsp:sp>
    <dsp:sp modelId="{DB83C3DA-707B-41AD-A7A3-DA31ACF3E4A6}">
      <dsp:nvSpPr>
        <dsp:cNvPr id="0" name=""/>
        <dsp:cNvSpPr/>
      </dsp:nvSpPr>
      <dsp:spPr>
        <a:xfrm>
          <a:off x="5008558" y="3096013"/>
          <a:ext cx="2077682" cy="1326038"/>
        </a:xfrm>
        <a:prstGeom prst="rect">
          <a:avLst/>
        </a:prstGeom>
        <a:solidFill>
          <a:schemeClr val="bg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 a police matter</a:t>
          </a:r>
        </a:p>
      </dsp:txBody>
      <dsp:txXfrm>
        <a:off x="5008558" y="3096013"/>
        <a:ext cx="2077682" cy="13260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9F946-656A-4268-8367-A514CE496F82}">
      <dsp:nvSpPr>
        <dsp:cNvPr id="0" name=""/>
        <dsp:cNvSpPr/>
      </dsp:nvSpPr>
      <dsp:spPr>
        <a:xfrm>
          <a:off x="8722" y="0"/>
          <a:ext cx="1805504" cy="37243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 PPN lists 29 questions which are used to identify, assess &amp; manage risk in relation to DA</a:t>
          </a:r>
        </a:p>
      </dsp:txBody>
      <dsp:txXfrm>
        <a:off x="61603" y="52881"/>
        <a:ext cx="1699742" cy="3618556"/>
      </dsp:txXfrm>
    </dsp:sp>
    <dsp:sp modelId="{A1C02E18-01AE-4EFA-A4DB-13A6689C10A2}">
      <dsp:nvSpPr>
        <dsp:cNvPr id="0" name=""/>
        <dsp:cNvSpPr/>
      </dsp:nvSpPr>
      <dsp:spPr>
        <a:xfrm>
          <a:off x="1994777" y="1638276"/>
          <a:ext cx="382766" cy="44776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94777" y="1727829"/>
        <a:ext cx="267936" cy="268659"/>
      </dsp:txXfrm>
    </dsp:sp>
    <dsp:sp modelId="{4A5404D5-74B1-47B2-A6C1-5A05593F2738}">
      <dsp:nvSpPr>
        <dsp:cNvPr id="0" name=""/>
        <dsp:cNvSpPr/>
      </dsp:nvSpPr>
      <dsp:spPr>
        <a:xfrm>
          <a:off x="2536428" y="-41874"/>
          <a:ext cx="1805504" cy="3808066"/>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All 29 questions must be asked for every DASH incident</a:t>
          </a:r>
          <a:endParaRPr lang="en-US" sz="2400" kern="1200" dirty="0"/>
        </a:p>
      </dsp:txBody>
      <dsp:txXfrm>
        <a:off x="2589309" y="11007"/>
        <a:ext cx="1699742" cy="3702304"/>
      </dsp:txXfrm>
    </dsp:sp>
    <dsp:sp modelId="{293718B5-C1FC-4B07-A881-7B50C1083D86}">
      <dsp:nvSpPr>
        <dsp:cNvPr id="0" name=""/>
        <dsp:cNvSpPr/>
      </dsp:nvSpPr>
      <dsp:spPr>
        <a:xfrm>
          <a:off x="4522483" y="1638276"/>
          <a:ext cx="382766" cy="447765"/>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4522483" y="1727829"/>
        <a:ext cx="267936" cy="268659"/>
      </dsp:txXfrm>
    </dsp:sp>
    <dsp:sp modelId="{4C489A23-FF2A-4F03-BEEC-142303CE3A46}">
      <dsp:nvSpPr>
        <dsp:cNvPr id="0" name=""/>
        <dsp:cNvSpPr/>
      </dsp:nvSpPr>
      <dsp:spPr>
        <a:xfrm>
          <a:off x="5064134" y="-41874"/>
          <a:ext cx="1805504" cy="3808066"/>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All decisions &amp; actions must be reviewed, recorded &amp; updated</a:t>
          </a:r>
          <a:endParaRPr lang="en-US" sz="2400" kern="1200" dirty="0"/>
        </a:p>
      </dsp:txBody>
      <dsp:txXfrm>
        <a:off x="5117015" y="11007"/>
        <a:ext cx="1699742" cy="3702304"/>
      </dsp:txXfrm>
    </dsp:sp>
    <dsp:sp modelId="{DFB6D68A-2240-4B67-8E1F-005C48774860}">
      <dsp:nvSpPr>
        <dsp:cNvPr id="0" name=""/>
        <dsp:cNvSpPr/>
      </dsp:nvSpPr>
      <dsp:spPr>
        <a:xfrm>
          <a:off x="7050189" y="1638276"/>
          <a:ext cx="382766" cy="447765"/>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050189" y="1727829"/>
        <a:ext cx="267936" cy="268659"/>
      </dsp:txXfrm>
    </dsp:sp>
    <dsp:sp modelId="{6AA3B080-5896-4066-B132-9483E91E29D4}">
      <dsp:nvSpPr>
        <dsp:cNvPr id="0" name=""/>
        <dsp:cNvSpPr/>
      </dsp:nvSpPr>
      <dsp:spPr>
        <a:xfrm>
          <a:off x="7591840" y="-41874"/>
          <a:ext cx="1805504" cy="3808066"/>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risk identification process remains dynamic &amp; must be kept under review</a:t>
          </a:r>
          <a:endParaRPr lang="en-US" sz="2400" kern="1200" dirty="0"/>
        </a:p>
      </dsp:txBody>
      <dsp:txXfrm>
        <a:off x="7644721" y="11007"/>
        <a:ext cx="1699742" cy="37023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MARAC is a gathering of agencies who aim to:</a:t>
          </a:r>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Safeguard adult victims</a:t>
          </a:r>
          <a:endParaRPr lang="en-US" sz="2400" kern="1200" dirty="0"/>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Link with other PP Agencies in relation to children, perpetrators &amp; other VA’s</a:t>
          </a:r>
          <a:endParaRPr lang="en-US" sz="2400" kern="1200" dirty="0"/>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safeguard agency staff</a:t>
          </a:r>
          <a:endParaRPr lang="en-US" sz="2400" kern="1200" dirty="0"/>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address the behaviour of perpetrators</a:t>
          </a:r>
          <a:endParaRPr lang="en-US" sz="2400" kern="1200" dirty="0"/>
        </a:p>
      </dsp:txBody>
      <dsp:txXfrm>
        <a:off x="4031230" y="3235274"/>
        <a:ext cx="2737344" cy="16025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88E3-F0AB-4B3C-A3E6-8F156A728EB5}">
      <dsp:nvSpPr>
        <dsp:cNvPr id="0" name=""/>
        <dsp:cNvSpPr/>
      </dsp:nvSpPr>
      <dsp:spPr>
        <a:xfrm rot="16200000">
          <a:off x="1499000" y="-1499000"/>
          <a:ext cx="2167123" cy="5165124"/>
        </a:xfrm>
        <a:prstGeom prst="round1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Introduced by the Crime &amp; Security Act 2010</a:t>
          </a:r>
          <a:endParaRPr lang="en-US" sz="2400" kern="1200" dirty="0"/>
        </a:p>
      </dsp:txBody>
      <dsp:txXfrm rot="5400000">
        <a:off x="0" y="0"/>
        <a:ext cx="5165124" cy="1625342"/>
      </dsp:txXfrm>
    </dsp:sp>
    <dsp:sp modelId="{D522B565-8489-41E8-A719-3633DA50B195}">
      <dsp:nvSpPr>
        <dsp:cNvPr id="0" name=""/>
        <dsp:cNvSpPr/>
      </dsp:nvSpPr>
      <dsp:spPr>
        <a:xfrm>
          <a:off x="5165124" y="0"/>
          <a:ext cx="5165124" cy="2167123"/>
        </a:xfrm>
        <a:prstGeom prst="round1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Enable Police to put protection in place for the victim in the immediate aftermath of a DV incident</a:t>
          </a:r>
          <a:endParaRPr lang="en-US" sz="2400" kern="1200" dirty="0"/>
        </a:p>
      </dsp:txBody>
      <dsp:txXfrm>
        <a:off x="5165124" y="0"/>
        <a:ext cx="5165124" cy="1625342"/>
      </dsp:txXfrm>
    </dsp:sp>
    <dsp:sp modelId="{894CE869-77B6-46AE-B7C6-D70A06FA9AF7}">
      <dsp:nvSpPr>
        <dsp:cNvPr id="0" name=""/>
        <dsp:cNvSpPr/>
      </dsp:nvSpPr>
      <dsp:spPr>
        <a:xfrm rot="10800000">
          <a:off x="0" y="2167123"/>
          <a:ext cx="5165124" cy="2167123"/>
        </a:xfrm>
        <a:prstGeom prst="round1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DVPOs can prevent the perpetrator from returning to the residence &amp; from having contact with the victim for up to 28 days</a:t>
          </a:r>
          <a:endParaRPr lang="en-US" sz="2400" kern="1200" dirty="0"/>
        </a:p>
      </dsp:txBody>
      <dsp:txXfrm rot="10800000">
        <a:off x="0" y="2708903"/>
        <a:ext cx="5165124" cy="1625342"/>
      </dsp:txXfrm>
    </dsp:sp>
    <dsp:sp modelId="{8CF591FD-E0E5-4B04-AA39-FCCACF8AA402}">
      <dsp:nvSpPr>
        <dsp:cNvPr id="0" name=""/>
        <dsp:cNvSpPr/>
      </dsp:nvSpPr>
      <dsp:spPr>
        <a:xfrm rot="5400000">
          <a:off x="6664125" y="668122"/>
          <a:ext cx="2167123" cy="5165124"/>
        </a:xfrm>
        <a:prstGeom prst="round1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This allows the victim a level of “breathing space” to consider options, with the help of support agencies</a:t>
          </a:r>
          <a:endParaRPr lang="en-US" sz="2400" kern="1200" dirty="0"/>
        </a:p>
      </dsp:txBody>
      <dsp:txXfrm rot="-5400000">
        <a:off x="5165124" y="2708903"/>
        <a:ext cx="5165124" cy="1625342"/>
      </dsp:txXfrm>
    </dsp:sp>
    <dsp:sp modelId="{D8F06F63-1C83-4DA4-834C-75D850750FFF}">
      <dsp:nvSpPr>
        <dsp:cNvPr id="0" name=""/>
        <dsp:cNvSpPr/>
      </dsp:nvSpPr>
      <dsp:spPr>
        <a:xfrm>
          <a:off x="3615587" y="1625342"/>
          <a:ext cx="3099074" cy="1083561"/>
        </a:xfrm>
        <a:prstGeom prst="roundRect">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DVPNs &amp; DVPOs</a:t>
          </a:r>
        </a:p>
      </dsp:txBody>
      <dsp:txXfrm>
        <a:off x="3668482" y="1678237"/>
        <a:ext cx="2993284" cy="9777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Coercive control is a term developed by Evan STARK to help us understand domestic abuse as more than a “fight.” It is a pattern of behaviour which seeks to take away the victim’s liberty or freedom, to strip away their sense of self</a:t>
          </a:r>
          <a:endParaRPr lang="en-US" sz="2400" kern="1200" dirty="0"/>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“Not only is coercive control the most common context in which women are abused, it is also the most dangerous” Stark (2007)</a:t>
          </a:r>
        </a:p>
      </dsp:txBody>
      <dsp:txXfrm>
        <a:off x="2043073" y="2057479"/>
        <a:ext cx="6747593" cy="12653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21F34-4BE0-4EDF-BB43-6416894AFEB2}">
      <dsp:nvSpPr>
        <dsp:cNvPr id="0" name=""/>
        <dsp:cNvSpPr/>
      </dsp:nvSpPr>
      <dsp:spPr>
        <a:xfrm>
          <a:off x="0" y="3264"/>
          <a:ext cx="11406797" cy="101984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College of Policing’s Head of Crime &amp; Criminal Justice, David Tucker said:</a:t>
          </a:r>
          <a:endParaRPr lang="en-US" sz="2400" kern="1200" dirty="0"/>
        </a:p>
      </dsp:txBody>
      <dsp:txXfrm>
        <a:off x="29870" y="33134"/>
        <a:ext cx="11347057" cy="960107"/>
      </dsp:txXfrm>
    </dsp:sp>
    <dsp:sp modelId="{EE82D6F2-924C-4370-9FA0-95414BCF3128}">
      <dsp:nvSpPr>
        <dsp:cNvPr id="0" name=""/>
        <dsp:cNvSpPr/>
      </dsp:nvSpPr>
      <dsp:spPr>
        <a:xfrm rot="5400000">
          <a:off x="5138265" y="798680"/>
          <a:ext cx="1043976" cy="153104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311400">
            <a:lnSpc>
              <a:spcPct val="90000"/>
            </a:lnSpc>
            <a:spcBef>
              <a:spcPct val="0"/>
            </a:spcBef>
            <a:spcAft>
              <a:spcPct val="35000"/>
            </a:spcAft>
            <a:buNone/>
          </a:pPr>
          <a:endParaRPr lang="en-US" sz="5200" kern="1200"/>
        </a:p>
      </dsp:txBody>
      <dsp:txXfrm rot="-5400000">
        <a:off x="5200940" y="1042215"/>
        <a:ext cx="918628" cy="730783"/>
      </dsp:txXfrm>
    </dsp:sp>
    <dsp:sp modelId="{4FDAF406-4AC8-4270-A512-7A6397BEB340}">
      <dsp:nvSpPr>
        <dsp:cNvPr id="0" name=""/>
        <dsp:cNvSpPr/>
      </dsp:nvSpPr>
      <dsp:spPr>
        <a:xfrm>
          <a:off x="484616" y="2414782"/>
          <a:ext cx="10567334" cy="2462025"/>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new offence of coercive control presents challenges – it demands much fuller understanding of events that led up to a call for assistance &amp; this can make evidence gathering more complex. However, more importantly, it delivers greater opportunities to safeguard victims &amp; achieve successful prosecutions…….this is a real opportunity for the police service &amp; CPS to work together to make victims &amp; potential victims of serious assaults safer”</a:t>
          </a:r>
          <a:endParaRPr lang="en-US" sz="2400" kern="1200" dirty="0"/>
        </a:p>
      </dsp:txBody>
      <dsp:txXfrm>
        <a:off x="556726" y="2486892"/>
        <a:ext cx="10423114" cy="23178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A4DAD-5543-4078-B92A-303CE2847B65}">
      <dsp:nvSpPr>
        <dsp:cNvPr id="0" name=""/>
        <dsp:cNvSpPr/>
      </dsp:nvSpPr>
      <dsp:spPr>
        <a:xfrm>
          <a:off x="9219" y="454450"/>
          <a:ext cx="2755470" cy="1653282"/>
        </a:xfrm>
        <a:prstGeom prst="roundRect">
          <a:avLst>
            <a:gd name="adj" fmla="val 1000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Came into force on 29</a:t>
          </a:r>
          <a:r>
            <a:rPr lang="en-US" sz="2400" kern="1200" baseline="30000"/>
            <a:t>th</a:t>
          </a:r>
          <a:r>
            <a:rPr lang="en-US" sz="2400" kern="1200"/>
            <a:t> December 2015</a:t>
          </a:r>
          <a:endParaRPr lang="en-US" sz="2400" kern="1200" dirty="0"/>
        </a:p>
      </dsp:txBody>
      <dsp:txXfrm>
        <a:off x="57642" y="502873"/>
        <a:ext cx="2658624" cy="1556436"/>
      </dsp:txXfrm>
    </dsp:sp>
    <dsp:sp modelId="{D68E8A71-B3DE-4B9B-967E-33090439A307}">
      <dsp:nvSpPr>
        <dsp:cNvPr id="0" name=""/>
        <dsp:cNvSpPr/>
      </dsp:nvSpPr>
      <dsp:spPr>
        <a:xfrm>
          <a:off x="3007171" y="939413"/>
          <a:ext cx="584159" cy="683356"/>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07171" y="1076084"/>
        <a:ext cx="408911" cy="410014"/>
      </dsp:txXfrm>
    </dsp:sp>
    <dsp:sp modelId="{BE265A53-2AA8-4F0D-8314-320A3229ED09}">
      <dsp:nvSpPr>
        <dsp:cNvPr id="0" name=""/>
        <dsp:cNvSpPr/>
      </dsp:nvSpPr>
      <dsp:spPr>
        <a:xfrm>
          <a:off x="3866878" y="454450"/>
          <a:ext cx="2755470" cy="1653282"/>
        </a:xfrm>
        <a:prstGeom prst="roundRect">
          <a:avLst>
            <a:gd name="adj" fmla="val 10000"/>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Amended by the Domestic Abuse Act 2021</a:t>
          </a:r>
          <a:endParaRPr lang="en-US" sz="2400" kern="1200" dirty="0"/>
        </a:p>
      </dsp:txBody>
      <dsp:txXfrm>
        <a:off x="3915301" y="502873"/>
        <a:ext cx="2658624" cy="1556436"/>
      </dsp:txXfrm>
    </dsp:sp>
    <dsp:sp modelId="{1C8B7441-8575-478B-88ED-CF88E096C903}">
      <dsp:nvSpPr>
        <dsp:cNvPr id="0" name=""/>
        <dsp:cNvSpPr/>
      </dsp:nvSpPr>
      <dsp:spPr>
        <a:xfrm>
          <a:off x="6864830" y="939413"/>
          <a:ext cx="584159" cy="683356"/>
        </a:xfrm>
        <a:prstGeom prst="rightArrow">
          <a:avLst>
            <a:gd name="adj1" fmla="val 60000"/>
            <a:gd name="adj2" fmla="val 50000"/>
          </a:avLst>
        </a:prstGeom>
        <a:solidFill>
          <a:schemeClr val="accent1">
            <a:shade val="90000"/>
            <a:hueOff val="138475"/>
            <a:satOff val="-2957"/>
            <a:lumOff val="1103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64830" y="1076084"/>
        <a:ext cx="408911" cy="410014"/>
      </dsp:txXfrm>
    </dsp:sp>
    <dsp:sp modelId="{0AA13F5E-D4BC-4D58-85EC-10845556F626}">
      <dsp:nvSpPr>
        <dsp:cNvPr id="0" name=""/>
        <dsp:cNvSpPr/>
      </dsp:nvSpPr>
      <dsp:spPr>
        <a:xfrm>
          <a:off x="7724537" y="454450"/>
          <a:ext cx="2755470" cy="1653282"/>
        </a:xfrm>
        <a:prstGeom prst="roundRect">
          <a:avLst>
            <a:gd name="adj" fmla="val 1000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Not retrospective</a:t>
          </a:r>
          <a:endParaRPr lang="en-US" sz="2400" kern="1200" dirty="0"/>
        </a:p>
      </dsp:txBody>
      <dsp:txXfrm>
        <a:off x="7772960" y="502873"/>
        <a:ext cx="2658624" cy="1556436"/>
      </dsp:txXfrm>
    </dsp:sp>
    <dsp:sp modelId="{F7965542-BC3C-4445-AC8D-3F617D11E956}">
      <dsp:nvSpPr>
        <dsp:cNvPr id="0" name=""/>
        <dsp:cNvSpPr/>
      </dsp:nvSpPr>
      <dsp:spPr>
        <a:xfrm rot="5400000">
          <a:off x="8810192" y="2300615"/>
          <a:ext cx="584159" cy="683356"/>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8897265" y="2350213"/>
        <a:ext cx="410014" cy="408911"/>
      </dsp:txXfrm>
    </dsp:sp>
    <dsp:sp modelId="{B35636D8-B081-4091-B565-16C3515E75AB}">
      <dsp:nvSpPr>
        <dsp:cNvPr id="0" name=""/>
        <dsp:cNvSpPr/>
      </dsp:nvSpPr>
      <dsp:spPr>
        <a:xfrm>
          <a:off x="7724537" y="3209921"/>
          <a:ext cx="2755470" cy="1653282"/>
        </a:xfrm>
        <a:prstGeom prst="roundRect">
          <a:avLst>
            <a:gd name="adj" fmla="val 10000"/>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Antecedent can be included in statement as historical evidence</a:t>
          </a:r>
          <a:endParaRPr lang="en-US" sz="2400" kern="1200" dirty="0"/>
        </a:p>
      </dsp:txBody>
      <dsp:txXfrm>
        <a:off x="7772960" y="3258344"/>
        <a:ext cx="2658624" cy="1556436"/>
      </dsp:txXfrm>
    </dsp:sp>
    <dsp:sp modelId="{589599AE-40BC-45C0-A88D-2E9BF502F514}">
      <dsp:nvSpPr>
        <dsp:cNvPr id="0" name=""/>
        <dsp:cNvSpPr/>
      </dsp:nvSpPr>
      <dsp:spPr>
        <a:xfrm rot="10800000">
          <a:off x="6897895" y="3694884"/>
          <a:ext cx="584159" cy="683356"/>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073143" y="3831555"/>
        <a:ext cx="408911" cy="410014"/>
      </dsp:txXfrm>
    </dsp:sp>
    <dsp:sp modelId="{417C7535-6FAE-4A84-9B6F-0BE24BCE3AA2}">
      <dsp:nvSpPr>
        <dsp:cNvPr id="0" name=""/>
        <dsp:cNvSpPr/>
      </dsp:nvSpPr>
      <dsp:spPr>
        <a:xfrm>
          <a:off x="3866878" y="3209921"/>
          <a:ext cx="2755470" cy="1653282"/>
        </a:xfrm>
        <a:prstGeom prst="roundRect">
          <a:avLst>
            <a:gd name="adj" fmla="val 1000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CPS advise Bad Character Evidence</a:t>
          </a:r>
          <a:endParaRPr lang="en-US" sz="2400" kern="1200" dirty="0"/>
        </a:p>
      </dsp:txBody>
      <dsp:txXfrm>
        <a:off x="3915301" y="3258344"/>
        <a:ext cx="2658624" cy="15564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82E25-68C8-4DAE-B48A-2E287FFD925D}">
      <dsp:nvSpPr>
        <dsp:cNvPr id="0" name=""/>
        <dsp:cNvSpPr/>
      </dsp:nvSpPr>
      <dsp:spPr>
        <a:xfrm>
          <a:off x="5526" y="2045036"/>
          <a:ext cx="1713256" cy="1356216"/>
        </a:xfrm>
        <a:prstGeom prst="roundRect">
          <a:avLst>
            <a:gd name="adj" fmla="val 10000"/>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45248" y="2084758"/>
        <a:ext cx="1633812" cy="1276772"/>
      </dsp:txXfrm>
    </dsp:sp>
    <dsp:sp modelId="{8B7B6B7B-1033-48D6-AD4B-C09207AF618F}">
      <dsp:nvSpPr>
        <dsp:cNvPr id="0" name=""/>
        <dsp:cNvSpPr/>
      </dsp:nvSpPr>
      <dsp:spPr>
        <a:xfrm>
          <a:off x="1890108" y="2510700"/>
          <a:ext cx="363210" cy="424887"/>
        </a:xfrm>
        <a:prstGeom prst="rightArrow">
          <a:avLst>
            <a:gd name="adj1" fmla="val 60000"/>
            <a:gd name="adj2" fmla="val 50000"/>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90108" y="2595677"/>
        <a:ext cx="254247" cy="254933"/>
      </dsp:txXfrm>
    </dsp:sp>
    <dsp:sp modelId="{65960839-F50C-41B3-A46C-2F1000A7FFF1}">
      <dsp:nvSpPr>
        <dsp:cNvPr id="0" name=""/>
        <dsp:cNvSpPr/>
      </dsp:nvSpPr>
      <dsp:spPr>
        <a:xfrm>
          <a:off x="2404085" y="2045036"/>
          <a:ext cx="1713256" cy="1356216"/>
        </a:xfrm>
        <a:prstGeom prst="roundRect">
          <a:avLst>
            <a:gd name="adj" fmla="val 10000"/>
          </a:avLst>
        </a:prstGeom>
        <a:solidFill>
          <a:schemeClr val="accent5">
            <a:shade val="80000"/>
            <a:hueOff val="67816"/>
            <a:satOff val="1294"/>
            <a:lumOff val="57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2443807" y="2084758"/>
        <a:ext cx="1633812" cy="1276772"/>
      </dsp:txXfrm>
    </dsp:sp>
    <dsp:sp modelId="{251BC726-2EB4-4BE1-9064-2AA0E656919E}">
      <dsp:nvSpPr>
        <dsp:cNvPr id="0" name=""/>
        <dsp:cNvSpPr/>
      </dsp:nvSpPr>
      <dsp:spPr>
        <a:xfrm>
          <a:off x="4288666" y="2510700"/>
          <a:ext cx="363210" cy="424887"/>
        </a:xfrm>
        <a:prstGeom prst="rightArrow">
          <a:avLst>
            <a:gd name="adj1" fmla="val 60000"/>
            <a:gd name="adj2" fmla="val 50000"/>
          </a:avLst>
        </a:prstGeom>
        <a:solidFill>
          <a:schemeClr val="accent5">
            <a:shade val="90000"/>
            <a:hueOff val="90432"/>
            <a:satOff val="-209"/>
            <a:lumOff val="66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88666" y="2595677"/>
        <a:ext cx="254247" cy="254933"/>
      </dsp:txXfrm>
    </dsp:sp>
    <dsp:sp modelId="{B0224E95-DA86-484E-9A7D-45126306BCBD}">
      <dsp:nvSpPr>
        <dsp:cNvPr id="0" name=""/>
        <dsp:cNvSpPr/>
      </dsp:nvSpPr>
      <dsp:spPr>
        <a:xfrm>
          <a:off x="4802643" y="2045036"/>
          <a:ext cx="1713256" cy="1356216"/>
        </a:xfrm>
        <a:prstGeom prst="roundRect">
          <a:avLst>
            <a:gd name="adj" fmla="val 10000"/>
          </a:avLst>
        </a:prstGeom>
        <a:solidFill>
          <a:schemeClr val="accent5">
            <a:shade val="80000"/>
            <a:hueOff val="135632"/>
            <a:satOff val="2588"/>
            <a:lumOff val="114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4842365" y="2084758"/>
        <a:ext cx="1633812" cy="1276772"/>
      </dsp:txXfrm>
    </dsp:sp>
    <dsp:sp modelId="{3A34299E-49DD-45E1-A035-476CDFF99E9A}">
      <dsp:nvSpPr>
        <dsp:cNvPr id="0" name=""/>
        <dsp:cNvSpPr/>
      </dsp:nvSpPr>
      <dsp:spPr>
        <a:xfrm>
          <a:off x="6687225" y="2510700"/>
          <a:ext cx="363210" cy="424887"/>
        </a:xfrm>
        <a:prstGeom prst="rightArrow">
          <a:avLst>
            <a:gd name="adj1" fmla="val 60000"/>
            <a:gd name="adj2" fmla="val 50000"/>
          </a:avLst>
        </a:prstGeom>
        <a:solidFill>
          <a:schemeClr val="accent5">
            <a:shade val="90000"/>
            <a:hueOff val="180863"/>
            <a:satOff val="-417"/>
            <a:lumOff val="132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687225" y="2595677"/>
        <a:ext cx="254247" cy="254933"/>
      </dsp:txXfrm>
    </dsp:sp>
    <dsp:sp modelId="{D533AF66-1B87-4FAB-97F5-FE225DAD61BB}">
      <dsp:nvSpPr>
        <dsp:cNvPr id="0" name=""/>
        <dsp:cNvSpPr/>
      </dsp:nvSpPr>
      <dsp:spPr>
        <a:xfrm>
          <a:off x="7201201" y="2045036"/>
          <a:ext cx="1713256" cy="1356216"/>
        </a:xfrm>
        <a:prstGeom prst="roundRect">
          <a:avLst>
            <a:gd name="adj" fmla="val 10000"/>
          </a:avLst>
        </a:prstGeom>
        <a:solidFill>
          <a:schemeClr val="accent5">
            <a:shade val="80000"/>
            <a:hueOff val="203448"/>
            <a:satOff val="3881"/>
            <a:lumOff val="171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7240923" y="2084758"/>
        <a:ext cx="1633812" cy="1276772"/>
      </dsp:txXfrm>
    </dsp:sp>
    <dsp:sp modelId="{3C265039-D74C-43B3-B397-08F86F67EAD5}">
      <dsp:nvSpPr>
        <dsp:cNvPr id="0" name=""/>
        <dsp:cNvSpPr/>
      </dsp:nvSpPr>
      <dsp:spPr>
        <a:xfrm>
          <a:off x="9085783" y="2510700"/>
          <a:ext cx="363210" cy="424887"/>
        </a:xfrm>
        <a:prstGeom prst="rightArrow">
          <a:avLst>
            <a:gd name="adj1" fmla="val 60000"/>
            <a:gd name="adj2" fmla="val 50000"/>
          </a:avLst>
        </a:prstGeom>
        <a:solidFill>
          <a:schemeClr val="accent5">
            <a:shade val="90000"/>
            <a:hueOff val="271295"/>
            <a:satOff val="-626"/>
            <a:lumOff val="198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085783" y="2595677"/>
        <a:ext cx="254247" cy="254933"/>
      </dsp:txXfrm>
    </dsp:sp>
    <dsp:sp modelId="{79E4F1ED-7ABF-4E71-B674-8441F47810DE}">
      <dsp:nvSpPr>
        <dsp:cNvPr id="0" name=""/>
        <dsp:cNvSpPr/>
      </dsp:nvSpPr>
      <dsp:spPr>
        <a:xfrm>
          <a:off x="9599760" y="2045036"/>
          <a:ext cx="1713256" cy="1356216"/>
        </a:xfrm>
        <a:prstGeom prst="roundRect">
          <a:avLst>
            <a:gd name="adj" fmla="val 10000"/>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Humiliate, harm, punish, frighten</a:t>
          </a:r>
          <a:endParaRPr lang="en-US" sz="2000" kern="1200" dirty="0"/>
        </a:p>
      </dsp:txBody>
      <dsp:txXfrm>
        <a:off x="9639482" y="2084758"/>
        <a:ext cx="1633812" cy="127677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Intimidation</a:t>
          </a:r>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Degradation &amp; Humiliation</a:t>
          </a:r>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Surveillance</a:t>
          </a:r>
        </a:p>
      </dsp:txBody>
      <dsp:txXfrm rot="10800000">
        <a:off x="4299761" y="2094406"/>
        <a:ext cx="1729748" cy="217527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Control</a:t>
          </a:r>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Violence</a:t>
          </a:r>
        </a:p>
      </dsp:txBody>
      <dsp:txXfrm rot="10800000">
        <a:off x="2123766" y="2094406"/>
        <a:ext cx="1663658" cy="217744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37995-2A47-4267-A0DC-C39544F2306B}"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6BCFA2-18AA-4589-B101-CE80421124F9}" type="slidenum">
              <a:rPr lang="en-GB" smtClean="0"/>
              <a:t>‹#›</a:t>
            </a:fld>
            <a:endParaRPr lang="en-GB"/>
          </a:p>
        </p:txBody>
      </p:sp>
    </p:spTree>
    <p:extLst>
      <p:ext uri="{BB962C8B-B14F-4D97-AF65-F5344CB8AC3E}">
        <p14:creationId xmlns:p14="http://schemas.microsoft.com/office/powerpoint/2010/main" val="2334846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Zu4rP9wureY&amp;t=1460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6</a:t>
            </a:fld>
            <a:endParaRPr lang="en-GB"/>
          </a:p>
        </p:txBody>
      </p:sp>
    </p:spTree>
    <p:extLst>
      <p:ext uri="{BB962C8B-B14F-4D97-AF65-F5344CB8AC3E}">
        <p14:creationId xmlns:p14="http://schemas.microsoft.com/office/powerpoint/2010/main" val="3365636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8</a:t>
            </a:fld>
            <a:endParaRPr lang="en-GB"/>
          </a:p>
        </p:txBody>
      </p:sp>
    </p:spTree>
    <p:extLst>
      <p:ext uri="{BB962C8B-B14F-4D97-AF65-F5344CB8AC3E}">
        <p14:creationId xmlns:p14="http://schemas.microsoft.com/office/powerpoint/2010/main" val="409723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9</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10</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11</a:t>
            </a:fld>
            <a:endParaRPr lang="en-GB"/>
          </a:p>
        </p:txBody>
      </p:sp>
    </p:spTree>
    <p:extLst>
      <p:ext uri="{BB962C8B-B14F-4D97-AF65-F5344CB8AC3E}">
        <p14:creationId xmlns:p14="http://schemas.microsoft.com/office/powerpoint/2010/main" val="4147418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12</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13</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14</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15</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sz="1600" dirty="0">
                <a:hlinkClick r:id="rId3"/>
              </a:rPr>
              <a:t>Domestic Abuse: Caught on Camera: Panorama - YouTube</a:t>
            </a:r>
            <a:endParaRPr lang="en-GB" sz="1100" baseline="0" dirty="0">
              <a:latin typeface="Arial" panose="020B0604020202020204" pitchFamily="34" charset="0"/>
              <a:cs typeface="Arial" panose="020B0604020202020204" pitchFamily="34" charset="0"/>
            </a:endParaRPr>
          </a:p>
          <a:p>
            <a:pPr algn="l">
              <a:lnSpc>
                <a:spcPct val="100000"/>
              </a:lnSpc>
            </a:pPr>
            <a:endParaRPr lang="en-GB" sz="1100" baseline="0" dirty="0">
              <a:latin typeface="Arial" panose="020B0604020202020204" pitchFamily="34" charset="0"/>
              <a:cs typeface="Arial" panose="020B0604020202020204" pitchFamily="34" charset="0"/>
            </a:endParaRPr>
          </a:p>
          <a:p>
            <a:pPr algn="l">
              <a:lnSpc>
                <a:spcPct val="100000"/>
              </a:lnSpc>
            </a:pPr>
            <a:r>
              <a:rPr lang="en-GB" sz="1100" baseline="0" dirty="0">
                <a:latin typeface="Arial" panose="020B0604020202020204" pitchFamily="34" charset="0"/>
                <a:cs typeface="Arial" panose="020B0604020202020204" pitchFamily="34" charset="0"/>
              </a:rPr>
              <a:t>28 minutes</a:t>
            </a:r>
          </a:p>
          <a:p>
            <a:pPr algn="l">
              <a:lnSpc>
                <a:spcPct val="100000"/>
              </a:lnSpc>
            </a:pPr>
            <a:r>
              <a:rPr lang="en-GB" sz="1100" baseline="0"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a:p>
            <a:pPr algn="l"/>
            <a:endParaRPr lang="en-GB" baseline="0" dirty="0"/>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16</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17</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3.5 mins</a:t>
            </a:r>
          </a:p>
        </p:txBody>
      </p:sp>
      <p:sp>
        <p:nvSpPr>
          <p:cNvPr id="4" name="Slide Number Placeholder 3"/>
          <p:cNvSpPr>
            <a:spLocks noGrp="1"/>
          </p:cNvSpPr>
          <p:nvPr>
            <p:ph type="sldNum" sz="quarter" idx="5"/>
          </p:nvPr>
        </p:nvSpPr>
        <p:spPr/>
        <p:txBody>
          <a:bodyPr/>
          <a:lstStyle/>
          <a:p>
            <a:fld id="{946BCFA2-18AA-4589-B101-CE80421124F9}" type="slidenum">
              <a:rPr lang="en-GB" smtClean="0"/>
              <a:t>18</a:t>
            </a:fld>
            <a:endParaRPr lang="en-GB"/>
          </a:p>
        </p:txBody>
      </p:sp>
    </p:spTree>
    <p:extLst>
      <p:ext uri="{BB962C8B-B14F-4D97-AF65-F5344CB8AC3E}">
        <p14:creationId xmlns:p14="http://schemas.microsoft.com/office/powerpoint/2010/main" val="3088805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20</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1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21</a:t>
            </a:fld>
            <a:endParaRPr lang="en-GB"/>
          </a:p>
        </p:txBody>
      </p:sp>
    </p:spTree>
    <p:extLst>
      <p:ext uri="{BB962C8B-B14F-4D97-AF65-F5344CB8AC3E}">
        <p14:creationId xmlns:p14="http://schemas.microsoft.com/office/powerpoint/2010/main" val="34691796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22</a:t>
            </a:fld>
            <a:endParaRPr lang="en-GB"/>
          </a:p>
        </p:txBody>
      </p:sp>
    </p:spTree>
    <p:extLst>
      <p:ext uri="{BB962C8B-B14F-4D97-AF65-F5344CB8AC3E}">
        <p14:creationId xmlns:p14="http://schemas.microsoft.com/office/powerpoint/2010/main" val="3118591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6627805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4036465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1" dirty="0">
                <a:latin typeface="Arial" panose="020B0604020202020204" pitchFamily="34" charset="0"/>
                <a:cs typeface="Arial" panose="020B0604020202020204" pitchFamily="34" charset="0"/>
              </a:rPr>
              <a:t>The Major Tactics of Coercive Control </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0" dirty="0">
                <a:latin typeface="Arial" panose="020B0604020202020204" pitchFamily="34" charset="0"/>
                <a:cs typeface="Arial" panose="020B0604020202020204" pitchFamily="34" charset="0"/>
              </a:rPr>
              <a:t>Violence</a:t>
            </a:r>
          </a:p>
          <a:p>
            <a:pPr marL="0" indent="0" algn="l">
              <a:buNone/>
            </a:pPr>
            <a:r>
              <a:rPr lang="en-GB" sz="1100" b="0" dirty="0">
                <a:latin typeface="Arial" panose="020B0604020202020204" pitchFamily="34" charset="0"/>
                <a:cs typeface="Arial" panose="020B0604020202020204" pitchFamily="34" charset="0"/>
              </a:rPr>
              <a:t>Intimidation – Threats, Surveillance &amp; Degradation</a:t>
            </a:r>
          </a:p>
          <a:p>
            <a:pPr marL="0" indent="0" algn="l">
              <a:buNone/>
            </a:pPr>
            <a:r>
              <a:rPr lang="en-GB" sz="1100" b="0" dirty="0">
                <a:latin typeface="Arial" panose="020B0604020202020204" pitchFamily="34" charset="0"/>
                <a:cs typeface="Arial" panose="020B0604020202020204" pitchFamily="34" charset="0"/>
              </a:rPr>
              <a:t>Isolation</a:t>
            </a:r>
          </a:p>
          <a:p>
            <a:pPr marL="0" indent="0" algn="l">
              <a:buNone/>
            </a:pPr>
            <a:r>
              <a:rPr lang="en-GB" sz="1100" b="0" dirty="0">
                <a:latin typeface="Arial" panose="020B0604020202020204" pitchFamily="34" charset="0"/>
                <a:cs typeface="Arial" panose="020B0604020202020204" pitchFamily="34" charset="0"/>
              </a:rPr>
              <a:t>Control</a:t>
            </a: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endParaRPr lang="en-GB" sz="1100" b="1" dirty="0">
              <a:latin typeface="Arial" panose="020B0604020202020204" pitchFamily="34" charset="0"/>
              <a:cs typeface="Arial" panose="020B0604020202020204" pitchFamily="34" charset="0"/>
            </a:endParaRPr>
          </a:p>
          <a:p>
            <a:pPr marL="0" indent="0" algn="l">
              <a:buNone/>
            </a:pPr>
            <a:r>
              <a:rPr lang="en-GB" sz="1100" b="1" dirty="0">
                <a:latin typeface="Arial" panose="020B0604020202020204" pitchFamily="34" charset="0"/>
                <a:cs typeface="Arial" panose="020B0604020202020204" pitchFamily="34" charset="0"/>
              </a:rPr>
              <a:t>Intimidation </a:t>
            </a:r>
            <a:endParaRPr lang="en-GB" sz="1100" dirty="0">
              <a:latin typeface="Arial" panose="020B0604020202020204" pitchFamily="34" charset="0"/>
              <a:cs typeface="Arial" panose="020B0604020202020204" pitchFamily="34" charset="0"/>
            </a:endParaRPr>
          </a:p>
          <a:p>
            <a:pPr marL="0" indent="0" algn="l">
              <a:buNone/>
            </a:pPr>
            <a:endParaRPr lang="en-GB"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Often involves very subtle warnings that are obvious to the victim, but invisible to outsiders.</a:t>
            </a:r>
          </a:p>
          <a:p>
            <a:pPr algn="l"/>
            <a:r>
              <a:rPr lang="en-GB" sz="1100" dirty="0">
                <a:latin typeface="Arial" panose="020B0604020202020204" pitchFamily="34" charset="0"/>
                <a:cs typeface="Arial" panose="020B0604020202020204" pitchFamily="34" charset="0"/>
              </a:rPr>
              <a:t>Physical violence towards others, animals, and objects.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Sub-tactics of Intimidation:</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Threats,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Surveillance,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Degradation</a:t>
            </a:r>
          </a:p>
          <a:p>
            <a:pPr algn="l"/>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Degradation &amp; Humiliation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Insults in coercive control often target areas of gender identity from which the woman draws her self-esteem</a:t>
            </a:r>
          </a:p>
          <a:p>
            <a:r>
              <a:rPr lang="en-GB" sz="1100" dirty="0">
                <a:latin typeface="Arial" panose="020B0604020202020204" pitchFamily="34" charset="0"/>
                <a:cs typeface="Arial" panose="020B0604020202020204" pitchFamily="34" charset="0"/>
              </a:rPr>
              <a:t>Shaming - inhibits reporting because victims fear humiliation.</a:t>
            </a:r>
          </a:p>
          <a:p>
            <a:r>
              <a:rPr lang="en-GB" sz="1100" dirty="0">
                <a:latin typeface="Arial" panose="020B0604020202020204" pitchFamily="34" charset="0"/>
                <a:cs typeface="Arial" panose="020B0604020202020204" pitchFamily="34" charset="0"/>
              </a:rPr>
              <a:t>Marking / Ownership</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Control </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Micro-management</a:t>
            </a:r>
          </a:p>
          <a:p>
            <a:r>
              <a:rPr lang="en-GB" sz="1100" dirty="0">
                <a:latin typeface="Arial" panose="020B0604020202020204" pitchFamily="34" charset="0"/>
                <a:cs typeface="Arial" panose="020B0604020202020204" pitchFamily="34" charset="0"/>
              </a:rPr>
              <a:t>Isolation</a:t>
            </a:r>
          </a:p>
          <a:p>
            <a:r>
              <a:rPr lang="en-GB" sz="1100" dirty="0">
                <a:latin typeface="Arial" panose="020B0604020202020204" pitchFamily="34" charset="0"/>
                <a:cs typeface="Arial" panose="020B0604020202020204" pitchFamily="34" charset="0"/>
              </a:rPr>
              <a:t>Deprivation, Exploitation &amp; Regulation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Tactics can cross over and some are used to reinforce others.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one threat of violence or one violent act just reinforces the control and intimidation and may happen rarely or only once.</a:t>
            </a:r>
          </a:p>
          <a:p>
            <a:r>
              <a:rPr lang="en-GB" sz="1100" dirty="0">
                <a:latin typeface="Arial" panose="020B0604020202020204" pitchFamily="34" charset="0"/>
                <a:cs typeface="Arial" panose="020B0604020202020204" pitchFamily="34" charset="0"/>
              </a:rPr>
              <a:t>Key issues for the police to consider, what repercussions</a:t>
            </a:r>
            <a:r>
              <a:rPr lang="en-GB" sz="1100" baseline="0" dirty="0">
                <a:latin typeface="Arial" panose="020B0604020202020204" pitchFamily="34" charset="0"/>
                <a:cs typeface="Arial" panose="020B0604020202020204" pitchFamily="34" charset="0"/>
              </a:rPr>
              <a:t> does the women fear? Critical point about CCB is that it is punitive so the police need to ask, “what are the repercussions if you don’t?” Highlight the very dehumanising nature of CC. It is extremely important that police do not reaffirm that behaviour and that they act in a positive and non-judgemental way that upholds the dignity of the woman involved</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Surveillance </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Stalking</a:t>
            </a:r>
          </a:p>
          <a:p>
            <a:r>
              <a:rPr lang="en-GB" sz="1100" dirty="0">
                <a:latin typeface="Arial" panose="020B0604020202020204" pitchFamily="34" charset="0"/>
                <a:cs typeface="Arial" panose="020B0604020202020204" pitchFamily="34" charset="0"/>
              </a:rPr>
              <a:t>Surveillance Technology </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Victim feels perpetrator is “always there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Violence</a:t>
            </a:r>
          </a:p>
          <a:p>
            <a:endParaRPr lang="en-GB" sz="1100" dirty="0">
              <a:latin typeface="Arial" panose="020B0604020202020204" pitchFamily="34" charset="0"/>
              <a:cs typeface="Arial" panose="020B0604020202020204" pitchFamily="34" charset="0"/>
            </a:endParaRPr>
          </a:p>
          <a:p>
            <a:pPr marL="0" indent="0" algn="l">
              <a:buNone/>
            </a:pPr>
            <a:r>
              <a:rPr lang="en-GB" sz="1100" dirty="0">
                <a:latin typeface="Arial" panose="020B0604020202020204" pitchFamily="34" charset="0"/>
                <a:cs typeface="Arial" panose="020B0604020202020204" pitchFamily="34" charset="0"/>
              </a:rPr>
              <a:t>Frequent low level physical and sexual violence and / or occasional serious injury</a:t>
            </a:r>
            <a:r>
              <a:rPr lang="en-GB" sz="1100" baseline="0" dirty="0">
                <a:latin typeface="Arial" panose="020B0604020202020204" pitchFamily="34" charset="0"/>
                <a:cs typeface="Arial" panose="020B0604020202020204" pitchFamily="34" charset="0"/>
              </a:rPr>
              <a:t> a</a:t>
            </a:r>
            <a:r>
              <a:rPr lang="en-GB" sz="1100" dirty="0">
                <a:latin typeface="Arial" panose="020B0604020202020204" pitchFamily="34" charset="0"/>
                <a:cs typeface="Arial" panose="020B0604020202020204" pitchFamily="34" charset="0"/>
              </a:rPr>
              <a:t>ssaults become so normal that the victim often no longer registers them as physical assaults.</a:t>
            </a:r>
          </a:p>
          <a:p>
            <a:pPr marL="0" indent="0" algn="l">
              <a:buNone/>
            </a:pPr>
            <a:endParaRPr lang="en-GB"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a:p>
            <a:pPr algn="l"/>
            <a:r>
              <a:rPr lang="en-GB" sz="1100" b="1" dirty="0">
                <a:latin typeface="Arial" panose="020B0604020202020204" pitchFamily="34" charset="0"/>
                <a:cs typeface="Arial" panose="020B0604020202020204" pitchFamily="34" charset="0"/>
              </a:rPr>
              <a:t>Threats</a:t>
            </a:r>
          </a:p>
          <a:p>
            <a:pPr algn="l"/>
            <a:r>
              <a:rPr lang="en-GB" sz="1100" b="0" dirty="0">
                <a:latin typeface="Arial" panose="020B0604020202020204" pitchFamily="34" charset="0"/>
                <a:cs typeface="Arial" panose="020B0604020202020204" pitchFamily="34" charset="0"/>
              </a:rPr>
              <a:t>Threats to hurt the victim, others and/or property, with-holding or rationing resources, passive-aggressive threats, anonymous acts – makes the victim</a:t>
            </a:r>
            <a:r>
              <a:rPr lang="en-GB" sz="1100" b="0" baseline="0" dirty="0">
                <a:latin typeface="Arial" panose="020B0604020202020204" pitchFamily="34" charset="0"/>
                <a:cs typeface="Arial" panose="020B0604020202020204" pitchFamily="34" charset="0"/>
              </a:rPr>
              <a:t> feel that they are going ‘crazy.’</a:t>
            </a:r>
          </a:p>
          <a:p>
            <a:pPr algn="l"/>
            <a:endParaRPr lang="en-GB" sz="1100" b="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It’s important to distinguish between a relationship that is based on</a:t>
            </a:r>
            <a:r>
              <a:rPr lang="en-GB" sz="1100" b="1" dirty="0">
                <a:latin typeface="Arial" panose="020B0604020202020204" pitchFamily="34" charset="0"/>
                <a:cs typeface="Arial" panose="020B0604020202020204" pitchFamily="34" charset="0"/>
              </a:rPr>
              <a:t> negotiation</a:t>
            </a:r>
            <a:r>
              <a:rPr lang="en-GB" sz="1100" dirty="0">
                <a:latin typeface="Arial" panose="020B0604020202020204" pitchFamily="34" charset="0"/>
                <a:cs typeface="Arial" panose="020B0604020202020204" pitchFamily="34" charset="0"/>
              </a:rPr>
              <a:t>, and indeed </a:t>
            </a:r>
            <a:r>
              <a:rPr lang="en-GB" sz="1100" b="1" dirty="0">
                <a:latin typeface="Arial" panose="020B0604020202020204" pitchFamily="34" charset="0"/>
                <a:cs typeface="Arial" panose="020B0604020202020204" pitchFamily="34" charset="0"/>
              </a:rPr>
              <a:t>manipulation</a:t>
            </a:r>
            <a:r>
              <a:rPr lang="en-GB" sz="1100" dirty="0">
                <a:latin typeface="Arial" panose="020B0604020202020204" pitchFamily="34" charset="0"/>
                <a:cs typeface="Arial" panose="020B0604020202020204" pitchFamily="34" charset="0"/>
              </a:rPr>
              <a:t>, differs very much</a:t>
            </a:r>
            <a:r>
              <a:rPr lang="en-GB" sz="1100" baseline="0" dirty="0">
                <a:latin typeface="Arial" panose="020B0604020202020204" pitchFamily="34" charset="0"/>
                <a:cs typeface="Arial" panose="020B0604020202020204" pitchFamily="34" charset="0"/>
              </a:rPr>
              <a:t> from a relationship based on </a:t>
            </a:r>
            <a:r>
              <a:rPr lang="en-GB" sz="1100" b="1" baseline="0" dirty="0">
                <a:latin typeface="Arial" panose="020B0604020202020204" pitchFamily="34" charset="0"/>
                <a:cs typeface="Arial" panose="020B0604020202020204" pitchFamily="34" charset="0"/>
              </a:rPr>
              <a:t>coercion</a:t>
            </a:r>
            <a:r>
              <a:rPr lang="en-GB" sz="1100" baseline="0" dirty="0">
                <a:latin typeface="Arial" panose="020B0604020202020204" pitchFamily="34" charset="0"/>
                <a:cs typeface="Arial" panose="020B0604020202020204" pitchFamily="34" charset="0"/>
              </a:rPr>
              <a:t> so that officers can write statements that are better evidentially in relation to coercion and control</a:t>
            </a:r>
          </a:p>
          <a:p>
            <a:r>
              <a:rPr lang="en-GB" sz="1100" baseline="0" dirty="0">
                <a:latin typeface="Arial" panose="020B0604020202020204" pitchFamily="34" charset="0"/>
                <a:cs typeface="Arial" panose="020B0604020202020204" pitchFamily="34" charset="0"/>
              </a:rPr>
              <a:t>Main differences:-</a:t>
            </a:r>
          </a:p>
          <a:p>
            <a:r>
              <a:rPr lang="en-GB" sz="1100" baseline="0" dirty="0">
                <a:latin typeface="Arial" panose="020B0604020202020204" pitchFamily="34" charset="0"/>
                <a:cs typeface="Arial" panose="020B0604020202020204" pitchFamily="34" charset="0"/>
              </a:rPr>
              <a:t>Negotiation and manipulation have no punishment attached to non compliance, even though manipulation has elements of deceit. Coercion has punishment, is demanded, inflexible and even if it changes it does so without the knowledge or consultation of the victim</a:t>
            </a:r>
            <a:r>
              <a:rPr lang="en-GB" sz="1100" baseline="0" dirty="0"/>
              <a:t>.</a:t>
            </a:r>
            <a:endParaRPr lang="en-GB" sz="1100" dirty="0"/>
          </a:p>
          <a:p>
            <a:pPr algn="l"/>
            <a:endParaRPr lang="en-GB" sz="1100" b="0" baseline="0"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p>
          <a:p>
            <a:endParaRPr lang="en-GB" b="1" dirty="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33</a:t>
            </a:fld>
            <a:endParaRPr lang="en-GB"/>
          </a:p>
        </p:txBody>
      </p:sp>
    </p:spTree>
    <p:extLst>
      <p:ext uri="{BB962C8B-B14F-4D97-AF65-F5344CB8AC3E}">
        <p14:creationId xmlns:p14="http://schemas.microsoft.com/office/powerpoint/2010/main" val="32020286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34</a:t>
            </a:fld>
            <a:endParaRPr lang="en-GB"/>
          </a:p>
        </p:txBody>
      </p:sp>
    </p:spTree>
    <p:extLst>
      <p:ext uri="{BB962C8B-B14F-4D97-AF65-F5344CB8AC3E}">
        <p14:creationId xmlns:p14="http://schemas.microsoft.com/office/powerpoint/2010/main" val="11366842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22358527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BCFA2-18AA-4589-B101-CE80421124F9}" type="slidenum">
              <a:rPr lang="en-GB" smtClean="0"/>
              <a:t>41</a:t>
            </a:fld>
            <a:endParaRPr lang="en-GB"/>
          </a:p>
        </p:txBody>
      </p:sp>
    </p:spTree>
    <p:extLst>
      <p:ext uri="{BB962C8B-B14F-4D97-AF65-F5344CB8AC3E}">
        <p14:creationId xmlns:p14="http://schemas.microsoft.com/office/powerpoint/2010/main" val="2614564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A5DFD-A380-4B0D-3297-A60D3D0846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D5D25D-3868-B738-2D1B-B8D80E2404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506860-6E4A-79D7-97FA-994154A0A7E8}"/>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5" name="Footer Placeholder 4">
            <a:extLst>
              <a:ext uri="{FF2B5EF4-FFF2-40B4-BE49-F238E27FC236}">
                <a16:creationId xmlns:a16="http://schemas.microsoft.com/office/drawing/2014/main" id="{F7F29B4D-4745-5932-7CF7-081EC743A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42AD71-A978-5487-56AD-8C2167C273A9}"/>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19346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B305-3A84-A919-31DA-D6FBEE3FFE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88E4DE-01C1-58C8-F857-77D535F5B8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58A9D-25A7-B655-A6EA-176B200F9B23}"/>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5" name="Footer Placeholder 4">
            <a:extLst>
              <a:ext uri="{FF2B5EF4-FFF2-40B4-BE49-F238E27FC236}">
                <a16:creationId xmlns:a16="http://schemas.microsoft.com/office/drawing/2014/main" id="{08C81A9C-4AC1-93C3-6257-0F86A2ED8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5F198-E92F-E68B-1D04-B82B181B97D7}"/>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982285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03BFF-7F2B-73C6-AC1E-743A34CBBC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65E445-F163-8C39-B870-4DFB76DD70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5F000E-6E71-A56C-12AB-D6DE568420A5}"/>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5" name="Footer Placeholder 4">
            <a:extLst>
              <a:ext uri="{FF2B5EF4-FFF2-40B4-BE49-F238E27FC236}">
                <a16:creationId xmlns:a16="http://schemas.microsoft.com/office/drawing/2014/main" id="{6F4D80A3-DE4B-1B9E-CEB1-D2A76A7BC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17193-83C0-C250-96C1-E05A702ACE81}"/>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1833446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4B9C4-5D9E-F6E7-D4DF-4F6E2188A2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9B750C-5EBF-5AAE-B2BF-956E940A76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E4B419-B3B0-27A3-4F23-BD27AAD1DF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CC3937-AA5B-984E-2B6D-C5AF8EEAB28E}"/>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6" name="Footer Placeholder 5">
            <a:extLst>
              <a:ext uri="{FF2B5EF4-FFF2-40B4-BE49-F238E27FC236}">
                <a16:creationId xmlns:a16="http://schemas.microsoft.com/office/drawing/2014/main" id="{0AAC0CA4-3C30-4F24-7801-ABF832A44E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E29342-579D-CCEA-4EDA-2C8DD39E44BC}"/>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3072415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3892-988E-7CCA-D697-792A8261F7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F43F74-D843-CB47-4CDB-518285988D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653FA9-900A-B0A2-EB95-A71C783ED4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E29267-EC59-B925-818D-C45CB0F07A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6C6983-79EE-45BE-B699-C11BD8541B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85BD0E-BA70-BA5D-3720-E273CCCBE6DE}"/>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8" name="Footer Placeholder 7">
            <a:extLst>
              <a:ext uri="{FF2B5EF4-FFF2-40B4-BE49-F238E27FC236}">
                <a16:creationId xmlns:a16="http://schemas.microsoft.com/office/drawing/2014/main" id="{A67CDE0A-721F-D6C7-7BF2-64341E1E4A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DAA8BE-0A9A-0BFE-E7A5-23F190CDBE6A}"/>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7480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7DA78-B67A-3224-B95C-79811FB368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135D5A-7246-0573-6E68-FC6D653C7502}"/>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4" name="Footer Placeholder 3">
            <a:extLst>
              <a:ext uri="{FF2B5EF4-FFF2-40B4-BE49-F238E27FC236}">
                <a16:creationId xmlns:a16="http://schemas.microsoft.com/office/drawing/2014/main" id="{3F1D2E23-89F7-09C0-0146-9D4ED793E5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701223-95E2-C096-E1B5-9054B547BB9A}"/>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2874443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E42BCD-DBED-2F01-B8F2-C7D0C54406D3}"/>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3" name="Footer Placeholder 2">
            <a:extLst>
              <a:ext uri="{FF2B5EF4-FFF2-40B4-BE49-F238E27FC236}">
                <a16:creationId xmlns:a16="http://schemas.microsoft.com/office/drawing/2014/main" id="{463A234D-44F0-CA0F-352F-0D05B8CB43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90B7F1-E328-E3C2-9761-3A913CBE27E9}"/>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59817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D32A-4959-67EE-36C1-2D301C7FCE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CB3F9-5AAE-1B97-18FA-F184D2F8DA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73B845-1F55-CDD8-4693-26CF58DE6D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1C3B4-EB80-0CE2-5999-1441BA5E2C6D}"/>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6" name="Footer Placeholder 5">
            <a:extLst>
              <a:ext uri="{FF2B5EF4-FFF2-40B4-BE49-F238E27FC236}">
                <a16:creationId xmlns:a16="http://schemas.microsoft.com/office/drawing/2014/main" id="{74B0D877-DEE3-5D8E-0CD2-388F874616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0621B-44B7-85E8-6F43-DFB43D0D2311}"/>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3333094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6CE6-5B29-FDEE-C319-CCC58893A9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BF8AA1-A0DE-AD31-DC55-9B8DF9FC99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B52D96-D761-015A-2AF3-6D15EFBDD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4FE9A-8DCD-DF49-4796-BE8C230F9730}"/>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6" name="Footer Placeholder 5">
            <a:extLst>
              <a:ext uri="{FF2B5EF4-FFF2-40B4-BE49-F238E27FC236}">
                <a16:creationId xmlns:a16="http://schemas.microsoft.com/office/drawing/2014/main" id="{4B20F966-086A-FB9B-5BE2-D366C6D537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B5231-8854-9A08-1630-FCF234861746}"/>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4249195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8C193-7E92-2FA5-25F5-DD8BF0197E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7E9EA8-5249-F7A4-57D3-6903BCFA1F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F4BC74-C46A-12A2-257A-54AC6EF38E7E}"/>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5" name="Footer Placeholder 4">
            <a:extLst>
              <a:ext uri="{FF2B5EF4-FFF2-40B4-BE49-F238E27FC236}">
                <a16:creationId xmlns:a16="http://schemas.microsoft.com/office/drawing/2014/main" id="{28CEB241-5AAD-01C8-FA13-AB4056165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5D601-6605-D785-C70B-C2D398F27D15}"/>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73461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32D5F2-DDBC-F3F5-ED1B-A3FDB2B8FD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AF9E81-0A50-6672-301E-75844E415B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334FB-5CAA-CAE8-4898-AC993CDA4D01}"/>
              </a:ext>
            </a:extLst>
          </p:cNvPr>
          <p:cNvSpPr>
            <a:spLocks noGrp="1"/>
          </p:cNvSpPr>
          <p:nvPr>
            <p:ph type="dt" sz="half" idx="10"/>
          </p:nvPr>
        </p:nvSpPr>
        <p:spPr/>
        <p:txBody>
          <a:bodyPr/>
          <a:lstStyle/>
          <a:p>
            <a:fld id="{56883EFD-B19C-49FA-A654-0467787335C7}" type="datetimeFigureOut">
              <a:rPr lang="en-GB" smtClean="0"/>
              <a:t>17/10/2023</a:t>
            </a:fld>
            <a:endParaRPr lang="en-GB"/>
          </a:p>
        </p:txBody>
      </p:sp>
      <p:sp>
        <p:nvSpPr>
          <p:cNvPr id="5" name="Footer Placeholder 4">
            <a:extLst>
              <a:ext uri="{FF2B5EF4-FFF2-40B4-BE49-F238E27FC236}">
                <a16:creationId xmlns:a16="http://schemas.microsoft.com/office/drawing/2014/main" id="{A69295F3-E3C9-6746-494E-64144A17CC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D508EF-CA25-8721-F9A6-E48B9574BA58}"/>
              </a:ext>
            </a:extLst>
          </p:cNvPr>
          <p:cNvSpPr>
            <a:spLocks noGrp="1"/>
          </p:cNvSpPr>
          <p:nvPr>
            <p:ph type="sldNum" sz="quarter" idx="12"/>
          </p:nvPr>
        </p:nvSpPr>
        <p:spPr/>
        <p:txBody>
          <a:bodyPr/>
          <a:lstStyle/>
          <a:p>
            <a:fld id="{5721319B-E0BB-49C6-B04E-95EA0020B99C}" type="slidenum">
              <a:rPr lang="en-GB" smtClean="0"/>
              <a:t>‹#›</a:t>
            </a:fld>
            <a:endParaRPr lang="en-GB"/>
          </a:p>
        </p:txBody>
      </p:sp>
    </p:spTree>
    <p:extLst>
      <p:ext uri="{BB962C8B-B14F-4D97-AF65-F5344CB8AC3E}">
        <p14:creationId xmlns:p14="http://schemas.microsoft.com/office/powerpoint/2010/main" val="2022530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54D810-E578-2907-0085-E01A49E98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C06DF-57B5-D0C6-8C9F-AFFFB6212F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4C0157-1FC8-14EF-DB38-EB81253745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883EFD-B19C-49FA-A654-0467787335C7}" type="datetimeFigureOut">
              <a:rPr lang="en-GB" smtClean="0"/>
              <a:t>17/10/2023</a:t>
            </a:fld>
            <a:endParaRPr lang="en-GB"/>
          </a:p>
        </p:txBody>
      </p:sp>
      <p:sp>
        <p:nvSpPr>
          <p:cNvPr id="5" name="Footer Placeholder 4">
            <a:extLst>
              <a:ext uri="{FF2B5EF4-FFF2-40B4-BE49-F238E27FC236}">
                <a16:creationId xmlns:a16="http://schemas.microsoft.com/office/drawing/2014/main" id="{680D9CAD-D9D4-08E7-BED8-3AB02FAB7D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C92A60-F30B-048D-569A-66135487D5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21319B-E0BB-49C6-B04E-95EA0020B99C}" type="slidenum">
              <a:rPr lang="en-GB" smtClean="0"/>
              <a:t>‹#›</a:t>
            </a:fld>
            <a:endParaRPr lang="en-GB"/>
          </a:p>
        </p:txBody>
      </p:sp>
    </p:spTree>
    <p:extLst>
      <p:ext uri="{BB962C8B-B14F-4D97-AF65-F5344CB8AC3E}">
        <p14:creationId xmlns:p14="http://schemas.microsoft.com/office/powerpoint/2010/main" val="933998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domesticabuseprevalenceandtrendsenglandandwales/yearendingmarch202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VFWa2s2xK1k?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hyperlink" Target="https://www.rhyljournal.co.uk/news/20092974.hsbc-offer-safe-place-domestic-abuse-victims-denbigh-rhyl-branches/" TargetMode="External"/><Relationship Id="rId4" Type="http://schemas.openxmlformats.org/officeDocument/2006/relationships/hyperlink" Target="https://www.thenational.wales/news/20033871.liz-saville-roberts-criticises-stance-domestic-abuse-register/"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Zu4rP9wureY?start=1460&amp;feature=oembed" TargetMode="External"/><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120kSXCUDic?feature=oembed" TargetMode="Externa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KYrG-JgZsc0?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0.png"/><Relationship Id="rId7" Type="http://schemas.openxmlformats.org/officeDocument/2006/relationships/diagramColors" Target="../diagrams/colors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7.xml"/><Relationship Id="rId1" Type="http://schemas.openxmlformats.org/officeDocument/2006/relationships/video" Target="https://www.youtube.com/embed/ACEzm8v1FGM?feature=oembed" TargetMode="External"/></Relationships>
</file>

<file path=ppt/slides/_rels/slide2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3.png"/><Relationship Id="rId7" Type="http://schemas.openxmlformats.org/officeDocument/2006/relationships/diagramColors" Target="../diagrams/colors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0.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3" Type="http://schemas.openxmlformats.org/officeDocument/2006/relationships/hyperlink" Target="https://domesticabusecommissioner.uk/wp-content/uploads/2023/03/DAC-Strategic-Plan-2023.pdf" TargetMode="External"/><Relationship Id="rId2" Type="http://schemas.openxmlformats.org/officeDocument/2006/relationships/image" Target="../media/image31.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domesticabusecommissioner.uk/wp-content/uploads/2021/10/Safety-Before-Status-Report-2021.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domesticabusecommissioner.uk/wp-content/uploads/2021/11/CAPVA-Rapid-Literature-Review-Exec-Summary-November-2021-Baker-and-Bonnick.pdf"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omesticabusecommissioner.uk/wp-content/uploads/2021/11/Galop-LGBT-Domestic-Abuse-Service-Provision-Mapping-Study-Final.pdf"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domesticabusecommissioner.uk/wp-content/uploads/2021/06/Court-Support-Mapping-Report-DAC-Office-and-SafeLives.pdf"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welshwomensaid.org.uk/"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hyperlink" Target="http://livefearfree.gov.wales/" TargetMode="External"/><Relationship Id="rId4" Type="http://schemas.openxmlformats.org/officeDocument/2006/relationships/hyperlink" Target="http://www.mensadviceline.org.uk/"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n8prp.org.uk/wp-content/uploads/2018/06/Police-responses-to-coercive-control.pdf"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bing.com/videos/search?q=clare+wood+murder&amp;&amp;view=detail&amp;mid=20D1C947832F23D9B60C20D1C947832F23D9B60C&amp;&amp;FORM=VRDGAR&amp;ru=%2Fvideos%2Fsearch%3Fq%3Dclare%2Bwood%2Bmurder%26FORM%3DHDRSC4"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8242BB-D0F9-9D50-B5D8-62A481307A73}"/>
              </a:ext>
            </a:extLst>
          </p:cNvPr>
          <p:cNvPicPr>
            <a:picLocks noChangeAspect="1"/>
          </p:cNvPicPr>
          <p:nvPr/>
        </p:nvPicPr>
        <p:blipFill>
          <a:blip r:embed="rId2"/>
          <a:stretch>
            <a:fillRect/>
          </a:stretch>
        </p:blipFill>
        <p:spPr>
          <a:xfrm>
            <a:off x="50673" y="0"/>
            <a:ext cx="12090654" cy="6858000"/>
          </a:xfrm>
          <a:prstGeom prst="rect">
            <a:avLst/>
          </a:prstGeom>
        </p:spPr>
      </p:pic>
      <p:sp>
        <p:nvSpPr>
          <p:cNvPr id="2" name="Title 1">
            <a:extLst>
              <a:ext uri="{FF2B5EF4-FFF2-40B4-BE49-F238E27FC236}">
                <a16:creationId xmlns:a16="http://schemas.microsoft.com/office/drawing/2014/main" id="{FA55CA13-D8C8-D9E2-2A84-36BD5921C2D8}"/>
              </a:ext>
            </a:extLst>
          </p:cNvPr>
          <p:cNvSpPr>
            <a:spLocks noGrp="1"/>
          </p:cNvSpPr>
          <p:nvPr>
            <p:ph type="ctrTitle"/>
          </p:nvPr>
        </p:nvSpPr>
        <p:spPr>
          <a:xfrm>
            <a:off x="1138493" y="4259700"/>
            <a:ext cx="9144000" cy="2387600"/>
          </a:xfrm>
        </p:spPr>
        <p:txBody>
          <a:bodyPr>
            <a:normAutofit/>
          </a:bodyPr>
          <a:lstStyle/>
          <a:p>
            <a:r>
              <a:rPr lang="en-GB" sz="8000" b="1" dirty="0">
                <a:solidFill>
                  <a:schemeClr val="bg1"/>
                </a:solidFill>
              </a:rPr>
              <a:t>Domestic abuse and coercive control</a:t>
            </a:r>
          </a:p>
        </p:txBody>
      </p:sp>
    </p:spTree>
    <p:extLst>
      <p:ext uri="{BB962C8B-B14F-4D97-AF65-F5344CB8AC3E}">
        <p14:creationId xmlns:p14="http://schemas.microsoft.com/office/powerpoint/2010/main" val="2335193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B07173-C9EA-8EAE-E9DE-829CD37C3CF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objectives</a:t>
            </a:r>
          </a:p>
        </p:txBody>
      </p:sp>
      <p:graphicFrame>
        <p:nvGraphicFramePr>
          <p:cNvPr id="16" name="Content Placeholder 2">
            <a:extLst>
              <a:ext uri="{FF2B5EF4-FFF2-40B4-BE49-F238E27FC236}">
                <a16:creationId xmlns:a16="http://schemas.microsoft.com/office/drawing/2014/main" id="{C8BFCDE3-3276-F505-CC7D-79F598419B4D}"/>
              </a:ext>
            </a:extLst>
          </p:cNvPr>
          <p:cNvGraphicFramePr>
            <a:graphicFrameLocks noGrp="1"/>
          </p:cNvGraphicFramePr>
          <p:nvPr>
            <p:ph idx="1"/>
            <p:extLst>
              <p:ext uri="{D42A27DB-BD31-4B8C-83A1-F6EECF244321}">
                <p14:modId xmlns:p14="http://schemas.microsoft.com/office/powerpoint/2010/main" val="127291863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4687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with medium confidence">
            <a:extLst>
              <a:ext uri="{FF2B5EF4-FFF2-40B4-BE49-F238E27FC236}">
                <a16:creationId xmlns:a16="http://schemas.microsoft.com/office/drawing/2014/main" id="{D71DA93F-1EEA-49A7-B11F-83CE64C8F9BE}"/>
              </a:ext>
            </a:extLst>
          </p:cNvPr>
          <p:cNvPicPr>
            <a:picLocks noChangeAspect="1"/>
          </p:cNvPicPr>
          <p:nvPr/>
        </p:nvPicPr>
        <p:blipFill rotWithShape="1">
          <a:blip r:embed="rId2"/>
          <a:srcRect l="968" t="9091" r="2233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461D66-6340-D981-51E6-672802A0CC9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Task</a:t>
            </a:r>
          </a:p>
        </p:txBody>
      </p:sp>
      <p:sp>
        <p:nvSpPr>
          <p:cNvPr id="3" name="Content Placeholder 2">
            <a:extLst>
              <a:ext uri="{FF2B5EF4-FFF2-40B4-BE49-F238E27FC236}">
                <a16:creationId xmlns:a16="http://schemas.microsoft.com/office/drawing/2014/main" id="{73CD6536-8D06-6511-8D66-0AB3DD69126C}"/>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How would you define Domestic Abuse?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6843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8CE0CB-928C-CFB2-DF8C-EBE838AF0C97}"/>
              </a:ext>
            </a:extLst>
          </p:cNvPr>
          <p:cNvPicPr>
            <a:picLocks noChangeAspect="1"/>
          </p:cNvPicPr>
          <p:nvPr/>
        </p:nvPicPr>
        <p:blipFill>
          <a:blip r:embed="rId3"/>
          <a:stretch>
            <a:fillRect/>
          </a:stretch>
        </p:blipFill>
        <p:spPr>
          <a:xfrm>
            <a:off x="1017037" y="44824"/>
            <a:ext cx="10161036" cy="6770424"/>
          </a:xfrm>
          <a:prstGeom prst="rect">
            <a:avLst/>
          </a:prstGeom>
        </p:spPr>
      </p:pic>
      <p:graphicFrame>
        <p:nvGraphicFramePr>
          <p:cNvPr id="3" name="Diagram 2"/>
          <p:cNvGraphicFramePr/>
          <p:nvPr/>
        </p:nvGraphicFramePr>
        <p:xfrm>
          <a:off x="523103" y="821154"/>
          <a:ext cx="11145794" cy="52156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graphicEl>
                                              <a:dgm id="{AD312DC9-35FF-4DAC-891E-6881AF9120EC}"/>
                                            </p:graphicEl>
                                          </p:spTgt>
                                        </p:tgtEl>
                                        <p:attrNameLst>
                                          <p:attrName>style.visibility</p:attrName>
                                        </p:attrNameLst>
                                      </p:cBhvr>
                                      <p:to>
                                        <p:strVal val="visible"/>
                                      </p:to>
                                    </p:set>
                                    <p:animEffect transition="in" filter="fade">
                                      <p:cBhvr>
                                        <p:cTn id="13" dur="500"/>
                                        <p:tgtEl>
                                          <p:spTgt spid="3">
                                            <p:graphicEl>
                                              <a:dgm id="{AD312DC9-35FF-4DAC-891E-6881AF9120EC}"/>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graphicEl>
                                              <a:dgm id="{9A1161F8-79B0-4C7E-9B89-574159259531}"/>
                                            </p:graphicEl>
                                          </p:spTgt>
                                        </p:tgtEl>
                                        <p:attrNameLst>
                                          <p:attrName>style.visibility</p:attrName>
                                        </p:attrNameLst>
                                      </p:cBhvr>
                                      <p:to>
                                        <p:strVal val="visible"/>
                                      </p:to>
                                    </p:set>
                                    <p:animEffect transition="in" filter="fade">
                                      <p:cBhvr>
                                        <p:cTn id="18" dur="500"/>
                                        <p:tgtEl>
                                          <p:spTgt spid="3">
                                            <p:graphicEl>
                                              <a:dgm id="{9A1161F8-79B0-4C7E-9B89-57415925953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15CA860F-F026-45BF-89C4-29C56A23405F}"/>
                                            </p:graphicEl>
                                          </p:spTgt>
                                        </p:tgtEl>
                                        <p:attrNameLst>
                                          <p:attrName>style.visibility</p:attrName>
                                        </p:attrNameLst>
                                      </p:cBhvr>
                                      <p:to>
                                        <p:strVal val="visible"/>
                                      </p:to>
                                    </p:set>
                                    <p:animEffect transition="in" filter="fade">
                                      <p:cBhvr>
                                        <p:cTn id="23" dur="500"/>
                                        <p:tgtEl>
                                          <p:spTgt spid="3">
                                            <p:graphicEl>
                                              <a:dgm id="{15CA860F-F026-45BF-89C4-29C56A23405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B7CCB55-37F4-4B70-A1A9-9E3DCE9408E9}"/>
                                            </p:graphicEl>
                                          </p:spTgt>
                                        </p:tgtEl>
                                        <p:attrNameLst>
                                          <p:attrName>style.visibility</p:attrName>
                                        </p:attrNameLst>
                                      </p:cBhvr>
                                      <p:to>
                                        <p:strVal val="visible"/>
                                      </p:to>
                                    </p:set>
                                    <p:animEffect transition="in" filter="fade">
                                      <p:cBhvr>
                                        <p:cTn id="28" dur="500"/>
                                        <p:tgtEl>
                                          <p:spTgt spid="3">
                                            <p:graphicEl>
                                              <a:dgm id="{4B7CCB55-37F4-4B70-A1A9-9E3DCE9408E9}"/>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917A37B9-E5EB-468F-A1C6-42EF48111294}"/>
                                            </p:graphicEl>
                                          </p:spTgt>
                                        </p:tgtEl>
                                        <p:attrNameLst>
                                          <p:attrName>style.visibility</p:attrName>
                                        </p:attrNameLst>
                                      </p:cBhvr>
                                      <p:to>
                                        <p:strVal val="visible"/>
                                      </p:to>
                                    </p:set>
                                    <p:animEffect transition="in" filter="fade">
                                      <p:cBhvr>
                                        <p:cTn id="33" dur="500"/>
                                        <p:tgtEl>
                                          <p:spTgt spid="3">
                                            <p:graphicEl>
                                              <a:dgm id="{917A37B9-E5EB-468F-A1C6-42EF48111294}"/>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7FAF2CF0-EA1D-48E9-B4FE-0BDF53A62CA4}"/>
                                            </p:graphicEl>
                                          </p:spTgt>
                                        </p:tgtEl>
                                        <p:attrNameLst>
                                          <p:attrName>style.visibility</p:attrName>
                                        </p:attrNameLst>
                                      </p:cBhvr>
                                      <p:to>
                                        <p:strVal val="visible"/>
                                      </p:to>
                                    </p:set>
                                    <p:animEffect transition="in" filter="fade">
                                      <p:cBhvr>
                                        <p:cTn id="38" dur="500"/>
                                        <p:tgtEl>
                                          <p:spTgt spid="3">
                                            <p:graphicEl>
                                              <a:dgm id="{7FAF2CF0-EA1D-48E9-B4FE-0BDF53A62CA4}"/>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graphicEl>
                                              <a:dgm id="{84298D9B-6C18-49D3-A88C-4159B35CE88C}"/>
                                            </p:graphicEl>
                                          </p:spTgt>
                                        </p:tgtEl>
                                        <p:attrNameLst>
                                          <p:attrName>style.visibility</p:attrName>
                                        </p:attrNameLst>
                                      </p:cBhvr>
                                      <p:to>
                                        <p:strVal val="visible"/>
                                      </p:to>
                                    </p:set>
                                    <p:animEffect transition="in" filter="fade">
                                      <p:cBhvr>
                                        <p:cTn id="43" dur="500"/>
                                        <p:tgtEl>
                                          <p:spTgt spid="3">
                                            <p:graphicEl>
                                              <a:dgm id="{84298D9B-6C18-49D3-A88C-4159B35CE88C}"/>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graphicEl>
                                              <a:dgm id="{5609D21B-DEB2-4C7A-9CDA-43964D4784FF}"/>
                                            </p:graphicEl>
                                          </p:spTgt>
                                        </p:tgtEl>
                                        <p:attrNameLst>
                                          <p:attrName>style.visibility</p:attrName>
                                        </p:attrNameLst>
                                      </p:cBhvr>
                                      <p:to>
                                        <p:strVal val="visible"/>
                                      </p:to>
                                    </p:set>
                                    <p:animEffect transition="in" filter="fade">
                                      <p:cBhvr>
                                        <p:cTn id="48" dur="500"/>
                                        <p:tgtEl>
                                          <p:spTgt spid="3">
                                            <p:graphicEl>
                                              <a:dgm id="{5609D21B-DEB2-4C7A-9CDA-43964D4784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5540" y="208682"/>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Definition of Domestic Abuse </a:t>
            </a:r>
          </a:p>
        </p:txBody>
      </p:sp>
      <p:sp>
        <p:nvSpPr>
          <p:cNvPr id="3" name="TextBox 2"/>
          <p:cNvSpPr txBox="1"/>
          <p:nvPr/>
        </p:nvSpPr>
        <p:spPr>
          <a:xfrm>
            <a:off x="1336969" y="922642"/>
            <a:ext cx="9242854" cy="461665"/>
          </a:xfrm>
          <a:prstGeom prst="rect">
            <a:avLst/>
          </a:prstGeom>
          <a:solidFill>
            <a:schemeClr val="bg1"/>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extLst>
              <p:ext uri="{D42A27DB-BD31-4B8C-83A1-F6EECF244321}">
                <p14:modId xmlns:p14="http://schemas.microsoft.com/office/powerpoint/2010/main" val="2574885135"/>
              </p:ext>
            </p:extLst>
          </p:nvPr>
        </p:nvGraphicFramePr>
        <p:xfrm>
          <a:off x="592667" y="1513492"/>
          <a:ext cx="11023600" cy="4421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2A7C481-2DED-25E4-50A9-1A3DAFD21200}"/>
              </a:ext>
            </a:extLst>
          </p:cNvPr>
          <p:cNvSpPr>
            <a:spLocks noGrp="1"/>
          </p:cNvSpPr>
          <p:nvPr>
            <p:ph type="title"/>
          </p:nvPr>
        </p:nvSpPr>
        <p:spPr>
          <a:xfrm>
            <a:off x="838200" y="1641752"/>
            <a:ext cx="4391025" cy="1323439"/>
          </a:xfrm>
        </p:spPr>
        <p:txBody>
          <a:bodyPr vert="horz" lIns="91440" tIns="45720" rIns="91440" bIns="45720" rtlCol="0" anchor="t">
            <a:normAutofit/>
          </a:bodyPr>
          <a:lstStyle/>
          <a:p>
            <a:r>
              <a:rPr lang="en-US" sz="4000" kern="1200">
                <a:solidFill>
                  <a:schemeClr val="bg1"/>
                </a:solidFill>
                <a:latin typeface="+mj-lt"/>
                <a:ea typeface="+mj-ea"/>
                <a:cs typeface="+mj-cs"/>
              </a:rPr>
              <a:t>Some stats . . . . . . </a:t>
            </a:r>
          </a:p>
        </p:txBody>
      </p:sp>
      <p:pic>
        <p:nvPicPr>
          <p:cNvPr id="3" name="Graphic 2" descr="Document with solid fill">
            <a:hlinkClick r:id="rId3"/>
            <a:extLst>
              <a:ext uri="{FF2B5EF4-FFF2-40B4-BE49-F238E27FC236}">
                <a16:creationId xmlns:a16="http://schemas.microsoft.com/office/drawing/2014/main" id="{A466103E-1B5C-F21A-C83A-AB33E86C61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6545" y="5625790"/>
            <a:ext cx="914400" cy="914400"/>
          </a:xfrm>
          <a:prstGeom prst="rect">
            <a:avLst/>
          </a:prstGeom>
        </p:spPr>
      </p:pic>
      <p:pic>
        <p:nvPicPr>
          <p:cNvPr id="8" name="Picture 7">
            <a:extLst>
              <a:ext uri="{FF2B5EF4-FFF2-40B4-BE49-F238E27FC236}">
                <a16:creationId xmlns:a16="http://schemas.microsoft.com/office/drawing/2014/main" id="{77F50471-88D6-426D-499F-ED3BBE518545}"/>
              </a:ext>
            </a:extLst>
          </p:cNvPr>
          <p:cNvPicPr>
            <a:picLocks noChangeAspect="1"/>
          </p:cNvPicPr>
          <p:nvPr/>
        </p:nvPicPr>
        <p:blipFill>
          <a:blip r:embed="rId6"/>
          <a:stretch>
            <a:fillRect/>
          </a:stretch>
        </p:blipFill>
        <p:spPr>
          <a:xfrm>
            <a:off x="4791075" y="204787"/>
            <a:ext cx="6562725" cy="64484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277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03ABC56-FBD4-CA8A-DECA-530C8D13562B}"/>
              </a:ext>
            </a:extLst>
          </p:cNvPr>
          <p:cNvPicPr>
            <a:picLocks noChangeAspect="1"/>
          </p:cNvPicPr>
          <p:nvPr/>
        </p:nvPicPr>
        <p:blipFill rotWithShape="1">
          <a:blip r:embed="rId2"/>
          <a:srcRect t="9620" b="57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CB108-F4A2-B492-86D6-5FCF95D2FD3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Domestic abuse vs Stranger abuse</a:t>
            </a:r>
          </a:p>
        </p:txBody>
      </p:sp>
      <p:sp>
        <p:nvSpPr>
          <p:cNvPr id="3" name="Content Placeholder 2">
            <a:extLst>
              <a:ext uri="{FF2B5EF4-FFF2-40B4-BE49-F238E27FC236}">
                <a16:creationId xmlns:a16="http://schemas.microsoft.com/office/drawing/2014/main" id="{EE61F3F8-E011-B94E-6491-A0AA827E9D5E}"/>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b="1">
                <a:solidFill>
                  <a:srgbClr val="FFFFFF"/>
                </a:solidFill>
              </a:rPr>
              <a:t>What’s the difference?</a:t>
            </a:r>
          </a:p>
        </p:txBody>
      </p:sp>
    </p:spTree>
    <p:extLst>
      <p:ext uri="{BB962C8B-B14F-4D97-AF65-F5344CB8AC3E}">
        <p14:creationId xmlns:p14="http://schemas.microsoft.com/office/powerpoint/2010/main" val="758465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4" name="Rectangle 5"/>
          <p:cNvSpPr txBox="1">
            <a:spLocks noChangeArrowheads="1"/>
          </p:cNvSpPr>
          <p:nvPr/>
        </p:nvSpPr>
        <p:spPr bwMode="auto">
          <a:xfrm>
            <a:off x="1650385" y="1097280"/>
            <a:ext cx="3810000" cy="5043488"/>
          </a:xfrm>
          <a:prstGeom prst="rect">
            <a:avLst/>
          </a:prstGeom>
          <a:solidFill>
            <a:srgbClr val="92D050"/>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Victim and abuser known to each other</a:t>
            </a:r>
          </a:p>
          <a:p>
            <a:pPr eaLnBrk="1" hangingPunct="1"/>
            <a:r>
              <a:rPr lang="en-GB" altLang="en-US" sz="2400" b="0" kern="0" dirty="0">
                <a:solidFill>
                  <a:schemeClr val="tx1"/>
                </a:solidFill>
                <a:cs typeface="Arial" panose="020B0604020202020204" pitchFamily="34" charset="0"/>
              </a:rPr>
              <a:t>Domestic abuse behind closed doors</a:t>
            </a:r>
          </a:p>
          <a:p>
            <a:pPr eaLnBrk="1" hangingPunct="1"/>
            <a:r>
              <a:rPr lang="en-GB" altLang="en-US" sz="2400" b="0" kern="0" dirty="0">
                <a:solidFill>
                  <a:schemeClr val="tx1"/>
                </a:solidFill>
                <a:cs typeface="Arial" panose="020B0604020202020204" pitchFamily="34" charset="0"/>
              </a:rPr>
              <a:t>Lack of evidence</a:t>
            </a:r>
          </a:p>
          <a:p>
            <a:pPr eaLnBrk="1" hangingPunct="1"/>
            <a:r>
              <a:rPr lang="en-GB" altLang="en-US" sz="2400" b="0" kern="0" dirty="0">
                <a:solidFill>
                  <a:schemeClr val="tx1"/>
                </a:solidFill>
                <a:cs typeface="Arial" panose="020B0604020202020204" pitchFamily="34" charset="0"/>
              </a:rPr>
              <a:t>Domestic abuse gives the offender  access to the victim</a:t>
            </a:r>
          </a:p>
          <a:p>
            <a:pPr eaLnBrk="1" hangingPunct="1"/>
            <a:r>
              <a:rPr lang="en-GB" altLang="en-US" sz="2400" b="0" kern="0" dirty="0">
                <a:solidFill>
                  <a:schemeClr val="tx1"/>
                </a:solidFill>
                <a:cs typeface="Arial" panose="020B0604020202020204" pitchFamily="34" charset="0"/>
              </a:rPr>
              <a:t>Might not report abuse</a:t>
            </a:r>
          </a:p>
          <a:p>
            <a:pPr eaLnBrk="1" hangingPunct="1"/>
            <a:r>
              <a:rPr lang="en-GB" altLang="en-US" sz="2400" b="0" kern="0" dirty="0">
                <a:solidFill>
                  <a:schemeClr val="tx1"/>
                </a:solidFill>
                <a:cs typeface="Arial" panose="020B0604020202020204" pitchFamily="34" charset="0"/>
              </a:rPr>
              <a:t>Blame </a:t>
            </a:r>
            <a:r>
              <a:rPr lang="en-GB" altLang="en-US" sz="2400" b="0" kern="0" dirty="0" err="1">
                <a:solidFill>
                  <a:schemeClr val="tx1"/>
                </a:solidFill>
                <a:cs typeface="Arial" panose="020B0604020202020204" pitchFamily="34" charset="0"/>
              </a:rPr>
              <a:t>themself</a:t>
            </a:r>
            <a:endParaRPr lang="en-GB" altLang="en-US" sz="2400" b="0" kern="0" dirty="0">
              <a:solidFill>
                <a:schemeClr val="tx1"/>
              </a:solidFill>
              <a:cs typeface="Arial" panose="020B0604020202020204" pitchFamily="34" charset="0"/>
            </a:endParaRPr>
          </a:p>
          <a:p>
            <a:pPr eaLnBrk="1" hangingPunct="1"/>
            <a:r>
              <a:rPr lang="en-GB" altLang="en-US" sz="2400" b="0" kern="0" dirty="0">
                <a:solidFill>
                  <a:schemeClr val="tx1"/>
                </a:solidFill>
                <a:cs typeface="Arial" panose="020B0604020202020204" pitchFamily="34" charset="0"/>
              </a:rPr>
              <a:t>Children maybe abused</a:t>
            </a:r>
          </a:p>
          <a:p>
            <a:pPr eaLnBrk="1" hangingPunct="1"/>
            <a:r>
              <a:rPr lang="en-GB" altLang="en-US" sz="2400" b="0" kern="0" dirty="0">
                <a:solidFill>
                  <a:schemeClr val="tx1"/>
                </a:solidFill>
                <a:cs typeface="Arial" panose="020B0604020202020204" pitchFamily="34" charset="0"/>
              </a:rPr>
              <a:t>Breach of trust</a:t>
            </a:r>
          </a:p>
        </p:txBody>
      </p:sp>
      <p:sp>
        <p:nvSpPr>
          <p:cNvPr id="5" name="Rectangle 6"/>
          <p:cNvSpPr txBox="1">
            <a:spLocks noChangeArrowheads="1"/>
          </p:cNvSpPr>
          <p:nvPr/>
        </p:nvSpPr>
        <p:spPr bwMode="auto">
          <a:xfrm>
            <a:off x="6707084" y="1105424"/>
            <a:ext cx="3810000" cy="5040313"/>
          </a:xfrm>
          <a:prstGeom prst="rect">
            <a:avLst/>
          </a:prstGeom>
          <a:solidFill>
            <a:schemeClr val="accent5">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Stranger violence treated more seriously</a:t>
            </a:r>
          </a:p>
          <a:p>
            <a:pPr eaLnBrk="1" hangingPunct="1"/>
            <a:r>
              <a:rPr lang="en-GB" altLang="en-US" sz="2400" b="0" kern="0" dirty="0">
                <a:solidFill>
                  <a:schemeClr val="tx1"/>
                </a:solidFill>
                <a:cs typeface="Arial" panose="020B0604020202020204" pitchFamily="34" charset="0"/>
              </a:rPr>
              <a:t>Stranger violence usually a one off</a:t>
            </a:r>
          </a:p>
          <a:p>
            <a:pPr eaLnBrk="1" hangingPunct="1"/>
            <a:r>
              <a:rPr lang="en-GB" altLang="en-US" sz="2400" b="0" kern="0" dirty="0">
                <a:solidFill>
                  <a:schemeClr val="tx1"/>
                </a:solidFill>
                <a:cs typeface="Arial" panose="020B0604020202020204" pitchFamily="34" charset="0"/>
              </a:rPr>
              <a:t>Stranger violence gives the victim a place of safety - home</a:t>
            </a:r>
          </a:p>
        </p:txBody>
      </p:sp>
      <p:sp>
        <p:nvSpPr>
          <p:cNvPr id="3" name="Title 2"/>
          <p:cNvSpPr>
            <a:spLocks noGrp="1"/>
          </p:cNvSpPr>
          <p:nvPr>
            <p:ph type="title"/>
          </p:nvPr>
        </p:nvSpPr>
        <p:spPr>
          <a:xfrm>
            <a:off x="838200" y="365126"/>
            <a:ext cx="10515600" cy="470898"/>
          </a:xfrm>
          <a:solidFill>
            <a:srgbClr val="002060"/>
          </a:solidFill>
        </p:spPr>
        <p:txBody>
          <a:bodyPr>
            <a:noAutofit/>
          </a:bodyPr>
          <a:lstStyle/>
          <a:p>
            <a:r>
              <a:rPr lang="en-GB" sz="3600" b="1" dirty="0">
                <a:solidFill>
                  <a:schemeClr val="bg1"/>
                </a:solidFill>
                <a:latin typeface="+mn-lt"/>
              </a:rPr>
              <a:t>         Domestic Abuse          vs         Stranger Abuse           </a:t>
            </a:r>
          </a:p>
        </p:txBody>
      </p:sp>
    </p:spTree>
    <p:extLst>
      <p:ext uri="{BB962C8B-B14F-4D97-AF65-F5344CB8AC3E}">
        <p14:creationId xmlns:p14="http://schemas.microsoft.com/office/powerpoint/2010/main" val="287659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rgbClr val="00B0F0"/>
          </a:solidFill>
        </p:spPr>
        <p:txBody>
          <a:bodyPr>
            <a:noAutofit/>
          </a:bodyPr>
          <a:lstStyle/>
          <a:p>
            <a:pPr algn="ctr"/>
            <a:r>
              <a:rPr lang="en-GB" sz="3600" b="1" dirty="0">
                <a:solidFill>
                  <a:schemeClr val="bg1"/>
                </a:solidFill>
                <a:latin typeface="+mn-lt"/>
              </a:rPr>
              <a:t>         </a:t>
            </a:r>
            <a:r>
              <a:rPr lang="en-GB" sz="3200" b="1" dirty="0">
                <a:solidFill>
                  <a:schemeClr val="bg1"/>
                </a:solidFill>
                <a:latin typeface="+mn-lt"/>
              </a:rPr>
              <a:t>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2990711999"/>
              </p:ext>
            </p:extLst>
          </p:nvPr>
        </p:nvGraphicFramePr>
        <p:xfrm>
          <a:off x="671000" y="522515"/>
          <a:ext cx="10850000" cy="5615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817936" y="195031"/>
            <a:ext cx="8280920" cy="646331"/>
          </a:xfrm>
          <a:prstGeom prst="rect">
            <a:avLst/>
          </a:prstGeom>
          <a:solidFill>
            <a:srgbClr val="002060"/>
          </a:solidFill>
        </p:spPr>
        <p:txBody>
          <a:bodyPr wrap="square" rtlCol="0">
            <a:spAutoFit/>
          </a:bodyPr>
          <a:lstStyle/>
          <a:p>
            <a:pPr algn="ctr"/>
            <a:r>
              <a:rPr lang="en-GB" sz="3600" b="1" dirty="0">
                <a:solidFill>
                  <a:schemeClr val="bg1"/>
                </a:solidFill>
              </a:rPr>
              <a:t>What are the barriers to Reporting?</a:t>
            </a:r>
          </a:p>
        </p:txBody>
      </p:sp>
      <p:graphicFrame>
        <p:nvGraphicFramePr>
          <p:cNvPr id="3" name="Diagram 2"/>
          <p:cNvGraphicFramePr/>
          <p:nvPr>
            <p:extLst>
              <p:ext uri="{D42A27DB-BD31-4B8C-83A1-F6EECF244321}">
                <p14:modId xmlns:p14="http://schemas.microsoft.com/office/powerpoint/2010/main" val="3864792749"/>
              </p:ext>
            </p:extLst>
          </p:nvPr>
        </p:nvGraphicFramePr>
        <p:xfrm>
          <a:off x="914400" y="1081384"/>
          <a:ext cx="9702493" cy="4423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194799" y="4185681"/>
            <a:ext cx="2573867" cy="1544990"/>
          </a:xfrm>
          <a:prstGeom prst="rect">
            <a:avLst/>
          </a:prstGeom>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graphicEl>
                                              <a:dgm id="{C6AC4678-EE0D-47DF-9995-9CF5B9BBDB25}"/>
                                            </p:graphicEl>
                                          </p:spTgt>
                                        </p:tgtEl>
                                        <p:attrNameLst>
                                          <p:attrName>style.visibility</p:attrName>
                                        </p:attrNameLst>
                                      </p:cBhvr>
                                      <p:to>
                                        <p:strVal val="visible"/>
                                      </p:to>
                                    </p:set>
                                    <p:animEffect transition="in" filter="fade">
                                      <p:cBhvr>
                                        <p:cTn id="14" dur="500"/>
                                        <p:tgtEl>
                                          <p:spTgt spid="3">
                                            <p:graphicEl>
                                              <a:dgm id="{C6AC4678-EE0D-47DF-9995-9CF5B9BBDB25}"/>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graphicEl>
                                              <a:dgm id="{D0E8B24C-FF14-4810-9CF5-3BC064085CBE}"/>
                                            </p:graphicEl>
                                          </p:spTgt>
                                        </p:tgtEl>
                                        <p:attrNameLst>
                                          <p:attrName>style.visibility</p:attrName>
                                        </p:attrNameLst>
                                      </p:cBhvr>
                                      <p:to>
                                        <p:strVal val="visible"/>
                                      </p:to>
                                    </p:set>
                                    <p:animEffect transition="in" filter="fade">
                                      <p:cBhvr>
                                        <p:cTn id="19" dur="500"/>
                                        <p:tgtEl>
                                          <p:spTgt spid="3">
                                            <p:graphicEl>
                                              <a:dgm id="{D0E8B24C-FF14-4810-9CF5-3BC064085CBE}"/>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graphicEl>
                                              <a:dgm id="{71483493-FD91-4D9C-B2D9-BFC85CF9CFC8}"/>
                                            </p:graphicEl>
                                          </p:spTgt>
                                        </p:tgtEl>
                                        <p:attrNameLst>
                                          <p:attrName>style.visibility</p:attrName>
                                        </p:attrNameLst>
                                      </p:cBhvr>
                                      <p:to>
                                        <p:strVal val="visible"/>
                                      </p:to>
                                    </p:set>
                                    <p:animEffect transition="in" filter="fade">
                                      <p:cBhvr>
                                        <p:cTn id="24" dur="500"/>
                                        <p:tgtEl>
                                          <p:spTgt spid="3">
                                            <p:graphicEl>
                                              <a:dgm id="{71483493-FD91-4D9C-B2D9-BFC85CF9CFC8}"/>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graphicEl>
                                              <a:dgm id="{814FD6E9-19E0-4654-928A-ACAE3D91CD7C}"/>
                                            </p:graphicEl>
                                          </p:spTgt>
                                        </p:tgtEl>
                                        <p:attrNameLst>
                                          <p:attrName>style.visibility</p:attrName>
                                        </p:attrNameLst>
                                      </p:cBhvr>
                                      <p:to>
                                        <p:strVal val="visible"/>
                                      </p:to>
                                    </p:set>
                                    <p:animEffect transition="in" filter="fade">
                                      <p:cBhvr>
                                        <p:cTn id="29" dur="500"/>
                                        <p:tgtEl>
                                          <p:spTgt spid="3">
                                            <p:graphicEl>
                                              <a:dgm id="{814FD6E9-19E0-4654-928A-ACAE3D91CD7C}"/>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graphicEl>
                                              <a:dgm id="{1A9DCA4B-D155-4C46-BE1C-92D4616F972C}"/>
                                            </p:graphicEl>
                                          </p:spTgt>
                                        </p:tgtEl>
                                        <p:attrNameLst>
                                          <p:attrName>style.visibility</p:attrName>
                                        </p:attrNameLst>
                                      </p:cBhvr>
                                      <p:to>
                                        <p:strVal val="visible"/>
                                      </p:to>
                                    </p:set>
                                    <p:animEffect transition="in" filter="fade">
                                      <p:cBhvr>
                                        <p:cTn id="34" dur="500"/>
                                        <p:tgtEl>
                                          <p:spTgt spid="3">
                                            <p:graphicEl>
                                              <a:dgm id="{1A9DCA4B-D155-4C46-BE1C-92D4616F972C}"/>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graphicEl>
                                              <a:dgm id="{0E096F87-0781-40F5-B5F0-02355DE02ED8}"/>
                                            </p:graphicEl>
                                          </p:spTgt>
                                        </p:tgtEl>
                                        <p:attrNameLst>
                                          <p:attrName>style.visibility</p:attrName>
                                        </p:attrNameLst>
                                      </p:cBhvr>
                                      <p:to>
                                        <p:strVal val="visible"/>
                                      </p:to>
                                    </p:set>
                                    <p:animEffect transition="in" filter="fade">
                                      <p:cBhvr>
                                        <p:cTn id="39" dur="500"/>
                                        <p:tgtEl>
                                          <p:spTgt spid="3">
                                            <p:graphicEl>
                                              <a:dgm id="{0E096F87-0781-40F5-B5F0-02355DE02ED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BC026F00-DA96-4485-833E-C07286DCCED0}"/>
                                            </p:graphicEl>
                                          </p:spTgt>
                                        </p:tgtEl>
                                        <p:attrNameLst>
                                          <p:attrName>style.visibility</p:attrName>
                                        </p:attrNameLst>
                                      </p:cBhvr>
                                      <p:to>
                                        <p:strVal val="visible"/>
                                      </p:to>
                                    </p:set>
                                    <p:animEffect transition="in" filter="fade">
                                      <p:cBhvr>
                                        <p:cTn id="44" dur="500"/>
                                        <p:tgtEl>
                                          <p:spTgt spid="3">
                                            <p:graphicEl>
                                              <a:dgm id="{BC026F00-DA96-4485-833E-C07286DCCED0}"/>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D4FCB8A9-7458-4F76-877E-5634D213F845}"/>
                                            </p:graphicEl>
                                          </p:spTgt>
                                        </p:tgtEl>
                                        <p:attrNameLst>
                                          <p:attrName>style.visibility</p:attrName>
                                        </p:attrNameLst>
                                      </p:cBhvr>
                                      <p:to>
                                        <p:strVal val="visible"/>
                                      </p:to>
                                    </p:set>
                                    <p:animEffect transition="in" filter="fade">
                                      <p:cBhvr>
                                        <p:cTn id="49" dur="500"/>
                                        <p:tgtEl>
                                          <p:spTgt spid="3">
                                            <p:graphicEl>
                                              <a:dgm id="{D4FCB8A9-7458-4F76-877E-5634D213F845}"/>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
                                            <p:graphicEl>
                                              <a:dgm id="{2E7F1649-AC08-498C-BC45-DCE84685DFA0}"/>
                                            </p:graphicEl>
                                          </p:spTgt>
                                        </p:tgtEl>
                                        <p:attrNameLst>
                                          <p:attrName>style.visibility</p:attrName>
                                        </p:attrNameLst>
                                      </p:cBhvr>
                                      <p:to>
                                        <p:strVal val="visible"/>
                                      </p:to>
                                    </p:set>
                                    <p:animEffect transition="in" filter="fade">
                                      <p:cBhvr>
                                        <p:cTn id="54" dur="500"/>
                                        <p:tgtEl>
                                          <p:spTgt spid="3">
                                            <p:graphicEl>
                                              <a:dgm id="{2E7F1649-AC08-498C-BC45-DCE84685DFA0}"/>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
                                            <p:graphicEl>
                                              <a:dgm id="{DB83C3DA-707B-41AD-A7A3-DA31ACF3E4A6}"/>
                                            </p:graphicEl>
                                          </p:spTgt>
                                        </p:tgtEl>
                                        <p:attrNameLst>
                                          <p:attrName>style.visibility</p:attrName>
                                        </p:attrNameLst>
                                      </p:cBhvr>
                                      <p:to>
                                        <p:strVal val="visible"/>
                                      </p:to>
                                    </p:set>
                                    <p:animEffect transition="in" filter="fade">
                                      <p:cBhvr>
                                        <p:cTn id="59" dur="500"/>
                                        <p:tgtEl>
                                          <p:spTgt spid="3">
                                            <p:graphicEl>
                                              <a:dgm id="{DB83C3DA-707B-41AD-A7A3-DA31ACF3E4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Graphic spid="3"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765628" y="1850927"/>
            <a:ext cx="2695903" cy="3910978"/>
          </a:xfrm>
          <a:noFill/>
          <a:ln>
            <a:solidFill>
              <a:schemeClr val="tx1"/>
            </a:solidFill>
          </a:ln>
        </p:spPr>
        <p:txBody>
          <a:bodyPr>
            <a:normAutofit fontScale="90000"/>
          </a:bodyPr>
          <a:lstStyle/>
          <a:p>
            <a:pPr algn="ctr"/>
            <a:br>
              <a:rPr lang="en-GB" sz="2800" b="1" u="sng" dirty="0">
                <a:solidFill>
                  <a:schemeClr val="accent1">
                    <a:lumMod val="50000"/>
                  </a:schemeClr>
                </a:solidFill>
              </a:rPr>
            </a:br>
            <a:br>
              <a:rPr lang="en-GB" sz="2800" b="1" u="sng" dirty="0">
                <a:solidFill>
                  <a:srgbClr val="0070C0"/>
                </a:solidFill>
                <a:latin typeface="Arial" panose="020B0604020202020204" pitchFamily="34" charset="0"/>
                <a:cs typeface="Arial" panose="020B0604020202020204" pitchFamily="34" charset="0"/>
              </a:rPr>
            </a:br>
            <a:r>
              <a:rPr lang="en-GB" sz="3100" b="1" dirty="0">
                <a:solidFill>
                  <a:srgbClr val="0070C0"/>
                </a:solidFill>
                <a:latin typeface="Arial" panose="020B0604020202020204" pitchFamily="34" charset="0"/>
                <a:cs typeface="Arial" panose="020B0604020202020204" pitchFamily="34" charset="0"/>
              </a:rPr>
              <a:t>People like other animals are conditioned to form bonds as a survival mechanism</a:t>
            </a:r>
            <a:br>
              <a:rPr lang="en-GB" sz="2800" b="1" u="sng" dirty="0"/>
            </a:br>
            <a:br>
              <a:rPr lang="en-GB" sz="2800" b="1" u="sng" dirty="0"/>
            </a:br>
            <a:endParaRPr lang="en-GB" sz="2800" b="1" u="sng" dirty="0"/>
          </a:p>
        </p:txBody>
      </p:sp>
      <p:sp>
        <p:nvSpPr>
          <p:cNvPr id="5" name="TextBox 4"/>
          <p:cNvSpPr txBox="1"/>
          <p:nvPr/>
        </p:nvSpPr>
        <p:spPr>
          <a:xfrm>
            <a:off x="1817936" y="255991"/>
            <a:ext cx="8280920" cy="646331"/>
          </a:xfrm>
          <a:prstGeom prst="rect">
            <a:avLst/>
          </a:prstGeom>
          <a:solidFill>
            <a:srgbClr val="002060"/>
          </a:solidFill>
        </p:spPr>
        <p:txBody>
          <a:bodyPr wrap="square" rtlCol="0">
            <a:spAutoFit/>
          </a:bodyPr>
          <a:lstStyle/>
          <a:p>
            <a:pPr algn="ctr"/>
            <a:r>
              <a:rPr lang="en-GB" sz="3600" b="1" dirty="0">
                <a:solidFill>
                  <a:schemeClr val="bg1"/>
                </a:solidFill>
              </a:rPr>
              <a:t>Repeat Victims – Trauma Bonds?</a:t>
            </a:r>
          </a:p>
        </p:txBody>
      </p:sp>
      <p:pic>
        <p:nvPicPr>
          <p:cNvPr id="3" name="Picture 2">
            <a:extLst>
              <a:ext uri="{FF2B5EF4-FFF2-40B4-BE49-F238E27FC236}">
                <a16:creationId xmlns:a16="http://schemas.microsoft.com/office/drawing/2014/main" id="{2D55AB1D-D197-9AB7-7249-83E3EF1F27FD}"/>
              </a:ext>
            </a:extLst>
          </p:cNvPr>
          <p:cNvPicPr>
            <a:picLocks noChangeAspect="1"/>
          </p:cNvPicPr>
          <p:nvPr/>
        </p:nvPicPr>
        <p:blipFill>
          <a:blip r:embed="rId3"/>
          <a:stretch>
            <a:fillRect/>
          </a:stretch>
        </p:blipFill>
        <p:spPr>
          <a:xfrm>
            <a:off x="2343150" y="288032"/>
            <a:ext cx="6422478" cy="6422478"/>
          </a:xfrm>
          <a:prstGeom prst="rect">
            <a:avLst/>
          </a:prstGeom>
        </p:spPr>
      </p:pic>
    </p:spTree>
    <p:extLst>
      <p:ext uri="{BB962C8B-B14F-4D97-AF65-F5344CB8AC3E}">
        <p14:creationId xmlns:p14="http://schemas.microsoft.com/office/powerpoint/2010/main" val="2390359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36822" y="396500"/>
            <a:ext cx="10058400" cy="646331"/>
          </a:xfrm>
          <a:prstGeom prst="rect">
            <a:avLst/>
          </a:prstGeom>
          <a:solidFill>
            <a:srgbClr val="002060"/>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sp>
        <p:nvSpPr>
          <p:cNvPr id="10" name="TextBox 9"/>
          <p:cNvSpPr txBox="1"/>
          <p:nvPr/>
        </p:nvSpPr>
        <p:spPr>
          <a:xfrm>
            <a:off x="2114639" y="5965448"/>
            <a:ext cx="8444777" cy="892552"/>
          </a:xfrm>
          <a:prstGeom prst="rect">
            <a:avLst/>
          </a:prstGeom>
          <a:noFill/>
        </p:spPr>
        <p:txBody>
          <a:bodyPr wrap="square" rtlCol="0">
            <a:spAutoFit/>
          </a:bodyPr>
          <a:lstStyle/>
          <a:p>
            <a:pPr algn="ctr"/>
            <a:r>
              <a:rPr lang="en-GB" sz="2600" dirty="0"/>
              <a:t>Traumatised people lead traumatic and traumatising lives (Van der </a:t>
            </a:r>
            <a:r>
              <a:rPr lang="en-GB" sz="2600" dirty="0" err="1"/>
              <a:t>Kolk</a:t>
            </a:r>
            <a:r>
              <a:rPr lang="en-GB" sz="2600" dirty="0"/>
              <a:t> and McFarlane 1996)</a:t>
            </a:r>
          </a:p>
        </p:txBody>
      </p:sp>
      <p:pic>
        <p:nvPicPr>
          <p:cNvPr id="2" name="Online Media 1" title="The insane true story behind Stockholm Syndrome | BBC Sounds">
            <a:hlinkClick r:id="" action="ppaction://media"/>
            <a:extLst>
              <a:ext uri="{FF2B5EF4-FFF2-40B4-BE49-F238E27FC236}">
                <a16:creationId xmlns:a16="http://schemas.microsoft.com/office/drawing/2014/main" id="{06071E48-EE37-E125-4FD1-D5C1E396AA28}"/>
              </a:ext>
            </a:extLst>
          </p:cNvPr>
          <p:cNvPicPr>
            <a:picLocks noRot="1" noChangeAspect="1"/>
          </p:cNvPicPr>
          <p:nvPr>
            <a:videoFile r:link="rId1"/>
          </p:nvPr>
        </p:nvPicPr>
        <p:blipFill>
          <a:blip r:embed="rId4"/>
          <a:stretch>
            <a:fillRect/>
          </a:stretch>
        </p:blipFill>
        <p:spPr>
          <a:xfrm>
            <a:off x="1632583" y="1042831"/>
            <a:ext cx="8926833" cy="5043661"/>
          </a:xfrm>
          <a:prstGeom prst="rect">
            <a:avLst/>
          </a:prstGeom>
        </p:spPr>
      </p:pic>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a:t>PPN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A PPN form must be submitted in every Domestic Abuse and Stalking and Harassment incident</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The PPN is used to update partner agencies and share information they may be aware of in order for them to provide further assistance to the victims and other vulnerable persons</a:t>
            </a:r>
          </a:p>
        </p:txBody>
      </p:sp>
      <p:pic>
        <p:nvPicPr>
          <p:cNvPr id="5" name="Picture 4" descr="A couple of police officers&#10;&#10;Description automatically generated with low confidence">
            <a:extLst>
              <a:ext uri="{FF2B5EF4-FFF2-40B4-BE49-F238E27FC236}">
                <a16:creationId xmlns:a16="http://schemas.microsoft.com/office/drawing/2014/main" id="{0EF44631-3D0E-409A-610D-14C39BA123EB}"/>
              </a:ext>
            </a:extLst>
          </p:cNvPr>
          <p:cNvPicPr>
            <a:picLocks noChangeAspect="1"/>
          </p:cNvPicPr>
          <p:nvPr/>
        </p:nvPicPr>
        <p:blipFill rotWithShape="1">
          <a:blip r:embed="rId3"/>
          <a:srcRect l="24919" r="863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a:extLst>
              <a:ext uri="{FF2B5EF4-FFF2-40B4-BE49-F238E27FC236}">
                <a16:creationId xmlns:a16="http://schemas.microsoft.com/office/drawing/2014/main" id="{3D54E568-4B99-FA52-948E-F60C325A177D}"/>
              </a:ext>
            </a:extLst>
          </p:cNvPr>
          <p:cNvPicPr>
            <a:picLocks noChangeAspect="1"/>
          </p:cNvPicPr>
          <p:nvPr/>
        </p:nvPicPr>
        <p:blipFill>
          <a:blip r:embed="rId4"/>
          <a:stretch>
            <a:fillRect/>
          </a:stretch>
        </p:blipFill>
        <p:spPr>
          <a:xfrm>
            <a:off x="-1525" y="0"/>
            <a:ext cx="8298032" cy="1445464"/>
          </a:xfrm>
          <a:prstGeom prst="rect">
            <a:avLst/>
          </a:prstGeom>
        </p:spPr>
      </p:pic>
    </p:spTree>
    <p:extLst>
      <p:ext uri="{BB962C8B-B14F-4D97-AF65-F5344CB8AC3E}">
        <p14:creationId xmlns:p14="http://schemas.microsoft.com/office/powerpoint/2010/main" val="229128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184" y="117058"/>
            <a:ext cx="10515600" cy="623416"/>
          </a:xfrm>
          <a:solidFill>
            <a:srgbClr val="00B050"/>
          </a:solidFill>
        </p:spPr>
        <p:txBody>
          <a:bodyPr>
            <a:normAutofit/>
          </a:bodyPr>
          <a:lstStyle/>
          <a:p>
            <a:pPr algn="ctr"/>
            <a:r>
              <a:rPr lang="en-GB" sz="3600" b="1" dirty="0">
                <a:solidFill>
                  <a:schemeClr val="bg1"/>
                </a:solidFill>
                <a:latin typeface="+mn-lt"/>
              </a:rPr>
              <a:t>PPN</a:t>
            </a:r>
          </a:p>
        </p:txBody>
      </p:sp>
      <p:graphicFrame>
        <p:nvGraphicFramePr>
          <p:cNvPr id="3" name="Diagram 2"/>
          <p:cNvGraphicFramePr/>
          <p:nvPr>
            <p:extLst>
              <p:ext uri="{D42A27DB-BD31-4B8C-83A1-F6EECF244321}">
                <p14:modId xmlns:p14="http://schemas.microsoft.com/office/powerpoint/2010/main" val="4046012866"/>
              </p:ext>
            </p:extLst>
          </p:nvPr>
        </p:nvGraphicFramePr>
        <p:xfrm>
          <a:off x="1322172" y="921023"/>
          <a:ext cx="9406067" cy="3724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561070" y="4825890"/>
            <a:ext cx="9069860" cy="830997"/>
          </a:xfrm>
          <a:prstGeom prst="rect">
            <a:avLst/>
          </a:prstGeom>
          <a:solidFill>
            <a:srgbClr val="00B0F0"/>
          </a:solidFill>
          <a:ln w="57150">
            <a:solidFill>
              <a:schemeClr val="tx1"/>
            </a:solidFill>
          </a:ln>
        </p:spPr>
        <p:txBody>
          <a:bodyPr wrap="square" rtlCol="0">
            <a:spAutoFit/>
          </a:bodyPr>
          <a:lstStyle/>
          <a:p>
            <a:pPr algn="ctr"/>
            <a:r>
              <a:rPr lang="en-GB" sz="2400" b="1" i="1" u="sng" dirty="0"/>
              <a:t>The relevant officer</a:t>
            </a:r>
            <a:r>
              <a:rPr lang="en-GB" sz="2400" dirty="0"/>
              <a:t> has responsibility for the risk until it is handed over to the oncoming shift or specialist staff</a:t>
            </a:r>
          </a:p>
        </p:txBody>
      </p:sp>
    </p:spTree>
    <p:extLst>
      <p:ext uri="{BB962C8B-B14F-4D97-AF65-F5344CB8AC3E}">
        <p14:creationId xmlns:p14="http://schemas.microsoft.com/office/powerpoint/2010/main" val="342861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EE9F946-656A-4268-8367-A514CE496F82}"/>
                                            </p:graphicEl>
                                          </p:spTgt>
                                        </p:tgtEl>
                                        <p:attrNameLst>
                                          <p:attrName>style.visibility</p:attrName>
                                        </p:attrNameLst>
                                      </p:cBhvr>
                                      <p:to>
                                        <p:strVal val="visible"/>
                                      </p:to>
                                    </p:set>
                                    <p:animEffect transition="in" filter="fade">
                                      <p:cBhvr>
                                        <p:cTn id="7" dur="500"/>
                                        <p:tgtEl>
                                          <p:spTgt spid="3">
                                            <p:graphicEl>
                                              <a:dgm id="{AEE9F946-656A-4268-8367-A514CE496F8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1C02E18-01AE-4EFA-A4DB-13A6689C10A2}"/>
                                            </p:graphicEl>
                                          </p:spTgt>
                                        </p:tgtEl>
                                        <p:attrNameLst>
                                          <p:attrName>style.visibility</p:attrName>
                                        </p:attrNameLst>
                                      </p:cBhvr>
                                      <p:to>
                                        <p:strVal val="visible"/>
                                      </p:to>
                                    </p:set>
                                    <p:animEffect transition="in" filter="fade">
                                      <p:cBhvr>
                                        <p:cTn id="12" dur="500"/>
                                        <p:tgtEl>
                                          <p:spTgt spid="3">
                                            <p:graphicEl>
                                              <a:dgm id="{A1C02E18-01AE-4EFA-A4DB-13A6689C10A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A5404D5-74B1-47B2-A6C1-5A05593F2738}"/>
                                            </p:graphicEl>
                                          </p:spTgt>
                                        </p:tgtEl>
                                        <p:attrNameLst>
                                          <p:attrName>style.visibility</p:attrName>
                                        </p:attrNameLst>
                                      </p:cBhvr>
                                      <p:to>
                                        <p:strVal val="visible"/>
                                      </p:to>
                                    </p:set>
                                    <p:animEffect transition="in" filter="fade">
                                      <p:cBhvr>
                                        <p:cTn id="15" dur="500"/>
                                        <p:tgtEl>
                                          <p:spTgt spid="3">
                                            <p:graphicEl>
                                              <a:dgm id="{4A5404D5-74B1-47B2-A6C1-5A05593F273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93718B5-C1FC-4B07-A881-7B50C1083D86}"/>
                                            </p:graphicEl>
                                          </p:spTgt>
                                        </p:tgtEl>
                                        <p:attrNameLst>
                                          <p:attrName>style.visibility</p:attrName>
                                        </p:attrNameLst>
                                      </p:cBhvr>
                                      <p:to>
                                        <p:strVal val="visible"/>
                                      </p:to>
                                    </p:set>
                                    <p:animEffect transition="in" filter="fade">
                                      <p:cBhvr>
                                        <p:cTn id="20" dur="500"/>
                                        <p:tgtEl>
                                          <p:spTgt spid="3">
                                            <p:graphicEl>
                                              <a:dgm id="{293718B5-C1FC-4B07-A881-7B50C1083D8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4C489A23-FF2A-4F03-BEEC-142303CE3A46}"/>
                                            </p:graphicEl>
                                          </p:spTgt>
                                        </p:tgtEl>
                                        <p:attrNameLst>
                                          <p:attrName>style.visibility</p:attrName>
                                        </p:attrNameLst>
                                      </p:cBhvr>
                                      <p:to>
                                        <p:strVal val="visible"/>
                                      </p:to>
                                    </p:set>
                                    <p:animEffect transition="in" filter="fade">
                                      <p:cBhvr>
                                        <p:cTn id="23" dur="500"/>
                                        <p:tgtEl>
                                          <p:spTgt spid="3">
                                            <p:graphicEl>
                                              <a:dgm id="{4C489A23-FF2A-4F03-BEEC-142303CE3A4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FB6D68A-2240-4B67-8E1F-005C48774860}"/>
                                            </p:graphicEl>
                                          </p:spTgt>
                                        </p:tgtEl>
                                        <p:attrNameLst>
                                          <p:attrName>style.visibility</p:attrName>
                                        </p:attrNameLst>
                                      </p:cBhvr>
                                      <p:to>
                                        <p:strVal val="visible"/>
                                      </p:to>
                                    </p:set>
                                    <p:animEffect transition="in" filter="fade">
                                      <p:cBhvr>
                                        <p:cTn id="28" dur="500"/>
                                        <p:tgtEl>
                                          <p:spTgt spid="3">
                                            <p:graphicEl>
                                              <a:dgm id="{DFB6D68A-2240-4B67-8E1F-005C4877486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6AA3B080-5896-4066-B132-9483E91E29D4}"/>
                                            </p:graphicEl>
                                          </p:spTgt>
                                        </p:tgtEl>
                                        <p:attrNameLst>
                                          <p:attrName>style.visibility</p:attrName>
                                        </p:attrNameLst>
                                      </p:cBhvr>
                                      <p:to>
                                        <p:strVal val="visible"/>
                                      </p:to>
                                    </p:set>
                                    <p:animEffect transition="in" filter="fade">
                                      <p:cBhvr>
                                        <p:cTn id="31" dur="500"/>
                                        <p:tgtEl>
                                          <p:spTgt spid="3">
                                            <p:graphicEl>
                                              <a:dgm id="{6AA3B080-5896-4066-B132-9483E91E29D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iterate type="lt">
                                    <p:tmPct val="0"/>
                                  </p:iterate>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34" presetClass="emph" presetSubtype="0" fill="hold" grpId="1" nodeType="clickEffect">
                                  <p:stCondLst>
                                    <p:cond delay="0"/>
                                  </p:stCondLst>
                                  <p:iterate type="lt">
                                    <p:tmPct val="10000"/>
                                  </p:iterate>
                                  <p:childTnLst>
                                    <p:animMotion origin="layout" path="M 0.0 0.0 L 0.0 -0.07213" pathEditMode="relative" ptsTypes="">
                                      <p:cBhvr>
                                        <p:cTn id="40" dur="250" accel="50000" decel="50000" autoRev="1" fill="hold">
                                          <p:stCondLst>
                                            <p:cond delay="0"/>
                                          </p:stCondLst>
                                        </p:cTn>
                                        <p:tgtEl>
                                          <p:spTgt spid="4"/>
                                        </p:tgtEl>
                                        <p:attrNameLst>
                                          <p:attrName>ppt_x</p:attrName>
                                          <p:attrName>ppt_y</p:attrName>
                                        </p:attrNameLst>
                                      </p:cBhvr>
                                    </p:animMotion>
                                    <p:animRot by="1500000">
                                      <p:cBhvr>
                                        <p:cTn id="41" dur="125" fill="hold">
                                          <p:stCondLst>
                                            <p:cond delay="0"/>
                                          </p:stCondLst>
                                        </p:cTn>
                                        <p:tgtEl>
                                          <p:spTgt spid="4"/>
                                        </p:tgtEl>
                                        <p:attrNameLst>
                                          <p:attrName>r</p:attrName>
                                        </p:attrNameLst>
                                      </p:cBhvr>
                                    </p:animRot>
                                    <p:animRot by="-1500000">
                                      <p:cBhvr>
                                        <p:cTn id="42" dur="125" fill="hold">
                                          <p:stCondLst>
                                            <p:cond delay="125"/>
                                          </p:stCondLst>
                                        </p:cTn>
                                        <p:tgtEl>
                                          <p:spTgt spid="4"/>
                                        </p:tgtEl>
                                        <p:attrNameLst>
                                          <p:attrName>r</p:attrName>
                                        </p:attrNameLst>
                                      </p:cBhvr>
                                    </p:animRot>
                                    <p:animRot by="-1500000">
                                      <p:cBhvr>
                                        <p:cTn id="43" dur="125" fill="hold">
                                          <p:stCondLst>
                                            <p:cond delay="250"/>
                                          </p:stCondLst>
                                        </p:cTn>
                                        <p:tgtEl>
                                          <p:spTgt spid="4"/>
                                        </p:tgtEl>
                                        <p:attrNameLst>
                                          <p:attrName>r</p:attrName>
                                        </p:attrNameLst>
                                      </p:cBhvr>
                                    </p:animRot>
                                    <p:animRot by="1500000">
                                      <p:cBhvr>
                                        <p:cTn id="44"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P spid="4"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566208"/>
          </a:xfrm>
          <a:solidFill>
            <a:srgbClr val="002060"/>
          </a:solidFill>
        </p:spPr>
        <p:txBody>
          <a:bodyPr>
            <a:normAutofit fontScale="90000"/>
          </a:bodyPr>
          <a:lstStyle/>
          <a:p>
            <a:pPr algn="ctr"/>
            <a:r>
              <a:rPr lang="en-GB" sz="3600" b="1" dirty="0">
                <a:solidFill>
                  <a:schemeClr val="bg1"/>
                </a:solidFill>
                <a:latin typeface="+mn-lt"/>
              </a:rPr>
              <a:t>S75A Serious Crime Act 2015 – Strangulation or Suffocation</a:t>
            </a:r>
          </a:p>
        </p:txBody>
      </p:sp>
      <p:pic>
        <p:nvPicPr>
          <p:cNvPr id="3" name="Picture 2">
            <a:extLst>
              <a:ext uri="{FF2B5EF4-FFF2-40B4-BE49-F238E27FC236}">
                <a16:creationId xmlns:a16="http://schemas.microsoft.com/office/drawing/2014/main" id="{D3C8778B-D66D-203F-C3E5-9E5468FDBEAA}"/>
              </a:ext>
            </a:extLst>
          </p:cNvPr>
          <p:cNvPicPr>
            <a:picLocks noChangeAspect="1"/>
          </p:cNvPicPr>
          <p:nvPr/>
        </p:nvPicPr>
        <p:blipFill>
          <a:blip r:embed="rId3"/>
          <a:stretch>
            <a:fillRect/>
          </a:stretch>
        </p:blipFill>
        <p:spPr>
          <a:xfrm>
            <a:off x="838200" y="1011662"/>
            <a:ext cx="3781097" cy="5401567"/>
          </a:xfrm>
          <a:prstGeom prst="rect">
            <a:avLst/>
          </a:prstGeom>
        </p:spPr>
      </p:pic>
      <p:sp>
        <p:nvSpPr>
          <p:cNvPr id="4" name="TextBox 3">
            <a:extLst>
              <a:ext uri="{FF2B5EF4-FFF2-40B4-BE49-F238E27FC236}">
                <a16:creationId xmlns:a16="http://schemas.microsoft.com/office/drawing/2014/main" id="{49103418-9E7C-CEB4-AA72-5FF4ED2AE045}"/>
              </a:ext>
            </a:extLst>
          </p:cNvPr>
          <p:cNvSpPr txBox="1"/>
          <p:nvPr/>
        </p:nvSpPr>
        <p:spPr>
          <a:xfrm>
            <a:off x="5864771" y="1355835"/>
            <a:ext cx="5202621" cy="4247317"/>
          </a:xfrm>
          <a:prstGeom prst="rect">
            <a:avLst/>
          </a:prstGeom>
          <a:noFill/>
        </p:spPr>
        <p:txBody>
          <a:bodyPr wrap="square" rtlCol="0">
            <a:spAutoFit/>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4"/>
              </a:rPr>
              <a:t>abusers</a:t>
            </a:r>
            <a:r>
              <a:rPr lang="en-GB" i="0" dirty="0">
                <a:solidFill>
                  <a:srgbClr val="333333"/>
                </a:solidFill>
                <a:effectLst/>
                <a:latin typeface="Red Hat Display"/>
              </a:rPr>
              <a:t> will now face up to five years behind bars.</a:t>
            </a:r>
          </a:p>
          <a:p>
            <a:pPr algn="l"/>
            <a:endParaRPr lang="en-GB" i="0" dirty="0">
              <a:solidFill>
                <a:srgbClr val="333333"/>
              </a:solidFill>
              <a:effectLst/>
              <a:latin typeface="Red Hat Display"/>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5"/>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4"/>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endParaRPr lang="en-GB" dirty="0"/>
          </a:p>
        </p:txBody>
      </p:sp>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55991"/>
            <a:ext cx="8280920" cy="1200329"/>
          </a:xfrm>
          <a:prstGeom prst="rect">
            <a:avLst/>
          </a:prstGeom>
          <a:solidFill>
            <a:srgbClr val="002060"/>
          </a:solidFill>
        </p:spPr>
        <p:txBody>
          <a:bodyPr wrap="square" rtlCol="0">
            <a:spAutoFit/>
          </a:bodyPr>
          <a:lstStyle/>
          <a:p>
            <a:pPr algn="ctr"/>
            <a:r>
              <a:rPr lang="en-GB" sz="3600" b="1" dirty="0">
                <a:solidFill>
                  <a:schemeClr val="bg1"/>
                </a:solidFill>
              </a:rPr>
              <a:t>Panorama:</a:t>
            </a:r>
          </a:p>
          <a:p>
            <a:pPr algn="ctr"/>
            <a:r>
              <a:rPr lang="en-GB" sz="3600" b="1" dirty="0">
                <a:solidFill>
                  <a:schemeClr val="bg1"/>
                </a:solidFill>
              </a:rPr>
              <a:t>Domestic Abuse Caught on Camera</a:t>
            </a:r>
          </a:p>
        </p:txBody>
      </p:sp>
      <p:pic>
        <p:nvPicPr>
          <p:cNvPr id="2" name="Online Media 1" title="Domestic Abuse: Caught on Camera: Panorama">
            <a:hlinkClick r:id="" action="ppaction://media"/>
            <a:extLst>
              <a:ext uri="{FF2B5EF4-FFF2-40B4-BE49-F238E27FC236}">
                <a16:creationId xmlns:a16="http://schemas.microsoft.com/office/drawing/2014/main" id="{50C9186F-5560-3DE4-A89E-E7002724A96D}"/>
              </a:ext>
            </a:extLst>
          </p:cNvPr>
          <p:cNvPicPr>
            <a:picLocks noRot="1" noChangeAspect="1"/>
          </p:cNvPicPr>
          <p:nvPr>
            <a:videoFile r:link="rId1"/>
          </p:nvPr>
        </p:nvPicPr>
        <p:blipFill>
          <a:blip r:embed="rId4"/>
          <a:stretch>
            <a:fillRect/>
          </a:stretch>
        </p:blipFill>
        <p:spPr>
          <a:xfrm>
            <a:off x="0" y="46038"/>
            <a:ext cx="12083544" cy="6827201"/>
          </a:xfrm>
          <a:prstGeom prst="rect">
            <a:avLst/>
          </a:prstGeom>
        </p:spPr>
      </p:pic>
    </p:spTree>
    <p:extLst>
      <p:ext uri="{BB962C8B-B14F-4D97-AF65-F5344CB8AC3E}">
        <p14:creationId xmlns:p14="http://schemas.microsoft.com/office/powerpoint/2010/main" val="2075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rgbClr val="002060"/>
          </a:solidFill>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774016880"/>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329896" y="3484604"/>
            <a:ext cx="2288575" cy="2288575"/>
          </a:xfrm>
          <a:prstGeom prst="rect">
            <a:avLst/>
          </a:prstGeom>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a Marac?">
            <a:hlinkClick r:id="" action="ppaction://media"/>
            <a:extLst>
              <a:ext uri="{FF2B5EF4-FFF2-40B4-BE49-F238E27FC236}">
                <a16:creationId xmlns:a16="http://schemas.microsoft.com/office/drawing/2014/main" id="{801016AA-D158-F413-0F26-EE1252AFA6D9}"/>
              </a:ext>
            </a:extLst>
          </p:cNvPr>
          <p:cNvPicPr>
            <a:picLocks noGrp="1" noRot="1" noChangeAspect="1"/>
          </p:cNvPicPr>
          <p:nvPr>
            <p:ph idx="1"/>
            <a:videoFile r:link="rId1"/>
          </p:nvPr>
        </p:nvPicPr>
        <p:blipFill>
          <a:blip r:embed="rId4"/>
          <a:stretch>
            <a:fillRect/>
          </a:stretch>
        </p:blipFill>
        <p:spPr>
          <a:xfrm>
            <a:off x="323446" y="166254"/>
            <a:ext cx="11351318" cy="6413928"/>
          </a:xfrm>
          <a:prstGeom prst="rect">
            <a:avLst/>
          </a:prstGeom>
        </p:spPr>
      </p:pic>
    </p:spTree>
    <p:extLst>
      <p:ext uri="{BB962C8B-B14F-4D97-AF65-F5344CB8AC3E}">
        <p14:creationId xmlns:p14="http://schemas.microsoft.com/office/powerpoint/2010/main" val="2728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lare Wood">
            <a:hlinkClick r:id="" action="ppaction://media"/>
            <a:extLst>
              <a:ext uri="{FF2B5EF4-FFF2-40B4-BE49-F238E27FC236}">
                <a16:creationId xmlns:a16="http://schemas.microsoft.com/office/drawing/2014/main" id="{BD38F20C-A41D-01F4-C1F9-4934CEB02845}"/>
              </a:ext>
            </a:extLst>
          </p:cNvPr>
          <p:cNvPicPr>
            <a:picLocks noGrp="1" noRot="1" noChangeAspect="1"/>
          </p:cNvPicPr>
          <p:nvPr>
            <p:ph idx="1"/>
            <a:videoFile r:link="rId1"/>
          </p:nvPr>
        </p:nvPicPr>
        <p:blipFill>
          <a:blip r:embed="rId3"/>
          <a:stretch>
            <a:fillRect/>
          </a:stretch>
        </p:blipFill>
        <p:spPr>
          <a:xfrm>
            <a:off x="1600200" y="183416"/>
            <a:ext cx="8404860" cy="6303071"/>
          </a:xfrm>
          <a:prstGeom prst="rect">
            <a:avLst/>
          </a:prstGeom>
        </p:spPr>
      </p:pic>
    </p:spTree>
    <p:extLst>
      <p:ext uri="{BB962C8B-B14F-4D97-AF65-F5344CB8AC3E}">
        <p14:creationId xmlns:p14="http://schemas.microsoft.com/office/powerpoint/2010/main" val="310371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918842" y="306207"/>
            <a:ext cx="6989378" cy="1384995"/>
          </a:xfrm>
          <a:prstGeom prst="rect">
            <a:avLst/>
          </a:prstGeom>
          <a:solidFill>
            <a:srgbClr val="002060"/>
          </a:solidFill>
        </p:spPr>
        <p:txBody>
          <a:bodyPr wrap="square" rtlCol="0">
            <a:spAutoFit/>
          </a:bodyPr>
          <a:lstStyle/>
          <a:p>
            <a:pPr algn="ctr"/>
            <a:r>
              <a:rPr lang="en-GB" sz="2800" b="1" dirty="0">
                <a:solidFill>
                  <a:schemeClr val="bg1"/>
                </a:solidFill>
              </a:rPr>
              <a:t>DOMESTIC VIOLENCE </a:t>
            </a:r>
          </a:p>
          <a:p>
            <a:pPr algn="ctr"/>
            <a:r>
              <a:rPr lang="en-GB" sz="2800" b="1" dirty="0">
                <a:solidFill>
                  <a:schemeClr val="bg1"/>
                </a:solidFill>
              </a:rPr>
              <a:t>DISCLOSURE SCHEME</a:t>
            </a:r>
          </a:p>
          <a:p>
            <a:pPr algn="ctr"/>
            <a:r>
              <a:rPr lang="en-GB" sz="2800" b="1" dirty="0">
                <a:solidFill>
                  <a:schemeClr val="bg1"/>
                </a:solidFill>
              </a:rPr>
              <a:t>Clare’s Law</a:t>
            </a:r>
          </a:p>
        </p:txBody>
      </p:sp>
      <p:pic>
        <p:nvPicPr>
          <p:cNvPr id="4" name="Picture 3">
            <a:extLst>
              <a:ext uri="{FF2B5EF4-FFF2-40B4-BE49-F238E27FC236}">
                <a16:creationId xmlns:a16="http://schemas.microsoft.com/office/drawing/2014/main" id="{2086C1F6-A4F9-AF34-F10A-43BF660AFBDC}"/>
              </a:ext>
            </a:extLst>
          </p:cNvPr>
          <p:cNvPicPr>
            <a:picLocks noChangeAspect="1"/>
          </p:cNvPicPr>
          <p:nvPr/>
        </p:nvPicPr>
        <p:blipFill rotWithShape="1">
          <a:blip r:embed="rId3"/>
          <a:srcRect l="8664" t="25991" r="79310" b="24126"/>
          <a:stretch/>
        </p:blipFill>
        <p:spPr>
          <a:xfrm>
            <a:off x="283780" y="306207"/>
            <a:ext cx="4225158" cy="4861206"/>
          </a:xfrm>
          <a:prstGeom prst="rect">
            <a:avLst/>
          </a:prstGeom>
        </p:spPr>
      </p:pic>
      <p:sp>
        <p:nvSpPr>
          <p:cNvPr id="5" name="TextBox 4">
            <a:extLst>
              <a:ext uri="{FF2B5EF4-FFF2-40B4-BE49-F238E27FC236}">
                <a16:creationId xmlns:a16="http://schemas.microsoft.com/office/drawing/2014/main" id="{28C0586B-AFA9-C1CC-B211-98292D80850E}"/>
              </a:ext>
            </a:extLst>
          </p:cNvPr>
          <p:cNvSpPr txBox="1"/>
          <p:nvPr/>
        </p:nvSpPr>
        <p:spPr>
          <a:xfrm>
            <a:off x="5013434" y="1722780"/>
            <a:ext cx="7178565" cy="485671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Criteria: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reside in the Police area in which they are applying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Person at risk MUST be in a current relationship with the subject (potential abuser) – states ‘Intimate Relationship’ – Relationship between two people which may be reasonably characterised as being physically and emotionally intimate.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sng"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Right to Ask: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are made via a number of methods including ringing 101, attending at a police station, speaking to an officer/member of police staff in the street or via email asking about specific information on ‘their partner’s’ previous violent offending.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Applications can be made from a partner or by a third party </a:t>
            </a:r>
            <a:r>
              <a:rPr kumimoji="0" lang="en-GB" sz="18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i.e</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 neighbour/relative or friend</a:t>
            </a:r>
          </a:p>
          <a:p>
            <a:endParaRPr lang="en-GB" dirty="0"/>
          </a:p>
        </p:txBody>
      </p:sp>
    </p:spTree>
    <p:extLst>
      <p:ext uri="{BB962C8B-B14F-4D97-AF65-F5344CB8AC3E}">
        <p14:creationId xmlns:p14="http://schemas.microsoft.com/office/powerpoint/2010/main" val="12382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518984" y="153785"/>
            <a:ext cx="11121080" cy="1077218"/>
          </a:xfrm>
          <a:prstGeom prst="rect">
            <a:avLst/>
          </a:prstGeom>
          <a:solidFill>
            <a:srgbClr val="002060"/>
          </a:solidFill>
        </p:spPr>
        <p:txBody>
          <a:bodyPr wrap="square" rtlCol="0">
            <a:spAutoFit/>
          </a:bodyPr>
          <a:lstStyle/>
          <a:p>
            <a:pPr algn="ctr"/>
            <a:r>
              <a:rPr lang="en-GB" sz="3200" b="1" dirty="0">
                <a:solidFill>
                  <a:schemeClr val="bg1"/>
                </a:solidFill>
              </a:rPr>
              <a:t>Domestic Violence Protection Notices &amp; Domestic Violence Protection Orders</a:t>
            </a:r>
          </a:p>
        </p:txBody>
      </p:sp>
      <p:graphicFrame>
        <p:nvGraphicFramePr>
          <p:cNvPr id="3" name="Diagram 2"/>
          <p:cNvGraphicFramePr/>
          <p:nvPr>
            <p:extLst>
              <p:ext uri="{D42A27DB-BD31-4B8C-83A1-F6EECF244321}">
                <p14:modId xmlns:p14="http://schemas.microsoft.com/office/powerpoint/2010/main" val="1463604339"/>
              </p:ext>
            </p:extLst>
          </p:nvPr>
        </p:nvGraphicFramePr>
        <p:xfrm>
          <a:off x="914400" y="1456320"/>
          <a:ext cx="10330249" cy="43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927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F06F63-1C83-4DA4-834C-75D850750FFF}"/>
                                            </p:graphicEl>
                                          </p:spTgt>
                                        </p:tgtEl>
                                        <p:attrNameLst>
                                          <p:attrName>style.visibility</p:attrName>
                                        </p:attrNameLst>
                                      </p:cBhvr>
                                      <p:to>
                                        <p:strVal val="visible"/>
                                      </p:to>
                                    </p:set>
                                    <p:animEffect transition="in" filter="fade">
                                      <p:cBhvr>
                                        <p:cTn id="7" dur="500"/>
                                        <p:tgtEl>
                                          <p:spTgt spid="3">
                                            <p:graphicEl>
                                              <a:dgm id="{D8F06F63-1C83-4DA4-834C-75D850750F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F9188E3-F0AB-4B3C-A3E6-8F156A728EB5}"/>
                                            </p:graphicEl>
                                          </p:spTgt>
                                        </p:tgtEl>
                                        <p:attrNameLst>
                                          <p:attrName>style.visibility</p:attrName>
                                        </p:attrNameLst>
                                      </p:cBhvr>
                                      <p:to>
                                        <p:strVal val="visible"/>
                                      </p:to>
                                    </p:set>
                                    <p:animEffect transition="in" filter="fade">
                                      <p:cBhvr>
                                        <p:cTn id="12" dur="500"/>
                                        <p:tgtEl>
                                          <p:spTgt spid="3">
                                            <p:graphicEl>
                                              <a:dgm id="{9F9188E3-F0AB-4B3C-A3E6-8F156A728E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D522B565-8489-41E8-A719-3633DA50B195}"/>
                                            </p:graphicEl>
                                          </p:spTgt>
                                        </p:tgtEl>
                                        <p:attrNameLst>
                                          <p:attrName>style.visibility</p:attrName>
                                        </p:attrNameLst>
                                      </p:cBhvr>
                                      <p:to>
                                        <p:strVal val="visible"/>
                                      </p:to>
                                    </p:set>
                                    <p:animEffect transition="in" filter="fade">
                                      <p:cBhvr>
                                        <p:cTn id="17" dur="500"/>
                                        <p:tgtEl>
                                          <p:spTgt spid="3">
                                            <p:graphicEl>
                                              <a:dgm id="{D522B565-8489-41E8-A719-3633DA50B1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94CE869-77B6-46AE-B7C6-D70A06FA9AF7}"/>
                                            </p:graphicEl>
                                          </p:spTgt>
                                        </p:tgtEl>
                                        <p:attrNameLst>
                                          <p:attrName>style.visibility</p:attrName>
                                        </p:attrNameLst>
                                      </p:cBhvr>
                                      <p:to>
                                        <p:strVal val="visible"/>
                                      </p:to>
                                    </p:set>
                                    <p:animEffect transition="in" filter="fade">
                                      <p:cBhvr>
                                        <p:cTn id="22" dur="500"/>
                                        <p:tgtEl>
                                          <p:spTgt spid="3">
                                            <p:graphicEl>
                                              <a:dgm id="{894CE869-77B6-46AE-B7C6-D70A06FA9A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8CF591FD-E0E5-4B04-AA39-FCCACF8AA402}"/>
                                            </p:graphicEl>
                                          </p:spTgt>
                                        </p:tgtEl>
                                        <p:attrNameLst>
                                          <p:attrName>style.visibility</p:attrName>
                                        </p:attrNameLst>
                                      </p:cBhvr>
                                      <p:to>
                                        <p:strVal val="visible"/>
                                      </p:to>
                                    </p:set>
                                    <p:animEffect transition="in" filter="fade">
                                      <p:cBhvr>
                                        <p:cTn id="27" dur="500"/>
                                        <p:tgtEl>
                                          <p:spTgt spid="3">
                                            <p:graphicEl>
                                              <a:dgm id="{8CF591FD-E0E5-4B04-AA39-FCCACF8AA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C0C6249-2EB4-E757-D82A-E12AFA4E8AE3}"/>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RESEARCH TASK</a:t>
            </a:r>
          </a:p>
        </p:txBody>
      </p:sp>
      <p:sp>
        <p:nvSpPr>
          <p:cNvPr id="3" name="Content Placeholder 2">
            <a:extLst>
              <a:ext uri="{FF2B5EF4-FFF2-40B4-BE49-F238E27FC236}">
                <a16:creationId xmlns:a16="http://schemas.microsoft.com/office/drawing/2014/main" id="{5A2D8785-D1DD-253F-9682-172AEA31EBF9}"/>
              </a:ext>
            </a:extLst>
          </p:cNvPr>
          <p:cNvSpPr>
            <a:spLocks noGrp="1"/>
          </p:cNvSpPr>
          <p:nvPr>
            <p:ph idx="1"/>
          </p:nvPr>
        </p:nvSpPr>
        <p:spPr>
          <a:xfrm>
            <a:off x="4380855" y="1412489"/>
            <a:ext cx="3427283" cy="4363844"/>
          </a:xfrm>
        </p:spPr>
        <p:txBody>
          <a:bodyPr vert="horz" lIns="91440" tIns="45720" rIns="91440" bIns="45720" rtlCol="0">
            <a:noAutofit/>
          </a:bodyPr>
          <a:lstStyle/>
          <a:p>
            <a:r>
              <a:rPr lang="en-US" dirty="0"/>
              <a:t>What is a DVPN? When is it available?</a:t>
            </a:r>
          </a:p>
          <a:p>
            <a:r>
              <a:rPr lang="en-US" dirty="0"/>
              <a:t>Who makes the decision to issue a DVPN?</a:t>
            </a:r>
          </a:p>
          <a:p>
            <a:r>
              <a:rPr lang="en-US" dirty="0"/>
              <a:t>Provide some examples of the terms that can be attached to  a DVPN.</a:t>
            </a:r>
          </a:p>
          <a:p>
            <a:r>
              <a:rPr lang="en-US" dirty="0"/>
              <a:t>What information needs to be included on the DVPN?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1E52086-40BA-0B54-9451-D81717520FDC}"/>
              </a:ext>
            </a:extLst>
          </p:cNvPr>
          <p:cNvSpPr txBox="1"/>
          <p:nvPr/>
        </p:nvSpPr>
        <p:spPr>
          <a:xfrm>
            <a:off x="8451604" y="1412489"/>
            <a:ext cx="3197701" cy="436384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 What is a DVPO?</a:t>
            </a:r>
          </a:p>
          <a:p>
            <a:pPr indent="-228600">
              <a:lnSpc>
                <a:spcPct val="90000"/>
              </a:lnSpc>
              <a:spcAft>
                <a:spcPts val="600"/>
              </a:spcAft>
              <a:buFont typeface="Arial" panose="020B0604020202020204" pitchFamily="34" charset="0"/>
              <a:buChar char="•"/>
            </a:pPr>
            <a:r>
              <a:rPr lang="en-US" sz="2800" dirty="0"/>
              <a:t> What is the content of a DVPO?</a:t>
            </a:r>
          </a:p>
          <a:p>
            <a:pPr indent="-228600">
              <a:lnSpc>
                <a:spcPct val="90000"/>
              </a:lnSpc>
              <a:spcAft>
                <a:spcPts val="600"/>
              </a:spcAft>
              <a:buFont typeface="Arial" panose="020B0604020202020204" pitchFamily="34" charset="0"/>
              <a:buChar char="•"/>
            </a:pPr>
            <a:r>
              <a:rPr lang="en-US" sz="2800" dirty="0"/>
              <a:t> How does the court make a decision on a DVPO?</a:t>
            </a:r>
          </a:p>
          <a:p>
            <a:pPr indent="-228600">
              <a:lnSpc>
                <a:spcPct val="90000"/>
              </a:lnSpc>
              <a:spcAft>
                <a:spcPts val="600"/>
              </a:spcAft>
              <a:buFont typeface="Arial" panose="020B0604020202020204" pitchFamily="34" charset="0"/>
              <a:buChar char="•"/>
            </a:pPr>
            <a:r>
              <a:rPr lang="en-US" sz="2800" dirty="0"/>
              <a:t> How long will a DVPO last for?</a:t>
            </a:r>
          </a:p>
          <a:p>
            <a:pPr indent="-228600">
              <a:lnSpc>
                <a:spcPct val="90000"/>
              </a:lnSpc>
              <a:spcAft>
                <a:spcPts val="600"/>
              </a:spcAft>
              <a:buFont typeface="Arial" panose="020B0604020202020204" pitchFamily="34" charset="0"/>
              <a:buChar char="•"/>
            </a:pPr>
            <a:r>
              <a:rPr lang="en-US" sz="2800" dirty="0"/>
              <a:t>Can the court revoke the order once it has been made?</a:t>
            </a:r>
          </a:p>
        </p:txBody>
      </p:sp>
    </p:spTree>
    <p:extLst>
      <p:ext uri="{BB962C8B-B14F-4D97-AF65-F5344CB8AC3E}">
        <p14:creationId xmlns:p14="http://schemas.microsoft.com/office/powerpoint/2010/main" val="40102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0" end="0"/>
                                            </p:txEl>
                                          </p:spTgt>
                                        </p:tgtEl>
                                        <p:attrNameLst>
                                          <p:attrName>style.visibility</p:attrName>
                                        </p:attrNameLst>
                                      </p:cBhvr>
                                      <p:to>
                                        <p:strVal val="visible"/>
                                      </p:to>
                                    </p:set>
                                    <p:anim calcmode="lin" valueType="num">
                                      <p:cBhvr additive="base">
                                        <p:cTn id="4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
                                            <p:txEl>
                                              <p:pRg st="1" end="1"/>
                                            </p:txEl>
                                          </p:spTgt>
                                        </p:tgtEl>
                                        <p:attrNameLst>
                                          <p:attrName>style.visibility</p:attrName>
                                        </p:attrNameLst>
                                      </p:cBhvr>
                                      <p:to>
                                        <p:strVal val="visible"/>
                                      </p:to>
                                    </p:set>
                                    <p:anim calcmode="lin" valueType="num">
                                      <p:cBhvr additive="base">
                                        <p:cTn id="4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anim calcmode="lin" valueType="num">
                                      <p:cBhvr additive="base">
                                        <p:cTn id="5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
                                            <p:txEl>
                                              <p:pRg st="4" end="4"/>
                                            </p:txEl>
                                          </p:spTgt>
                                        </p:tgtEl>
                                        <p:attrNameLst>
                                          <p:attrName>style.visibility</p:attrName>
                                        </p:attrNameLst>
                                      </p:cBhvr>
                                      <p:to>
                                        <p:strVal val="visible"/>
                                      </p:to>
                                    </p:set>
                                    <p:anim calcmode="lin" valueType="num">
                                      <p:cBhvr additive="base">
                                        <p:cTn id="5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B92A06-6C9A-7551-E4D8-0EBDECBF6604}"/>
              </a:ext>
            </a:extLst>
          </p:cNvPr>
          <p:cNvPicPr>
            <a:picLocks noChangeAspect="1"/>
          </p:cNvPicPr>
          <p:nvPr/>
        </p:nvPicPr>
        <p:blipFill rotWithShape="1">
          <a:blip r:embed="rId2"/>
          <a:srcRect t="5858"/>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1063261-C470-D5C3-344B-25C61E96B95A}"/>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5200" dirty="0">
                <a:solidFill>
                  <a:srgbClr val="FFFFFF"/>
                </a:solidFill>
                <a:latin typeface="+mj-lt"/>
                <a:ea typeface="+mj-ea"/>
                <a:cs typeface="+mj-cs"/>
              </a:rPr>
              <a:t>Coercive control</a:t>
            </a:r>
          </a:p>
        </p:txBody>
      </p:sp>
    </p:spTree>
    <p:extLst>
      <p:ext uri="{BB962C8B-B14F-4D97-AF65-F5344CB8AC3E}">
        <p14:creationId xmlns:p14="http://schemas.microsoft.com/office/powerpoint/2010/main" val="11601961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rgbClr val="002060"/>
          </a:solidFill>
        </p:spPr>
        <p:txBody>
          <a:bodyPr wrap="square" rtlCol="0">
            <a:spAutoFit/>
          </a:bodyPr>
          <a:lstStyle/>
          <a:p>
            <a:pPr algn="ctr"/>
            <a:r>
              <a:rPr lang="en-GB" sz="3600" b="1" dirty="0">
                <a:solidFill>
                  <a:schemeClr val="bg1"/>
                </a:solidFill>
              </a:rPr>
              <a:t>Defining Coercive Control</a:t>
            </a:r>
          </a:p>
        </p:txBody>
      </p:sp>
      <p:pic>
        <p:nvPicPr>
          <p:cNvPr id="4" name="Picture 3"/>
          <p:cNvPicPr>
            <a:picLocks noChangeAspect="1"/>
          </p:cNvPicPr>
          <p:nvPr/>
        </p:nvPicPr>
        <p:blipFill rotWithShape="1">
          <a:blip r:embed="rId3"/>
          <a:srcRect b="18417"/>
          <a:stretch/>
        </p:blipFill>
        <p:spPr>
          <a:xfrm>
            <a:off x="3289110" y="4604820"/>
            <a:ext cx="5753010" cy="1459466"/>
          </a:xfrm>
          <a:prstGeom prst="rect">
            <a:avLst/>
          </a:prstGeom>
        </p:spPr>
      </p:pic>
      <p:graphicFrame>
        <p:nvGraphicFramePr>
          <p:cNvPr id="5" name="Diagram 4"/>
          <p:cNvGraphicFramePr/>
          <p:nvPr>
            <p:extLst>
              <p:ext uri="{D42A27DB-BD31-4B8C-83A1-F6EECF244321}">
                <p14:modId xmlns:p14="http://schemas.microsoft.com/office/powerpoint/2010/main" val="3377751684"/>
              </p:ext>
            </p:extLst>
          </p:nvPr>
        </p:nvGraphicFramePr>
        <p:xfrm>
          <a:off x="559640" y="1044022"/>
          <a:ext cx="10833741" cy="3364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6979" y="302437"/>
            <a:ext cx="10863618" cy="646331"/>
          </a:xfrm>
          <a:prstGeom prst="rect">
            <a:avLst/>
          </a:prstGeom>
          <a:solidFill>
            <a:srgbClr val="002060"/>
          </a:solidFill>
        </p:spPr>
        <p:txBody>
          <a:bodyPr wrap="square" rtlCol="0">
            <a:spAutoFit/>
          </a:bodyPr>
          <a:lstStyle/>
          <a:p>
            <a:pPr algn="ctr"/>
            <a:r>
              <a:rPr lang="en-GB" sz="3600" b="1" dirty="0">
                <a:solidFill>
                  <a:schemeClr val="bg1"/>
                </a:solidFill>
              </a:rPr>
              <a:t>Why it Matters?</a:t>
            </a:r>
          </a:p>
        </p:txBody>
      </p:sp>
      <p:graphicFrame>
        <p:nvGraphicFramePr>
          <p:cNvPr id="2" name="Diagram 1"/>
          <p:cNvGraphicFramePr/>
          <p:nvPr>
            <p:extLst>
              <p:ext uri="{D42A27DB-BD31-4B8C-83A1-F6EECF244321}">
                <p14:modId xmlns:p14="http://schemas.microsoft.com/office/powerpoint/2010/main" val="1829569738"/>
              </p:ext>
            </p:extLst>
          </p:nvPr>
        </p:nvGraphicFramePr>
        <p:xfrm>
          <a:off x="548640" y="948768"/>
          <a:ext cx="1140679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333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AC21F34-4BE0-4EDF-BB43-6416894AFEB2}"/>
                                            </p:graphicEl>
                                          </p:spTgt>
                                        </p:tgtEl>
                                        <p:attrNameLst>
                                          <p:attrName>style.visibility</p:attrName>
                                        </p:attrNameLst>
                                      </p:cBhvr>
                                      <p:to>
                                        <p:strVal val="visible"/>
                                      </p:to>
                                    </p:set>
                                    <p:animEffect transition="in" filter="fade">
                                      <p:cBhvr>
                                        <p:cTn id="7" dur="500"/>
                                        <p:tgtEl>
                                          <p:spTgt spid="2">
                                            <p:graphicEl>
                                              <a:dgm id="{CAC21F34-4BE0-4EDF-BB43-6416894AFE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E82D6F2-924C-4370-9FA0-95414BCF3128}"/>
                                            </p:graphicEl>
                                          </p:spTgt>
                                        </p:tgtEl>
                                        <p:attrNameLst>
                                          <p:attrName>style.visibility</p:attrName>
                                        </p:attrNameLst>
                                      </p:cBhvr>
                                      <p:to>
                                        <p:strVal val="visible"/>
                                      </p:to>
                                    </p:set>
                                    <p:animEffect transition="in" filter="fade">
                                      <p:cBhvr>
                                        <p:cTn id="12" dur="500"/>
                                        <p:tgtEl>
                                          <p:spTgt spid="2">
                                            <p:graphicEl>
                                              <a:dgm id="{EE82D6F2-924C-4370-9FA0-95414BCF31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DAF406-4AC8-4270-A512-7A6397BEB340}"/>
                                            </p:graphicEl>
                                          </p:spTgt>
                                        </p:tgtEl>
                                        <p:attrNameLst>
                                          <p:attrName>style.visibility</p:attrName>
                                        </p:attrNameLst>
                                      </p:cBhvr>
                                      <p:to>
                                        <p:strVal val="visible"/>
                                      </p:to>
                                    </p:set>
                                    <p:animEffect transition="in" filter="fade">
                                      <p:cBhvr>
                                        <p:cTn id="15" dur="500"/>
                                        <p:tgtEl>
                                          <p:spTgt spid="2">
                                            <p:graphicEl>
                                              <a:dgm id="{4FDAF406-4AC8-4270-A512-7A6397BEB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uth Dodsworth - National Safeguarding Week">
            <a:hlinkClick r:id="" action="ppaction://media"/>
            <a:extLst>
              <a:ext uri="{FF2B5EF4-FFF2-40B4-BE49-F238E27FC236}">
                <a16:creationId xmlns:a16="http://schemas.microsoft.com/office/drawing/2014/main" id="{829D6756-9F44-8DD3-9D75-F0DB1914E93D}"/>
              </a:ext>
            </a:extLst>
          </p:cNvPr>
          <p:cNvPicPr>
            <a:picLocks noRot="1" noChangeAspect="1"/>
          </p:cNvPicPr>
          <p:nvPr>
            <a:videoFile r:link="rId1"/>
          </p:nvPr>
        </p:nvPicPr>
        <p:blipFill>
          <a:blip r:embed="rId3"/>
          <a:stretch>
            <a:fillRect/>
          </a:stretch>
        </p:blipFill>
        <p:spPr>
          <a:xfrm>
            <a:off x="327546" y="180104"/>
            <a:ext cx="11518711" cy="6508073"/>
          </a:xfrm>
          <a:prstGeom prst="rect">
            <a:avLst/>
          </a:prstGeom>
        </p:spPr>
      </p:pic>
    </p:spTree>
    <p:extLst>
      <p:ext uri="{BB962C8B-B14F-4D97-AF65-F5344CB8AC3E}">
        <p14:creationId xmlns:p14="http://schemas.microsoft.com/office/powerpoint/2010/main" val="32309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5761" y="196949"/>
            <a:ext cx="11479236" cy="1097280"/>
          </a:xfrm>
          <a:solidFill>
            <a:srgbClr val="002060"/>
          </a:solidFill>
        </p:spPr>
        <p:txBody>
          <a:bodyPr>
            <a:normAutofit fontScale="90000"/>
          </a:bodyPr>
          <a:lstStyle/>
          <a:p>
            <a:pPr marL="457200" marR="0" lvl="1" indent="0" algn="ctr" defTabSz="914400" rtl="0" eaLnBrk="1" fontAlgn="auto" latinLnBrk="0" hangingPunct="1">
              <a:lnSpc>
                <a:spcPct val="90000"/>
              </a:lnSpc>
              <a:spcBef>
                <a:spcPts val="500"/>
              </a:spcBef>
              <a:spcAft>
                <a:spcPts val="0"/>
              </a:spcAft>
              <a:tabLst/>
              <a:defRPr/>
            </a:pPr>
            <a:r>
              <a:rPr lang="en-GB" sz="4000" b="1" kern="1200" dirty="0">
                <a:solidFill>
                  <a:schemeClr val="bg1"/>
                </a:solidFill>
                <a:latin typeface="+mn-lt"/>
                <a:cs typeface="Arial" panose="020B0604020202020204" pitchFamily="34" charset="0"/>
              </a:rPr>
              <a:t>“Controlling or Coercive Behaviour in an Intimate </a:t>
            </a:r>
            <a:br>
              <a:rPr lang="en-GB" sz="4000" b="1" kern="1200" dirty="0">
                <a:solidFill>
                  <a:schemeClr val="bg1"/>
                </a:solidFill>
                <a:latin typeface="+mn-lt"/>
                <a:cs typeface="Arial" panose="020B0604020202020204" pitchFamily="34" charset="0"/>
              </a:rPr>
            </a:br>
            <a:r>
              <a:rPr lang="en-GB" sz="4000" b="1" kern="1200" dirty="0">
                <a:solidFill>
                  <a:schemeClr val="bg1"/>
                </a:solidFill>
                <a:latin typeface="+mn-lt"/>
                <a:cs typeface="Arial" panose="020B0604020202020204" pitchFamily="34" charset="0"/>
              </a:rPr>
              <a:t>or Family Relationship”</a:t>
            </a:r>
            <a:br>
              <a:rPr lang="en-GB" sz="3200" kern="1200" dirty="0">
                <a:latin typeface="Arial" panose="020B0604020202020204" pitchFamily="34" charset="0"/>
                <a:cs typeface="Arial" panose="020B0604020202020204" pitchFamily="34" charset="0"/>
              </a:rPr>
            </a:br>
            <a:endParaRPr lang="en-GB" dirty="0"/>
          </a:p>
        </p:txBody>
      </p:sp>
      <p:graphicFrame>
        <p:nvGraphicFramePr>
          <p:cNvPr id="5" name="Diagram 4"/>
          <p:cNvGraphicFramePr/>
          <p:nvPr>
            <p:extLst>
              <p:ext uri="{D42A27DB-BD31-4B8C-83A1-F6EECF244321}">
                <p14:modId xmlns:p14="http://schemas.microsoft.com/office/powerpoint/2010/main" val="3421681367"/>
              </p:ext>
            </p:extLst>
          </p:nvPr>
        </p:nvGraphicFramePr>
        <p:xfrm>
          <a:off x="582046" y="942535"/>
          <a:ext cx="10489227" cy="5317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Text&#10;&#10;Description automatically generated">
            <a:extLst>
              <a:ext uri="{FF2B5EF4-FFF2-40B4-BE49-F238E27FC236}">
                <a16:creationId xmlns:a16="http://schemas.microsoft.com/office/drawing/2014/main" id="{F481AA34-4E25-C6E6-AB05-18C78AD580D6}"/>
              </a:ext>
            </a:extLst>
          </p:cNvPr>
          <p:cNvPicPr>
            <a:picLocks noChangeAspect="1"/>
          </p:cNvPicPr>
          <p:nvPr/>
        </p:nvPicPr>
        <p:blipFill>
          <a:blip r:embed="rId8"/>
          <a:stretch>
            <a:fillRect/>
          </a:stretch>
        </p:blipFill>
        <p:spPr>
          <a:xfrm>
            <a:off x="582046" y="3224168"/>
            <a:ext cx="3436883" cy="3436883"/>
          </a:xfrm>
          <a:prstGeom prst="rect">
            <a:avLst/>
          </a:prstGeom>
        </p:spPr>
      </p:pic>
    </p:spTree>
    <p:extLst>
      <p:ext uri="{BB962C8B-B14F-4D97-AF65-F5344CB8AC3E}">
        <p14:creationId xmlns:p14="http://schemas.microsoft.com/office/powerpoint/2010/main" val="243411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B6A4DAD-5543-4078-B92A-303CE2847B65}"/>
                                            </p:graphicEl>
                                          </p:spTgt>
                                        </p:tgtEl>
                                        <p:attrNameLst>
                                          <p:attrName>style.visibility</p:attrName>
                                        </p:attrNameLst>
                                      </p:cBhvr>
                                      <p:to>
                                        <p:strVal val="visible"/>
                                      </p:to>
                                    </p:set>
                                    <p:animEffect transition="in" filter="fade">
                                      <p:cBhvr>
                                        <p:cTn id="7" dur="500"/>
                                        <p:tgtEl>
                                          <p:spTgt spid="5">
                                            <p:graphicEl>
                                              <a:dgm id="{CB6A4DAD-5543-4078-B92A-303CE2847B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D68E8A71-B3DE-4B9B-967E-33090439A307}"/>
                                            </p:graphicEl>
                                          </p:spTgt>
                                        </p:tgtEl>
                                        <p:attrNameLst>
                                          <p:attrName>style.visibility</p:attrName>
                                        </p:attrNameLst>
                                      </p:cBhvr>
                                      <p:to>
                                        <p:strVal val="visible"/>
                                      </p:to>
                                    </p:set>
                                    <p:animEffect transition="in" filter="fade">
                                      <p:cBhvr>
                                        <p:cTn id="12" dur="500"/>
                                        <p:tgtEl>
                                          <p:spTgt spid="5">
                                            <p:graphicEl>
                                              <a:dgm id="{D68E8A71-B3DE-4B9B-967E-33090439A30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BE265A53-2AA8-4F0D-8314-320A3229ED09}"/>
                                            </p:graphicEl>
                                          </p:spTgt>
                                        </p:tgtEl>
                                        <p:attrNameLst>
                                          <p:attrName>style.visibility</p:attrName>
                                        </p:attrNameLst>
                                      </p:cBhvr>
                                      <p:to>
                                        <p:strVal val="visible"/>
                                      </p:to>
                                    </p:set>
                                    <p:animEffect transition="in" filter="fade">
                                      <p:cBhvr>
                                        <p:cTn id="15" dur="500"/>
                                        <p:tgtEl>
                                          <p:spTgt spid="5">
                                            <p:graphicEl>
                                              <a:dgm id="{BE265A53-2AA8-4F0D-8314-320A3229ED0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1C8B7441-8575-478B-88ED-CF88E096C903}"/>
                                            </p:graphicEl>
                                          </p:spTgt>
                                        </p:tgtEl>
                                        <p:attrNameLst>
                                          <p:attrName>style.visibility</p:attrName>
                                        </p:attrNameLst>
                                      </p:cBhvr>
                                      <p:to>
                                        <p:strVal val="visible"/>
                                      </p:to>
                                    </p:set>
                                    <p:animEffect transition="in" filter="fade">
                                      <p:cBhvr>
                                        <p:cTn id="20" dur="500"/>
                                        <p:tgtEl>
                                          <p:spTgt spid="5">
                                            <p:graphicEl>
                                              <a:dgm id="{1C8B7441-8575-478B-88ED-CF88E096C9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0AA13F5E-D4BC-4D58-85EC-10845556F626}"/>
                                            </p:graphicEl>
                                          </p:spTgt>
                                        </p:tgtEl>
                                        <p:attrNameLst>
                                          <p:attrName>style.visibility</p:attrName>
                                        </p:attrNameLst>
                                      </p:cBhvr>
                                      <p:to>
                                        <p:strVal val="visible"/>
                                      </p:to>
                                    </p:set>
                                    <p:animEffect transition="in" filter="fade">
                                      <p:cBhvr>
                                        <p:cTn id="23" dur="500"/>
                                        <p:tgtEl>
                                          <p:spTgt spid="5">
                                            <p:graphicEl>
                                              <a:dgm id="{0AA13F5E-D4BC-4D58-85EC-10845556F62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F7965542-BC3C-4445-AC8D-3F617D11E956}"/>
                                            </p:graphicEl>
                                          </p:spTgt>
                                        </p:tgtEl>
                                        <p:attrNameLst>
                                          <p:attrName>style.visibility</p:attrName>
                                        </p:attrNameLst>
                                      </p:cBhvr>
                                      <p:to>
                                        <p:strVal val="visible"/>
                                      </p:to>
                                    </p:set>
                                    <p:animEffect transition="in" filter="fade">
                                      <p:cBhvr>
                                        <p:cTn id="28" dur="500"/>
                                        <p:tgtEl>
                                          <p:spTgt spid="5">
                                            <p:graphicEl>
                                              <a:dgm id="{F7965542-BC3C-4445-AC8D-3F617D11E95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B35636D8-B081-4091-B565-16C3515E75AB}"/>
                                            </p:graphicEl>
                                          </p:spTgt>
                                        </p:tgtEl>
                                        <p:attrNameLst>
                                          <p:attrName>style.visibility</p:attrName>
                                        </p:attrNameLst>
                                      </p:cBhvr>
                                      <p:to>
                                        <p:strVal val="visible"/>
                                      </p:to>
                                    </p:set>
                                    <p:animEffect transition="in" filter="fade">
                                      <p:cBhvr>
                                        <p:cTn id="31" dur="500"/>
                                        <p:tgtEl>
                                          <p:spTgt spid="5">
                                            <p:graphicEl>
                                              <a:dgm id="{B35636D8-B081-4091-B565-16C3515E75A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589599AE-40BC-45C0-A88D-2E9BF502F514}"/>
                                            </p:graphicEl>
                                          </p:spTgt>
                                        </p:tgtEl>
                                        <p:attrNameLst>
                                          <p:attrName>style.visibility</p:attrName>
                                        </p:attrNameLst>
                                      </p:cBhvr>
                                      <p:to>
                                        <p:strVal val="visible"/>
                                      </p:to>
                                    </p:set>
                                    <p:animEffect transition="in" filter="fade">
                                      <p:cBhvr>
                                        <p:cTn id="36" dur="500"/>
                                        <p:tgtEl>
                                          <p:spTgt spid="5">
                                            <p:graphicEl>
                                              <a:dgm id="{589599AE-40BC-45C0-A88D-2E9BF502F51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417C7535-6FAE-4A84-9B6F-0BE24BCE3AA2}"/>
                                            </p:graphicEl>
                                          </p:spTgt>
                                        </p:tgtEl>
                                        <p:attrNameLst>
                                          <p:attrName>style.visibility</p:attrName>
                                        </p:attrNameLst>
                                      </p:cBhvr>
                                      <p:to>
                                        <p:strVal val="visible"/>
                                      </p:to>
                                    </p:set>
                                    <p:animEffect transition="in" filter="fade">
                                      <p:cBhvr>
                                        <p:cTn id="39" dur="500"/>
                                        <p:tgtEl>
                                          <p:spTgt spid="5">
                                            <p:graphicEl>
                                              <a:dgm id="{417C7535-6FAE-4A84-9B6F-0BE24BCE3A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rgbClr val="002060"/>
          </a:solidFill>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350054736"/>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rgbClr val="002060"/>
          </a:solidFill>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3960732"/>
            <a:ext cx="1059760" cy="1485557"/>
          </a:xfrm>
          <a:prstGeom prst="rect">
            <a:avLst/>
          </a:prstGeom>
        </p:spPr>
      </p:pic>
      <p:sp>
        <p:nvSpPr>
          <p:cNvPr id="2" name="Down Arrow Callout 1"/>
          <p:cNvSpPr/>
          <p:nvPr/>
        </p:nvSpPr>
        <p:spPr>
          <a:xfrm>
            <a:off x="2019868" y="1108266"/>
            <a:ext cx="8097102" cy="8188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92563179"/>
              </p:ext>
            </p:extLst>
          </p:nvPr>
        </p:nvGraphicFramePr>
        <p:xfrm>
          <a:off x="404392" y="0"/>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Wave 6"/>
          <p:cNvSpPr/>
          <p:nvPr/>
        </p:nvSpPr>
        <p:spPr>
          <a:xfrm>
            <a:off x="404392" y="3983287"/>
            <a:ext cx="9212238" cy="1542197"/>
          </a:xfrm>
          <a:prstGeom prst="wav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Incidents may seem innocent in isolation but it is the cumulative impact on the victim</a:t>
            </a:r>
          </a:p>
        </p:txBody>
      </p:sp>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7D82E25-68C8-4DAE-B48A-2E287FFD925D}"/>
                                            </p:graphicEl>
                                          </p:spTgt>
                                        </p:tgtEl>
                                        <p:attrNameLst>
                                          <p:attrName>style.visibility</p:attrName>
                                        </p:attrNameLst>
                                      </p:cBhvr>
                                      <p:to>
                                        <p:strVal val="visible"/>
                                      </p:to>
                                    </p:set>
                                    <p:animEffect transition="in" filter="fade">
                                      <p:cBhvr>
                                        <p:cTn id="12" dur="500"/>
                                        <p:tgtEl>
                                          <p:spTgt spid="6">
                                            <p:graphicEl>
                                              <a:dgm id="{07D82E25-68C8-4DAE-B48A-2E287FFD925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8B7B6B7B-1033-48D6-AD4B-C09207AF618F}"/>
                                            </p:graphicEl>
                                          </p:spTgt>
                                        </p:tgtEl>
                                        <p:attrNameLst>
                                          <p:attrName>style.visibility</p:attrName>
                                        </p:attrNameLst>
                                      </p:cBhvr>
                                      <p:to>
                                        <p:strVal val="visible"/>
                                      </p:to>
                                    </p:set>
                                    <p:animEffect transition="in" filter="fade">
                                      <p:cBhvr>
                                        <p:cTn id="17" dur="500"/>
                                        <p:tgtEl>
                                          <p:spTgt spid="6">
                                            <p:graphicEl>
                                              <a:dgm id="{8B7B6B7B-1033-48D6-AD4B-C09207AF618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65960839-F50C-41B3-A46C-2F1000A7FFF1}"/>
                                            </p:graphicEl>
                                          </p:spTgt>
                                        </p:tgtEl>
                                        <p:attrNameLst>
                                          <p:attrName>style.visibility</p:attrName>
                                        </p:attrNameLst>
                                      </p:cBhvr>
                                      <p:to>
                                        <p:strVal val="visible"/>
                                      </p:to>
                                    </p:set>
                                    <p:animEffect transition="in" filter="fade">
                                      <p:cBhvr>
                                        <p:cTn id="20" dur="500"/>
                                        <p:tgtEl>
                                          <p:spTgt spid="6">
                                            <p:graphicEl>
                                              <a:dgm id="{65960839-F50C-41B3-A46C-2F1000A7FFF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251BC726-2EB4-4BE1-9064-2AA0E656919E}"/>
                                            </p:graphicEl>
                                          </p:spTgt>
                                        </p:tgtEl>
                                        <p:attrNameLst>
                                          <p:attrName>style.visibility</p:attrName>
                                        </p:attrNameLst>
                                      </p:cBhvr>
                                      <p:to>
                                        <p:strVal val="visible"/>
                                      </p:to>
                                    </p:set>
                                    <p:animEffect transition="in" filter="fade">
                                      <p:cBhvr>
                                        <p:cTn id="25" dur="500"/>
                                        <p:tgtEl>
                                          <p:spTgt spid="6">
                                            <p:graphicEl>
                                              <a:dgm id="{251BC726-2EB4-4BE1-9064-2AA0E656919E}"/>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B0224E95-DA86-484E-9A7D-45126306BCBD}"/>
                                            </p:graphicEl>
                                          </p:spTgt>
                                        </p:tgtEl>
                                        <p:attrNameLst>
                                          <p:attrName>style.visibility</p:attrName>
                                        </p:attrNameLst>
                                      </p:cBhvr>
                                      <p:to>
                                        <p:strVal val="visible"/>
                                      </p:to>
                                    </p:set>
                                    <p:animEffect transition="in" filter="fade">
                                      <p:cBhvr>
                                        <p:cTn id="28" dur="500"/>
                                        <p:tgtEl>
                                          <p:spTgt spid="6">
                                            <p:graphicEl>
                                              <a:dgm id="{B0224E95-DA86-484E-9A7D-45126306BCB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3A34299E-49DD-45E1-A035-476CDFF99E9A}"/>
                                            </p:graphicEl>
                                          </p:spTgt>
                                        </p:tgtEl>
                                        <p:attrNameLst>
                                          <p:attrName>style.visibility</p:attrName>
                                        </p:attrNameLst>
                                      </p:cBhvr>
                                      <p:to>
                                        <p:strVal val="visible"/>
                                      </p:to>
                                    </p:set>
                                    <p:animEffect transition="in" filter="fade">
                                      <p:cBhvr>
                                        <p:cTn id="33" dur="500"/>
                                        <p:tgtEl>
                                          <p:spTgt spid="6">
                                            <p:graphicEl>
                                              <a:dgm id="{3A34299E-49DD-45E1-A035-476CDFF99E9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D533AF66-1B87-4FAB-97F5-FE225DAD61BB}"/>
                                            </p:graphicEl>
                                          </p:spTgt>
                                        </p:tgtEl>
                                        <p:attrNameLst>
                                          <p:attrName>style.visibility</p:attrName>
                                        </p:attrNameLst>
                                      </p:cBhvr>
                                      <p:to>
                                        <p:strVal val="visible"/>
                                      </p:to>
                                    </p:set>
                                    <p:animEffect transition="in" filter="fade">
                                      <p:cBhvr>
                                        <p:cTn id="36" dur="500"/>
                                        <p:tgtEl>
                                          <p:spTgt spid="6">
                                            <p:graphicEl>
                                              <a:dgm id="{D533AF66-1B87-4FAB-97F5-FE225DAD61B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3C265039-D74C-43B3-B397-08F86F67EAD5}"/>
                                            </p:graphicEl>
                                          </p:spTgt>
                                        </p:tgtEl>
                                        <p:attrNameLst>
                                          <p:attrName>style.visibility</p:attrName>
                                        </p:attrNameLst>
                                      </p:cBhvr>
                                      <p:to>
                                        <p:strVal val="visible"/>
                                      </p:to>
                                    </p:set>
                                    <p:animEffect transition="in" filter="fade">
                                      <p:cBhvr>
                                        <p:cTn id="41" dur="500"/>
                                        <p:tgtEl>
                                          <p:spTgt spid="6">
                                            <p:graphicEl>
                                              <a:dgm id="{3C265039-D74C-43B3-B397-08F86F67EAD5}"/>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79E4F1ED-7ABF-4E71-B674-8441F47810DE}"/>
                                            </p:graphicEl>
                                          </p:spTgt>
                                        </p:tgtEl>
                                        <p:attrNameLst>
                                          <p:attrName>style.visibility</p:attrName>
                                        </p:attrNameLst>
                                      </p:cBhvr>
                                      <p:to>
                                        <p:strVal val="visible"/>
                                      </p:to>
                                    </p:set>
                                    <p:animEffect transition="in" filter="fade">
                                      <p:cBhvr>
                                        <p:cTn id="44" dur="500"/>
                                        <p:tgtEl>
                                          <p:spTgt spid="6">
                                            <p:graphicEl>
                                              <a:dgm id="{79E4F1ED-7ABF-4E71-B674-8441F47810DE}"/>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5"/>
                                        </p:tgtEl>
                                        <p:attrNameLst>
                                          <p:attrName>style.visibility</p:attrName>
                                        </p:attrNameLst>
                                      </p:cBhvr>
                                      <p:to>
                                        <p:strVal val="visible"/>
                                      </p:to>
                                    </p:set>
                                    <p:animEffect transition="in" filter="fade">
                                      <p:cBhvr>
                                        <p:cTn id="5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0843" y="302437"/>
            <a:ext cx="11352628" cy="646331"/>
          </a:xfrm>
          <a:prstGeom prst="rect">
            <a:avLst/>
          </a:prstGeom>
          <a:solidFill>
            <a:srgbClr val="002060"/>
          </a:solidFill>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0" y="1174819"/>
            <a:ext cx="4375151" cy="285836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a:solidFill>
                  <a:schemeClr val="bg1"/>
                </a:solidFill>
                <a:latin typeface="+mj-lt"/>
                <a:ea typeface="+mj-ea"/>
                <a:cs typeface="+mj-cs"/>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42" b="3"/>
          <a:stretch/>
        </p:blipFill>
        <p:spPr bwMode="auto">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noFill/>
          <a:effectLst>
            <a:outerShdw blurRad="381000" dist="152400" dir="10800000" algn="r"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734540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287B7C-F90F-9595-B7D0-1AC29CFA59F9}"/>
              </a:ext>
            </a:extLst>
          </p:cNvPr>
          <p:cNvPicPr>
            <a:picLocks noChangeAspect="1"/>
          </p:cNvPicPr>
          <p:nvPr/>
        </p:nvPicPr>
        <p:blipFill rotWithShape="1">
          <a:blip r:embed="rId2"/>
          <a:srcRect l="2824" t="15000" r="8357" b="10312"/>
          <a:stretch/>
        </p:blipFill>
        <p:spPr>
          <a:xfrm>
            <a:off x="4976029" y="1539845"/>
            <a:ext cx="6731338" cy="3778311"/>
          </a:xfrm>
          <a:prstGeom prst="rect">
            <a:avLst/>
          </a:prstGeom>
        </p:spPr>
      </p:pic>
      <p:pic>
        <p:nvPicPr>
          <p:cNvPr id="6" name="Picture 5">
            <a:hlinkClick r:id="rId3"/>
            <a:extLst>
              <a:ext uri="{FF2B5EF4-FFF2-40B4-BE49-F238E27FC236}">
                <a16:creationId xmlns:a16="http://schemas.microsoft.com/office/drawing/2014/main" id="{3B07A9AC-7C9E-06D5-CDBB-C7C21EEC30EC}"/>
              </a:ext>
            </a:extLst>
          </p:cNvPr>
          <p:cNvPicPr>
            <a:picLocks noChangeAspect="1"/>
          </p:cNvPicPr>
          <p:nvPr/>
        </p:nvPicPr>
        <p:blipFill>
          <a:blip r:embed="rId4"/>
          <a:stretch>
            <a:fillRect/>
          </a:stretch>
        </p:blipFill>
        <p:spPr>
          <a:xfrm>
            <a:off x="336171" y="696685"/>
            <a:ext cx="3919282" cy="5464629"/>
          </a:xfrm>
          <a:prstGeom prst="rect">
            <a:avLst/>
          </a:prstGeom>
        </p:spPr>
      </p:pic>
    </p:spTree>
    <p:extLst>
      <p:ext uri="{BB962C8B-B14F-4D97-AF65-F5344CB8AC3E}">
        <p14:creationId xmlns:p14="http://schemas.microsoft.com/office/powerpoint/2010/main" val="20067890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0102DA5-B52E-C9A7-F2EE-3393AC31B10A}"/>
              </a:ext>
            </a:extLst>
          </p:cNvPr>
          <p:cNvSpPr>
            <a:spLocks noGrp="1"/>
          </p:cNvSpPr>
          <p:nvPr>
            <p:ph idx="1"/>
          </p:nvPr>
        </p:nvSpPr>
        <p:spPr>
          <a:xfrm>
            <a:off x="478631" y="1214438"/>
            <a:ext cx="5617369" cy="4901697"/>
          </a:xfrm>
        </p:spPr>
        <p:txBody>
          <a:bodyPr>
            <a:normAutofit/>
          </a:bodyPr>
          <a:lstStyle/>
          <a:p>
            <a:pPr fontAlgn="base">
              <a:buFont typeface="Arial" panose="020B0604020202020204" pitchFamily="34" charset="0"/>
              <a:buChar char="•"/>
            </a:pPr>
            <a:r>
              <a:rPr lang="en-GB" sz="1400" b="0" i="0" dirty="0">
                <a:effectLst/>
                <a:latin typeface="Poppins" panose="020B0502040204020203" pitchFamily="2" charset="0"/>
              </a:rPr>
              <a:t>Fewer than half of survivors were able to access the community-based support that they wanted, and only 28% said accessing help was easy or straightforward.</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Just 29% of survivors who wanted support for their children were able to access it.</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Only 7% of survivors who wanted their perpetrator to receive support to change their behaviour were able to get it.</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Organisations run ‘by and for’ </a:t>
            </a:r>
            <a:r>
              <a:rPr lang="en-GB" sz="1400" b="0" i="0" dirty="0" err="1">
                <a:effectLst/>
                <a:latin typeface="Poppins" panose="020B0502040204020203" pitchFamily="2" charset="0"/>
              </a:rPr>
              <a:t>minoritised</a:t>
            </a:r>
            <a:r>
              <a:rPr lang="en-GB" sz="1400" b="0" i="0" dirty="0">
                <a:effectLst/>
                <a:latin typeface="Poppins" panose="020B0502040204020203" pitchFamily="2" charset="0"/>
              </a:rPr>
              <a:t> communities were 5 times less likely to receive statutory funding than mainstream domestic abuse organisations.</a:t>
            </a:r>
          </a:p>
          <a:p>
            <a:pPr marL="0" indent="0" fontAlgn="base">
              <a:buNone/>
            </a:pPr>
            <a:endParaRPr lang="en-GB" sz="1400" b="0" i="0" dirty="0">
              <a:effectLst/>
              <a:latin typeface="Poppins" panose="020B0502040204020203" pitchFamily="2" charset="0"/>
            </a:endParaRPr>
          </a:p>
          <a:p>
            <a:pPr fontAlgn="base">
              <a:buFont typeface="Arial" panose="020B0604020202020204" pitchFamily="34" charset="0"/>
              <a:buChar char="•"/>
            </a:pPr>
            <a:r>
              <a:rPr lang="en-GB" sz="1400" b="0" i="0" dirty="0">
                <a:effectLst/>
                <a:latin typeface="Poppins" panose="020B0502040204020203" pitchFamily="2" charset="0"/>
              </a:rPr>
              <a:t>Almost half of all these specialist ‘by and for’ organisations that support </a:t>
            </a:r>
            <a:r>
              <a:rPr lang="en-GB" sz="1400" b="0" i="0" dirty="0" err="1">
                <a:effectLst/>
                <a:latin typeface="Poppins" panose="020B0502040204020203" pitchFamily="2" charset="0"/>
              </a:rPr>
              <a:t>minoritised</a:t>
            </a:r>
            <a:r>
              <a:rPr lang="en-GB" sz="1400" b="0" i="0" dirty="0">
                <a:effectLst/>
                <a:latin typeface="Poppins" panose="020B0502040204020203" pitchFamily="2" charset="0"/>
              </a:rPr>
              <a:t> victims are based in London and the South- East of England.</a:t>
            </a:r>
          </a:p>
          <a:p>
            <a:endParaRPr lang="en-GB" sz="1100" dirty="0"/>
          </a:p>
        </p:txBody>
      </p:sp>
      <p:pic>
        <p:nvPicPr>
          <p:cNvPr id="5" name="Picture 4">
            <a:extLst>
              <a:ext uri="{FF2B5EF4-FFF2-40B4-BE49-F238E27FC236}">
                <a16:creationId xmlns:a16="http://schemas.microsoft.com/office/drawing/2014/main" id="{3F7C840F-E29D-8900-CFE1-9AE88EB7BCDD}"/>
              </a:ext>
            </a:extLst>
          </p:cNvPr>
          <p:cNvPicPr>
            <a:picLocks noChangeAspect="1"/>
          </p:cNvPicPr>
          <p:nvPr/>
        </p:nvPicPr>
        <p:blipFill rotWithShape="1">
          <a:blip r:embed="rId3"/>
          <a:srcRect t="12188" r="10162" b="43958"/>
          <a:stretch/>
        </p:blipFill>
        <p:spPr>
          <a:xfrm>
            <a:off x="6165057" y="1739892"/>
            <a:ext cx="5342816" cy="310311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366128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F1ED-3BF5-7643-64D7-5CA0A17C579F}"/>
              </a:ext>
            </a:extLst>
          </p:cNvPr>
          <p:cNvSpPr>
            <a:spLocks noGrp="1"/>
          </p:cNvSpPr>
          <p:nvPr>
            <p:ph type="ctrTitle"/>
          </p:nvPr>
        </p:nvSpPr>
        <p:spPr>
          <a:xfrm>
            <a:off x="7464614" y="1783959"/>
            <a:ext cx="4087306" cy="2889114"/>
          </a:xfrm>
        </p:spPr>
        <p:txBody>
          <a:bodyPr anchor="b">
            <a:normAutofit/>
          </a:bodyPr>
          <a:lstStyle/>
          <a:p>
            <a:pPr algn="l"/>
            <a:r>
              <a:rPr lang="en-GB" sz="5400" dirty="0"/>
              <a:t>RESEARCH TASK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AF1B17F7-66D9-5C08-C016-E648A8445014}"/>
              </a:ext>
            </a:extLst>
          </p:cNvPr>
          <p:cNvPicPr>
            <a:picLocks noChangeAspect="1"/>
          </p:cNvPicPr>
          <p:nvPr/>
        </p:nvPicPr>
        <p:blipFill rotWithShape="1">
          <a:blip r:embed="rId3"/>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7236216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2D36E-393D-E1DF-24FB-4B686F3277A0}"/>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Migrant survivors of DA</a:t>
            </a:r>
          </a:p>
        </p:txBody>
      </p:sp>
      <p:sp>
        <p:nvSpPr>
          <p:cNvPr id="3" name="Content Placeholder 2">
            <a:extLst>
              <a:ext uri="{FF2B5EF4-FFF2-40B4-BE49-F238E27FC236}">
                <a16:creationId xmlns:a16="http://schemas.microsoft.com/office/drawing/2014/main" id="{62F587A0-4266-053F-4D3E-18BF021CE07B}"/>
              </a:ext>
            </a:extLst>
          </p:cNvPr>
          <p:cNvSpPr>
            <a:spLocks noGrp="1"/>
          </p:cNvSpPr>
          <p:nvPr>
            <p:ph idx="1"/>
          </p:nvPr>
        </p:nvSpPr>
        <p:spPr>
          <a:xfrm>
            <a:off x="5297760" y="4636008"/>
            <a:ext cx="6251111" cy="1572768"/>
          </a:xfrm>
        </p:spPr>
        <p:txBody>
          <a:bodyPr vert="horz" lIns="91440" tIns="45720" rIns="91440" bIns="45720" rtlCol="0">
            <a:normAutofit/>
          </a:bodyPr>
          <a:lstStyle/>
          <a:p>
            <a:pPr marL="0" indent="0">
              <a:buNone/>
            </a:pPr>
            <a:r>
              <a:rPr lang="en-US" sz="2400" dirty="0">
                <a:hlinkClick r:id="rId2"/>
              </a:rPr>
              <a:t>Safety-Before-Status-Report-2021.pdf (domesticabusecommissioner.uk)</a:t>
            </a:r>
            <a:endParaRPr lang="en-US" sz="2400" dirty="0"/>
          </a:p>
        </p:txBody>
      </p:sp>
      <p:pic>
        <p:nvPicPr>
          <p:cNvPr id="7" name="Picture 6">
            <a:extLst>
              <a:ext uri="{FF2B5EF4-FFF2-40B4-BE49-F238E27FC236}">
                <a16:creationId xmlns:a16="http://schemas.microsoft.com/office/drawing/2014/main" id="{85976323-E883-5270-C393-041643B6E654}"/>
              </a:ext>
            </a:extLst>
          </p:cNvPr>
          <p:cNvPicPr>
            <a:picLocks noChangeAspect="1"/>
          </p:cNvPicPr>
          <p:nvPr/>
        </p:nvPicPr>
        <p:blipFill rotWithShape="1">
          <a:blip r:embed="rId3"/>
          <a:srcRect r="86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9875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21BF9-72DE-BC44-B0E0-50782C47B9BB}"/>
              </a:ext>
            </a:extLst>
          </p:cNvPr>
          <p:cNvSpPr>
            <a:spLocks noGrp="1"/>
          </p:cNvSpPr>
          <p:nvPr>
            <p:ph type="title"/>
          </p:nvPr>
        </p:nvSpPr>
        <p:spPr>
          <a:xfrm>
            <a:off x="5297762" y="329184"/>
            <a:ext cx="6251110" cy="1783080"/>
          </a:xfrm>
        </p:spPr>
        <p:txBody>
          <a:bodyPr anchor="b">
            <a:normAutofit/>
          </a:bodyPr>
          <a:lstStyle/>
          <a:p>
            <a:r>
              <a:rPr lang="en-GB" sz="3800"/>
              <a:t>Child and adolescent abuse of parents is often overlooked</a:t>
            </a:r>
          </a:p>
        </p:txBody>
      </p:sp>
      <p:pic>
        <p:nvPicPr>
          <p:cNvPr id="5" name="Picture 4">
            <a:extLst>
              <a:ext uri="{FF2B5EF4-FFF2-40B4-BE49-F238E27FC236}">
                <a16:creationId xmlns:a16="http://schemas.microsoft.com/office/drawing/2014/main" id="{92E29BA1-628B-967E-C029-A4CF7B9104E7}"/>
              </a:ext>
            </a:extLst>
          </p:cNvPr>
          <p:cNvPicPr>
            <a:picLocks noChangeAspect="1"/>
          </p:cNvPicPr>
          <p:nvPr/>
        </p:nvPicPr>
        <p:blipFill rotWithShape="1">
          <a:blip r:embed="rId2"/>
          <a:srcRect l="2695" r="45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9636F1-434E-3F3A-2132-821A3A9E6610}"/>
              </a:ext>
            </a:extLst>
          </p:cNvPr>
          <p:cNvSpPr>
            <a:spLocks noGrp="1"/>
          </p:cNvSpPr>
          <p:nvPr>
            <p:ph idx="1"/>
          </p:nvPr>
        </p:nvSpPr>
        <p:spPr>
          <a:xfrm>
            <a:off x="5297762" y="2706624"/>
            <a:ext cx="6251110" cy="3483864"/>
          </a:xfrm>
        </p:spPr>
        <p:txBody>
          <a:bodyPr>
            <a:normAutofit/>
          </a:bodyPr>
          <a:lstStyle/>
          <a:p>
            <a:r>
              <a:rPr lang="en-GB" sz="2200">
                <a:hlinkClick r:id="rId3"/>
              </a:rPr>
              <a:t>CAPVA-Rapid-Literature-Review-Exec-Summary-November-2021-Baker-and-Bonnick.pdf (domesticabusecommissioner.uk)</a:t>
            </a:r>
            <a:endParaRPr lang="en-GB" sz="2200"/>
          </a:p>
        </p:txBody>
      </p:sp>
    </p:spTree>
    <p:extLst>
      <p:ext uri="{BB962C8B-B14F-4D97-AF65-F5344CB8AC3E}">
        <p14:creationId xmlns:p14="http://schemas.microsoft.com/office/powerpoint/2010/main" val="41937419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66B98-AA38-7F1A-8A77-427294CE0493}"/>
              </a:ext>
            </a:extLst>
          </p:cNvPr>
          <p:cNvSpPr>
            <a:spLocks noGrp="1"/>
          </p:cNvSpPr>
          <p:nvPr>
            <p:ph type="title"/>
          </p:nvPr>
        </p:nvSpPr>
        <p:spPr>
          <a:xfrm>
            <a:off x="5297762" y="329184"/>
            <a:ext cx="6251110" cy="1783080"/>
          </a:xfrm>
        </p:spPr>
        <p:txBody>
          <a:bodyPr anchor="b">
            <a:normAutofit/>
          </a:bodyPr>
          <a:lstStyle/>
          <a:p>
            <a:r>
              <a:rPr lang="en-GB" sz="5400"/>
              <a:t>Lack of support for LGBTQ+ survivors</a:t>
            </a:r>
          </a:p>
        </p:txBody>
      </p:sp>
      <p:pic>
        <p:nvPicPr>
          <p:cNvPr id="5" name="Picture 4">
            <a:extLst>
              <a:ext uri="{FF2B5EF4-FFF2-40B4-BE49-F238E27FC236}">
                <a16:creationId xmlns:a16="http://schemas.microsoft.com/office/drawing/2014/main" id="{51F47C03-1D73-1402-4D22-41A4A0C002E6}"/>
              </a:ext>
            </a:extLst>
          </p:cNvPr>
          <p:cNvPicPr>
            <a:picLocks noChangeAspect="1"/>
          </p:cNvPicPr>
          <p:nvPr/>
        </p:nvPicPr>
        <p:blipFill rotWithShape="1">
          <a:blip r:embed="rId2"/>
          <a:srcRect r="46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D6B6CB-66CF-B1EF-554A-844D2F5EAAB7}"/>
              </a:ext>
            </a:extLst>
          </p:cNvPr>
          <p:cNvSpPr>
            <a:spLocks noGrp="1"/>
          </p:cNvSpPr>
          <p:nvPr>
            <p:ph idx="1"/>
          </p:nvPr>
        </p:nvSpPr>
        <p:spPr>
          <a:xfrm>
            <a:off x="5297762" y="2706624"/>
            <a:ext cx="6251110" cy="3483864"/>
          </a:xfrm>
        </p:spPr>
        <p:txBody>
          <a:bodyPr>
            <a:normAutofit/>
          </a:bodyPr>
          <a:lstStyle/>
          <a:p>
            <a:r>
              <a:rPr lang="en-GB" sz="2200">
                <a:hlinkClick r:id="rId3"/>
              </a:rPr>
              <a:t>Galop-LGBT-Domestic-Abuse-Service-Provision-Mapping-Study-Final.pdf (domesticabusecommissioner.uk)</a:t>
            </a:r>
            <a:endParaRPr lang="en-GB" sz="2200"/>
          </a:p>
        </p:txBody>
      </p:sp>
    </p:spTree>
    <p:extLst>
      <p:ext uri="{BB962C8B-B14F-4D97-AF65-F5344CB8AC3E}">
        <p14:creationId xmlns:p14="http://schemas.microsoft.com/office/powerpoint/2010/main" val="408898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E0738-47C0-6384-79D1-ECAAAF178B0C}"/>
              </a:ext>
            </a:extLst>
          </p:cNvPr>
          <p:cNvSpPr>
            <a:spLocks noGrp="1"/>
          </p:cNvSpPr>
          <p:nvPr>
            <p:ph type="title"/>
          </p:nvPr>
        </p:nvSpPr>
        <p:spPr>
          <a:xfrm>
            <a:off x="5297762" y="329184"/>
            <a:ext cx="6251110" cy="1783080"/>
          </a:xfrm>
        </p:spPr>
        <p:txBody>
          <a:bodyPr anchor="b">
            <a:normAutofit/>
          </a:bodyPr>
          <a:lstStyle/>
          <a:p>
            <a:r>
              <a:rPr lang="en-GB" sz="5400"/>
              <a:t>Courts retraumatise victims of DA</a:t>
            </a:r>
          </a:p>
        </p:txBody>
      </p:sp>
      <p:pic>
        <p:nvPicPr>
          <p:cNvPr id="5" name="Picture 4">
            <a:extLst>
              <a:ext uri="{FF2B5EF4-FFF2-40B4-BE49-F238E27FC236}">
                <a16:creationId xmlns:a16="http://schemas.microsoft.com/office/drawing/2014/main" id="{0E786167-AB7C-BC3A-95EC-5E261CDDEFD2}"/>
              </a:ext>
            </a:extLst>
          </p:cNvPr>
          <p:cNvPicPr>
            <a:picLocks noChangeAspect="1"/>
          </p:cNvPicPr>
          <p:nvPr/>
        </p:nvPicPr>
        <p:blipFill rotWithShape="1">
          <a:blip r:embed="rId2"/>
          <a:srcRect l="872" r="347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E60389-DDA6-864F-5923-E7981A16E626}"/>
              </a:ext>
            </a:extLst>
          </p:cNvPr>
          <p:cNvSpPr>
            <a:spLocks noGrp="1"/>
          </p:cNvSpPr>
          <p:nvPr>
            <p:ph idx="1"/>
          </p:nvPr>
        </p:nvSpPr>
        <p:spPr>
          <a:xfrm>
            <a:off x="5297762" y="2706624"/>
            <a:ext cx="6251110" cy="3483864"/>
          </a:xfrm>
        </p:spPr>
        <p:txBody>
          <a:bodyPr>
            <a:normAutofit/>
          </a:bodyPr>
          <a:lstStyle/>
          <a:p>
            <a:r>
              <a:rPr lang="en-GB" sz="2200">
                <a:hlinkClick r:id="rId3"/>
              </a:rPr>
              <a:t>Understanding Court Support for Victims of Domestic Abuse (domesticabusecommissioner.uk)</a:t>
            </a:r>
            <a:endParaRPr lang="en-GB" sz="2200"/>
          </a:p>
        </p:txBody>
      </p:sp>
    </p:spTree>
    <p:extLst>
      <p:ext uri="{BB962C8B-B14F-4D97-AF65-F5344CB8AC3E}">
        <p14:creationId xmlns:p14="http://schemas.microsoft.com/office/powerpoint/2010/main" val="26268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69949" y="562099"/>
            <a:ext cx="4391025"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dirty="0">
                <a:solidFill>
                  <a:schemeClr val="bg1"/>
                </a:solidFill>
                <a:latin typeface="+mj-lt"/>
                <a:ea typeface="+mj-ea"/>
                <a:cs typeface="+mj-cs"/>
              </a:rPr>
              <a:t>Support Services</a:t>
            </a:r>
          </a:p>
        </p:txBody>
      </p:sp>
      <p:sp>
        <p:nvSpPr>
          <p:cNvPr id="3" name="TextBox 2"/>
          <p:cNvSpPr txBox="1"/>
          <p:nvPr/>
        </p:nvSpPr>
        <p:spPr>
          <a:xfrm>
            <a:off x="572655" y="1468582"/>
            <a:ext cx="5006830" cy="5148118"/>
          </a:xfrm>
          <a:prstGeom prst="rect">
            <a:avLst/>
          </a:prstGeom>
        </p:spPr>
        <p:txBody>
          <a:bodyPr vert="horz" lIns="91440" tIns="45720" rIns="91440" bIns="45720" rtlCol="0">
            <a:normAutofit/>
          </a:bodyPr>
          <a:lstStyle/>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Welsh Women’s Aid</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3"/>
              </a:rPr>
              <a:t>www.welshwomensaid.org.uk</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0808 80 10 800</a:t>
            </a:r>
          </a:p>
          <a:p>
            <a:pPr indent="-228600" fontAlgn="base">
              <a:lnSpc>
                <a:spcPct val="90000"/>
              </a:lnSpc>
              <a:spcBef>
                <a:spcPct val="0"/>
              </a:spcBef>
              <a:spcAft>
                <a:spcPts val="600"/>
              </a:spcAft>
              <a:buFont typeface="Arial" panose="020B0604020202020204" pitchFamily="34" charset="0"/>
              <a:buChar char="•"/>
              <a:defRPr/>
            </a:pPr>
            <a:endParaRPr lang="en-US" sz="2200" dirty="0">
              <a:solidFill>
                <a:schemeClr val="bg1">
                  <a:alpha val="80000"/>
                </a:schemeClr>
              </a:solidFill>
            </a:endParaRPr>
          </a:p>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Men’s Advice Line</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4"/>
              </a:rPr>
              <a:t>www.mensadviceline.org.uk</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0808 801 0327</a:t>
            </a:r>
          </a:p>
          <a:p>
            <a:pPr indent="-228600" fontAlgn="base">
              <a:lnSpc>
                <a:spcPct val="90000"/>
              </a:lnSpc>
              <a:spcBef>
                <a:spcPct val="0"/>
              </a:spcBef>
              <a:spcAft>
                <a:spcPts val="600"/>
              </a:spcAft>
              <a:buFont typeface="Arial" panose="020B0604020202020204" pitchFamily="34" charset="0"/>
              <a:buChar char="•"/>
              <a:defRPr/>
            </a:pPr>
            <a:endParaRPr lang="en-US" sz="2200" dirty="0">
              <a:solidFill>
                <a:schemeClr val="bg1">
                  <a:alpha val="80000"/>
                </a:schemeClr>
              </a:solidFill>
            </a:endParaRPr>
          </a:p>
          <a:p>
            <a:pPr marL="342900"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Live Fear Free – All Wales Abuse and Violence Helpline</a:t>
            </a: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hlinkClick r:id="rId5"/>
              </a:rPr>
              <a:t>http://livefearfree.gov.wales/</a:t>
            </a:r>
            <a:endParaRPr lang="en-US" sz="2200" dirty="0">
              <a:solidFill>
                <a:schemeClr val="bg1">
                  <a:alpha val="80000"/>
                </a:schemeClr>
              </a:solidFill>
            </a:endParaRPr>
          </a:p>
          <a:p>
            <a:pPr indent="-228600" fontAlgn="base">
              <a:lnSpc>
                <a:spcPct val="90000"/>
              </a:lnSpc>
              <a:spcBef>
                <a:spcPct val="0"/>
              </a:spcBef>
              <a:spcAft>
                <a:spcPts val="600"/>
              </a:spcAft>
              <a:buFont typeface="Arial" panose="020B0604020202020204" pitchFamily="34" charset="0"/>
              <a:buChar char="•"/>
              <a:defRPr/>
            </a:pPr>
            <a:r>
              <a:rPr lang="en-US" sz="2200" dirty="0">
                <a:solidFill>
                  <a:schemeClr val="bg1">
                    <a:alpha val="80000"/>
                  </a:schemeClr>
                </a:solidFill>
              </a:rPr>
              <a:t>0808 8010 800</a:t>
            </a:r>
          </a:p>
        </p:txBody>
      </p:sp>
      <p:pic>
        <p:nvPicPr>
          <p:cNvPr id="6" name="Picture 5"/>
          <p:cNvPicPr>
            <a:picLocks noChangeAspect="1"/>
          </p:cNvPicPr>
          <p:nvPr/>
        </p:nvPicPr>
        <p:blipFill>
          <a:blip r:embed="rId6"/>
          <a:stretch>
            <a:fillRect/>
          </a:stretch>
        </p:blipFill>
        <p:spPr>
          <a:xfrm>
            <a:off x="6095999" y="1844348"/>
            <a:ext cx="5260976" cy="3130279"/>
          </a:xfrm>
          <a:prstGeom prst="rect">
            <a:avLst/>
          </a:prstGeom>
        </p:spPr>
      </p:pic>
    </p:spTree>
    <p:extLst>
      <p:ext uri="{BB962C8B-B14F-4D97-AF65-F5344CB8AC3E}">
        <p14:creationId xmlns:p14="http://schemas.microsoft.com/office/powerpoint/2010/main" val="410423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136AC4-B724-8DF4-8104-C1C0FCEACE3F}"/>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Further reading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B21C7F7F-376F-CDA0-87ED-CF38DD3760E0}"/>
              </a:ext>
            </a:extLst>
          </p:cNvPr>
          <p:cNvSpPr>
            <a:spLocks noGrp="1"/>
          </p:cNvSpPr>
          <p:nvPr>
            <p:ph idx="1"/>
          </p:nvPr>
        </p:nvSpPr>
        <p:spPr>
          <a:xfrm>
            <a:off x="5221862" y="1719618"/>
            <a:ext cx="5948831" cy="4334629"/>
          </a:xfrm>
        </p:spPr>
        <p:txBody>
          <a:bodyPr anchor="ctr">
            <a:normAutofit/>
          </a:bodyPr>
          <a:lstStyle/>
          <a:p>
            <a:pPr rtl="0"/>
            <a:r>
              <a:rPr lang="en-GB" sz="2000" b="0" i="0">
                <a:solidFill>
                  <a:srgbClr val="FEFFFF"/>
                </a:solidFill>
                <a:effectLst/>
                <a:latin typeface="Open Sans" panose="020B0606030504020204" pitchFamily="34" charset="0"/>
              </a:rPr>
              <a:t>Barlow, C., Walklate, S., Johnson, K., Humphreys, L. and Kirby, S. (2018) </a:t>
            </a:r>
            <a:r>
              <a:rPr lang="en-GB" sz="2000" b="0" i="1">
                <a:solidFill>
                  <a:srgbClr val="FEFFFF"/>
                </a:solidFill>
                <a:effectLst/>
                <a:latin typeface="Open Sans" panose="020B0606030504020204" pitchFamily="34" charset="0"/>
              </a:rPr>
              <a:t>Police responses to coercive control.</a:t>
            </a:r>
            <a:r>
              <a:rPr lang="en-GB" sz="2000" b="0" i="0">
                <a:solidFill>
                  <a:srgbClr val="FEFFFF"/>
                </a:solidFill>
                <a:effectLst/>
                <a:latin typeface="Open Sans" panose="020B0606030504020204" pitchFamily="34" charset="0"/>
              </a:rPr>
              <a:t> Published </a:t>
            </a:r>
            <a:r>
              <a:rPr lang="en-GB" sz="2000" b="0" i="0" u="none" strike="noStrike">
                <a:solidFill>
                  <a:srgbClr val="FEFFFF"/>
                </a:solidFill>
                <a:effectLst/>
                <a:latin typeface="Open Sans" panose="020B0606030504020204" pitchFamily="34" charset="0"/>
                <a:hlinkClick r:id="rId2"/>
              </a:rPr>
              <a:t>online</a:t>
            </a:r>
            <a:r>
              <a:rPr lang="en-GB" sz="2000" b="0" i="0">
                <a:solidFill>
                  <a:srgbClr val="FEFFFF"/>
                </a:solidFill>
                <a:effectLst/>
                <a:latin typeface="Open Sans" panose="020B0606030504020204" pitchFamily="34" charset="0"/>
              </a:rPr>
              <a:t>: N8 Policing Research Partnership (156 of the cases studies were listed as S.76 coercive control offences, the data studied were from January 2016-June 2017.)</a:t>
            </a:r>
          </a:p>
          <a:p>
            <a:pPr rtl="0"/>
            <a:r>
              <a:rPr lang="en-GB" sz="2000" b="0" i="0">
                <a:solidFill>
                  <a:srgbClr val="FEFFFF"/>
                </a:solidFill>
                <a:effectLst/>
                <a:latin typeface="Open Sans" panose="020B0606030504020204" pitchFamily="34" charset="0"/>
              </a:rPr>
              <a:t>Myhill, A. (2015) ‘Measuring coercive control: what can we learn from national population surveys?’ </a:t>
            </a:r>
            <a:r>
              <a:rPr lang="en-GB" sz="2000" b="0" i="1">
                <a:solidFill>
                  <a:srgbClr val="FEFFFF"/>
                </a:solidFill>
                <a:effectLst/>
                <a:latin typeface="Open Sans" panose="020B0606030504020204" pitchFamily="34" charset="0"/>
              </a:rPr>
              <a:t>Violence Against Women. </a:t>
            </a:r>
            <a:r>
              <a:rPr lang="en-GB" sz="2000" b="0" i="0">
                <a:solidFill>
                  <a:srgbClr val="FEFFFF"/>
                </a:solidFill>
                <a:effectLst/>
                <a:latin typeface="Open Sans" panose="020B0606030504020204" pitchFamily="34" charset="0"/>
              </a:rPr>
              <a:t>21(3), pp. 355-375</a:t>
            </a:r>
          </a:p>
          <a:p>
            <a:pPr rtl="0"/>
            <a:r>
              <a:rPr lang="en-GB" sz="2000" b="0" i="0">
                <a:solidFill>
                  <a:srgbClr val="FEFFFF"/>
                </a:solidFill>
                <a:effectLst/>
                <a:latin typeface="Open Sans" panose="020B0606030504020204" pitchFamily="34" charset="0"/>
              </a:rPr>
              <a:t>Office for National Statistics (ONS). (2019) </a:t>
            </a:r>
            <a:r>
              <a:rPr lang="en-GB" sz="2000" b="0" i="1">
                <a:solidFill>
                  <a:srgbClr val="FEFFFF"/>
                </a:solidFill>
                <a:effectLst/>
                <a:latin typeface="Open Sans" panose="020B0606030504020204" pitchFamily="34" charset="0"/>
              </a:rPr>
              <a:t>Domestic abuse in England and Wales: year ending March 2019.</a:t>
            </a:r>
            <a:r>
              <a:rPr lang="en-GB" sz="2000" b="0" i="0">
                <a:solidFill>
                  <a:srgbClr val="FEFFFF"/>
                </a:solidFill>
                <a:effectLst/>
                <a:latin typeface="Open Sans" panose="020B0606030504020204" pitchFamily="34" charset="0"/>
              </a:rPr>
              <a:t> Published online: ONS</a:t>
            </a:r>
          </a:p>
          <a:p>
            <a:endParaRPr lang="en-GB" sz="2000">
              <a:solidFill>
                <a:srgbClr val="FEFFFF"/>
              </a:solidFill>
            </a:endParaRPr>
          </a:p>
        </p:txBody>
      </p:sp>
    </p:spTree>
    <p:extLst>
      <p:ext uri="{BB962C8B-B14F-4D97-AF65-F5344CB8AC3E}">
        <p14:creationId xmlns:p14="http://schemas.microsoft.com/office/powerpoint/2010/main" val="37899492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96F92C-589B-2548-34C8-50FEECD14C1D}"/>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Crimes that shook Britain – Clare Wood</a:t>
            </a:r>
          </a:p>
        </p:txBody>
      </p:sp>
      <p:sp>
        <p:nvSpPr>
          <p:cNvPr id="3" name="Content Placeholder 2">
            <a:extLst>
              <a:ext uri="{FF2B5EF4-FFF2-40B4-BE49-F238E27FC236}">
                <a16:creationId xmlns:a16="http://schemas.microsoft.com/office/drawing/2014/main" id="{38AD9330-2EBD-A0DC-5A3A-23B551E0A411}"/>
              </a:ext>
            </a:extLst>
          </p:cNvPr>
          <p:cNvSpPr>
            <a:spLocks noGrp="1"/>
          </p:cNvSpPr>
          <p:nvPr>
            <p:ph idx="1"/>
          </p:nvPr>
        </p:nvSpPr>
        <p:spPr>
          <a:xfrm>
            <a:off x="996287" y="4121253"/>
            <a:ext cx="3125337" cy="1136843"/>
          </a:xfrm>
        </p:spPr>
        <p:txBody>
          <a:bodyPr vert="horz" lIns="91440" tIns="45720" rIns="91440" bIns="45720" rtlCol="0">
            <a:normAutofit/>
          </a:bodyPr>
          <a:lstStyle/>
          <a:p>
            <a:pPr marL="0" indent="0" algn="ctr">
              <a:buNone/>
            </a:pPr>
            <a:r>
              <a:rPr lang="en-US" sz="1800" kern="1200">
                <a:solidFill>
                  <a:schemeClr val="tx1"/>
                </a:solidFill>
                <a:latin typeface="+mn-lt"/>
                <a:ea typeface="+mn-ea"/>
                <a:cs typeface="+mn-cs"/>
                <a:hlinkClick r:id="rId3"/>
              </a:rPr>
              <a:t>Crimes That Shook Britain - Clare Wood - Bing video</a:t>
            </a:r>
            <a:endParaRPr lang="en-US" sz="1800" kern="1200">
              <a:solidFill>
                <a:schemeClr val="tx1"/>
              </a:solidFill>
              <a:latin typeface="+mn-lt"/>
              <a:ea typeface="+mn-ea"/>
              <a:cs typeface="+mn-cs"/>
            </a:endParaRPr>
          </a:p>
        </p:txBody>
      </p:sp>
      <p:pic>
        <p:nvPicPr>
          <p:cNvPr id="4" name="Picture 3">
            <a:extLst>
              <a:ext uri="{FF2B5EF4-FFF2-40B4-BE49-F238E27FC236}">
                <a16:creationId xmlns:a16="http://schemas.microsoft.com/office/drawing/2014/main" id="{24E73143-F77D-68F8-3AC4-60F60F49FB53}"/>
              </a:ext>
            </a:extLst>
          </p:cNvPr>
          <p:cNvPicPr>
            <a:picLocks noChangeAspect="1"/>
          </p:cNvPicPr>
          <p:nvPr/>
        </p:nvPicPr>
        <p:blipFill rotWithShape="1">
          <a:blip r:embed="rId4"/>
          <a:srcRect l="8664" t="25991" r="79310" b="24126"/>
          <a:stretch/>
        </p:blipFill>
        <p:spPr>
          <a:xfrm>
            <a:off x="6286871" y="578738"/>
            <a:ext cx="4926408" cy="5670549"/>
          </a:xfrm>
          <a:prstGeom prst="rect">
            <a:avLst/>
          </a:prstGeom>
        </p:spPr>
      </p:pic>
    </p:spTree>
    <p:extLst>
      <p:ext uri="{BB962C8B-B14F-4D97-AF65-F5344CB8AC3E}">
        <p14:creationId xmlns:p14="http://schemas.microsoft.com/office/powerpoint/2010/main" val="117212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2280</Words>
  <Application>Microsoft Office PowerPoint</Application>
  <PresentationFormat>Widescreen</PresentationFormat>
  <Paragraphs>286</Paragraphs>
  <Slides>41</Slides>
  <Notes>28</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GDS Transport</vt:lpstr>
      <vt:lpstr>Red Hat Display</vt:lpstr>
      <vt:lpstr>var(--body-font)</vt:lpstr>
      <vt:lpstr>Arial</vt:lpstr>
      <vt:lpstr>Calibri</vt:lpstr>
      <vt:lpstr>Calibri Light</vt:lpstr>
      <vt:lpstr>Open Sans</vt:lpstr>
      <vt:lpstr>Poppins</vt:lpstr>
      <vt:lpstr>Office Theme</vt:lpstr>
      <vt:lpstr>Domestic abuse and coercive control</vt:lpstr>
      <vt:lpstr>Learning objectives</vt:lpstr>
      <vt:lpstr>Task</vt:lpstr>
      <vt:lpstr>PowerPoint Presentation</vt:lpstr>
      <vt:lpstr>PowerPoint Presentation</vt:lpstr>
      <vt:lpstr>Some stats . . . . . . </vt:lpstr>
      <vt:lpstr>Domestic abuse vs Stranger abuse</vt:lpstr>
      <vt:lpstr>         Domestic Abuse          vs         Stranger Abuse           </vt:lpstr>
      <vt:lpstr>         Relationship Violence</vt:lpstr>
      <vt:lpstr>PowerPoint Presentation</vt:lpstr>
      <vt:lpstr>  People like other animals are conditioned to form bonds as a survival mechanism  </vt:lpstr>
      <vt:lpstr>PowerPoint Presentation</vt:lpstr>
      <vt:lpstr>PPN</vt:lpstr>
      <vt:lpstr>PPN</vt:lpstr>
      <vt:lpstr>S75A Serious Crime Act 2015 – Strangulation or Suffocation</vt:lpstr>
      <vt:lpstr>PowerPoint Presentation</vt:lpstr>
      <vt:lpstr>PowerPoint Presentation</vt:lpstr>
      <vt:lpstr>PowerPoint Presentation</vt:lpstr>
      <vt:lpstr>PowerPoint Presentation</vt:lpstr>
      <vt:lpstr>PowerPoint Presentation</vt:lpstr>
      <vt:lpstr>PowerPoint Presentation</vt:lpstr>
      <vt:lpstr>RESEARCH TASK</vt:lpstr>
      <vt:lpstr>PowerPoint Presentation</vt:lpstr>
      <vt:lpstr>PowerPoint Presentation</vt:lpstr>
      <vt:lpstr>PowerPoint Presentation</vt:lpstr>
      <vt:lpstr>PowerPoint Presentation</vt:lpstr>
      <vt:lpstr>“Controlling or Coercive Behaviour in an Intimate  or Family Relationship” </vt:lpstr>
      <vt:lpstr>Coercive Control</vt:lpstr>
      <vt:lpstr>PowerPoint Presentation</vt:lpstr>
      <vt:lpstr>PowerPoint Presentation</vt:lpstr>
      <vt:lpstr>PowerPoint Presentation</vt:lpstr>
      <vt:lpstr>PowerPoint Presentation</vt:lpstr>
      <vt:lpstr>PowerPoint Presentation</vt:lpstr>
      <vt:lpstr>RESEARCH TASK </vt:lpstr>
      <vt:lpstr>Migrant survivors of DA</vt:lpstr>
      <vt:lpstr>Child and adolescent abuse of parents is often overlooked</vt:lpstr>
      <vt:lpstr>Lack of support for LGBTQ+ survivors</vt:lpstr>
      <vt:lpstr>Courts retraumatise victims of DA</vt:lpstr>
      <vt:lpstr>PowerPoint Presentation</vt:lpstr>
      <vt:lpstr>Further reading</vt:lpstr>
      <vt:lpstr>Crimes that shook Britain – Clare Wood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cp:revision>
  <dcterms:created xsi:type="dcterms:W3CDTF">2022-08-19T11:36:38Z</dcterms:created>
  <dcterms:modified xsi:type="dcterms:W3CDTF">2023-10-18T10:29:20Z</dcterms:modified>
</cp:coreProperties>
</file>