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er" initials="U" lastIdx="1" clrIdx="0">
    <p:extLst>
      <p:ext uri="{19B8F6BF-5375-455C-9EA6-DF929625EA0E}">
        <p15:presenceInfo xmlns:p15="http://schemas.microsoft.com/office/powerpoint/2012/main" userId="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2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264444-5DD4-4512-A9DE-44057A667464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ED05B3-7AF8-4F5B-AFDD-737EB89D1CC5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PESTLE</a:t>
          </a:r>
        </a:p>
      </dgm:t>
    </dgm:pt>
    <dgm:pt modelId="{192DD455-3C8D-45A2-A972-3573B27F3889}" type="parTrans" cxnId="{0EE6C238-D2B9-43F9-871D-830AE3AD72DC}">
      <dgm:prSet/>
      <dgm:spPr/>
      <dgm:t>
        <a:bodyPr/>
        <a:lstStyle/>
        <a:p>
          <a:endParaRPr lang="en-GB"/>
        </a:p>
      </dgm:t>
    </dgm:pt>
    <dgm:pt modelId="{F9FBEC95-97EE-411E-A97B-44F1FBB3BBC4}" type="sibTrans" cxnId="{0EE6C238-D2B9-43F9-871D-830AE3AD72DC}">
      <dgm:prSet/>
      <dgm:spPr/>
      <dgm:t>
        <a:bodyPr/>
        <a:lstStyle/>
        <a:p>
          <a:endParaRPr lang="en-GB"/>
        </a:p>
      </dgm:t>
    </dgm:pt>
    <dgm:pt modelId="{A00FFDE7-4C5F-4F5D-B6AE-43951FE93D99}">
      <dgm:prSet phldrT="[Text]" custT="1"/>
      <dgm:spPr/>
      <dgm:t>
        <a:bodyPr/>
        <a:lstStyle/>
        <a:p>
          <a:pPr>
            <a:buNone/>
          </a:pP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Political:</a:t>
          </a:r>
        </a:p>
        <a:p>
          <a:pPr>
            <a:buFont typeface="Arial" panose="020B0604020202020204" pitchFamily="34" charset="0"/>
            <a:buChar char="•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Taxation laws</a:t>
          </a:r>
        </a:p>
        <a:p>
          <a:pPr>
            <a:buFont typeface="Arial" panose="020B0604020202020204" pitchFamily="34" charset="0"/>
            <a:buChar char="•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Political powers</a:t>
          </a:r>
        </a:p>
      </dgm:t>
    </dgm:pt>
    <dgm:pt modelId="{88EE032C-B3BE-41BE-AFDD-2460250D4400}" type="parTrans" cxnId="{D51F04A5-F63D-4B00-BAF9-DFD758344C56}">
      <dgm:prSet/>
      <dgm:spPr/>
      <dgm:t>
        <a:bodyPr/>
        <a:lstStyle/>
        <a:p>
          <a:endParaRPr lang="en-GB"/>
        </a:p>
      </dgm:t>
    </dgm:pt>
    <dgm:pt modelId="{6F6625B2-578A-4A92-ADBC-46506D6047B2}" type="sibTrans" cxnId="{D51F04A5-F63D-4B00-BAF9-DFD758344C56}">
      <dgm:prSet/>
      <dgm:spPr/>
      <dgm:t>
        <a:bodyPr/>
        <a:lstStyle/>
        <a:p>
          <a:endParaRPr lang="en-GB"/>
        </a:p>
      </dgm:t>
    </dgm:pt>
    <dgm:pt modelId="{3C7A9B38-92FA-472E-9047-0CFC208CA783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unemployment is reducing(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Jamshidi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Dermenaki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2016)</a:t>
          </a:r>
        </a:p>
      </dgm:t>
    </dgm:pt>
    <dgm:pt modelId="{25B472CB-FA97-4782-9184-1CA04CEB48B8}" type="parTrans" cxnId="{1D101768-D611-4FFB-B1F9-365A029746BD}">
      <dgm:prSet/>
      <dgm:spPr/>
      <dgm:t>
        <a:bodyPr/>
        <a:lstStyle/>
        <a:p>
          <a:endParaRPr lang="en-GB"/>
        </a:p>
      </dgm:t>
    </dgm:pt>
    <dgm:pt modelId="{C20665A0-26B2-4A6C-8948-9B13212A8BB0}" type="sibTrans" cxnId="{1D101768-D611-4FFB-B1F9-365A029746BD}">
      <dgm:prSet/>
      <dgm:spPr/>
      <dgm:t>
        <a:bodyPr/>
        <a:lstStyle/>
        <a:p>
          <a:endParaRPr lang="en-GB"/>
        </a:p>
      </dgm:t>
    </dgm:pt>
    <dgm:pt modelId="{AB0A7626-46AF-41FC-9C14-E423BE6739FE}">
      <dgm:prSet phldrT="[Text]" custT="1"/>
      <dgm:spPr/>
      <dgm:t>
        <a:bodyPr/>
        <a:lstStyle/>
        <a:p>
          <a:r>
            <a:rPr lang="en-GB" sz="2000" i="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</a:p>
        <a:p>
          <a:r>
            <a:rPr lang="en-GB" sz="1800" i="0" dirty="0">
              <a:latin typeface="Arial" panose="020B0604020202020204" pitchFamily="34" charset="0"/>
              <a:cs typeface="Arial" panose="020B0604020202020204" pitchFamily="34" charset="0"/>
            </a:rPr>
            <a:t>The desires and requirements of the customers have changed</a:t>
          </a:r>
        </a:p>
      </dgm:t>
    </dgm:pt>
    <dgm:pt modelId="{EA891DEC-5478-444C-9DE5-8B24DCCE4F01}" type="parTrans" cxnId="{DB7AD7A4-64FD-4C01-AFA0-93AD625C989A}">
      <dgm:prSet/>
      <dgm:spPr/>
      <dgm:t>
        <a:bodyPr/>
        <a:lstStyle/>
        <a:p>
          <a:endParaRPr lang="en-GB"/>
        </a:p>
      </dgm:t>
    </dgm:pt>
    <dgm:pt modelId="{98AA2484-08EF-4EE0-B37A-6DDD0027F8DE}" type="sibTrans" cxnId="{DB7AD7A4-64FD-4C01-AFA0-93AD625C989A}">
      <dgm:prSet/>
      <dgm:spPr/>
      <dgm:t>
        <a:bodyPr/>
        <a:lstStyle/>
        <a:p>
          <a:endParaRPr lang="en-GB"/>
        </a:p>
      </dgm:t>
    </dgm:pt>
    <dgm:pt modelId="{433E0AF2-22FE-4816-A772-D6A301EFB064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business must bring technological changes</a:t>
          </a:r>
        </a:p>
      </dgm:t>
    </dgm:pt>
    <dgm:pt modelId="{044B5802-99D9-483D-83CD-1C1488F98811}" type="parTrans" cxnId="{F2270272-54E8-4F65-8A45-12C2BDFE0257}">
      <dgm:prSet/>
      <dgm:spPr/>
      <dgm:t>
        <a:bodyPr/>
        <a:lstStyle/>
        <a:p>
          <a:endParaRPr lang="en-GB"/>
        </a:p>
      </dgm:t>
    </dgm:pt>
    <dgm:pt modelId="{E8B0D942-A443-4455-8E6B-DA02E608CB80}" type="sibTrans" cxnId="{F2270272-54E8-4F65-8A45-12C2BDFE0257}">
      <dgm:prSet/>
      <dgm:spPr/>
      <dgm:t>
        <a:bodyPr/>
        <a:lstStyle/>
        <a:p>
          <a:endParaRPr lang="en-GB"/>
        </a:p>
      </dgm:t>
    </dgm:pt>
    <dgm:pt modelId="{9C9A355C-9CC3-4578-9D36-A82F4020740D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customers need to be transparency</a:t>
          </a:r>
        </a:p>
      </dgm:t>
    </dgm:pt>
    <dgm:pt modelId="{B8531CFC-9948-4760-B225-84AE610A8FB6}" type="parTrans" cxnId="{2E3E6728-0DA6-4937-B80E-DBA976F3A147}">
      <dgm:prSet/>
      <dgm:spPr/>
      <dgm:t>
        <a:bodyPr/>
        <a:lstStyle/>
        <a:p>
          <a:endParaRPr lang="en-GB"/>
        </a:p>
      </dgm:t>
    </dgm:pt>
    <dgm:pt modelId="{E84BC859-77CE-4687-9ED4-F32D14B3A06B}" type="sibTrans" cxnId="{2E3E6728-0DA6-4937-B80E-DBA976F3A147}">
      <dgm:prSet/>
      <dgm:spPr/>
      <dgm:t>
        <a:bodyPr/>
        <a:lstStyle/>
        <a:p>
          <a:endParaRPr lang="en-GB"/>
        </a:p>
      </dgm:t>
    </dgm:pt>
    <dgm:pt modelId="{8950B910-C5C7-4932-88A1-485F36625780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They are using resources which are recycled 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EBE623-6CE5-4E55-950A-4C20CADFF240}" type="parTrans" cxnId="{378CB29C-EE69-4E42-8E49-22A256AEBE87}">
      <dgm:prSet/>
      <dgm:spPr/>
      <dgm:t>
        <a:bodyPr/>
        <a:lstStyle/>
        <a:p>
          <a:endParaRPr lang="en-GB"/>
        </a:p>
      </dgm:t>
    </dgm:pt>
    <dgm:pt modelId="{891A64FA-7CFD-42B4-B02F-EDDF54F7A5D5}" type="sibTrans" cxnId="{378CB29C-EE69-4E42-8E49-22A256AEBE87}">
      <dgm:prSet/>
      <dgm:spPr/>
      <dgm:t>
        <a:bodyPr/>
        <a:lstStyle/>
        <a:p>
          <a:endParaRPr lang="en-GB"/>
        </a:p>
      </dgm:t>
    </dgm:pt>
    <dgm:pt modelId="{55FD7FCF-FF96-4E39-AB6C-82722D30C21F}" type="pres">
      <dgm:prSet presAssocID="{4F264444-5DD4-4512-A9DE-44057A66746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8CEA5F7-E439-490E-A9A0-C5948982BD7F}" type="pres">
      <dgm:prSet presAssocID="{5CED05B3-7AF8-4F5B-AFDD-737EB89D1CC5}" presName="centerShape" presStyleLbl="node0" presStyleIdx="0" presStyleCnt="1" custScaleX="149627"/>
      <dgm:spPr/>
    </dgm:pt>
    <dgm:pt modelId="{2AD0C5BA-F408-4427-A214-73B73C3D98FD}" type="pres">
      <dgm:prSet presAssocID="{88EE032C-B3BE-41BE-AFDD-2460250D4400}" presName="parTrans" presStyleLbl="sibTrans2D1" presStyleIdx="0" presStyleCnt="6"/>
      <dgm:spPr/>
    </dgm:pt>
    <dgm:pt modelId="{6C3F1420-24F2-4355-8989-104C3C04F70B}" type="pres">
      <dgm:prSet presAssocID="{88EE032C-B3BE-41BE-AFDD-2460250D4400}" presName="connectorText" presStyleLbl="sibTrans2D1" presStyleIdx="0" presStyleCnt="6"/>
      <dgm:spPr/>
    </dgm:pt>
    <dgm:pt modelId="{3133DDFF-F535-450C-AB30-0E7C4BC67F4C}" type="pres">
      <dgm:prSet presAssocID="{A00FFDE7-4C5F-4F5D-B6AE-43951FE93D99}" presName="node" presStyleLbl="node1" presStyleIdx="0" presStyleCnt="6" custScaleX="171224">
        <dgm:presLayoutVars>
          <dgm:bulletEnabled val="1"/>
        </dgm:presLayoutVars>
      </dgm:prSet>
      <dgm:spPr/>
    </dgm:pt>
    <dgm:pt modelId="{850AD72B-6557-4792-985F-FC5A71413F83}" type="pres">
      <dgm:prSet presAssocID="{25B472CB-FA97-4782-9184-1CA04CEB48B8}" presName="parTrans" presStyleLbl="sibTrans2D1" presStyleIdx="1" presStyleCnt="6"/>
      <dgm:spPr/>
    </dgm:pt>
    <dgm:pt modelId="{255ADABD-A87A-4BC1-9618-25A36FFE39C9}" type="pres">
      <dgm:prSet presAssocID="{25B472CB-FA97-4782-9184-1CA04CEB48B8}" presName="connectorText" presStyleLbl="sibTrans2D1" presStyleIdx="1" presStyleCnt="6"/>
      <dgm:spPr/>
    </dgm:pt>
    <dgm:pt modelId="{0137943F-2E23-42B0-9923-8D3B63A6E3E8}" type="pres">
      <dgm:prSet presAssocID="{3C7A9B38-92FA-472E-9047-0CFC208CA783}" presName="node" presStyleLbl="node1" presStyleIdx="1" presStyleCnt="6" custScaleX="176467" custScaleY="117775" custRadScaleRad="126321" custRadScaleInc="23477">
        <dgm:presLayoutVars>
          <dgm:bulletEnabled val="1"/>
        </dgm:presLayoutVars>
      </dgm:prSet>
      <dgm:spPr/>
    </dgm:pt>
    <dgm:pt modelId="{F20EE914-1607-4B71-B0A6-A498448AE306}" type="pres">
      <dgm:prSet presAssocID="{EA891DEC-5478-444C-9DE5-8B24DCCE4F01}" presName="parTrans" presStyleLbl="sibTrans2D1" presStyleIdx="2" presStyleCnt="6"/>
      <dgm:spPr/>
    </dgm:pt>
    <dgm:pt modelId="{D74C54D0-5011-4318-80E9-E508DABE488D}" type="pres">
      <dgm:prSet presAssocID="{EA891DEC-5478-444C-9DE5-8B24DCCE4F01}" presName="connectorText" presStyleLbl="sibTrans2D1" presStyleIdx="2" presStyleCnt="6"/>
      <dgm:spPr/>
    </dgm:pt>
    <dgm:pt modelId="{926D2770-7928-4D1C-B4EE-0BA5F88E67C2}" type="pres">
      <dgm:prSet presAssocID="{AB0A7626-46AF-41FC-9C14-E423BE6739FE}" presName="node" presStyleLbl="node1" presStyleIdx="2" presStyleCnt="6" custScaleX="183109" custScaleY="113653" custRadScaleRad="125733" custRadScaleInc="-27519">
        <dgm:presLayoutVars>
          <dgm:bulletEnabled val="1"/>
        </dgm:presLayoutVars>
      </dgm:prSet>
      <dgm:spPr/>
    </dgm:pt>
    <dgm:pt modelId="{B3DEBC88-57E0-45BD-A937-6315E3ECD7EC}" type="pres">
      <dgm:prSet presAssocID="{044B5802-99D9-483D-83CD-1C1488F98811}" presName="parTrans" presStyleLbl="sibTrans2D1" presStyleIdx="3" presStyleCnt="6"/>
      <dgm:spPr/>
    </dgm:pt>
    <dgm:pt modelId="{584B3F96-8C53-4820-A51A-F946ABAA6FAA}" type="pres">
      <dgm:prSet presAssocID="{044B5802-99D9-483D-83CD-1C1488F98811}" presName="connectorText" presStyleLbl="sibTrans2D1" presStyleIdx="3" presStyleCnt="6"/>
      <dgm:spPr/>
    </dgm:pt>
    <dgm:pt modelId="{15A3A9CD-FB21-4353-AE80-EEF6AC41B165}" type="pres">
      <dgm:prSet presAssocID="{433E0AF2-22FE-4816-A772-D6A301EFB064}" presName="node" presStyleLbl="node1" presStyleIdx="3" presStyleCnt="6" custScaleX="162896" custScaleY="117106">
        <dgm:presLayoutVars>
          <dgm:bulletEnabled val="1"/>
        </dgm:presLayoutVars>
      </dgm:prSet>
      <dgm:spPr/>
    </dgm:pt>
    <dgm:pt modelId="{8206E3BE-A483-48AE-A58F-E244B45C31A2}" type="pres">
      <dgm:prSet presAssocID="{B8531CFC-9948-4760-B225-84AE610A8FB6}" presName="parTrans" presStyleLbl="sibTrans2D1" presStyleIdx="4" presStyleCnt="6"/>
      <dgm:spPr/>
    </dgm:pt>
    <dgm:pt modelId="{D4394D9B-2EF3-44D4-AF24-716AB7CDC9BD}" type="pres">
      <dgm:prSet presAssocID="{B8531CFC-9948-4760-B225-84AE610A8FB6}" presName="connectorText" presStyleLbl="sibTrans2D1" presStyleIdx="4" presStyleCnt="6"/>
      <dgm:spPr/>
    </dgm:pt>
    <dgm:pt modelId="{FDC5082A-1C7E-44E9-90D5-D095043CDD53}" type="pres">
      <dgm:prSet presAssocID="{9C9A355C-9CC3-4578-9D36-A82F4020740D}" presName="node" presStyleLbl="node1" presStyleIdx="4" presStyleCnt="6" custScaleX="167029" custScaleY="119544" custRadScaleRad="122267" custRadScaleInc="26765">
        <dgm:presLayoutVars>
          <dgm:bulletEnabled val="1"/>
        </dgm:presLayoutVars>
      </dgm:prSet>
      <dgm:spPr/>
    </dgm:pt>
    <dgm:pt modelId="{9A59D365-0BC9-4EB0-A371-45344C192654}" type="pres">
      <dgm:prSet presAssocID="{EAEBE623-6CE5-4E55-950A-4C20CADFF240}" presName="parTrans" presStyleLbl="sibTrans2D1" presStyleIdx="5" presStyleCnt="6"/>
      <dgm:spPr/>
    </dgm:pt>
    <dgm:pt modelId="{D2F13635-3825-423C-960E-AFE1888DDBB8}" type="pres">
      <dgm:prSet presAssocID="{EAEBE623-6CE5-4E55-950A-4C20CADFF240}" presName="connectorText" presStyleLbl="sibTrans2D1" presStyleIdx="5" presStyleCnt="6"/>
      <dgm:spPr/>
    </dgm:pt>
    <dgm:pt modelId="{4A806648-AF90-45EF-A87D-57C332C5D81E}" type="pres">
      <dgm:prSet presAssocID="{8950B910-C5C7-4932-88A1-485F36625780}" presName="node" presStyleLbl="node1" presStyleIdx="5" presStyleCnt="6" custScaleX="174241" custScaleY="117672" custRadScaleRad="121511" custRadScaleInc="-23129">
        <dgm:presLayoutVars>
          <dgm:bulletEnabled val="1"/>
        </dgm:presLayoutVars>
      </dgm:prSet>
      <dgm:spPr/>
    </dgm:pt>
  </dgm:ptLst>
  <dgm:cxnLst>
    <dgm:cxn modelId="{8D78321E-FFB3-4CCE-A7FB-3F1226483FED}" type="presOf" srcId="{A00FFDE7-4C5F-4F5D-B6AE-43951FE93D99}" destId="{3133DDFF-F535-450C-AB30-0E7C4BC67F4C}" srcOrd="0" destOrd="0" presId="urn:microsoft.com/office/officeart/2005/8/layout/radial5"/>
    <dgm:cxn modelId="{2E3E6728-0DA6-4937-B80E-DBA976F3A147}" srcId="{5CED05B3-7AF8-4F5B-AFDD-737EB89D1CC5}" destId="{9C9A355C-9CC3-4578-9D36-A82F4020740D}" srcOrd="4" destOrd="0" parTransId="{B8531CFC-9948-4760-B225-84AE610A8FB6}" sibTransId="{E84BC859-77CE-4687-9ED4-F32D14B3A06B}"/>
    <dgm:cxn modelId="{9ED9472C-DE84-4DF0-99CB-BF003655CA7C}" type="presOf" srcId="{B8531CFC-9948-4760-B225-84AE610A8FB6}" destId="{D4394D9B-2EF3-44D4-AF24-716AB7CDC9BD}" srcOrd="1" destOrd="0" presId="urn:microsoft.com/office/officeart/2005/8/layout/radial5"/>
    <dgm:cxn modelId="{0EE6C238-D2B9-43F9-871D-830AE3AD72DC}" srcId="{4F264444-5DD4-4512-A9DE-44057A667464}" destId="{5CED05B3-7AF8-4F5B-AFDD-737EB89D1CC5}" srcOrd="0" destOrd="0" parTransId="{192DD455-3C8D-45A2-A972-3573B27F3889}" sibTransId="{F9FBEC95-97EE-411E-A97B-44F1FBB3BBC4}"/>
    <dgm:cxn modelId="{1D101768-D611-4FFB-B1F9-365A029746BD}" srcId="{5CED05B3-7AF8-4F5B-AFDD-737EB89D1CC5}" destId="{3C7A9B38-92FA-472E-9047-0CFC208CA783}" srcOrd="1" destOrd="0" parTransId="{25B472CB-FA97-4782-9184-1CA04CEB48B8}" sibTransId="{C20665A0-26B2-4A6C-8948-9B13212A8BB0}"/>
    <dgm:cxn modelId="{F2270272-54E8-4F65-8A45-12C2BDFE0257}" srcId="{5CED05B3-7AF8-4F5B-AFDD-737EB89D1CC5}" destId="{433E0AF2-22FE-4816-A772-D6A301EFB064}" srcOrd="3" destOrd="0" parTransId="{044B5802-99D9-483D-83CD-1C1488F98811}" sibTransId="{E8B0D942-A443-4455-8E6B-DA02E608CB80}"/>
    <dgm:cxn modelId="{77454452-C949-454E-AA3C-3C66F2C6CE60}" type="presOf" srcId="{044B5802-99D9-483D-83CD-1C1488F98811}" destId="{B3DEBC88-57E0-45BD-A937-6315E3ECD7EC}" srcOrd="0" destOrd="0" presId="urn:microsoft.com/office/officeart/2005/8/layout/radial5"/>
    <dgm:cxn modelId="{472AF676-A611-4D5B-8AF4-C52631311900}" type="presOf" srcId="{3C7A9B38-92FA-472E-9047-0CFC208CA783}" destId="{0137943F-2E23-42B0-9923-8D3B63A6E3E8}" srcOrd="0" destOrd="0" presId="urn:microsoft.com/office/officeart/2005/8/layout/radial5"/>
    <dgm:cxn modelId="{C4EFC88A-0815-4334-9DF0-01B90262C18E}" type="presOf" srcId="{EAEBE623-6CE5-4E55-950A-4C20CADFF240}" destId="{9A59D365-0BC9-4EB0-A371-45344C192654}" srcOrd="0" destOrd="0" presId="urn:microsoft.com/office/officeart/2005/8/layout/radial5"/>
    <dgm:cxn modelId="{A669B091-DA98-44C8-B458-778C7D5869D3}" type="presOf" srcId="{25B472CB-FA97-4782-9184-1CA04CEB48B8}" destId="{850AD72B-6557-4792-985F-FC5A71413F83}" srcOrd="0" destOrd="0" presId="urn:microsoft.com/office/officeart/2005/8/layout/radial5"/>
    <dgm:cxn modelId="{FEEE3B9C-16AC-45F7-A333-0BE56E2A03EF}" type="presOf" srcId="{25B472CB-FA97-4782-9184-1CA04CEB48B8}" destId="{255ADABD-A87A-4BC1-9618-25A36FFE39C9}" srcOrd="1" destOrd="0" presId="urn:microsoft.com/office/officeart/2005/8/layout/radial5"/>
    <dgm:cxn modelId="{378CB29C-EE69-4E42-8E49-22A256AEBE87}" srcId="{5CED05B3-7AF8-4F5B-AFDD-737EB89D1CC5}" destId="{8950B910-C5C7-4932-88A1-485F36625780}" srcOrd="5" destOrd="0" parTransId="{EAEBE623-6CE5-4E55-950A-4C20CADFF240}" sibTransId="{891A64FA-7CFD-42B4-B02F-EDDF54F7A5D5}"/>
    <dgm:cxn modelId="{DB7AD7A4-64FD-4C01-AFA0-93AD625C989A}" srcId="{5CED05B3-7AF8-4F5B-AFDD-737EB89D1CC5}" destId="{AB0A7626-46AF-41FC-9C14-E423BE6739FE}" srcOrd="2" destOrd="0" parTransId="{EA891DEC-5478-444C-9DE5-8B24DCCE4F01}" sibTransId="{98AA2484-08EF-4EE0-B37A-6DDD0027F8DE}"/>
    <dgm:cxn modelId="{D51F04A5-F63D-4B00-BAF9-DFD758344C56}" srcId="{5CED05B3-7AF8-4F5B-AFDD-737EB89D1CC5}" destId="{A00FFDE7-4C5F-4F5D-B6AE-43951FE93D99}" srcOrd="0" destOrd="0" parTransId="{88EE032C-B3BE-41BE-AFDD-2460250D4400}" sibTransId="{6F6625B2-578A-4A92-ADBC-46506D6047B2}"/>
    <dgm:cxn modelId="{6C58FEB0-523C-44E1-8264-C5FA4D72AF3A}" type="presOf" srcId="{AB0A7626-46AF-41FC-9C14-E423BE6739FE}" destId="{926D2770-7928-4D1C-B4EE-0BA5F88E67C2}" srcOrd="0" destOrd="0" presId="urn:microsoft.com/office/officeart/2005/8/layout/radial5"/>
    <dgm:cxn modelId="{723018B9-4959-477D-ADB4-DAEE21A7AFD3}" type="presOf" srcId="{8950B910-C5C7-4932-88A1-485F36625780}" destId="{4A806648-AF90-45EF-A87D-57C332C5D81E}" srcOrd="0" destOrd="0" presId="urn:microsoft.com/office/officeart/2005/8/layout/radial5"/>
    <dgm:cxn modelId="{A25B73BA-0DAE-4485-9B50-6D29441D54E0}" type="presOf" srcId="{9C9A355C-9CC3-4578-9D36-A82F4020740D}" destId="{FDC5082A-1C7E-44E9-90D5-D095043CDD53}" srcOrd="0" destOrd="0" presId="urn:microsoft.com/office/officeart/2005/8/layout/radial5"/>
    <dgm:cxn modelId="{E08E23BB-93CA-43D4-B397-B7908FB77B4D}" type="presOf" srcId="{88EE032C-B3BE-41BE-AFDD-2460250D4400}" destId="{6C3F1420-24F2-4355-8989-104C3C04F70B}" srcOrd="1" destOrd="0" presId="urn:microsoft.com/office/officeart/2005/8/layout/radial5"/>
    <dgm:cxn modelId="{DA7E1FC9-01FC-481B-BA8C-8C68E684AE83}" type="presOf" srcId="{433E0AF2-22FE-4816-A772-D6A301EFB064}" destId="{15A3A9CD-FB21-4353-AE80-EEF6AC41B165}" srcOrd="0" destOrd="0" presId="urn:microsoft.com/office/officeart/2005/8/layout/radial5"/>
    <dgm:cxn modelId="{8C31DBC9-DBEA-4AA7-8AE2-02C75661DF67}" type="presOf" srcId="{5CED05B3-7AF8-4F5B-AFDD-737EB89D1CC5}" destId="{B8CEA5F7-E439-490E-A9A0-C5948982BD7F}" srcOrd="0" destOrd="0" presId="urn:microsoft.com/office/officeart/2005/8/layout/radial5"/>
    <dgm:cxn modelId="{DF1D1FD0-15A2-45C1-8EC2-71501A02E8C0}" type="presOf" srcId="{88EE032C-B3BE-41BE-AFDD-2460250D4400}" destId="{2AD0C5BA-F408-4427-A214-73B73C3D98FD}" srcOrd="0" destOrd="0" presId="urn:microsoft.com/office/officeart/2005/8/layout/radial5"/>
    <dgm:cxn modelId="{280F19D6-7EB4-44F3-9FAE-5B54DB515C0A}" type="presOf" srcId="{EAEBE623-6CE5-4E55-950A-4C20CADFF240}" destId="{D2F13635-3825-423C-960E-AFE1888DDBB8}" srcOrd="1" destOrd="0" presId="urn:microsoft.com/office/officeart/2005/8/layout/radial5"/>
    <dgm:cxn modelId="{B4D7D5D7-A81F-441C-B25E-CECEFD6DBAC4}" type="presOf" srcId="{044B5802-99D9-483D-83CD-1C1488F98811}" destId="{584B3F96-8C53-4820-A51A-F946ABAA6FAA}" srcOrd="1" destOrd="0" presId="urn:microsoft.com/office/officeart/2005/8/layout/radial5"/>
    <dgm:cxn modelId="{F7BA48DA-615C-4448-9858-0BA6D40F7F34}" type="presOf" srcId="{EA891DEC-5478-444C-9DE5-8B24DCCE4F01}" destId="{F20EE914-1607-4B71-B0A6-A498448AE306}" srcOrd="0" destOrd="0" presId="urn:microsoft.com/office/officeart/2005/8/layout/radial5"/>
    <dgm:cxn modelId="{2D6ABAEC-1849-4F17-AD1C-9A7FB95B31BB}" type="presOf" srcId="{EA891DEC-5478-444C-9DE5-8B24DCCE4F01}" destId="{D74C54D0-5011-4318-80E9-E508DABE488D}" srcOrd="1" destOrd="0" presId="urn:microsoft.com/office/officeart/2005/8/layout/radial5"/>
    <dgm:cxn modelId="{517BC5F0-857A-45C4-9B24-1105F062C00D}" type="presOf" srcId="{B8531CFC-9948-4760-B225-84AE610A8FB6}" destId="{8206E3BE-A483-48AE-A58F-E244B45C31A2}" srcOrd="0" destOrd="0" presId="urn:microsoft.com/office/officeart/2005/8/layout/radial5"/>
    <dgm:cxn modelId="{530EF2F5-09D1-4AEE-9FB0-6FF441C85E4E}" type="presOf" srcId="{4F264444-5DD4-4512-A9DE-44057A667464}" destId="{55FD7FCF-FF96-4E39-AB6C-82722D30C21F}" srcOrd="0" destOrd="0" presId="urn:microsoft.com/office/officeart/2005/8/layout/radial5"/>
    <dgm:cxn modelId="{78973121-4B63-440B-B0B8-6047F0BEB973}" type="presParOf" srcId="{55FD7FCF-FF96-4E39-AB6C-82722D30C21F}" destId="{B8CEA5F7-E439-490E-A9A0-C5948982BD7F}" srcOrd="0" destOrd="0" presId="urn:microsoft.com/office/officeart/2005/8/layout/radial5"/>
    <dgm:cxn modelId="{BB8464DF-35F3-454A-B3F6-B67402504CCF}" type="presParOf" srcId="{55FD7FCF-FF96-4E39-AB6C-82722D30C21F}" destId="{2AD0C5BA-F408-4427-A214-73B73C3D98FD}" srcOrd="1" destOrd="0" presId="urn:microsoft.com/office/officeart/2005/8/layout/radial5"/>
    <dgm:cxn modelId="{AD8CCA7F-EDEA-4362-BFBD-ADC7B253E2D5}" type="presParOf" srcId="{2AD0C5BA-F408-4427-A214-73B73C3D98FD}" destId="{6C3F1420-24F2-4355-8989-104C3C04F70B}" srcOrd="0" destOrd="0" presId="urn:microsoft.com/office/officeart/2005/8/layout/radial5"/>
    <dgm:cxn modelId="{CF04C4F9-99CB-438C-89A2-ED6FAD062EC1}" type="presParOf" srcId="{55FD7FCF-FF96-4E39-AB6C-82722D30C21F}" destId="{3133DDFF-F535-450C-AB30-0E7C4BC67F4C}" srcOrd="2" destOrd="0" presId="urn:microsoft.com/office/officeart/2005/8/layout/radial5"/>
    <dgm:cxn modelId="{BE082426-5167-4732-99F5-81CC91A24FCD}" type="presParOf" srcId="{55FD7FCF-FF96-4E39-AB6C-82722D30C21F}" destId="{850AD72B-6557-4792-985F-FC5A71413F83}" srcOrd="3" destOrd="0" presId="urn:microsoft.com/office/officeart/2005/8/layout/radial5"/>
    <dgm:cxn modelId="{C26DF541-D77C-456A-87CE-EF57D6A4AC51}" type="presParOf" srcId="{850AD72B-6557-4792-985F-FC5A71413F83}" destId="{255ADABD-A87A-4BC1-9618-25A36FFE39C9}" srcOrd="0" destOrd="0" presId="urn:microsoft.com/office/officeart/2005/8/layout/radial5"/>
    <dgm:cxn modelId="{D7E63D42-2F40-407A-BA9C-1622AD7642F8}" type="presParOf" srcId="{55FD7FCF-FF96-4E39-AB6C-82722D30C21F}" destId="{0137943F-2E23-42B0-9923-8D3B63A6E3E8}" srcOrd="4" destOrd="0" presId="urn:microsoft.com/office/officeart/2005/8/layout/radial5"/>
    <dgm:cxn modelId="{A799F483-B51F-4A86-82BA-138FBA7FA33D}" type="presParOf" srcId="{55FD7FCF-FF96-4E39-AB6C-82722D30C21F}" destId="{F20EE914-1607-4B71-B0A6-A498448AE306}" srcOrd="5" destOrd="0" presId="urn:microsoft.com/office/officeart/2005/8/layout/radial5"/>
    <dgm:cxn modelId="{60F98E98-387B-49F7-AF5C-41E172380ED8}" type="presParOf" srcId="{F20EE914-1607-4B71-B0A6-A498448AE306}" destId="{D74C54D0-5011-4318-80E9-E508DABE488D}" srcOrd="0" destOrd="0" presId="urn:microsoft.com/office/officeart/2005/8/layout/radial5"/>
    <dgm:cxn modelId="{73B22DFA-02D1-476A-AA9A-F5488FE425D1}" type="presParOf" srcId="{55FD7FCF-FF96-4E39-AB6C-82722D30C21F}" destId="{926D2770-7928-4D1C-B4EE-0BA5F88E67C2}" srcOrd="6" destOrd="0" presId="urn:microsoft.com/office/officeart/2005/8/layout/radial5"/>
    <dgm:cxn modelId="{DB3048A6-716B-4FC6-84B5-0550CAD90AF1}" type="presParOf" srcId="{55FD7FCF-FF96-4E39-AB6C-82722D30C21F}" destId="{B3DEBC88-57E0-45BD-A937-6315E3ECD7EC}" srcOrd="7" destOrd="0" presId="urn:microsoft.com/office/officeart/2005/8/layout/radial5"/>
    <dgm:cxn modelId="{25037E87-2C5F-4B98-8C7A-0EDEDFDD9FFE}" type="presParOf" srcId="{B3DEBC88-57E0-45BD-A937-6315E3ECD7EC}" destId="{584B3F96-8C53-4820-A51A-F946ABAA6FAA}" srcOrd="0" destOrd="0" presId="urn:microsoft.com/office/officeart/2005/8/layout/radial5"/>
    <dgm:cxn modelId="{B70A76DF-8D4F-4F4C-9AD2-692707A5C1B2}" type="presParOf" srcId="{55FD7FCF-FF96-4E39-AB6C-82722D30C21F}" destId="{15A3A9CD-FB21-4353-AE80-EEF6AC41B165}" srcOrd="8" destOrd="0" presId="urn:microsoft.com/office/officeart/2005/8/layout/radial5"/>
    <dgm:cxn modelId="{C76F6E4E-C874-4D6F-ACC9-D68973C9DF1B}" type="presParOf" srcId="{55FD7FCF-FF96-4E39-AB6C-82722D30C21F}" destId="{8206E3BE-A483-48AE-A58F-E244B45C31A2}" srcOrd="9" destOrd="0" presId="urn:microsoft.com/office/officeart/2005/8/layout/radial5"/>
    <dgm:cxn modelId="{22A51612-AF61-409C-B485-8EE2D22C75C0}" type="presParOf" srcId="{8206E3BE-A483-48AE-A58F-E244B45C31A2}" destId="{D4394D9B-2EF3-44D4-AF24-716AB7CDC9BD}" srcOrd="0" destOrd="0" presId="urn:microsoft.com/office/officeart/2005/8/layout/radial5"/>
    <dgm:cxn modelId="{64020C7F-458C-4035-84DF-7EFD7A81FBDB}" type="presParOf" srcId="{55FD7FCF-FF96-4E39-AB6C-82722D30C21F}" destId="{FDC5082A-1C7E-44E9-90D5-D095043CDD53}" srcOrd="10" destOrd="0" presId="urn:microsoft.com/office/officeart/2005/8/layout/radial5"/>
    <dgm:cxn modelId="{5B167ADE-C1E8-42E3-8CF8-0BB1CF89CDA4}" type="presParOf" srcId="{55FD7FCF-FF96-4E39-AB6C-82722D30C21F}" destId="{9A59D365-0BC9-4EB0-A371-45344C192654}" srcOrd="11" destOrd="0" presId="urn:microsoft.com/office/officeart/2005/8/layout/radial5"/>
    <dgm:cxn modelId="{753891B6-E143-4DD8-99D9-C5201D6CD18F}" type="presParOf" srcId="{9A59D365-0BC9-4EB0-A371-45344C192654}" destId="{D2F13635-3825-423C-960E-AFE1888DDBB8}" srcOrd="0" destOrd="0" presId="urn:microsoft.com/office/officeart/2005/8/layout/radial5"/>
    <dgm:cxn modelId="{B42109D3-D0D5-413D-87BD-F93E421C2944}" type="presParOf" srcId="{55FD7FCF-FF96-4E39-AB6C-82722D30C21F}" destId="{4A806648-AF90-45EF-A87D-57C332C5D81E}" srcOrd="12" destOrd="0" presId="urn:microsoft.com/office/officeart/2005/8/layout/radial5"/>
  </dgm:cxnLst>
  <dgm:bg>
    <a:blipFill>
      <a:blip xmlns:r="http://schemas.openxmlformats.org/officeDocument/2006/relationships" r:embed="rId1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EA5F7-E439-490E-A9A0-C5948982BD7F}">
      <dsp:nvSpPr>
        <dsp:cNvPr id="0" name=""/>
        <dsp:cNvSpPr/>
      </dsp:nvSpPr>
      <dsp:spPr>
        <a:xfrm>
          <a:off x="4743205" y="2450751"/>
          <a:ext cx="2696792" cy="1802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PESTLE</a:t>
          </a:r>
        </a:p>
      </dsp:txBody>
      <dsp:txXfrm>
        <a:off x="5138141" y="2714698"/>
        <a:ext cx="1906920" cy="1274449"/>
      </dsp:txXfrm>
    </dsp:sp>
    <dsp:sp modelId="{2AD0C5BA-F408-4427-A214-73B73C3D98FD}">
      <dsp:nvSpPr>
        <dsp:cNvPr id="0" name=""/>
        <dsp:cNvSpPr/>
      </dsp:nvSpPr>
      <dsp:spPr>
        <a:xfrm rot="16200000">
          <a:off x="5900476" y="1794557"/>
          <a:ext cx="382250" cy="6127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957814" y="1974454"/>
        <a:ext cx="267575" cy="367678"/>
      </dsp:txXfrm>
    </dsp:sp>
    <dsp:sp modelId="{3133DDFF-F535-450C-AB30-0E7C4BC67F4C}">
      <dsp:nvSpPr>
        <dsp:cNvPr id="0" name=""/>
        <dsp:cNvSpPr/>
      </dsp:nvSpPr>
      <dsp:spPr>
        <a:xfrm>
          <a:off x="4548579" y="-72819"/>
          <a:ext cx="3086044" cy="1802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Political: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Taxation laws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Political powers</a:t>
          </a:r>
        </a:p>
      </dsp:txBody>
      <dsp:txXfrm>
        <a:off x="5000520" y="191128"/>
        <a:ext cx="2182162" cy="1274449"/>
      </dsp:txXfrm>
    </dsp:sp>
    <dsp:sp modelId="{850AD72B-6557-4792-985F-FC5A71413F83}">
      <dsp:nvSpPr>
        <dsp:cNvPr id="0" name=""/>
        <dsp:cNvSpPr/>
      </dsp:nvSpPr>
      <dsp:spPr>
        <a:xfrm rot="20222586">
          <a:off x="7319991" y="2469881"/>
          <a:ext cx="261165" cy="6127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7323094" y="2607720"/>
        <a:ext cx="182816" cy="367678"/>
      </dsp:txXfrm>
    </dsp:sp>
    <dsp:sp modelId="{0137943F-2E23-42B0-9923-8D3B63A6E3E8}">
      <dsp:nvSpPr>
        <dsp:cNvPr id="0" name=""/>
        <dsp:cNvSpPr/>
      </dsp:nvSpPr>
      <dsp:spPr>
        <a:xfrm>
          <a:off x="7436652" y="1047203"/>
          <a:ext cx="3180541" cy="21227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unemployment is reducing(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Jamshidi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Dermenaki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2016)</a:t>
          </a:r>
        </a:p>
      </dsp:txBody>
      <dsp:txXfrm>
        <a:off x="7902431" y="1358067"/>
        <a:ext cx="2248983" cy="1500981"/>
      </dsp:txXfrm>
    </dsp:sp>
    <dsp:sp modelId="{F20EE914-1607-4B71-B0A6-A498448AE306}">
      <dsp:nvSpPr>
        <dsp:cNvPr id="0" name=""/>
        <dsp:cNvSpPr/>
      </dsp:nvSpPr>
      <dsp:spPr>
        <a:xfrm rot="1304658">
          <a:off x="7329582" y="3584925"/>
          <a:ext cx="228861" cy="6127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7332025" y="3694766"/>
        <a:ext cx="160203" cy="367678"/>
      </dsp:txXfrm>
    </dsp:sp>
    <dsp:sp modelId="{926D2770-7928-4D1C-B4EE-0BA5F88E67C2}">
      <dsp:nvSpPr>
        <dsp:cNvPr id="0" name=""/>
        <dsp:cNvSpPr/>
      </dsp:nvSpPr>
      <dsp:spPr>
        <a:xfrm>
          <a:off x="7388668" y="3503185"/>
          <a:ext cx="3300252" cy="20484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 dirty="0">
              <a:latin typeface="Arial" panose="020B0604020202020204" pitchFamily="34" charset="0"/>
              <a:cs typeface="Arial" panose="020B0604020202020204" pitchFamily="34" charset="0"/>
            </a:rPr>
            <a:t>The desires and requirements of the customers have changed</a:t>
          </a:r>
        </a:p>
      </dsp:txBody>
      <dsp:txXfrm>
        <a:off x="7871979" y="3803169"/>
        <a:ext cx="2333630" cy="1448449"/>
      </dsp:txXfrm>
    </dsp:sp>
    <dsp:sp modelId="{B3DEBC88-57E0-45BD-A937-6315E3ECD7EC}">
      <dsp:nvSpPr>
        <dsp:cNvPr id="0" name=""/>
        <dsp:cNvSpPr/>
      </dsp:nvSpPr>
      <dsp:spPr>
        <a:xfrm rot="5400000">
          <a:off x="5941327" y="4221726"/>
          <a:ext cx="300548" cy="6127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986409" y="4299203"/>
        <a:ext cx="210384" cy="367678"/>
      </dsp:txXfrm>
    </dsp:sp>
    <dsp:sp modelId="{15A3A9CD-FB21-4353-AE80-EEF6AC41B165}">
      <dsp:nvSpPr>
        <dsp:cNvPr id="0" name=""/>
        <dsp:cNvSpPr/>
      </dsp:nvSpPr>
      <dsp:spPr>
        <a:xfrm>
          <a:off x="4623629" y="4820167"/>
          <a:ext cx="2935945" cy="21106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business must bring technological changes</a:t>
          </a:r>
        </a:p>
      </dsp:txBody>
      <dsp:txXfrm>
        <a:off x="5053588" y="5129265"/>
        <a:ext cx="2076027" cy="1492456"/>
      </dsp:txXfrm>
    </dsp:sp>
    <dsp:sp modelId="{8206E3BE-A483-48AE-A58F-E244B45C31A2}">
      <dsp:nvSpPr>
        <dsp:cNvPr id="0" name=""/>
        <dsp:cNvSpPr/>
      </dsp:nvSpPr>
      <dsp:spPr>
        <a:xfrm rot="9481770">
          <a:off x="4632170" y="3588673"/>
          <a:ext cx="226189" cy="6127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10800000">
        <a:off x="4697563" y="3698538"/>
        <a:ext cx="158332" cy="367678"/>
      </dsp:txXfrm>
    </dsp:sp>
    <dsp:sp modelId="{FDC5082A-1C7E-44E9-90D5-D095043CDD53}">
      <dsp:nvSpPr>
        <dsp:cNvPr id="0" name=""/>
        <dsp:cNvSpPr/>
      </dsp:nvSpPr>
      <dsp:spPr>
        <a:xfrm>
          <a:off x="1724969" y="3428999"/>
          <a:ext cx="3010436" cy="2154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customers need to be transparency</a:t>
          </a:r>
        </a:p>
      </dsp:txBody>
      <dsp:txXfrm>
        <a:off x="2165837" y="3744532"/>
        <a:ext cx="2128700" cy="1523527"/>
      </dsp:txXfrm>
    </dsp:sp>
    <dsp:sp modelId="{9A59D365-0BC9-4EB0-A371-45344C192654}">
      <dsp:nvSpPr>
        <dsp:cNvPr id="0" name=""/>
        <dsp:cNvSpPr/>
      </dsp:nvSpPr>
      <dsp:spPr>
        <a:xfrm rot="12183678">
          <a:off x="4679298" y="2487883"/>
          <a:ext cx="204961" cy="6127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10800000">
        <a:off x="4738329" y="2622485"/>
        <a:ext cx="143473" cy="367678"/>
      </dsp:txXfrm>
    </dsp:sp>
    <dsp:sp modelId="{4A806648-AF90-45EF-A87D-57C332C5D81E}">
      <dsp:nvSpPr>
        <dsp:cNvPr id="0" name=""/>
        <dsp:cNvSpPr/>
      </dsp:nvSpPr>
      <dsp:spPr>
        <a:xfrm>
          <a:off x="1700024" y="1090332"/>
          <a:ext cx="3140421" cy="21208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They are using resources which are recycled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59928" y="1400924"/>
        <a:ext cx="2220613" cy="1499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7D6EA-2536-4BF2-B841-2A0DCECA373F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D053A-9EA9-4FD0-8CA5-A075E2DE5E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020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633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43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876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484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592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862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600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7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164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328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18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84874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31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88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3618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109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59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A726D27-20B0-4D74-B14D-11548DEEA830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F35CB-51EB-4D23-95A3-C6306C72E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3642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ltonfoundation.org/wp-content/uploads/2019/10/Hilton_History_Book_6_4_09.pdf" TargetMode="External"/><Relationship Id="rId2" Type="http://schemas.openxmlformats.org/officeDocument/2006/relationships/hyperlink" Target="https://www.google.com/url?sa=i&amp;url=https%3A%2F%2Fwww3.hilton.com%2Fen%2Fabout%2Fhilton%2Fhistory%2Findex.html&amp;psig=AOvVaw2pTd_v0YuGziFC8QWqet36&amp;ust=1592327381609000&amp;source=images&amp;cd=vfe&amp;ved=2ahUKEwjdnezwp4TqAhUR-4UKHWPzCxcQr4kDegUIARCuAQ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google.com/url?sa=i&amp;url=https%3A%2F%2Fwww.calameo.com%2Fbooks%2F005102512fc292c05fe35&amp;psig=AOvVaw0dEqBDg4-pG-7W_QYwr4in&amp;ust=1592330499748000&amp;source=images&amp;cd=vfe&amp;ved=2ahUKEwj3qti_s4TqAhUOwoUKHQ29AFEQr4kDegUIARCuAQ" TargetMode="External"/><Relationship Id="rId4" Type="http://schemas.openxmlformats.org/officeDocument/2006/relationships/hyperlink" Target="http://media.corporate-ir.net/media_files/NYS/HLT/milestones5_03.pdf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E3E05D-65F2-41EE-ADEF-F1E0CD182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12039600" cy="67008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9331C2-D214-4DCE-9BA6-E9EC1F0ED826}"/>
              </a:ext>
            </a:extLst>
          </p:cNvPr>
          <p:cNvSpPr txBox="1"/>
          <p:nvPr/>
        </p:nvSpPr>
        <p:spPr>
          <a:xfrm>
            <a:off x="4866640" y="274320"/>
            <a:ext cx="6134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STUDENT : VASILICA GEORGIANA ANDREI(1815340)</a:t>
            </a:r>
          </a:p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LECTURER: JAHANZEEB QURASHI</a:t>
            </a:r>
          </a:p>
        </p:txBody>
      </p:sp>
    </p:spTree>
    <p:extLst>
      <p:ext uri="{BB962C8B-B14F-4D97-AF65-F5344CB8AC3E}">
        <p14:creationId xmlns:p14="http://schemas.microsoft.com/office/powerpoint/2010/main" val="1674368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1E515-EA2B-4E0C-84B6-7F7D5241A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135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FF1E2-0ACF-40A6-8CA1-8FFE7B971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0000"/>
            <a:ext cx="6162040" cy="49069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 is very essential in organizations so that they can have a better functioning and operations in this competitive market.</a:t>
            </a:r>
          </a:p>
          <a:p>
            <a:pPr marL="0" indent="0">
              <a:buNone/>
            </a:pPr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Hilton is a private company which was founded in 1919 by Conrad Nicholson Hilton. The company is having its headquarters in U.S. Virginia with a number of 169,000 employees working in the organization.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81B2E-218E-4754-A810-6B9446D07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9281" y="4102100"/>
            <a:ext cx="2765742" cy="23907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6AF308-5570-4441-B7C6-CFE5E2808B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4090" y="1378902"/>
            <a:ext cx="4217670" cy="2390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40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5D88014-7DF6-4D1A-B434-2DF767752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5049796"/>
              </p:ext>
            </p:extLst>
          </p:nvPr>
        </p:nvGraphicFramePr>
        <p:xfrm>
          <a:off x="0" y="0"/>
          <a:ext cx="1226312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91186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8CEA5F7-E439-490E-A9A0-C5948982B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B8CEA5F7-E439-490E-A9A0-C5948982B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AD0C5BA-F408-4427-A214-73B73C3D9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2AD0C5BA-F408-4427-A214-73B73C3D9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133DDFF-F535-450C-AB30-0E7C4BC67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3133DDFF-F535-450C-AB30-0E7C4BC67F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50AD72B-6557-4792-985F-FC5A71413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graphicEl>
                                              <a:dgm id="{850AD72B-6557-4792-985F-FC5A71413F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137943F-2E23-42B0-9923-8D3B63A6E3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0137943F-2E23-42B0-9923-8D3B63A6E3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20EE914-1607-4B71-B0A6-A498448AE3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graphicEl>
                                              <a:dgm id="{F20EE914-1607-4B71-B0A6-A498448AE3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26D2770-7928-4D1C-B4EE-0BA5F88E67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graphicEl>
                                              <a:dgm id="{926D2770-7928-4D1C-B4EE-0BA5F88E67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3DEBC88-57E0-45BD-A937-6315E3ECD7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graphicEl>
                                              <a:dgm id="{B3DEBC88-57E0-45BD-A937-6315E3ECD7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5A3A9CD-FB21-4353-AE80-EEF6AC41B1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graphicEl>
                                              <a:dgm id="{15A3A9CD-FB21-4353-AE80-EEF6AC41B1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206E3BE-A483-48AE-A58F-E244B45C3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graphicEl>
                                              <a:dgm id="{8206E3BE-A483-48AE-A58F-E244B45C31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DC5082A-1C7E-44E9-90D5-D095043CD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graphicEl>
                                              <a:dgm id="{FDC5082A-1C7E-44E9-90D5-D095043CDD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A59D365-0BC9-4EB0-A371-45344C1926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graphicEl>
                                              <a:dgm id="{9A59D365-0BC9-4EB0-A371-45344C1926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806648-AF90-45EF-A87D-57C332C5D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">
                                            <p:graphicEl>
                                              <a:dgm id="{4A806648-AF90-45EF-A87D-57C332C5D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ADBE1-7F46-432B-95E4-CAD538B7C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0" y="353219"/>
            <a:ext cx="11379200" cy="830262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effective recruitment and selection process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274B8-8DF1-412C-B0A2-37BACAAC7D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0560" y="1727201"/>
            <a:ext cx="5547360" cy="436245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and development is provided by Hilton organization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reputation of Hilton gets in the right employees for recruitment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has to be no discrimination and the deserving candidate is hired for the working of the company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7C717F-99EF-427E-9D4B-57E829814D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727201"/>
            <a:ext cx="5703888" cy="38099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49741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86F4-F656-41EE-A81A-182F8DDE3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Factors which affect Culture, Equality and Diversity of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B5914-88F7-4658-83D6-64D403FD9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5280"/>
            <a:ext cx="6131560" cy="457168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factors: organisational culture is very essential for every business to increase the performance of the company and achieve objectives effectively (Sharma, 2016)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Equality and diversity: it is very important for every business in UK under equality act to provide equality to every employee.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Age: Hotel industry mostly prefers young staff due to its potential to learn and grow in the organisation and improve the efficiency of the business as well.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D74432-0364-4DEA-B99C-0A897E853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200" y="1605280"/>
            <a:ext cx="4846320" cy="422656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62810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A2B25-6E41-4EC1-BF45-B23B3DB63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279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 of 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4026D-103A-4388-BD2A-28E8C241B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1" y="1229360"/>
            <a:ext cx="7315200" cy="501903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by objectives: focuses on performance development by formulating objectives according to skills and potential of employees which increase the productivity of hotel to achieve objectives effectively (</a:t>
            </a:r>
            <a:r>
              <a:rPr lang="en-GB" sz="2400" dirty="0" err="1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DeNisi</a:t>
            </a: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Murphy, 2017).</a:t>
            </a:r>
          </a:p>
          <a:p>
            <a:pPr marL="0" indent="0">
              <a:buNone/>
            </a:pPr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 method focuses on qualitative aspect of the activities to increase the quality of products and services of business by improving performance of employees effectively.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C45D39-9645-45B5-969D-22F248C6F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8640" y="2814320"/>
            <a:ext cx="3860799" cy="30734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0390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AB531-C8F2-4F8E-9832-E13E29DE5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295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BF017-D22F-4647-BF97-115E3AABB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has to implement management style</a:t>
            </a:r>
          </a:p>
          <a:p>
            <a:pPr marL="0" indent="0">
              <a:buNone/>
            </a:pPr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activities need to be adopted by Hilton </a:t>
            </a:r>
          </a:p>
          <a:p>
            <a:pPr marL="0" indent="0">
              <a:buNone/>
            </a:pPr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Hilton has to develop invest in research to analyse current trends of skills</a:t>
            </a:r>
          </a:p>
          <a:p>
            <a:pPr marL="0" indent="0">
              <a:buNone/>
            </a:pPr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compete in the market and become cost efficient</a:t>
            </a:r>
          </a:p>
        </p:txBody>
      </p:sp>
    </p:spTree>
    <p:extLst>
      <p:ext uri="{BB962C8B-B14F-4D97-AF65-F5344CB8AC3E}">
        <p14:creationId xmlns:p14="http://schemas.microsoft.com/office/powerpoint/2010/main" val="1516270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272">
              <a:srgbClr val="F39493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CD844-794D-4F62-8A0F-6EA02AF9D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94F3-9354-4365-B570-565A119D9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was very essential for the company to develop effective strategies which increase the market share and increase potential of employees to enhance customer engagement level effectively.</a:t>
            </a: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Implementing different methods of performance management helped hotel to increase their efficiency in available resource and attain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169933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0">
          <a:fgClr>
            <a:srgbClr val="652C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E5A12-6290-4C66-A866-8F69858D3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97499"/>
            <a:ext cx="10515600" cy="470851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08985-A652-48D4-80A5-34CC2B3CD4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768350"/>
            <a:ext cx="10515600" cy="5792151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m/url?sa=i&amp;url=https%3A%2F%2Fwww.pcitelecom.co.uk%2Fcard-breach-at-hilton-hotels-chain-should-be-treated-as-a-wake-up-call-to-the-industry%2F&amp;psig=AOvVaw3ZZCYljtE1Ow4iakvxwjuZ&amp;ust=1592326603323000&amp;source=images&amp;cd=vfe&amp;ved=2ahUKEwirt939pITqAhVLZRoKHVSeDZQQr4kDegUIARDmAQ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m/url?sa=i&amp;url=https%3A%2F%2Fastrumpeople.com%2Fconrad-hilton-biography-the-history-of-hilton-hotels-corporation%2F&amp;psig=AOvVaw2pTd_v0YuGziFC8QWqet36&amp;ust=1592327381609000&amp;source=images&amp;cd=vfe&amp;ved=2ahUKEwjdnezwp4TqAhUR-4UKHWPzCxcQr4kDegUIARCqAQ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https://www.google.com/url?sa=i&amp;url=https%3A%2F%2Fwww3.hilton.com%2Fen%2Fabout%2Fhilton%2Fhistory%2Findex.html&amp;psig=AOvVaw2pTd_v0YuGziFC8QWqet36&amp;ust=1592327381609000&amp;source=images&amp;cd=vfe&amp;ved=2ahUKEwjdnezwp4TqAhUR-4UKHWPzCxcQr4kDegUIARCuAQ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https://www.hiltonfoundation.org/wp-content/uploads/2019/10/Hilton_History_Book_6_4_09.pdf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http://media.corporate-ir.net/media_files/NYS/HLT/milestones5_03.pdf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https://www.google.com/url?sa=i&amp;url=https%3A%2F%2Fwww.calameo.com%2Fbooks%2F005102512fc292c05fe35&amp;psig=AOvVaw0dEqBDg4-pG-7W_QYwr4in&amp;ust=1592330499748000&amp;source=images&amp;cd=vfe&amp;ved=2ahUKEwj3qti_s4TqAhUOwoUKHQ29AFEQr4kDegUIARCuAQ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m/url?sa=i&amp;url=https%3A%2F%2Fwww.hilton.com%2Fen%2Fcorporate%2Fwp-content%2Fuploads%2F2019%2F11%2F20190225_External-Diversity-Brochure.pdf&amp;psig=AOvVaw2UuMqPTKBz6-RQ7GQSv_gj&amp;ust=1592380568454000&amp;source=images&amp;cd=vfe&amp;ved=2ahUKEwi91KeC7oXqAhXYwoUKHYyXBv8Qr4kDegUIARCpAQ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95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narHorz">
          <a:fgClr>
            <a:srgbClr val="652C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31970-4412-4B9A-922D-7938C0E5A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6076" y="189652"/>
            <a:ext cx="8825657" cy="623147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1E3834-A703-4E36-A078-3028454F52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4954" y="1056640"/>
            <a:ext cx="9533365" cy="55372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m/url?sa=i&amp;url=https%3A%2F%2Fwww.adaptationscotland.org.uk%2Fnews-events%2Fstories%2Fapply-join-our-benchmarking-working-group&amp;psig=AOvVaw3sJVjXH8rHLqUcL5HplWCk&amp;ust=1592386315052000&amp;source=images&amp;cd=vfe&amp;ved=2ahUKEwihk8C2g4bqAhWVBhoKHWTJCjoQr4kDegUIARD1AQ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Sharma, A., 2016. Managing diversity and equality in the workplace. Cogent Business &amp; Management. 3(1). p.1212682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DeNisi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A.S. and Murphy, K.R., 2017. Performance appraisal and performance management: 100 years of progress?. Journal of Applied Psychology. 102(3). p.421.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Jamshidi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Dermenaki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2016. Visitor’s cultural-based perceptions of hospitality services in Tehran: an exploratory study of mostly booked hotels (Master's thesis, University of Stavanger, Norway).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66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272">
              <a:srgbClr val="F39493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88A50-B168-45D9-B26C-C0C8E938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951" y="5638800"/>
            <a:ext cx="9404723" cy="877888"/>
          </a:xfrm>
        </p:spPr>
        <p:txBody>
          <a:bodyPr/>
          <a:lstStyle/>
          <a:p>
            <a:pPr algn="r"/>
            <a:r>
              <a:rPr lang="en-GB" sz="40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VASILICA GEORGIANA ANDREI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3ABACB-A22D-4C93-93EE-A8BB240C9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69920" y="0"/>
            <a:ext cx="9022080" cy="46024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36896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1107</TotalTime>
  <Words>891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Ion</vt:lpstr>
      <vt:lpstr>PowerPoint Presentation</vt:lpstr>
      <vt:lpstr>INTRODUCTION</vt:lpstr>
      <vt:lpstr>PowerPoint Presentation</vt:lpstr>
      <vt:lpstr>The importance of effective recruitment and selection process</vt:lpstr>
      <vt:lpstr>Factors which affect Culture, Equality and Diversity of Organization</vt:lpstr>
      <vt:lpstr>Methods of performance management</vt:lpstr>
      <vt:lpstr>Recommendation </vt:lpstr>
      <vt:lpstr>Conclusion </vt:lpstr>
      <vt:lpstr>REFERENCES</vt:lpstr>
      <vt:lpstr>REFERENCES</vt:lpstr>
      <vt:lpstr>VASILICA GEORGIANA ANDREI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28</cp:revision>
  <dcterms:created xsi:type="dcterms:W3CDTF">2020-06-11T18:31:33Z</dcterms:created>
  <dcterms:modified xsi:type="dcterms:W3CDTF">2020-06-16T10:46:22Z</dcterms:modified>
</cp:coreProperties>
</file>