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8" r:id="rId2"/>
    <p:sldId id="279" r:id="rId3"/>
    <p:sldId id="280" r:id="rId4"/>
    <p:sldId id="281"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297"/>
    </inkml:context>
    <inkml:brush xml:id="br0">
      <inkml:brushProperty name="width" value="0.1" units="cm"/>
      <inkml:brushProperty name="height" value="0.1" units="cm"/>
    </inkml:brush>
  </inkml:definitions>
  <inkml:trace contextRef="#ctx0" brushRef="#br0">7832 3281 0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298"/>
    </inkml:context>
    <inkml:brush xml:id="br0">
      <inkml:brushProperty name="width" value="0.1" units="cm"/>
      <inkml:brushProperty name="height" value="0.1" units="cm"/>
    </inkml:brush>
  </inkml:definitions>
  <inkml:trace contextRef="#ctx0" brushRef="#br0">10398 3149 0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299"/>
    </inkml:context>
    <inkml:brush xml:id="br0">
      <inkml:brushProperty name="width" value="0.1" units="cm"/>
      <inkml:brushProperty name="height" value="0.1" units="cm"/>
    </inkml:brush>
  </inkml:definitions>
  <inkml:trace contextRef="#ctx0" brushRef="#br0">10372 3254 0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0"/>
    </inkml:context>
    <inkml:brush xml:id="br0">
      <inkml:brushProperty name="width" value="0.1" units="cm"/>
      <inkml:brushProperty name="height" value="0.1" units="cm"/>
    </inkml:brush>
  </inkml:definitions>
  <inkml:trace contextRef="#ctx0" brushRef="#br0">8149 7885 0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1"/>
    </inkml:context>
    <inkml:brush xml:id="br0">
      <inkml:brushProperty name="width" value="0.1" units="cm"/>
      <inkml:brushProperty name="height" value="0.1" units="cm"/>
    </inkml:brush>
  </inkml:definitions>
  <inkml:trace contextRef="#ctx0" brushRef="#br0">5874 7885 0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2"/>
    </inkml:context>
    <inkml:brush xml:id="br0">
      <inkml:brushProperty name="width" value="0.1" units="cm"/>
      <inkml:brushProperty name="height" value="0.1" units="cm"/>
    </inkml:brush>
  </inkml:definitions>
  <inkml:trace contextRef="#ctx0" brushRef="#br0">6085 8070 0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3"/>
    </inkml:context>
    <inkml:brush xml:id="br0">
      <inkml:brushProperty name="width" value="0.1" units="cm"/>
      <inkml:brushProperty name="height" value="0.1" units="cm"/>
    </inkml:brush>
  </inkml:definitions>
  <inkml:trace contextRef="#ctx0" brushRef="#br0">6482 8202 0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4"/>
    </inkml:context>
    <inkml:brush xml:id="br0">
      <inkml:brushProperty name="width" value="0.1" units="cm"/>
      <inkml:brushProperty name="height" value="0.1" units="cm"/>
    </inkml:brush>
  </inkml:definitions>
  <inkml:trace contextRef="#ctx0" brushRef="#br0">6773 8202 0 0 0,'0'0'0'0'0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5"/>
    </inkml:context>
    <inkml:brush xml:id="br0">
      <inkml:brushProperty name="width" value="0.1" units="cm"/>
      <inkml:brushProperty name="height" value="0.1" units="cm"/>
    </inkml:brush>
  </inkml:definitions>
  <inkml:trace contextRef="#ctx0" brushRef="#br0">7382 7805 0 0 0,'0'0'0'0'0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6"/>
    </inkml:context>
    <inkml:brush xml:id="br0">
      <inkml:brushProperty name="width" value="0.1" units="cm"/>
      <inkml:brushProperty name="height" value="0.1" units="cm"/>
    </inkml:brush>
  </inkml:definitions>
  <inkml:trace contextRef="#ctx0" brushRef="#br0">7805 7832 0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7"/>
    </inkml:context>
    <inkml:brush xml:id="br0">
      <inkml:brushProperty name="width" value="0.1" units="cm"/>
      <inkml:brushProperty name="height" value="0.1" units="cm"/>
    </inkml:brush>
  </inkml:definitions>
  <inkml:trace contextRef="#ctx0" brushRef="#br0">8043 7488 0 0 0,'0'0'0'0'0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12-13T10:38:01.308"/>
    </inkml:context>
    <inkml:brush xml:id="br0">
      <inkml:brushProperty name="width" value="0.1" units="cm"/>
      <inkml:brushProperty name="height" value="0.1" units="cm"/>
    </inkml:brush>
  </inkml:definitions>
  <inkml:trace contextRef="#ctx0" brushRef="#br0">7805 7514 0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074FA7-C7C1-AF46-8407-D4829CA01C0D}" type="datetimeFigureOut">
              <a:rPr lang="en-US" smtClean="0"/>
              <a:t>1/10/24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D07252-5131-0341-9E67-9C1D1306C0F8}" type="slidenum">
              <a:rPr lang="en-US" smtClean="0"/>
              <a:t>‹#›</a:t>
            </a:fld>
            <a:endParaRPr lang="en-US"/>
          </a:p>
        </p:txBody>
      </p:sp>
    </p:spTree>
    <p:extLst>
      <p:ext uri="{BB962C8B-B14F-4D97-AF65-F5344CB8AC3E}">
        <p14:creationId xmlns:p14="http://schemas.microsoft.com/office/powerpoint/2010/main" val="4204411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During the 1900s after the end of WW1 shell shock was very much prominent. Not only did it effect the mind of the traumatized it would also affect the physical body. A silent battlefield emerged within the minds of soldiers, initially dubbed “shell shock” and the understanding of this was in its infancy. The treatments used for this were barbaric.  They were almost as traumatizing as being on the battlefield.  When is hospital instead of getting rest and psychological help the doctors would use electric shock treatment/therapy on the soldiers. If it wasn’t electric shocks, it was cold water baths, hot water bathing, barbiturates, chloroform, ether and insulin coma therapy.  These are some of the pictures that are related to shell shock,  this one is probably the most seen and used. A picture of a man in the trenches grinning at the camera.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1916 senior officers prohibited the publishing of the term shell shock as this was perceived as a sign of weakness or hysteria. Hysteria at the time was seen as something that only women suffered from and was still very much stigmatized to women and not the courages men on the battle front. They were abolishing the term “shell shock” all together. They didn't want 'outsiders' to know the incapacitation of the UK military men. They didn’t understand what was causing the physical effects such as why men were unable to walk or talk when returning from war.  It wasn’t until later in the war that they had concluded that it wasn’t all down to brain injury as previously thought as men that were not on the front lines such as the generals were suffering too.  Instead, they decided that it was weakness of the man and that they needed to be “snapped out of it” (the conversation.com, 2017).</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US" dirty="0">
              <a:cs typeface="Calibri"/>
            </a:endParaRPr>
          </a:p>
        </p:txBody>
      </p:sp>
      <p:sp>
        <p:nvSpPr>
          <p:cNvPr id="4" name="Slide Number Placeholder 3"/>
          <p:cNvSpPr>
            <a:spLocks noGrp="1"/>
          </p:cNvSpPr>
          <p:nvPr>
            <p:ph type="sldNum" sz="quarter" idx="5"/>
          </p:nvPr>
        </p:nvSpPr>
        <p:spPr/>
        <p:txBody>
          <a:bodyPr/>
          <a:lstStyle/>
          <a:p>
            <a:fld id="{AB0357D2-16AD-4F8C-82A0-A25618784E95}" type="slidenum">
              <a:t>1</a:t>
            </a:fld>
            <a:endParaRPr lang="en-US"/>
          </a:p>
        </p:txBody>
      </p:sp>
    </p:spTree>
    <p:extLst>
      <p:ext uri="{BB962C8B-B14F-4D97-AF65-F5344CB8AC3E}">
        <p14:creationId xmlns:p14="http://schemas.microsoft.com/office/powerpoint/2010/main" val="1141879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There were other methods tried on the soldiers such as using opioids such as Barbiturates, chloroform and reversed insulin treatment. The insulin coma therapy was initially founded after World War 1 in 1927. In was introduced by Manfred Sakel, he was using it to treat drug addicts and psychopaths but after one of his patients accidentally slipped into a coma and awoke with better mental clarity, he thought that this could work to treat mental illnesses.  He would essentially put the men into a comatose state by giving them small amounts of insulin meaning they would be asleep for days at a time in the hopes that they would wake up ‘cured’. (</a:t>
            </a:r>
            <a:r>
              <a:rPr lang="en-US" sz="12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Sciencemuseum.org</a:t>
            </a:r>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2024) The effects of this would be hypoglycemic shock from the low blood sugar, brain damage from being in a coma for so long and possible death.  The barbiturates were used in a form called veronal, a sedative to calm the hysterics. They only referred to women as being hysterical, so for men to be showing these symptoms was just not heard of.  The doctors at the time were almost punishing the men for being ‘weak’ and basically abusing them. Only letting them return to battle on the front lines like some sort of reward, if they showed any signs of being human again.  So, while they thought they were making progress treating the men the way they were, they were only adding to the psychological trauma. Ether was another popular treatment used for shell shock. It was introduced in 1846 and it was used as an anesthetic at the time before going into surgeries. (Cambridge dictionary, 2024) It would produce a psychotropic effect and the men would feel euphoric and hallucinate, it may have felt good at the time, but it wasn’t really curing or solving anything, they still had traumatic side effects but now they were just high.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ECT, Electric shock meaning that they were restraining the patient and sending large amounts of electricity through their brain in hopes to set or rewire their nervous system and cure them.  This was painful and usually would lead to long term effects such as memory loss, fatigue, headaches and sometimes epilepsy.  There was also the risk of a brain hemorrhage, heart failure and death. Using electric shocks and sending them through the brain was thought to re wire the brain and the nervous system and a remedy for depression. This was the most popular method used and it was thought that the greater the seizure the better it was working. (</a:t>
            </a:r>
            <a:r>
              <a:rPr lang="en-US" sz="12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Sciencemuseum.org</a:t>
            </a:r>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2024)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conclusion, the years between 1914 and 1918 witnessed a burgeoning awareness of shell shock, but the understanding and treatments were in their infancy. The legacy of those early attempts to grapple with psychological trauma during the war laid the groundwork for advancements in mental health care in the decades to come.</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https://</a:t>
            </a:r>
            <a:r>
              <a:rPr lang="en-GB" sz="12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theconversation.com</a:t>
            </a:r>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/from-shell-shock-to-ptsd-a-century-of-invisible-war-trauma-74911( Accessed date: Dec, 2023)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https://</a:t>
            </a:r>
            <a:r>
              <a:rPr lang="en-GB" sz="12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rarehistoricalphotos.com</a:t>
            </a:r>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/shell-shocked-soldier-1916/(Accessed date: Dec 2023)</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2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https://collection.sciencemuseumgroup.org.uk/objects/co186926/bottle-for-veronal-powder-bottle-barbiturate.(Accessed date: Dec 2023)</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 </a:t>
            </a:r>
          </a:p>
          <a:p>
            <a:r>
              <a:rPr lang="en-GB" sz="1200" dirty="0">
                <a:effectLst/>
                <a:latin typeface="Calibri" panose="020F0502020204030204" pitchFamily="34" charset="0"/>
                <a:ea typeface="Times New Roman" panose="02020603050405020304" pitchFamily="18" charset="0"/>
                <a:cs typeface="Times New Roman" panose="02020603050405020304" pitchFamily="18" charset="0"/>
              </a:rPr>
              <a:t>https://science museum.org.uk/objects- and- stories/medicine/heroic-therapies-psychiatry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B0357D2-16AD-4F8C-82A0-A25618784E95}" type="slidenum">
              <a:rPr lang="en-GB" smtClean="0"/>
              <a:t>2</a:t>
            </a:fld>
            <a:endParaRPr lang="en-GB"/>
          </a:p>
        </p:txBody>
      </p:sp>
    </p:spTree>
    <p:extLst>
      <p:ext uri="{BB962C8B-B14F-4D97-AF65-F5344CB8AC3E}">
        <p14:creationId xmlns:p14="http://schemas.microsoft.com/office/powerpoint/2010/main" val="2997070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077B1-780D-5376-9CFA-EA57DA3EE47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0AD96B3-11AE-0DD5-32CB-FF7F1D0FD8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4646306-7915-35D6-3B1B-D8779AC74423}"/>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5" name="Footer Placeholder 4">
            <a:extLst>
              <a:ext uri="{FF2B5EF4-FFF2-40B4-BE49-F238E27FC236}">
                <a16:creationId xmlns:a16="http://schemas.microsoft.com/office/drawing/2014/main" id="{D20243C8-4A74-96F2-900F-7D68CBFBB5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EAA4CD-E4C8-71FA-35BB-C648000AAE75}"/>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3438910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D08FC-10DA-19C3-3447-568D6777C56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A0F67D6-E126-4B7F-0A87-29155F3CB97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18A3A1-F8F5-88FD-6E9A-6CCF0B5B2CF5}"/>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5" name="Footer Placeholder 4">
            <a:extLst>
              <a:ext uri="{FF2B5EF4-FFF2-40B4-BE49-F238E27FC236}">
                <a16:creationId xmlns:a16="http://schemas.microsoft.com/office/drawing/2014/main" id="{1F5FE244-B68B-59E3-8996-84601A1EF3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10172D-CE01-4D1A-EF8B-4B6C03B6A604}"/>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4224224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2A679-B153-F8D5-A3F7-3CC7F0A76D0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43D27CB-51D3-E55C-4302-98F5D4C248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4E7E9AC-E02E-013A-E340-8FD2C4D735E7}"/>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5" name="Footer Placeholder 4">
            <a:extLst>
              <a:ext uri="{FF2B5EF4-FFF2-40B4-BE49-F238E27FC236}">
                <a16:creationId xmlns:a16="http://schemas.microsoft.com/office/drawing/2014/main" id="{0E83950E-C73A-DB57-8E74-2205BB98B7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A4AB9D-04FF-B086-F806-E12B6DD85016}"/>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4248631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AFBD3-43AB-306C-CE9D-D493EA41B7C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BB9E36-553D-C358-34BA-6A6E29C3E0C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8A3931F-3AF3-4F00-0351-5CF09F1695A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F7F47A5-DBEB-A1EE-318D-5F3195010AD2}"/>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6" name="Footer Placeholder 5">
            <a:extLst>
              <a:ext uri="{FF2B5EF4-FFF2-40B4-BE49-F238E27FC236}">
                <a16:creationId xmlns:a16="http://schemas.microsoft.com/office/drawing/2014/main" id="{D09317E7-21F4-4684-D8DB-9DFF008E26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204647-175A-A8A2-7611-F8F426877DF9}"/>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2441823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F09F5-E1FC-7E01-ADFE-0BB70D97576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1983E4D-06BD-9E66-8692-E35B4C87DF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C46A7B4-4856-19B6-6E78-7E825C6C42A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8BCEF24-BDB3-CD7E-1D6F-D11CC25044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BCF59BA-8E8A-41DB-F73E-19FE65AC16E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53B5DD7-07AB-07E7-CF06-0F11057B95D3}"/>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8" name="Footer Placeholder 7">
            <a:extLst>
              <a:ext uri="{FF2B5EF4-FFF2-40B4-BE49-F238E27FC236}">
                <a16:creationId xmlns:a16="http://schemas.microsoft.com/office/drawing/2014/main" id="{3FF7DF8C-CED5-0841-104F-90BC9BF3066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5502F7E-7CA1-E44F-2FB9-C908B90D07B7}"/>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2868119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AA66E-0C1C-0901-885B-7E3800A9D06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F2C23F2-44AD-01DF-C094-CF84F684D20F}"/>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4" name="Footer Placeholder 3">
            <a:extLst>
              <a:ext uri="{FF2B5EF4-FFF2-40B4-BE49-F238E27FC236}">
                <a16:creationId xmlns:a16="http://schemas.microsoft.com/office/drawing/2014/main" id="{BC800AEC-708E-8A4F-AAF5-40D544B892D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0EDE58E-EF1B-67D9-D134-99B54C604AA4}"/>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3950374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26002F-9A8F-EAA4-098C-15CA2F427D62}"/>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3" name="Footer Placeholder 2">
            <a:extLst>
              <a:ext uri="{FF2B5EF4-FFF2-40B4-BE49-F238E27FC236}">
                <a16:creationId xmlns:a16="http://schemas.microsoft.com/office/drawing/2014/main" id="{4D91C5D0-E0D3-E45C-25D0-341A7AAEC8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5A2B508-BF30-DB64-3EE5-397A513188AC}"/>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549099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0BB0E-5E80-30B2-56CB-57EAB5F560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5014CC5-0BB1-CE3E-B3D2-223B2F318C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87C213A-C003-14FF-F786-B810DC317E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AF5901-5AFC-391B-3A80-6F50D9A97E68}"/>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6" name="Footer Placeholder 5">
            <a:extLst>
              <a:ext uri="{FF2B5EF4-FFF2-40B4-BE49-F238E27FC236}">
                <a16:creationId xmlns:a16="http://schemas.microsoft.com/office/drawing/2014/main" id="{330F8E0D-8D52-34FA-F617-40EF5092D7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221FBC-281B-1F2F-0A6E-D2254FD65199}"/>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1919404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2AEE-8B62-B21A-E3AA-43413BC49F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EAE765F-9C8C-D229-BDCB-1DE1F963D6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799B50-CC78-6F9A-37C5-04FC23345E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D73280-4229-C8DA-08DE-64EDCAB55347}"/>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6" name="Footer Placeholder 5">
            <a:extLst>
              <a:ext uri="{FF2B5EF4-FFF2-40B4-BE49-F238E27FC236}">
                <a16:creationId xmlns:a16="http://schemas.microsoft.com/office/drawing/2014/main" id="{6CC702C7-77CF-F839-BA1A-A360C4DD25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D74858-59B8-DB3A-27AB-17E611DCB462}"/>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43581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E3AB3-9BCF-DDE9-EFFC-BFCD27DC57B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26BE645-E4B3-D51F-F8AC-BABA242DEDA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677BD1-B586-874D-F096-AB8607BD2EDD}"/>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5" name="Footer Placeholder 4">
            <a:extLst>
              <a:ext uri="{FF2B5EF4-FFF2-40B4-BE49-F238E27FC236}">
                <a16:creationId xmlns:a16="http://schemas.microsoft.com/office/drawing/2014/main" id="{D32A3573-4873-A1BC-8227-E9F9D2913D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FBC0BF-B20B-BD16-4DAF-F1C25FE97E40}"/>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2739479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4B3531-CB21-1B4F-1668-1A010B74F9D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6E8153-1A6D-A768-E85B-E5FDF37A739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394CCA-1CC2-E376-9EDC-518F731D7873}"/>
              </a:ext>
            </a:extLst>
          </p:cNvPr>
          <p:cNvSpPr>
            <a:spLocks noGrp="1"/>
          </p:cNvSpPr>
          <p:nvPr>
            <p:ph type="dt" sz="half" idx="10"/>
          </p:nvPr>
        </p:nvSpPr>
        <p:spPr/>
        <p:txBody>
          <a:bodyPr/>
          <a:lstStyle/>
          <a:p>
            <a:fld id="{8C1720EF-0E7E-114B-9507-5B981949E282}" type="datetimeFigureOut">
              <a:rPr lang="en-US" smtClean="0"/>
              <a:t>1/10/24</a:t>
            </a:fld>
            <a:endParaRPr lang="en-US"/>
          </a:p>
        </p:txBody>
      </p:sp>
      <p:sp>
        <p:nvSpPr>
          <p:cNvPr id="5" name="Footer Placeholder 4">
            <a:extLst>
              <a:ext uri="{FF2B5EF4-FFF2-40B4-BE49-F238E27FC236}">
                <a16:creationId xmlns:a16="http://schemas.microsoft.com/office/drawing/2014/main" id="{2F4DA891-FCBD-008E-4B08-52D575F839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DF9BDB-E74B-A063-D327-F97E7BDC3EE1}"/>
              </a:ext>
            </a:extLst>
          </p:cNvPr>
          <p:cNvSpPr>
            <a:spLocks noGrp="1"/>
          </p:cNvSpPr>
          <p:nvPr>
            <p:ph type="sldNum" sz="quarter" idx="12"/>
          </p:nvPr>
        </p:nvSpPr>
        <p:spPr/>
        <p:txBody>
          <a:bodyPr/>
          <a:lstStyle/>
          <a:p>
            <a:fld id="{288FB10E-D96B-594F-88F1-7B8439A488F8}" type="slidenum">
              <a:rPr lang="en-US" smtClean="0"/>
              <a:t>‹#›</a:t>
            </a:fld>
            <a:endParaRPr lang="en-US"/>
          </a:p>
        </p:txBody>
      </p:sp>
    </p:spTree>
    <p:extLst>
      <p:ext uri="{BB962C8B-B14F-4D97-AF65-F5344CB8AC3E}">
        <p14:creationId xmlns:p14="http://schemas.microsoft.com/office/powerpoint/2010/main" val="1600533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DDACFA-D2DA-ABD7-3AF0-6CD451A8BF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B991C2-9D4A-C63A-DD79-72829E0751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8D479C-A813-83D5-C220-BE5E40A185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1720EF-0E7E-114B-9507-5B981949E282}" type="datetimeFigureOut">
              <a:rPr lang="en-US" smtClean="0"/>
              <a:t>1/10/24</a:t>
            </a:fld>
            <a:endParaRPr lang="en-US"/>
          </a:p>
        </p:txBody>
      </p:sp>
      <p:sp>
        <p:nvSpPr>
          <p:cNvPr id="5" name="Footer Placeholder 4">
            <a:extLst>
              <a:ext uri="{FF2B5EF4-FFF2-40B4-BE49-F238E27FC236}">
                <a16:creationId xmlns:a16="http://schemas.microsoft.com/office/drawing/2014/main" id="{39F90A9D-18A2-B095-F0C2-C23669F125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58384CD-61AF-D8E7-15B0-8CE8FB2048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8FB10E-D96B-594F-88F1-7B8439A488F8}" type="slidenum">
              <a:rPr lang="en-US" smtClean="0"/>
              <a:t>‹#›</a:t>
            </a:fld>
            <a:endParaRPr lang="en-US"/>
          </a:p>
        </p:txBody>
      </p:sp>
    </p:spTree>
    <p:extLst>
      <p:ext uri="{BB962C8B-B14F-4D97-AF65-F5344CB8AC3E}">
        <p14:creationId xmlns:p14="http://schemas.microsoft.com/office/powerpoint/2010/main" val="3798823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customXml" Target="../ink/ink10.xml"/><Relationship Id="rId18" Type="http://schemas.openxmlformats.org/officeDocument/2006/relationships/image" Target="../media/image3.png"/><Relationship Id="rId3" Type="http://schemas.openxmlformats.org/officeDocument/2006/relationships/customXml" Target="../ink/ink1.xml"/><Relationship Id="rId7" Type="http://schemas.openxmlformats.org/officeDocument/2006/relationships/customXml" Target="../ink/ink4.xml"/><Relationship Id="rId12" Type="http://schemas.openxmlformats.org/officeDocument/2006/relationships/customXml" Target="../ink/ink9.xml"/><Relationship Id="rId17" Type="http://schemas.openxmlformats.org/officeDocument/2006/relationships/image" Target="../media/image2.png"/><Relationship Id="rId2" Type="http://schemas.openxmlformats.org/officeDocument/2006/relationships/notesSlide" Target="../notesSlides/notesSlide1.xml"/><Relationship Id="rId16"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customXml" Target="../ink/ink8.xml"/><Relationship Id="rId5" Type="http://schemas.openxmlformats.org/officeDocument/2006/relationships/customXml" Target="../ink/ink2.xml"/><Relationship Id="rId15" Type="http://schemas.openxmlformats.org/officeDocument/2006/relationships/customXml" Target="../ink/ink12.xml"/><Relationship Id="rId10" Type="http://schemas.openxmlformats.org/officeDocument/2006/relationships/customXml" Target="../ink/ink7.xml"/><Relationship Id="rId4" Type="http://schemas.openxmlformats.org/officeDocument/2006/relationships/image" Target="../media/image1.png"/><Relationship Id="rId9" Type="http://schemas.openxmlformats.org/officeDocument/2006/relationships/customXml" Target="../ink/ink6.xml"/><Relationship Id="rId14" Type="http://schemas.openxmlformats.org/officeDocument/2006/relationships/customXml" Target="../ink/ink1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292DBC-4448-4DBF-28ED-763617AFE2B4}"/>
              </a:ext>
            </a:extLst>
          </p:cNvPr>
          <p:cNvSpPr>
            <a:spLocks noGrp="1"/>
          </p:cNvSpPr>
          <p:nvPr>
            <p:ph idx="1"/>
          </p:nvPr>
        </p:nvSpPr>
        <p:spPr>
          <a:xfrm>
            <a:off x="435388" y="881080"/>
            <a:ext cx="6349567" cy="1028862"/>
          </a:xfrm>
        </p:spPr>
        <p:txBody>
          <a:bodyPr>
            <a:normAutofit/>
          </a:bodyPr>
          <a:lstStyle/>
          <a:p>
            <a:pPr marL="0" indent="0">
              <a:buNone/>
            </a:pPr>
            <a:r>
              <a:rPr lang="en-GB" sz="1600">
                <a:solidFill>
                  <a:srgbClr val="FFFFFF">
                    <a:alpha val="70000"/>
                  </a:srgbClr>
                </a:solidFill>
              </a:rPr>
              <a:t> One of the most commonly used photos depicting shell shock in WW1</a:t>
            </a:r>
            <a:endParaRPr lang="en-GB">
              <a:solidFill>
                <a:srgbClr val="FFFFFF">
                  <a:alpha val="70000"/>
                </a:srgbClr>
              </a:solidFill>
            </a:endParaRPr>
          </a:p>
        </p:txBody>
      </p:sp>
      <p:sp>
        <p:nvSpPr>
          <p:cNvPr id="4" name="Arrow: Right 3">
            <a:extLst>
              <a:ext uri="{FF2B5EF4-FFF2-40B4-BE49-F238E27FC236}">
                <a16:creationId xmlns:a16="http://schemas.microsoft.com/office/drawing/2014/main" id="{6310556D-9FDA-7490-0E95-F7DD96F05508}"/>
              </a:ext>
            </a:extLst>
          </p:cNvPr>
          <p:cNvSpPr/>
          <p:nvPr/>
        </p:nvSpPr>
        <p:spPr>
          <a:xfrm>
            <a:off x="5904921" y="753592"/>
            <a:ext cx="1835020" cy="1275183"/>
          </a:xfrm>
          <a:prstGeom prst="rightArrow">
            <a:avLst>
              <a:gd name="adj1" fmla="val 50000"/>
              <a:gd name="adj2" fmla="val 2454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092F40C3-DAC1-D39D-69FB-259FCC0E525D}"/>
              </a:ext>
            </a:extLst>
          </p:cNvPr>
          <p:cNvSpPr txBox="1"/>
          <p:nvPr/>
        </p:nvSpPr>
        <p:spPr>
          <a:xfrm>
            <a:off x="393231" y="2150919"/>
            <a:ext cx="425320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ECT : electric shocks to the brain</a:t>
            </a:r>
          </a:p>
          <a:p>
            <a:pPr marL="285750" indent="-285750">
              <a:buFont typeface="Arial"/>
              <a:buChar char="•"/>
            </a:pPr>
            <a:r>
              <a:rPr lang="en-US"/>
              <a:t>Cold Baths</a:t>
            </a:r>
            <a:endParaRPr lang="en-GB"/>
          </a:p>
          <a:p>
            <a:pPr marL="285750" indent="-285750">
              <a:buFont typeface="Arial"/>
              <a:buChar char="•"/>
            </a:pPr>
            <a:r>
              <a:rPr lang="en-GB"/>
              <a:t>Hot baths</a:t>
            </a:r>
            <a:endParaRPr lang="en-US"/>
          </a:p>
          <a:p>
            <a:pPr marL="285750" indent="-285750">
              <a:buFont typeface="Arial"/>
              <a:buChar char="•"/>
            </a:pPr>
            <a:r>
              <a:rPr lang="en-GB"/>
              <a:t>Anaesthesia : chloroform or ether  </a:t>
            </a:r>
          </a:p>
          <a:p>
            <a:pPr marL="285750" indent="-285750">
              <a:buFont typeface="Arial"/>
              <a:buChar char="•"/>
            </a:pPr>
            <a:r>
              <a:rPr lang="en-GB"/>
              <a:t>Talking therapy </a:t>
            </a:r>
            <a:endParaRPr lang="en-US"/>
          </a:p>
          <a:p>
            <a:pPr marL="285750" indent="-285750">
              <a:buFont typeface="Arial"/>
              <a:buChar char="•"/>
            </a:pPr>
            <a:r>
              <a:rPr lang="en-US"/>
              <a:t>Barbiturates</a:t>
            </a:r>
            <a:r>
              <a:rPr lang="en-GB"/>
              <a:t>.</a:t>
            </a:r>
          </a:p>
          <a:p>
            <a:pPr marL="285750" indent="-285750">
              <a:buFont typeface="Arial"/>
              <a:buChar char="•"/>
            </a:pPr>
            <a:r>
              <a:rPr lang="en-GB"/>
              <a:t>Insulin coma therapy.</a:t>
            </a:r>
          </a:p>
        </p:txBody>
      </p:sp>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E69395AF-E4BC-ED0E-C908-067D20DA2B8C}"/>
                  </a:ext>
                </a:extLst>
              </p14:cNvPr>
              <p14:cNvContentPartPr/>
              <p14:nvPr/>
            </p14:nvContentPartPr>
            <p14:xfrm>
              <a:off x="4250899" y="1053148"/>
              <a:ext cx="15551" cy="15551"/>
            </p14:xfrm>
          </p:contentPart>
        </mc:Choice>
        <mc:Fallback xmlns="">
          <p:pic>
            <p:nvPicPr>
              <p:cNvPr id="9" name="Ink 8">
                <a:extLst>
                  <a:ext uri="{FF2B5EF4-FFF2-40B4-BE49-F238E27FC236}">
                    <a16:creationId xmlns:a16="http://schemas.microsoft.com/office/drawing/2014/main" id="{E69395AF-E4BC-ED0E-C908-067D20DA2B8C}"/>
                  </a:ext>
                </a:extLst>
              </p:cNvPr>
              <p:cNvPicPr/>
              <p:nvPr/>
            </p:nvPicPr>
            <p:blipFill>
              <a:blip r:embed="rId4"/>
              <a:stretch>
                <a:fillRect/>
              </a:stretch>
            </p:blipFill>
            <p:spPr>
              <a:xfrm>
                <a:off x="3473349" y="275598"/>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EF3DA294-8036-C6A2-A1E6-DD2ADE442C03}"/>
                  </a:ext>
                </a:extLst>
              </p14:cNvPr>
              <p14:cNvContentPartPr/>
              <p14:nvPr/>
            </p14:nvContentPartPr>
            <p14:xfrm>
              <a:off x="6085920" y="1130903"/>
              <a:ext cx="15551" cy="15551"/>
            </p14:xfrm>
          </p:contentPart>
        </mc:Choice>
        <mc:Fallback xmlns="">
          <p:pic>
            <p:nvPicPr>
              <p:cNvPr id="11" name="Ink 10">
                <a:extLst>
                  <a:ext uri="{FF2B5EF4-FFF2-40B4-BE49-F238E27FC236}">
                    <a16:creationId xmlns:a16="http://schemas.microsoft.com/office/drawing/2014/main" id="{EF3DA294-8036-C6A2-A1E6-DD2ADE442C03}"/>
                  </a:ext>
                </a:extLst>
              </p:cNvPr>
              <p:cNvPicPr/>
              <p:nvPr/>
            </p:nvPicPr>
            <p:blipFill>
              <a:blip r:embed="rId4"/>
              <a:stretch>
                <a:fillRect/>
              </a:stretch>
            </p:blipFill>
            <p:spPr>
              <a:xfrm>
                <a:off x="5308370" y="353353"/>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2" name="Ink 11">
                <a:extLst>
                  <a:ext uri="{FF2B5EF4-FFF2-40B4-BE49-F238E27FC236}">
                    <a16:creationId xmlns:a16="http://schemas.microsoft.com/office/drawing/2014/main" id="{AC62DC26-FB9D-27ED-9B84-088D6E6324BA}"/>
                  </a:ext>
                </a:extLst>
              </p14:cNvPr>
              <p14:cNvContentPartPr/>
              <p14:nvPr/>
            </p14:nvContentPartPr>
            <p14:xfrm>
              <a:off x="6070369" y="1193107"/>
              <a:ext cx="15551" cy="15551"/>
            </p14:xfrm>
          </p:contentPart>
        </mc:Choice>
        <mc:Fallback xmlns="">
          <p:pic>
            <p:nvPicPr>
              <p:cNvPr id="12" name="Ink 11">
                <a:extLst>
                  <a:ext uri="{FF2B5EF4-FFF2-40B4-BE49-F238E27FC236}">
                    <a16:creationId xmlns:a16="http://schemas.microsoft.com/office/drawing/2014/main" id="{AC62DC26-FB9D-27ED-9B84-088D6E6324BA}"/>
                  </a:ext>
                </a:extLst>
              </p:cNvPr>
              <p:cNvPicPr/>
              <p:nvPr/>
            </p:nvPicPr>
            <p:blipFill>
              <a:blip r:embed="rId4"/>
              <a:stretch>
                <a:fillRect/>
              </a:stretch>
            </p:blipFill>
            <p:spPr>
              <a:xfrm>
                <a:off x="5292819" y="415557"/>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3" name="Ink 12">
                <a:extLst>
                  <a:ext uri="{FF2B5EF4-FFF2-40B4-BE49-F238E27FC236}">
                    <a16:creationId xmlns:a16="http://schemas.microsoft.com/office/drawing/2014/main" id="{1E1E70C0-2A50-BFEB-85E6-05D73EAAF414}"/>
                  </a:ext>
                </a:extLst>
              </p14:cNvPr>
              <p14:cNvContentPartPr/>
              <p14:nvPr/>
            </p14:nvContentPartPr>
            <p14:xfrm>
              <a:off x="4437512" y="3759026"/>
              <a:ext cx="15551" cy="15551"/>
            </p14:xfrm>
          </p:contentPart>
        </mc:Choice>
        <mc:Fallback xmlns="">
          <p:pic>
            <p:nvPicPr>
              <p:cNvPr id="13" name="Ink 12">
                <a:extLst>
                  <a:ext uri="{FF2B5EF4-FFF2-40B4-BE49-F238E27FC236}">
                    <a16:creationId xmlns:a16="http://schemas.microsoft.com/office/drawing/2014/main" id="{1E1E70C0-2A50-BFEB-85E6-05D73EAAF414}"/>
                  </a:ext>
                </a:extLst>
              </p:cNvPr>
              <p:cNvPicPr/>
              <p:nvPr/>
            </p:nvPicPr>
            <p:blipFill>
              <a:blip r:embed="rId4"/>
              <a:stretch>
                <a:fillRect/>
              </a:stretch>
            </p:blipFill>
            <p:spPr>
              <a:xfrm>
                <a:off x="3659962" y="2981476"/>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2577C06D-F356-586F-0EC4-B08D6FDA6863}"/>
                  </a:ext>
                </a:extLst>
              </p14:cNvPr>
              <p14:cNvContentPartPr/>
              <p14:nvPr/>
            </p14:nvContentPartPr>
            <p14:xfrm>
              <a:off x="3100124" y="3759026"/>
              <a:ext cx="15551" cy="15551"/>
            </p14:xfrm>
          </p:contentPart>
        </mc:Choice>
        <mc:Fallback xmlns="">
          <p:pic>
            <p:nvPicPr>
              <p:cNvPr id="14" name="Ink 13">
                <a:extLst>
                  <a:ext uri="{FF2B5EF4-FFF2-40B4-BE49-F238E27FC236}">
                    <a16:creationId xmlns:a16="http://schemas.microsoft.com/office/drawing/2014/main" id="{2577C06D-F356-586F-0EC4-B08D6FDA6863}"/>
                  </a:ext>
                </a:extLst>
              </p:cNvPr>
              <p:cNvPicPr/>
              <p:nvPr/>
            </p:nvPicPr>
            <p:blipFill>
              <a:blip r:embed="rId4"/>
              <a:stretch>
                <a:fillRect/>
              </a:stretch>
            </p:blipFill>
            <p:spPr>
              <a:xfrm>
                <a:off x="2322574" y="2981476"/>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5" name="Ink 14">
                <a:extLst>
                  <a:ext uri="{FF2B5EF4-FFF2-40B4-BE49-F238E27FC236}">
                    <a16:creationId xmlns:a16="http://schemas.microsoft.com/office/drawing/2014/main" id="{0F2771F4-BE52-A704-F99F-BA60E8F25544}"/>
                  </a:ext>
                </a:extLst>
              </p14:cNvPr>
              <p14:cNvContentPartPr/>
              <p14:nvPr/>
            </p14:nvContentPartPr>
            <p14:xfrm>
              <a:off x="3224532" y="3867883"/>
              <a:ext cx="15551" cy="15551"/>
            </p14:xfrm>
          </p:contentPart>
        </mc:Choice>
        <mc:Fallback xmlns="">
          <p:pic>
            <p:nvPicPr>
              <p:cNvPr id="15" name="Ink 14">
                <a:extLst>
                  <a:ext uri="{FF2B5EF4-FFF2-40B4-BE49-F238E27FC236}">
                    <a16:creationId xmlns:a16="http://schemas.microsoft.com/office/drawing/2014/main" id="{0F2771F4-BE52-A704-F99F-BA60E8F25544}"/>
                  </a:ext>
                </a:extLst>
              </p:cNvPr>
              <p:cNvPicPr/>
              <p:nvPr/>
            </p:nvPicPr>
            <p:blipFill>
              <a:blip r:embed="rId4"/>
              <a:stretch>
                <a:fillRect/>
              </a:stretch>
            </p:blipFill>
            <p:spPr>
              <a:xfrm>
                <a:off x="2446982" y="3090333"/>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6" name="Ink 15">
                <a:extLst>
                  <a:ext uri="{FF2B5EF4-FFF2-40B4-BE49-F238E27FC236}">
                    <a16:creationId xmlns:a16="http://schemas.microsoft.com/office/drawing/2014/main" id="{BB38DA87-9AFC-B6D0-247B-7D8DC834B053}"/>
                  </a:ext>
                </a:extLst>
              </p14:cNvPr>
              <p14:cNvContentPartPr/>
              <p14:nvPr/>
            </p14:nvContentPartPr>
            <p14:xfrm>
              <a:off x="3457797" y="3945638"/>
              <a:ext cx="15551" cy="15551"/>
            </p14:xfrm>
          </p:contentPart>
        </mc:Choice>
        <mc:Fallback xmlns="">
          <p:pic>
            <p:nvPicPr>
              <p:cNvPr id="16" name="Ink 15">
                <a:extLst>
                  <a:ext uri="{FF2B5EF4-FFF2-40B4-BE49-F238E27FC236}">
                    <a16:creationId xmlns:a16="http://schemas.microsoft.com/office/drawing/2014/main" id="{BB38DA87-9AFC-B6D0-247B-7D8DC834B053}"/>
                  </a:ext>
                </a:extLst>
              </p:cNvPr>
              <p:cNvPicPr/>
              <p:nvPr/>
            </p:nvPicPr>
            <p:blipFill>
              <a:blip r:embed="rId4"/>
              <a:stretch>
                <a:fillRect/>
              </a:stretch>
            </p:blipFill>
            <p:spPr>
              <a:xfrm>
                <a:off x="2680247" y="3168088"/>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7" name="Ink 16">
                <a:extLst>
                  <a:ext uri="{FF2B5EF4-FFF2-40B4-BE49-F238E27FC236}">
                    <a16:creationId xmlns:a16="http://schemas.microsoft.com/office/drawing/2014/main" id="{77F9DA51-F54E-9B77-AF18-F558456B66C3}"/>
                  </a:ext>
                </a:extLst>
              </p14:cNvPr>
              <p14:cNvContentPartPr/>
              <p14:nvPr/>
            </p14:nvContentPartPr>
            <p14:xfrm>
              <a:off x="3628859" y="3945638"/>
              <a:ext cx="15551" cy="15551"/>
            </p14:xfrm>
          </p:contentPart>
        </mc:Choice>
        <mc:Fallback xmlns="">
          <p:pic>
            <p:nvPicPr>
              <p:cNvPr id="17" name="Ink 16">
                <a:extLst>
                  <a:ext uri="{FF2B5EF4-FFF2-40B4-BE49-F238E27FC236}">
                    <a16:creationId xmlns:a16="http://schemas.microsoft.com/office/drawing/2014/main" id="{77F9DA51-F54E-9B77-AF18-F558456B66C3}"/>
                  </a:ext>
                </a:extLst>
              </p:cNvPr>
              <p:cNvPicPr/>
              <p:nvPr/>
            </p:nvPicPr>
            <p:blipFill>
              <a:blip r:embed="rId4"/>
              <a:stretch>
                <a:fillRect/>
              </a:stretch>
            </p:blipFill>
            <p:spPr>
              <a:xfrm>
                <a:off x="2851309" y="3168088"/>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8" name="Ink 17">
                <a:extLst>
                  <a:ext uri="{FF2B5EF4-FFF2-40B4-BE49-F238E27FC236}">
                    <a16:creationId xmlns:a16="http://schemas.microsoft.com/office/drawing/2014/main" id="{A1600C52-0009-FA50-D3AC-324477B8D76F}"/>
                  </a:ext>
                </a:extLst>
              </p14:cNvPr>
              <p14:cNvContentPartPr/>
              <p14:nvPr/>
            </p14:nvContentPartPr>
            <p14:xfrm>
              <a:off x="3986532" y="3712373"/>
              <a:ext cx="15551" cy="15551"/>
            </p14:xfrm>
          </p:contentPart>
        </mc:Choice>
        <mc:Fallback xmlns="">
          <p:pic>
            <p:nvPicPr>
              <p:cNvPr id="18" name="Ink 17">
                <a:extLst>
                  <a:ext uri="{FF2B5EF4-FFF2-40B4-BE49-F238E27FC236}">
                    <a16:creationId xmlns:a16="http://schemas.microsoft.com/office/drawing/2014/main" id="{A1600C52-0009-FA50-D3AC-324477B8D76F}"/>
                  </a:ext>
                </a:extLst>
              </p:cNvPr>
              <p:cNvPicPr/>
              <p:nvPr/>
            </p:nvPicPr>
            <p:blipFill>
              <a:blip r:embed="rId4"/>
              <a:stretch>
                <a:fillRect/>
              </a:stretch>
            </p:blipFill>
            <p:spPr>
              <a:xfrm>
                <a:off x="3208982" y="2934823"/>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9" name="Ink 18">
                <a:extLst>
                  <a:ext uri="{FF2B5EF4-FFF2-40B4-BE49-F238E27FC236}">
                    <a16:creationId xmlns:a16="http://schemas.microsoft.com/office/drawing/2014/main" id="{5ED198CB-126D-C52B-B13B-D6252FB665C0}"/>
                  </a:ext>
                </a:extLst>
              </p14:cNvPr>
              <p14:cNvContentPartPr/>
              <p14:nvPr/>
            </p14:nvContentPartPr>
            <p14:xfrm>
              <a:off x="4235348" y="3727924"/>
              <a:ext cx="15551" cy="15551"/>
            </p14:xfrm>
          </p:contentPart>
        </mc:Choice>
        <mc:Fallback xmlns="">
          <p:pic>
            <p:nvPicPr>
              <p:cNvPr id="19" name="Ink 18">
                <a:extLst>
                  <a:ext uri="{FF2B5EF4-FFF2-40B4-BE49-F238E27FC236}">
                    <a16:creationId xmlns:a16="http://schemas.microsoft.com/office/drawing/2014/main" id="{5ED198CB-126D-C52B-B13B-D6252FB665C0}"/>
                  </a:ext>
                </a:extLst>
              </p:cNvPr>
              <p:cNvPicPr/>
              <p:nvPr/>
            </p:nvPicPr>
            <p:blipFill>
              <a:blip r:embed="rId4"/>
              <a:stretch>
                <a:fillRect/>
              </a:stretch>
            </p:blipFill>
            <p:spPr>
              <a:xfrm>
                <a:off x="3457798" y="2950374"/>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0" name="Ink 19">
                <a:extLst>
                  <a:ext uri="{FF2B5EF4-FFF2-40B4-BE49-F238E27FC236}">
                    <a16:creationId xmlns:a16="http://schemas.microsoft.com/office/drawing/2014/main" id="{4F41180A-91DB-4816-F2F7-9CABB7078B09}"/>
                  </a:ext>
                </a:extLst>
              </p14:cNvPr>
              <p14:cNvContentPartPr/>
              <p14:nvPr/>
            </p14:nvContentPartPr>
            <p14:xfrm>
              <a:off x="4375308" y="3525761"/>
              <a:ext cx="15551" cy="15551"/>
            </p14:xfrm>
          </p:contentPart>
        </mc:Choice>
        <mc:Fallback xmlns="">
          <p:pic>
            <p:nvPicPr>
              <p:cNvPr id="20" name="Ink 19">
                <a:extLst>
                  <a:ext uri="{FF2B5EF4-FFF2-40B4-BE49-F238E27FC236}">
                    <a16:creationId xmlns:a16="http://schemas.microsoft.com/office/drawing/2014/main" id="{4F41180A-91DB-4816-F2F7-9CABB7078B09}"/>
                  </a:ext>
                </a:extLst>
              </p:cNvPr>
              <p:cNvPicPr/>
              <p:nvPr/>
            </p:nvPicPr>
            <p:blipFill>
              <a:blip r:embed="rId4"/>
              <a:stretch>
                <a:fillRect/>
              </a:stretch>
            </p:blipFill>
            <p:spPr>
              <a:xfrm>
                <a:off x="3597758" y="2748211"/>
                <a:ext cx="1555100" cy="15551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1" name="Ink 20">
                <a:extLst>
                  <a:ext uri="{FF2B5EF4-FFF2-40B4-BE49-F238E27FC236}">
                    <a16:creationId xmlns:a16="http://schemas.microsoft.com/office/drawing/2014/main" id="{BD4F1990-DE2B-7C4B-123B-5CB74E1AD41A}"/>
                  </a:ext>
                </a:extLst>
              </p14:cNvPr>
              <p14:cNvContentPartPr/>
              <p14:nvPr/>
            </p14:nvContentPartPr>
            <p14:xfrm>
              <a:off x="4235348" y="3541312"/>
              <a:ext cx="15551" cy="15551"/>
            </p14:xfrm>
          </p:contentPart>
        </mc:Choice>
        <mc:Fallback xmlns="">
          <p:pic>
            <p:nvPicPr>
              <p:cNvPr id="21" name="Ink 20">
                <a:extLst>
                  <a:ext uri="{FF2B5EF4-FFF2-40B4-BE49-F238E27FC236}">
                    <a16:creationId xmlns:a16="http://schemas.microsoft.com/office/drawing/2014/main" id="{BD4F1990-DE2B-7C4B-123B-5CB74E1AD41A}"/>
                  </a:ext>
                </a:extLst>
              </p:cNvPr>
              <p:cNvPicPr/>
              <p:nvPr/>
            </p:nvPicPr>
            <p:blipFill>
              <a:blip r:embed="rId4"/>
              <a:stretch>
                <a:fillRect/>
              </a:stretch>
            </p:blipFill>
            <p:spPr>
              <a:xfrm>
                <a:off x="3457798" y="2763762"/>
                <a:ext cx="1555100" cy="1555100"/>
              </a:xfrm>
              <a:prstGeom prst="rect">
                <a:avLst/>
              </a:prstGeom>
            </p:spPr>
          </p:pic>
        </mc:Fallback>
      </mc:AlternateContent>
      <p:sp>
        <p:nvSpPr>
          <p:cNvPr id="22" name="TextBox 21">
            <a:extLst>
              <a:ext uri="{FF2B5EF4-FFF2-40B4-BE49-F238E27FC236}">
                <a16:creationId xmlns:a16="http://schemas.microsoft.com/office/drawing/2014/main" id="{C41DB29E-394C-E94A-EEF8-7EFB13E3A321}"/>
              </a:ext>
            </a:extLst>
          </p:cNvPr>
          <p:cNvSpPr txBox="1"/>
          <p:nvPr/>
        </p:nvSpPr>
        <p:spPr>
          <a:xfrm>
            <a:off x="8247512" y="5543948"/>
            <a:ext cx="359228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SHELL SHOCK:</a:t>
            </a:r>
          </a:p>
          <a:p>
            <a:r>
              <a:rPr lang="en-US"/>
              <a:t>Was even seen as  men being 'lazy' or 'cowards'"</a:t>
            </a:r>
          </a:p>
        </p:txBody>
      </p:sp>
      <p:sp>
        <p:nvSpPr>
          <p:cNvPr id="23" name="TextBox 22">
            <a:extLst>
              <a:ext uri="{FF2B5EF4-FFF2-40B4-BE49-F238E27FC236}">
                <a16:creationId xmlns:a16="http://schemas.microsoft.com/office/drawing/2014/main" id="{0F0AB0A1-8E5C-2BF9-0CB2-AFCE8BE713E2}"/>
              </a:ext>
            </a:extLst>
          </p:cNvPr>
          <p:cNvSpPr txBox="1"/>
          <p:nvPr/>
        </p:nvSpPr>
        <p:spPr>
          <a:xfrm>
            <a:off x="275269" y="1739520"/>
            <a:ext cx="51551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Treatments used beginning of 20th century</a:t>
            </a:r>
          </a:p>
        </p:txBody>
      </p:sp>
      <p:sp>
        <p:nvSpPr>
          <p:cNvPr id="24" name="TextBox 23">
            <a:extLst>
              <a:ext uri="{FF2B5EF4-FFF2-40B4-BE49-F238E27FC236}">
                <a16:creationId xmlns:a16="http://schemas.microsoft.com/office/drawing/2014/main" id="{C1B36369-2F62-2904-6115-0530A73981A5}"/>
              </a:ext>
            </a:extLst>
          </p:cNvPr>
          <p:cNvSpPr txBox="1"/>
          <p:nvPr/>
        </p:nvSpPr>
        <p:spPr>
          <a:xfrm>
            <a:off x="4453063" y="5348847"/>
            <a:ext cx="5382382" cy="4007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5" name="TextBox 24">
            <a:extLst>
              <a:ext uri="{FF2B5EF4-FFF2-40B4-BE49-F238E27FC236}">
                <a16:creationId xmlns:a16="http://schemas.microsoft.com/office/drawing/2014/main" id="{81C1D703-F247-1D9D-247C-51BBDF19A973}"/>
              </a:ext>
            </a:extLst>
          </p:cNvPr>
          <p:cNvSpPr txBox="1"/>
          <p:nvPr/>
        </p:nvSpPr>
        <p:spPr>
          <a:xfrm>
            <a:off x="1316006" y="1127005"/>
            <a:ext cx="45883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One of the most popular images of shell shock.</a:t>
            </a:r>
            <a:endParaRPr lang="en-US" dirty="0"/>
          </a:p>
        </p:txBody>
      </p:sp>
      <p:pic>
        <p:nvPicPr>
          <p:cNvPr id="6" name="Picture 5" descr="A glass bottle with a label&#10;&#10;Description automatically generated">
            <a:extLst>
              <a:ext uri="{FF2B5EF4-FFF2-40B4-BE49-F238E27FC236}">
                <a16:creationId xmlns:a16="http://schemas.microsoft.com/office/drawing/2014/main" id="{E61C9835-E942-EA80-7CCC-412E50D93C02}"/>
              </a:ext>
            </a:extLst>
          </p:cNvPr>
          <p:cNvPicPr>
            <a:picLocks noChangeAspect="1"/>
          </p:cNvPicPr>
          <p:nvPr/>
        </p:nvPicPr>
        <p:blipFill>
          <a:blip r:embed="rId16"/>
          <a:stretch>
            <a:fillRect/>
          </a:stretch>
        </p:blipFill>
        <p:spPr>
          <a:xfrm>
            <a:off x="275269" y="4175965"/>
            <a:ext cx="1577677" cy="2139821"/>
          </a:xfrm>
          <a:prstGeom prst="rect">
            <a:avLst/>
          </a:prstGeom>
        </p:spPr>
      </p:pic>
      <p:sp>
        <p:nvSpPr>
          <p:cNvPr id="29" name="TextBox 28">
            <a:extLst>
              <a:ext uri="{FF2B5EF4-FFF2-40B4-BE49-F238E27FC236}">
                <a16:creationId xmlns:a16="http://schemas.microsoft.com/office/drawing/2014/main" id="{DDDA4C8D-8BA1-44FA-88CD-6F54DE5EBA53}"/>
              </a:ext>
            </a:extLst>
          </p:cNvPr>
          <p:cNvSpPr txBox="1"/>
          <p:nvPr/>
        </p:nvSpPr>
        <p:spPr>
          <a:xfrm>
            <a:off x="5280378" y="2556933"/>
            <a:ext cx="1828800" cy="1828800"/>
          </a:xfrm>
          <a:prstGeom prst="rect">
            <a:avLst/>
          </a:prstGeom>
          <a:noFill/>
        </p:spPr>
        <p:txBody>
          <a:bodyPr wrap="square" rtlCol="0">
            <a:spAutoFit/>
          </a:bodyPr>
          <a:lstStyle/>
          <a:p>
            <a:pPr algn="l"/>
            <a:endParaRPr lang="en-US"/>
          </a:p>
        </p:txBody>
      </p:sp>
      <p:sp>
        <p:nvSpPr>
          <p:cNvPr id="30" name="TextBox 29">
            <a:extLst>
              <a:ext uri="{FF2B5EF4-FFF2-40B4-BE49-F238E27FC236}">
                <a16:creationId xmlns:a16="http://schemas.microsoft.com/office/drawing/2014/main" id="{645D1C2A-C98E-BD5F-462C-ACE4CA808AAF}"/>
              </a:ext>
            </a:extLst>
          </p:cNvPr>
          <p:cNvSpPr txBox="1"/>
          <p:nvPr/>
        </p:nvSpPr>
        <p:spPr>
          <a:xfrm>
            <a:off x="5280378" y="2556933"/>
            <a:ext cx="1828800" cy="1828800"/>
          </a:xfrm>
          <a:prstGeom prst="rect">
            <a:avLst/>
          </a:prstGeom>
          <a:noFill/>
        </p:spPr>
        <p:txBody>
          <a:bodyPr wrap="square" rtlCol="0">
            <a:spAutoFit/>
          </a:bodyPr>
          <a:lstStyle/>
          <a:p>
            <a:pPr algn="l"/>
            <a:endParaRPr lang="en-US"/>
          </a:p>
        </p:txBody>
      </p:sp>
      <p:sp>
        <p:nvSpPr>
          <p:cNvPr id="31" name="TextBox 30">
            <a:extLst>
              <a:ext uri="{FF2B5EF4-FFF2-40B4-BE49-F238E27FC236}">
                <a16:creationId xmlns:a16="http://schemas.microsoft.com/office/drawing/2014/main" id="{F3DF90FF-25F6-ECD4-57F4-DC944112B2B5}"/>
              </a:ext>
            </a:extLst>
          </p:cNvPr>
          <p:cNvSpPr txBox="1"/>
          <p:nvPr/>
        </p:nvSpPr>
        <p:spPr>
          <a:xfrm>
            <a:off x="5280378" y="2556933"/>
            <a:ext cx="1828800" cy="1828800"/>
          </a:xfrm>
          <a:prstGeom prst="rect">
            <a:avLst/>
          </a:prstGeom>
          <a:noFill/>
        </p:spPr>
        <p:txBody>
          <a:bodyPr wrap="square" rtlCol="0">
            <a:spAutoFit/>
          </a:bodyPr>
          <a:lstStyle/>
          <a:p>
            <a:pPr algn="l"/>
            <a:endParaRPr lang="en-US"/>
          </a:p>
        </p:txBody>
      </p:sp>
      <p:sp>
        <p:nvSpPr>
          <p:cNvPr id="33" name="TextBox 32">
            <a:extLst>
              <a:ext uri="{FF2B5EF4-FFF2-40B4-BE49-F238E27FC236}">
                <a16:creationId xmlns:a16="http://schemas.microsoft.com/office/drawing/2014/main" id="{7F366DD6-14C1-5341-3CC2-9FA9A8B20A3C}"/>
              </a:ext>
            </a:extLst>
          </p:cNvPr>
          <p:cNvSpPr txBox="1"/>
          <p:nvPr/>
        </p:nvSpPr>
        <p:spPr>
          <a:xfrm>
            <a:off x="176204" y="6347997"/>
            <a:ext cx="5581999" cy="369332"/>
          </a:xfrm>
          <a:prstGeom prst="rect">
            <a:avLst/>
          </a:prstGeom>
          <a:noFill/>
        </p:spPr>
        <p:txBody>
          <a:bodyPr wrap="square" rtlCol="0">
            <a:spAutoFit/>
          </a:bodyPr>
          <a:lstStyle/>
          <a:p>
            <a:pPr algn="l"/>
            <a:r>
              <a:rPr lang="en-GB"/>
              <a:t>Image: Science Museum Group Collection.</a:t>
            </a:r>
            <a:endParaRPr lang="en-US"/>
          </a:p>
        </p:txBody>
      </p:sp>
      <p:pic>
        <p:nvPicPr>
          <p:cNvPr id="36" name="Picture 35">
            <a:extLst>
              <a:ext uri="{FF2B5EF4-FFF2-40B4-BE49-F238E27FC236}">
                <a16:creationId xmlns:a16="http://schemas.microsoft.com/office/drawing/2014/main" id="{324316EE-57AE-705B-18CC-9B043F104C86}"/>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8468954" y="198720"/>
            <a:ext cx="3501163" cy="2855104"/>
          </a:xfrm>
          <a:prstGeom prst="rect">
            <a:avLst/>
          </a:prstGeom>
        </p:spPr>
      </p:pic>
      <p:sp>
        <p:nvSpPr>
          <p:cNvPr id="37" name="TextBox 36">
            <a:extLst>
              <a:ext uri="{FF2B5EF4-FFF2-40B4-BE49-F238E27FC236}">
                <a16:creationId xmlns:a16="http://schemas.microsoft.com/office/drawing/2014/main" id="{DD3BD552-589B-F35C-F646-FB84A82C1CF0}"/>
              </a:ext>
            </a:extLst>
          </p:cNvPr>
          <p:cNvSpPr txBox="1"/>
          <p:nvPr/>
        </p:nvSpPr>
        <p:spPr>
          <a:xfrm>
            <a:off x="5278150" y="2559161"/>
            <a:ext cx="1828800" cy="1828800"/>
          </a:xfrm>
          <a:prstGeom prst="rect">
            <a:avLst/>
          </a:prstGeom>
          <a:noFill/>
        </p:spPr>
        <p:txBody>
          <a:bodyPr wrap="square" rtlCol="0">
            <a:spAutoFit/>
          </a:bodyPr>
          <a:lstStyle/>
          <a:p>
            <a:pPr algn="l"/>
            <a:endParaRPr lang="en-US"/>
          </a:p>
        </p:txBody>
      </p:sp>
      <p:sp>
        <p:nvSpPr>
          <p:cNvPr id="38" name="TextBox 37">
            <a:extLst>
              <a:ext uri="{FF2B5EF4-FFF2-40B4-BE49-F238E27FC236}">
                <a16:creationId xmlns:a16="http://schemas.microsoft.com/office/drawing/2014/main" id="{C09B38EC-D0BC-D248-E18B-33AFB33B3732}"/>
              </a:ext>
            </a:extLst>
          </p:cNvPr>
          <p:cNvSpPr txBox="1"/>
          <p:nvPr/>
        </p:nvSpPr>
        <p:spPr>
          <a:xfrm>
            <a:off x="8495157" y="3114136"/>
            <a:ext cx="4779449" cy="369332"/>
          </a:xfrm>
          <a:prstGeom prst="rect">
            <a:avLst/>
          </a:prstGeom>
          <a:noFill/>
        </p:spPr>
        <p:txBody>
          <a:bodyPr wrap="square" rtlCol="0">
            <a:spAutoFit/>
          </a:bodyPr>
          <a:lstStyle/>
          <a:p>
            <a:pPr algn="l"/>
            <a:r>
              <a:rPr lang="en-GB"/>
              <a:t>Image: </a:t>
            </a:r>
            <a:r>
              <a:rPr lang="en-GB" err="1"/>
              <a:t>Rarehistoicalphotos.com</a:t>
            </a:r>
            <a:endParaRPr lang="en-US"/>
          </a:p>
        </p:txBody>
      </p:sp>
      <p:pic>
        <p:nvPicPr>
          <p:cNvPr id="39" name="Picture 38">
            <a:extLst>
              <a:ext uri="{FF2B5EF4-FFF2-40B4-BE49-F238E27FC236}">
                <a16:creationId xmlns:a16="http://schemas.microsoft.com/office/drawing/2014/main" id="{A1C9CA94-A3C7-F8C5-460F-DE4007D92FA3}"/>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4999005" y="2962211"/>
            <a:ext cx="2962475" cy="2288788"/>
          </a:xfrm>
          <a:prstGeom prst="rect">
            <a:avLst/>
          </a:prstGeom>
        </p:spPr>
      </p:pic>
      <p:sp>
        <p:nvSpPr>
          <p:cNvPr id="40" name="TextBox 39">
            <a:extLst>
              <a:ext uri="{FF2B5EF4-FFF2-40B4-BE49-F238E27FC236}">
                <a16:creationId xmlns:a16="http://schemas.microsoft.com/office/drawing/2014/main" id="{6A53C0C7-7514-FE21-F345-72EE7C96AFAF}"/>
              </a:ext>
            </a:extLst>
          </p:cNvPr>
          <p:cNvSpPr txBox="1"/>
          <p:nvPr/>
        </p:nvSpPr>
        <p:spPr>
          <a:xfrm>
            <a:off x="4616350" y="5255197"/>
            <a:ext cx="2487860" cy="646331"/>
          </a:xfrm>
          <a:prstGeom prst="rect">
            <a:avLst/>
          </a:prstGeom>
          <a:noFill/>
        </p:spPr>
        <p:txBody>
          <a:bodyPr wrap="square" rtlCol="0">
            <a:spAutoFit/>
          </a:bodyPr>
          <a:lstStyle/>
          <a:p>
            <a:pPr algn="l"/>
            <a:r>
              <a:rPr lang="en-GB"/>
              <a:t>Image: the conversation.com</a:t>
            </a:r>
            <a:endParaRPr lang="en-US"/>
          </a:p>
        </p:txBody>
      </p:sp>
      <p:sp>
        <p:nvSpPr>
          <p:cNvPr id="2" name="TextBox 1">
            <a:extLst>
              <a:ext uri="{FF2B5EF4-FFF2-40B4-BE49-F238E27FC236}">
                <a16:creationId xmlns:a16="http://schemas.microsoft.com/office/drawing/2014/main" id="{63EF91B1-2B35-E576-BC7C-AC039D7A28A0}"/>
              </a:ext>
            </a:extLst>
          </p:cNvPr>
          <p:cNvSpPr txBox="1"/>
          <p:nvPr/>
        </p:nvSpPr>
        <p:spPr>
          <a:xfrm>
            <a:off x="51917600" y="2606322"/>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1CED70D3-C082-D03B-04F5-9DA307C5E775}"/>
              </a:ext>
            </a:extLst>
          </p:cNvPr>
          <p:cNvSpPr txBox="1"/>
          <p:nvPr/>
        </p:nvSpPr>
        <p:spPr>
          <a:xfrm>
            <a:off x="51917600" y="2606322"/>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CD48CD11-436A-FAFD-6DD6-638092DF4C6D}"/>
              </a:ext>
            </a:extLst>
          </p:cNvPr>
          <p:cNvSpPr txBox="1"/>
          <p:nvPr/>
        </p:nvSpPr>
        <p:spPr>
          <a:xfrm>
            <a:off x="49158878" y="1208658"/>
            <a:ext cx="1828800" cy="1828800"/>
          </a:xfrm>
          <a:prstGeom prst="rect">
            <a:avLst/>
          </a:prstGeom>
          <a:noFill/>
        </p:spPr>
        <p:txBody>
          <a:bodyPr wrap="square" rtlCol="0">
            <a:spAutoFit/>
          </a:bodyPr>
          <a:lstStyle/>
          <a:p>
            <a:pPr algn="l"/>
            <a:endParaRPr lang="en-US" dirty="0"/>
          </a:p>
        </p:txBody>
      </p:sp>
      <p:sp>
        <p:nvSpPr>
          <p:cNvPr id="27" name="TextBox 26">
            <a:extLst>
              <a:ext uri="{FF2B5EF4-FFF2-40B4-BE49-F238E27FC236}">
                <a16:creationId xmlns:a16="http://schemas.microsoft.com/office/drawing/2014/main" id="{11D2DAA5-DCFE-DA40-786F-3708F285A257}"/>
              </a:ext>
            </a:extLst>
          </p:cNvPr>
          <p:cNvSpPr txBox="1"/>
          <p:nvPr/>
        </p:nvSpPr>
        <p:spPr>
          <a:xfrm>
            <a:off x="51868211" y="2415822"/>
            <a:ext cx="1828800" cy="1828800"/>
          </a:xfrm>
          <a:prstGeom prst="rect">
            <a:avLst/>
          </a:prstGeom>
          <a:noFill/>
        </p:spPr>
        <p:txBody>
          <a:bodyPr wrap="square" rtlCol="0">
            <a:spAutoFit/>
          </a:bodyPr>
          <a:lstStyle/>
          <a:p>
            <a:pPr algn="l"/>
            <a:endParaRPr lang="en-US" dirty="0"/>
          </a:p>
        </p:txBody>
      </p:sp>
      <p:sp>
        <p:nvSpPr>
          <p:cNvPr id="28" name="TextBox 27">
            <a:extLst>
              <a:ext uri="{FF2B5EF4-FFF2-40B4-BE49-F238E27FC236}">
                <a16:creationId xmlns:a16="http://schemas.microsoft.com/office/drawing/2014/main" id="{1A70C5CF-8E5B-66F9-1987-15734671CC20}"/>
              </a:ext>
            </a:extLst>
          </p:cNvPr>
          <p:cNvSpPr txBox="1"/>
          <p:nvPr/>
        </p:nvSpPr>
        <p:spPr>
          <a:xfrm>
            <a:off x="5089877" y="1689100"/>
            <a:ext cx="1828800" cy="1828800"/>
          </a:xfrm>
          <a:prstGeom prst="rect">
            <a:avLst/>
          </a:prstGeom>
          <a:noFill/>
        </p:spPr>
        <p:txBody>
          <a:bodyPr wrap="square" rtlCol="0">
            <a:spAutoFit/>
          </a:bodyPr>
          <a:lstStyle/>
          <a:p>
            <a:pPr algn="l"/>
            <a:endParaRPr lang="en-US" dirty="0"/>
          </a:p>
        </p:txBody>
      </p:sp>
      <p:sp>
        <p:nvSpPr>
          <p:cNvPr id="34" name="Title 33">
            <a:extLst>
              <a:ext uri="{FF2B5EF4-FFF2-40B4-BE49-F238E27FC236}">
                <a16:creationId xmlns:a16="http://schemas.microsoft.com/office/drawing/2014/main" id="{BE33F6CC-426B-C4FF-87AE-7462518551E0}"/>
              </a:ext>
            </a:extLst>
          </p:cNvPr>
          <p:cNvSpPr>
            <a:spLocks noGrp="1"/>
          </p:cNvSpPr>
          <p:nvPr>
            <p:ph type="title"/>
          </p:nvPr>
        </p:nvSpPr>
        <p:spPr>
          <a:xfrm>
            <a:off x="176204" y="56221"/>
            <a:ext cx="10515600" cy="1325563"/>
          </a:xfrm>
        </p:spPr>
        <p:txBody>
          <a:bodyPr/>
          <a:lstStyle/>
          <a:p>
            <a:r>
              <a:rPr lang="en-GB" dirty="0"/>
              <a:t>TREATMENTS</a:t>
            </a:r>
            <a:endParaRPr lang="en-US" dirty="0"/>
          </a:p>
        </p:txBody>
      </p:sp>
    </p:spTree>
    <p:extLst>
      <p:ext uri="{BB962C8B-B14F-4D97-AF65-F5344CB8AC3E}">
        <p14:creationId xmlns:p14="http://schemas.microsoft.com/office/powerpoint/2010/main" val="752566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BBC7C-1E6E-ECC8-2069-A6CDFC84789E}"/>
              </a:ext>
            </a:extLst>
          </p:cNvPr>
          <p:cNvSpPr>
            <a:spLocks noGrp="1"/>
          </p:cNvSpPr>
          <p:nvPr>
            <p:ph type="title"/>
          </p:nvPr>
        </p:nvSpPr>
        <p:spPr>
          <a:xfrm>
            <a:off x="7808816" y="139439"/>
            <a:ext cx="3884962" cy="1331637"/>
          </a:xfrm>
        </p:spPr>
        <p:txBody>
          <a:bodyPr vert="horz" lIns="0" tIns="0" rIns="0" bIns="0" rtlCol="0" anchor="b" anchorCtr="0">
            <a:normAutofit/>
          </a:bodyPr>
          <a:lstStyle/>
          <a:p>
            <a:pPr algn="ctr"/>
            <a:r>
              <a:rPr lang="en-US" dirty="0"/>
              <a:t>The treatments </a:t>
            </a:r>
          </a:p>
        </p:txBody>
      </p:sp>
      <p:pic>
        <p:nvPicPr>
          <p:cNvPr id="13" name="Picture 12">
            <a:extLst>
              <a:ext uri="{FF2B5EF4-FFF2-40B4-BE49-F238E27FC236}">
                <a16:creationId xmlns:a16="http://schemas.microsoft.com/office/drawing/2014/main" id="{30DF77AA-EA84-A1CE-FB77-66A948FE00A3}"/>
              </a:ext>
            </a:extLst>
          </p:cNvPr>
          <p:cNvPicPr>
            <a:picLocks noChangeAspect="1"/>
          </p:cNvPicPr>
          <p:nvPr/>
        </p:nvPicPr>
        <p:blipFill rotWithShape="1">
          <a:blip r:embed="rId3">
            <a:extLst>
              <a:ext uri="{28A0092B-C50C-407E-A947-70E740481C1C}">
                <a14:useLocalDpi xmlns:a14="http://schemas.microsoft.com/office/drawing/2010/main" val="0"/>
              </a:ext>
            </a:extLst>
          </a:blip>
          <a:srcRect l="11149" r="9186"/>
          <a:stretch/>
        </p:blipFill>
        <p:spPr>
          <a:xfrm>
            <a:off x="540988" y="540000"/>
            <a:ext cx="3337200" cy="5778000"/>
          </a:xfrm>
          <a:prstGeom prst="rect">
            <a:avLst/>
          </a:prstGeom>
        </p:spPr>
      </p:pic>
      <p:pic>
        <p:nvPicPr>
          <p:cNvPr id="12" name="Picture 11">
            <a:extLst>
              <a:ext uri="{FF2B5EF4-FFF2-40B4-BE49-F238E27FC236}">
                <a16:creationId xmlns:a16="http://schemas.microsoft.com/office/drawing/2014/main" id="{DF867646-A778-61AF-FACA-BD357FEF9812}"/>
              </a:ext>
            </a:extLst>
          </p:cNvPr>
          <p:cNvPicPr>
            <a:picLocks noChangeAspect="1"/>
          </p:cNvPicPr>
          <p:nvPr/>
        </p:nvPicPr>
        <p:blipFill rotWithShape="1">
          <a:blip r:embed="rId4">
            <a:extLst>
              <a:ext uri="{28A0092B-C50C-407E-A947-70E740481C1C}">
                <a14:useLocalDpi xmlns:a14="http://schemas.microsoft.com/office/drawing/2010/main" val="0"/>
              </a:ext>
            </a:extLst>
          </a:blip>
          <a:srcRect l="19125" r="23154"/>
          <a:stretch/>
        </p:blipFill>
        <p:spPr>
          <a:xfrm>
            <a:off x="3874814" y="540000"/>
            <a:ext cx="3337200" cy="2890800"/>
          </a:xfrm>
          <a:prstGeom prst="rect">
            <a:avLst/>
          </a:prstGeom>
        </p:spPr>
      </p:pic>
      <p:pic>
        <p:nvPicPr>
          <p:cNvPr id="15" name="Picture 14">
            <a:extLst>
              <a:ext uri="{FF2B5EF4-FFF2-40B4-BE49-F238E27FC236}">
                <a16:creationId xmlns:a16="http://schemas.microsoft.com/office/drawing/2014/main" id="{087ECDAB-2165-7B68-5E1C-892EECBD3AFC}"/>
              </a:ext>
            </a:extLst>
          </p:cNvPr>
          <p:cNvPicPr>
            <a:picLocks noChangeAspect="1"/>
          </p:cNvPicPr>
          <p:nvPr/>
        </p:nvPicPr>
        <p:blipFill rotWithShape="1">
          <a:blip r:embed="rId5">
            <a:extLst>
              <a:ext uri="{28A0092B-C50C-407E-A947-70E740481C1C}">
                <a14:useLocalDpi xmlns:a14="http://schemas.microsoft.com/office/drawing/2010/main" val="0"/>
              </a:ext>
            </a:extLst>
          </a:blip>
          <a:srcRect l="8343" r="19797" b="3"/>
          <a:stretch/>
        </p:blipFill>
        <p:spPr>
          <a:xfrm>
            <a:off x="3874814" y="3427200"/>
            <a:ext cx="3337200" cy="2890800"/>
          </a:xfrm>
          <a:prstGeom prst="rect">
            <a:avLst/>
          </a:prstGeom>
        </p:spPr>
      </p:pic>
      <p:sp>
        <p:nvSpPr>
          <p:cNvPr id="5" name="Text Placeholder 4">
            <a:extLst>
              <a:ext uri="{FF2B5EF4-FFF2-40B4-BE49-F238E27FC236}">
                <a16:creationId xmlns:a16="http://schemas.microsoft.com/office/drawing/2014/main" id="{30E84973-658A-F7FF-3CC7-D7BA5E6F1671}"/>
              </a:ext>
            </a:extLst>
          </p:cNvPr>
          <p:cNvSpPr>
            <a:spLocks noGrp="1"/>
          </p:cNvSpPr>
          <p:nvPr>
            <p:ph type="body" sz="half" idx="2"/>
          </p:nvPr>
        </p:nvSpPr>
        <p:spPr>
          <a:xfrm>
            <a:off x="7521222" y="1471076"/>
            <a:ext cx="4543778" cy="4846924"/>
          </a:xfrm>
        </p:spPr>
        <p:txBody>
          <a:bodyPr vert="horz" lIns="0" tIns="0" rIns="0" bIns="0" rtlCol="0" anchor="t" anchorCtr="0">
            <a:normAutofit fontScale="70000" lnSpcReduction="20000"/>
          </a:bodyPr>
          <a:lstStyle/>
          <a:p>
            <a:pPr>
              <a:lnSpc>
                <a:spcPct val="115000"/>
              </a:lnSpc>
            </a:pPr>
            <a:r>
              <a:rPr lang="en-US" sz="2700" b="1" dirty="0"/>
              <a:t>ECT,: electro convulsive therapy: sending electrical currents through the brain.</a:t>
            </a:r>
            <a:endParaRPr lang="en-GB" sz="2700" b="1" dirty="0"/>
          </a:p>
          <a:p>
            <a:pPr>
              <a:lnSpc>
                <a:spcPct val="115000"/>
              </a:lnSpc>
            </a:pPr>
            <a:r>
              <a:rPr lang="en-US" sz="2700" b="1" dirty="0"/>
              <a:t>Anesthesia : chloroform or ether </a:t>
            </a:r>
          </a:p>
          <a:p>
            <a:pPr>
              <a:lnSpc>
                <a:spcPct val="115000"/>
              </a:lnSpc>
            </a:pPr>
            <a:r>
              <a:rPr lang="en-US" sz="2700" b="1" dirty="0"/>
              <a:t>Ether: introduced in 1846 to use before surgeries..</a:t>
            </a:r>
          </a:p>
          <a:p>
            <a:pPr>
              <a:lnSpc>
                <a:spcPct val="115000"/>
              </a:lnSpc>
            </a:pPr>
            <a:r>
              <a:rPr lang="en-US" sz="2700" b="1" dirty="0"/>
              <a:t>Chloroform: sweet smelling colorless . First used in 1847 as an anesthetic and was more popular. </a:t>
            </a:r>
          </a:p>
          <a:p>
            <a:pPr>
              <a:lnSpc>
                <a:spcPct val="115000"/>
              </a:lnSpc>
            </a:pPr>
            <a:r>
              <a:rPr lang="en-US" sz="2700" b="1" dirty="0"/>
              <a:t>Barbiturates: depressant drug derived from barbituric acid, depresses  the nervous system.</a:t>
            </a:r>
            <a:r>
              <a:rPr lang="en-US" sz="1400" dirty="0"/>
              <a:t> </a:t>
            </a:r>
            <a:endParaRPr lang="en-GB" sz="1400" dirty="0"/>
          </a:p>
          <a:p>
            <a:pPr>
              <a:lnSpc>
                <a:spcPct val="115000"/>
              </a:lnSpc>
            </a:pPr>
            <a:r>
              <a:rPr lang="en-GB" sz="1400" b="1" dirty="0"/>
              <a:t>I</a:t>
            </a:r>
            <a:r>
              <a:rPr lang="en-GB" sz="2900" b="1" dirty="0"/>
              <a:t>nsulin coma therapy:  Giving soldiers small amounts of insulin to induce coma or long sleep. </a:t>
            </a:r>
          </a:p>
          <a:p>
            <a:pPr>
              <a:lnSpc>
                <a:spcPct val="115000"/>
              </a:lnSpc>
            </a:pPr>
            <a:endParaRPr lang="en-US" sz="1400" dirty="0"/>
          </a:p>
        </p:txBody>
      </p:sp>
    </p:spTree>
    <p:extLst>
      <p:ext uri="{BB962C8B-B14F-4D97-AF65-F5344CB8AC3E}">
        <p14:creationId xmlns:p14="http://schemas.microsoft.com/office/powerpoint/2010/main" val="3967945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4728720-2FED-8DDE-F026-B235B2A63CD2}"/>
              </a:ext>
            </a:extLst>
          </p:cNvPr>
          <p:cNvSpPr>
            <a:spLocks noGrp="1"/>
          </p:cNvSpPr>
          <p:nvPr>
            <p:ph type="body" sz="half" idx="2"/>
          </p:nvPr>
        </p:nvSpPr>
        <p:spPr>
          <a:xfrm>
            <a:off x="487011" y="451555"/>
            <a:ext cx="10364434" cy="5558544"/>
          </a:xfrm>
        </p:spPr>
        <p:txBody>
          <a:bodyPr>
            <a:normAutofit fontScale="25000" lnSpcReduction="20000"/>
          </a:bodyPr>
          <a:lstStyle/>
          <a:p>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During the 1900s after the end of WW1 shell shock was very much prominent. Not only did it effect the mind of the traumatized it would also affect the physical body. A silent battlefield emerged within the minds of soldiers, initially dubbed “shell shock” and the understanding of this was in its infancy. The treatments used for this were barbaric.  They were almost as traumatizing as being on the battlefield.  When is hospital instead of getting rest and psychological help the doctors would use electric shock treatment/therapy on the soldiers. If it wasn’t electric shocks, it was cold water baths, hot water bathing, barbiturates, chloroform, ether and insulin coma therapy.  These are some of the pictures that are related to shell shock, this one is probably the most seen and used. A picture of a man in the trenches grinning at the camera. </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1916 senior officers prohibited the publishing of the term shell shock as this was perceived as a sign of weakness or hysteria. Hysteria at the time was seen as something that only women suffered from and was still very much stigmatized to women and not the courages men on the battle front. They were abolishing the term “shell shock” all together. They didn't want 'outsiders' to know the incapacitation of the UK military men. They didn’t understand what was causing the physical effects such as why men were unable to walk or talk when returning from war.  It wasn’t until later in the war that they had concluded that it wasn’t all down to brain injury as previously thought as men that were not on the front lines such as the generals were suffering too.  Instead, they decided that it was weakness of the man and that they needed to be “snapped out of it” (the conversation.com, 2017).</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There were other methods tried on the soldiers such as using opioids such as Barbiturates, chloroform and reversed insulin treatment. The insulin coma therapy was initially founded after World War 1 in 1927. In was introduced by Manfred Sakel, he was using it to treat drug addicts and psychopaths but after one of his patients accidentally slipped into a coma and awoke with better mental clarity, he thought that this could work to treat mental illnesses.  He would essentially put the men into a comatose state by giving them small amounts of insulin meaning they would be asleep for days at a time in the hopes that they would wake up ‘cured’. (</a:t>
            </a:r>
            <a:r>
              <a:rPr lang="en-US" sz="48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Sciencemuseum.org</a:t>
            </a:r>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2024) The effects of this would be hypoglycemic shock from the low blood sugar, brain damage from being in a coma for so long and possible death.  The barbiturates were used in a form called veronal, a sedative to calm the hysterics. They only referred to women as being hysterical, so for men to be showing these symptoms was just not heard of.  The doctors at the time were almost punishing the men for being ‘weak’ and basically abusing them. Only letting them return to battle on the front lines like some sort of reward, if they showed any signs of being human again.  So, while they thought they were making progress treating the men the way they were, they were only adding to the psychological trauma. Ether was another popular treatment used for shell shock. It was introduced in 1846 and it was used as an anesthetic at the time before going into surgeries. (Cambridge dictionary, 2024) It would produce a psychotropic effect and the men would feel euphoric and hallucinate, it may have felt good at the time, but it wasn’t really curing or solving anything, they still had traumatic side effects but now they were just high. </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ECT, Electric shock meaning that they were restraining the patient and sending large amounts of electricity through their brain in hopes to set or rewire their nervous system and cure them.  This was painful and usually would lead to long term effects such as memory loss, fatigue, headaches and sometimes epilepsy.  There was also the risk of a brain hemorrhage, heart failure and death. Using electric shocks and sending them through the brain was thought to re wire the brain and the nervous system and a remedy for depression. This was the most popular method used and it was thought that the greater the seizure the better it was working. (</a:t>
            </a:r>
            <a:r>
              <a:rPr lang="en-US" sz="48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Sciencemuseum.org</a:t>
            </a:r>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2024) </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conclusion, the years between 1914 and 1918 witnessed a burgeoning awareness of shell shock, but the understanding and treatments were in their infancy. The legacy of those early attempts to grapple with psychological trauma during the war laid the groundwork for advancements in mental health care in the decades to come.</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4800" b="1" u="sng"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References:</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Rare Historical Photos</a:t>
            </a:r>
            <a:r>
              <a:rPr lang="en-GB" sz="4800" i="1"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(2023). Rarehistoricalphotos.com. https://</a:t>
            </a:r>
            <a:r>
              <a:rPr lang="en-GB" sz="48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rarehistoricalphotos.com</a:t>
            </a:r>
            <a:r>
              <a:rPr lang="en-GB"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/shell-shocked-soldier-1916/</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Science Museum.</a:t>
            </a:r>
            <a:r>
              <a:rPr lang="en-GB" sz="4800" i="1"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(2024, January 09). Sciencemuseumgroup.org.uk.</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https://collection.sciencemuseumgroup.org.uk/objects/co186926/bottle-for-veronal-powder-bottle-barbiturate.</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4800" kern="100" dirty="0">
                <a:effectLst/>
                <a:latin typeface="Calibri" panose="020F0502020204030204" pitchFamily="34" charset="0"/>
                <a:ea typeface="Times New Roman" panose="02020603050405020304" pitchFamily="18" charset="0"/>
                <a:cs typeface="Times New Roman" panose="02020603050405020304" pitchFamily="18" charset="0"/>
              </a:rPr>
              <a:t> </a:t>
            </a:r>
          </a:p>
          <a:p>
            <a:r>
              <a:rPr lang="en-GB" sz="4800" kern="100" dirty="0">
                <a:effectLst/>
                <a:latin typeface="Calibri" panose="020F0502020204030204" pitchFamily="34" charset="0"/>
                <a:ea typeface="Times New Roman" panose="02020603050405020304" pitchFamily="18" charset="0"/>
                <a:cs typeface="Times New Roman" panose="02020603050405020304" pitchFamily="18" charset="0"/>
              </a:rPr>
              <a:t>Science</a:t>
            </a:r>
            <a:r>
              <a:rPr lang="en-GB" sz="4800" i="1"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4800" kern="100" dirty="0">
                <a:effectLst/>
                <a:latin typeface="Calibri" panose="020F0502020204030204" pitchFamily="34" charset="0"/>
                <a:ea typeface="Times New Roman" panose="02020603050405020304" pitchFamily="18" charset="0"/>
                <a:cs typeface="Times New Roman" panose="02020603050405020304" pitchFamily="18" charset="0"/>
              </a:rPr>
              <a:t>Museum</a:t>
            </a:r>
            <a:r>
              <a:rPr lang="en-GB" sz="4800" i="1"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4800" kern="100" dirty="0">
                <a:effectLst/>
                <a:latin typeface="Calibri" panose="020F0502020204030204" pitchFamily="34" charset="0"/>
                <a:ea typeface="Times New Roman" panose="02020603050405020304" pitchFamily="18" charset="0"/>
                <a:cs typeface="Times New Roman" panose="02020603050405020304" pitchFamily="18" charset="0"/>
              </a:rPr>
              <a:t>(2024, January 09)</a:t>
            </a:r>
            <a:r>
              <a:rPr lang="en-GB" sz="4800" i="1"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4800" kern="100" dirty="0">
                <a:effectLst/>
                <a:latin typeface="Calibri" panose="020F0502020204030204" pitchFamily="34" charset="0"/>
                <a:ea typeface="Times New Roman" panose="02020603050405020304" pitchFamily="18" charset="0"/>
                <a:cs typeface="Times New Roman" panose="02020603050405020304" pitchFamily="18" charset="0"/>
              </a:rPr>
              <a:t>sciencemuseumgroup.org.uk.https://</a:t>
            </a:r>
            <a:r>
              <a:rPr lang="en-GB" sz="4800" kern="100" dirty="0" err="1">
                <a:effectLst/>
                <a:latin typeface="Calibri" panose="020F0502020204030204" pitchFamily="34" charset="0"/>
                <a:ea typeface="Times New Roman" panose="02020603050405020304" pitchFamily="18" charset="0"/>
                <a:cs typeface="Times New Roman" panose="02020603050405020304" pitchFamily="18" charset="0"/>
              </a:rPr>
              <a:t>www.sciencemuseum.org.uk</a:t>
            </a:r>
            <a:r>
              <a:rPr lang="en-GB" sz="4800" kern="100" dirty="0">
                <a:effectLst/>
                <a:latin typeface="Calibri" panose="020F0502020204030204" pitchFamily="34" charset="0"/>
                <a:ea typeface="Times New Roman" panose="02020603050405020304" pitchFamily="18" charset="0"/>
                <a:cs typeface="Times New Roman" panose="02020603050405020304" pitchFamily="18" charset="0"/>
              </a:rPr>
              <a:t>/objects-and-stories/medicine/heroic-therapies-psychiatry</a:t>
            </a:r>
          </a:p>
          <a:p>
            <a:r>
              <a:rPr lang="en-GB" sz="4800" kern="100" dirty="0">
                <a:effectLst/>
                <a:latin typeface="Calibri" panose="020F0502020204030204" pitchFamily="34" charset="0"/>
                <a:ea typeface="Times New Roman" panose="02020603050405020304" pitchFamily="18" charset="0"/>
                <a:cs typeface="Times New Roman" panose="02020603050405020304" pitchFamily="18" charset="0"/>
              </a:rPr>
              <a:t> </a:t>
            </a:r>
          </a:p>
          <a:p>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Conversation</a:t>
            </a:r>
            <a:r>
              <a:rPr lang="en-US" sz="4800" i="1"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(2017). From shell-shock to PTSD, a century of invisible war trauma.</a:t>
            </a:r>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48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Theconversation.com</a:t>
            </a:r>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https://</a:t>
            </a:r>
            <a:r>
              <a:rPr lang="en-US" sz="48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theconversation.com</a:t>
            </a:r>
            <a:r>
              <a:rPr lang="en-US" sz="4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/from-shell-shock-to-ptsd-a-century-of-invisible-war-trauma-74911</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4800" i="1" kern="1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4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991020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E9FC82B-87FE-19AE-DE54-2CA3DB9E0BA8}"/>
              </a:ext>
            </a:extLst>
          </p:cNvPr>
          <p:cNvSpPr>
            <a:spLocks noGrp="1"/>
          </p:cNvSpPr>
          <p:nvPr>
            <p:ph type="body" sz="half" idx="2"/>
          </p:nvPr>
        </p:nvSpPr>
        <p:spPr>
          <a:xfrm>
            <a:off x="3520899" y="578171"/>
            <a:ext cx="5425546" cy="5259079"/>
          </a:xfrm>
        </p:spPr>
        <p:txBody>
          <a:bodyPr>
            <a:normAutofit fontScale="85000" lnSpcReduction="10000"/>
          </a:bodyPr>
          <a:lstStyle/>
          <a:p>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b="1" u="sng"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References: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Rare Historical Photos</a:t>
            </a:r>
            <a:r>
              <a:rPr lang="en-GB" sz="1800" i="1"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(2023). Rarehistoricalphotos.com. https://</a:t>
            </a:r>
            <a:r>
              <a:rPr lang="en-GB" sz="18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rarehistoricalphotos.com</a:t>
            </a:r>
            <a:r>
              <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/shell-shocked-soldier-1916/</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Science Museum.</a:t>
            </a:r>
            <a:r>
              <a:rPr lang="en-GB" sz="1800" i="1"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(2024, January 09). Sciencemuseumgroup.org.uk.</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https://collection.sciencemuseumgroup.org.uk/objects/co186926/bottle-for-veronal-powder-bottle-barbiturate.</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a:t>
            </a:r>
          </a:p>
          <a:p>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Science</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Museum</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(2024, January 09)</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sciencemuseumgroup.org.uk.https://</a:t>
            </a:r>
            <a:r>
              <a:rPr lang="en-GB" sz="1800" kern="100" dirty="0" err="1">
                <a:effectLst/>
                <a:latin typeface="Calibri" panose="020F0502020204030204" pitchFamily="34" charset="0"/>
                <a:ea typeface="Times New Roman" panose="02020603050405020304" pitchFamily="18" charset="0"/>
                <a:cs typeface="Times New Roman" panose="02020603050405020304" pitchFamily="18" charset="0"/>
              </a:rPr>
              <a:t>www.sciencemuseum.org.uk</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/objects-and-stories/medicine/heroic-therapies-psychiatry</a:t>
            </a:r>
          </a:p>
          <a:p>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a:t>
            </a:r>
          </a:p>
          <a:p>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Conversation</a:t>
            </a:r>
            <a:r>
              <a:rPr lang="en-US" sz="1800" i="1"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(2017). From shell-shock to PTSD, a century of invisible war trauma.</a:t>
            </a:r>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18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Theconversation.com</a:t>
            </a:r>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https://</a:t>
            </a:r>
            <a:r>
              <a:rPr lang="en-US" sz="1800" kern="1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theconversation.com</a:t>
            </a:r>
            <a:r>
              <a:rPr lang="en-US"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/from-shell-shock-to-ptsd-a-century-of-invisible-war-trauma-74911</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5524454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Slides>
  <Notes>2</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TREATMENTS</vt:lpstr>
      <vt:lpstr>The treatments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 Morgan (2303990)</dc:creator>
  <cp:lastModifiedBy>Jess Morgan (2303990)</cp:lastModifiedBy>
  <cp:revision>8</cp:revision>
  <dcterms:created xsi:type="dcterms:W3CDTF">2024-01-10T10:44:17Z</dcterms:created>
  <dcterms:modified xsi:type="dcterms:W3CDTF">2024-01-10T11:31:15Z</dcterms:modified>
</cp:coreProperties>
</file>