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9"/>
  </p:notesMasterIdLst>
  <p:sldIdLst>
    <p:sldId id="256" r:id="rId5"/>
    <p:sldId id="443" r:id="rId6"/>
    <p:sldId id="427" r:id="rId7"/>
    <p:sldId id="269" r:id="rId8"/>
    <p:sldId id="270" r:id="rId9"/>
    <p:sldId id="271" r:id="rId10"/>
    <p:sldId id="428" r:id="rId11"/>
    <p:sldId id="429" r:id="rId12"/>
    <p:sldId id="430" r:id="rId13"/>
    <p:sldId id="431" r:id="rId14"/>
    <p:sldId id="432" r:id="rId15"/>
    <p:sldId id="433" r:id="rId16"/>
    <p:sldId id="434" r:id="rId17"/>
    <p:sldId id="444" r:id="rId18"/>
    <p:sldId id="435" r:id="rId19"/>
    <p:sldId id="442" r:id="rId20"/>
    <p:sldId id="436" r:id="rId21"/>
    <p:sldId id="437" r:id="rId22"/>
    <p:sldId id="438" r:id="rId23"/>
    <p:sldId id="445" r:id="rId24"/>
    <p:sldId id="446" r:id="rId25"/>
    <p:sldId id="447" r:id="rId26"/>
    <p:sldId id="439" r:id="rId27"/>
    <p:sldId id="440" r:id="rId28"/>
    <p:sldId id="441" r:id="rId29"/>
    <p:sldId id="448" r:id="rId30"/>
    <p:sldId id="449" r:id="rId31"/>
    <p:sldId id="450" r:id="rId32"/>
    <p:sldId id="451" r:id="rId33"/>
    <p:sldId id="452" r:id="rId34"/>
    <p:sldId id="453" r:id="rId35"/>
    <p:sldId id="454" r:id="rId36"/>
    <p:sldId id="465" r:id="rId37"/>
    <p:sldId id="455" r:id="rId38"/>
    <p:sldId id="456" r:id="rId39"/>
    <p:sldId id="457" r:id="rId40"/>
    <p:sldId id="466" r:id="rId41"/>
    <p:sldId id="467" r:id="rId42"/>
    <p:sldId id="468" r:id="rId43"/>
    <p:sldId id="469" r:id="rId44"/>
    <p:sldId id="458" r:id="rId45"/>
    <p:sldId id="460" r:id="rId46"/>
    <p:sldId id="462" r:id="rId47"/>
    <p:sldId id="426"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05" d="100"/>
          <a:sy n="105" d="100"/>
        </p:scale>
        <p:origin x="5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delSld modSld">
      <pc:chgData name="Cerys Davies" userId="61e71dc1-9594-4277-b52b-4420989f68ee" providerId="ADAL" clId="{92221E59-9835-4275-A830-2AF2D2038E12}" dt="2025-10-21T12:17:52.456" v="13" actId="6549"/>
      <pc:docMkLst>
        <pc:docMk/>
      </pc:docMkLst>
      <pc:sldChg chg="modNotesTx">
        <pc:chgData name="Cerys Davies" userId="61e71dc1-9594-4277-b52b-4420989f68ee" providerId="ADAL" clId="{92221E59-9835-4275-A830-2AF2D2038E12}" dt="2025-10-21T12:17:37.984" v="12" actId="6549"/>
        <pc:sldMkLst>
          <pc:docMk/>
          <pc:sldMk cId="891802051" sldId="428"/>
        </pc:sldMkLst>
      </pc:sldChg>
      <pc:sldChg chg="modNotesTx">
        <pc:chgData name="Cerys Davies" userId="61e71dc1-9594-4277-b52b-4420989f68ee" providerId="ADAL" clId="{92221E59-9835-4275-A830-2AF2D2038E12}" dt="2025-10-21T12:17:24.557" v="11" actId="6549"/>
        <pc:sldMkLst>
          <pc:docMk/>
          <pc:sldMk cId="4270588122" sldId="433"/>
        </pc:sldMkLst>
      </pc:sldChg>
      <pc:sldChg chg="modNotesTx">
        <pc:chgData name="Cerys Davies" userId="61e71dc1-9594-4277-b52b-4420989f68ee" providerId="ADAL" clId="{92221E59-9835-4275-A830-2AF2D2038E12}" dt="2025-10-21T12:16:44.947" v="8" actId="6549"/>
        <pc:sldMkLst>
          <pc:docMk/>
          <pc:sldMk cId="122020820" sldId="441"/>
        </pc:sldMkLst>
      </pc:sldChg>
      <pc:sldChg chg="modNotesTx">
        <pc:chgData name="Cerys Davies" userId="61e71dc1-9594-4277-b52b-4420989f68ee" providerId="ADAL" clId="{92221E59-9835-4275-A830-2AF2D2038E12}" dt="2025-10-21T12:17:12.708" v="10" actId="6549"/>
        <pc:sldMkLst>
          <pc:docMk/>
          <pc:sldMk cId="4185933618" sldId="442"/>
        </pc:sldMkLst>
      </pc:sldChg>
      <pc:sldChg chg="modNotesTx">
        <pc:chgData name="Cerys Davies" userId="61e71dc1-9594-4277-b52b-4420989f68ee" providerId="ADAL" clId="{92221E59-9835-4275-A830-2AF2D2038E12}" dt="2025-10-21T12:17:52.456" v="13" actId="6549"/>
        <pc:sldMkLst>
          <pc:docMk/>
          <pc:sldMk cId="120780184" sldId="443"/>
        </pc:sldMkLst>
      </pc:sldChg>
      <pc:sldChg chg="modNotesTx">
        <pc:chgData name="Cerys Davies" userId="61e71dc1-9594-4277-b52b-4420989f68ee" providerId="ADAL" clId="{92221E59-9835-4275-A830-2AF2D2038E12}" dt="2025-10-21T12:17:01.520" v="9" actId="6549"/>
        <pc:sldMkLst>
          <pc:docMk/>
          <pc:sldMk cId="1644853398" sldId="445"/>
        </pc:sldMkLst>
      </pc:sldChg>
      <pc:sldChg chg="modNotesTx">
        <pc:chgData name="Cerys Davies" userId="61e71dc1-9594-4277-b52b-4420989f68ee" providerId="ADAL" clId="{92221E59-9835-4275-A830-2AF2D2038E12}" dt="2025-10-21T12:16:36.882" v="7" actId="6549"/>
        <pc:sldMkLst>
          <pc:docMk/>
          <pc:sldMk cId="946467453" sldId="448"/>
        </pc:sldMkLst>
      </pc:sldChg>
      <pc:sldChg chg="modNotesTx">
        <pc:chgData name="Cerys Davies" userId="61e71dc1-9594-4277-b52b-4420989f68ee" providerId="ADAL" clId="{92221E59-9835-4275-A830-2AF2D2038E12}" dt="2025-10-21T12:16:27.543" v="6" actId="6549"/>
        <pc:sldMkLst>
          <pc:docMk/>
          <pc:sldMk cId="336499490" sldId="450"/>
        </pc:sldMkLst>
      </pc:sldChg>
      <pc:sldChg chg="modNotesTx">
        <pc:chgData name="Cerys Davies" userId="61e71dc1-9594-4277-b52b-4420989f68ee" providerId="ADAL" clId="{92221E59-9835-4275-A830-2AF2D2038E12}" dt="2025-10-21T12:16:15.393" v="5" actId="6549"/>
        <pc:sldMkLst>
          <pc:docMk/>
          <pc:sldMk cId="1066863853" sldId="454"/>
        </pc:sldMkLst>
      </pc:sldChg>
      <pc:sldChg chg="modNotesTx">
        <pc:chgData name="Cerys Davies" userId="61e71dc1-9594-4277-b52b-4420989f68ee" providerId="ADAL" clId="{92221E59-9835-4275-A830-2AF2D2038E12}" dt="2025-10-21T12:16:03.378" v="4" actId="6549"/>
        <pc:sldMkLst>
          <pc:docMk/>
          <pc:sldMk cId="742395457" sldId="457"/>
        </pc:sldMkLst>
      </pc:sldChg>
      <pc:sldChg chg="del">
        <pc:chgData name="Cerys Davies" userId="61e71dc1-9594-4277-b52b-4420989f68ee" providerId="ADAL" clId="{92221E59-9835-4275-A830-2AF2D2038E12}" dt="2025-10-21T12:15:31.059" v="0" actId="47"/>
        <pc:sldMkLst>
          <pc:docMk/>
          <pc:sldMk cId="375176198" sldId="459"/>
        </pc:sldMkLst>
      </pc:sldChg>
      <pc:sldChg chg="del">
        <pc:chgData name="Cerys Davies" userId="61e71dc1-9594-4277-b52b-4420989f68ee" providerId="ADAL" clId="{92221E59-9835-4275-A830-2AF2D2038E12}" dt="2025-10-21T12:15:34.416" v="1" actId="47"/>
        <pc:sldMkLst>
          <pc:docMk/>
          <pc:sldMk cId="767136616" sldId="461"/>
        </pc:sldMkLst>
      </pc:sldChg>
      <pc:sldChg chg="del">
        <pc:chgData name="Cerys Davies" userId="61e71dc1-9594-4277-b52b-4420989f68ee" providerId="ADAL" clId="{92221E59-9835-4275-A830-2AF2D2038E12}" dt="2025-10-21T12:15:38.825" v="2" actId="47"/>
        <pc:sldMkLst>
          <pc:docMk/>
          <pc:sldMk cId="593154540" sldId="463"/>
        </pc:sldMkLst>
      </pc:sldChg>
      <pc:sldChg chg="modNotesTx">
        <pc:chgData name="Cerys Davies" userId="61e71dc1-9594-4277-b52b-4420989f68ee" providerId="ADAL" clId="{92221E59-9835-4275-A830-2AF2D2038E12}" dt="2025-10-21T12:15:48.948" v="3" actId="6549"/>
        <pc:sldMkLst>
          <pc:docMk/>
          <pc:sldMk cId="2866741004" sldId="4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1531498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2154320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160849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356925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776554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1310346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26</a:t>
            </a:fld>
            <a:endParaRPr lang="en-GB"/>
          </a:p>
        </p:txBody>
      </p:sp>
    </p:spTree>
    <p:extLst>
      <p:ext uri="{BB962C8B-B14F-4D97-AF65-F5344CB8AC3E}">
        <p14:creationId xmlns:p14="http://schemas.microsoft.com/office/powerpoint/2010/main" val="731875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28</a:t>
            </a:fld>
            <a:endParaRPr lang="en-GB"/>
          </a:p>
        </p:txBody>
      </p:sp>
    </p:spTree>
    <p:extLst>
      <p:ext uri="{BB962C8B-B14F-4D97-AF65-F5344CB8AC3E}">
        <p14:creationId xmlns:p14="http://schemas.microsoft.com/office/powerpoint/2010/main" val="3014479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324674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36</a:t>
            </a:fld>
            <a:endParaRPr lang="en-GB"/>
          </a:p>
        </p:txBody>
      </p:sp>
    </p:spTree>
    <p:extLst>
      <p:ext uri="{BB962C8B-B14F-4D97-AF65-F5344CB8AC3E}">
        <p14:creationId xmlns:p14="http://schemas.microsoft.com/office/powerpoint/2010/main" val="4038307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40</a:t>
            </a:fld>
            <a:endParaRPr lang="en-GB"/>
          </a:p>
        </p:txBody>
      </p:sp>
    </p:spTree>
    <p:extLst>
      <p:ext uri="{BB962C8B-B14F-4D97-AF65-F5344CB8AC3E}">
        <p14:creationId xmlns:p14="http://schemas.microsoft.com/office/powerpoint/2010/main" val="21471912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44</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21/10/2025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21/10/2025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811043" y="1643679"/>
            <a:ext cx="9977904" cy="1646302"/>
          </a:xfrm>
        </p:spPr>
        <p:txBody>
          <a:bodyPr/>
          <a:lstStyle/>
          <a:p>
            <a:pPr algn="l"/>
            <a:r>
              <a:rPr lang="en-GB" dirty="0"/>
              <a:t>Property and Conveyancing:</a:t>
            </a:r>
            <a:br>
              <a:rPr lang="en-GB" dirty="0"/>
            </a:br>
            <a:r>
              <a:rPr lang="en-GB" dirty="0"/>
              <a:t>Third party rights in land Mortgages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Chapter 7</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90941-3FC0-0BC1-169E-5EA9418A79A4}"/>
              </a:ext>
            </a:extLst>
          </p:cNvPr>
          <p:cNvSpPr>
            <a:spLocks noGrp="1"/>
          </p:cNvSpPr>
          <p:nvPr>
            <p:ph type="title"/>
          </p:nvPr>
        </p:nvSpPr>
        <p:spPr>
          <a:xfrm>
            <a:off x="568066" y="241540"/>
            <a:ext cx="8596668" cy="833886"/>
          </a:xfrm>
        </p:spPr>
        <p:txBody>
          <a:bodyPr/>
          <a:lstStyle/>
          <a:p>
            <a:r>
              <a:rPr lang="en-GB" dirty="0"/>
              <a:t>Terminology</a:t>
            </a:r>
          </a:p>
        </p:txBody>
      </p:sp>
      <p:sp>
        <p:nvSpPr>
          <p:cNvPr id="3" name="Content Placeholder 2">
            <a:extLst>
              <a:ext uri="{FF2B5EF4-FFF2-40B4-BE49-F238E27FC236}">
                <a16:creationId xmlns:a16="http://schemas.microsoft.com/office/drawing/2014/main" id="{AACBABB8-737A-68B8-54D9-32555C1ED4FD}"/>
              </a:ext>
            </a:extLst>
          </p:cNvPr>
          <p:cNvSpPr>
            <a:spLocks noGrp="1"/>
          </p:cNvSpPr>
          <p:nvPr>
            <p:ph idx="1"/>
          </p:nvPr>
        </p:nvSpPr>
        <p:spPr>
          <a:xfrm>
            <a:off x="440410" y="986536"/>
            <a:ext cx="8851980" cy="5496560"/>
          </a:xfrm>
        </p:spPr>
        <p:txBody>
          <a:bodyPr>
            <a:normAutofit lnSpcReduction="10000"/>
          </a:bodyPr>
          <a:lstStyle/>
          <a:p>
            <a:pPr fontAlgn="auto"/>
            <a:r>
              <a:rPr lang="en-GB" dirty="0"/>
              <a:t>Classic definition of a mortgage:</a:t>
            </a:r>
          </a:p>
          <a:p>
            <a:pPr fontAlgn="auto"/>
            <a:r>
              <a:rPr lang="en-GB" i="1" dirty="0"/>
              <a:t>“A mortgage is a transaction under which land or chattels are given as security for the payment of a debt or the discharge of some other obligation”.</a:t>
            </a:r>
            <a:endParaRPr lang="en-GB" dirty="0"/>
          </a:p>
          <a:p>
            <a:pPr fontAlgn="auto"/>
            <a:r>
              <a:rPr lang="en-GB" dirty="0"/>
              <a:t>“Mortgage” is a traditional word. The correct term today is “charge”. In registered land, the mortgagee registers a charge. </a:t>
            </a:r>
            <a:r>
              <a:rPr lang="en-GB" b="1" dirty="0"/>
              <a:t>The two words mean the same.</a:t>
            </a:r>
          </a:p>
          <a:p>
            <a:pPr fontAlgn="auto"/>
            <a:r>
              <a:rPr lang="en-GB" dirty="0"/>
              <a:t>Redemption= the time when the mortgagor pays off the loan. Redemption extinguishes the rights formerly enjoyed by the mortgagee. The mortgage is the security for the loan and is not the loan itself, although in everyday language we tend to suggest otherwise. The importance of this distinction will be seen later.</a:t>
            </a:r>
          </a:p>
          <a:p>
            <a:pPr fontAlgn="auto"/>
            <a:r>
              <a:rPr lang="en-GB" dirty="0"/>
              <a:t>Borrower = Mortgagor (who </a:t>
            </a:r>
            <a:r>
              <a:rPr lang="en-GB" dirty="0">
                <a:solidFill>
                  <a:srgbClr val="0070C0"/>
                </a:solidFill>
              </a:rPr>
              <a:t>grants the mortgage of their property</a:t>
            </a:r>
            <a:r>
              <a:rPr lang="en-GB" dirty="0"/>
              <a:t>) – retains the freehold or leasehold estate in the mortgaged property throughout the period of the mortgage loan, </a:t>
            </a:r>
          </a:p>
          <a:p>
            <a:pPr fontAlgn="auto"/>
            <a:r>
              <a:rPr lang="en-GB" dirty="0"/>
              <a:t>The lender – the Mortgagee – acquires a long lease (in the case of freehold land) or sub-lease (in the case of leasehold land) of the land, or a charge over the land (which is effectively the same thing). The lease or sub-lease will end once the money lent and all interest payable have been repaid – this is known as </a:t>
            </a:r>
            <a:r>
              <a:rPr lang="en-GB" b="1" dirty="0"/>
              <a:t>cesser on redemption</a:t>
            </a:r>
            <a:r>
              <a:rPr lang="en-GB" dirty="0"/>
              <a:t>.</a:t>
            </a:r>
          </a:p>
          <a:p>
            <a:endParaRPr lang="en-GB" dirty="0"/>
          </a:p>
        </p:txBody>
      </p:sp>
    </p:spTree>
    <p:extLst>
      <p:ext uri="{BB962C8B-B14F-4D97-AF65-F5344CB8AC3E}">
        <p14:creationId xmlns:p14="http://schemas.microsoft.com/office/powerpoint/2010/main" val="120780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1790D-FC56-E768-6494-BF0FDF923DAA}"/>
              </a:ext>
            </a:extLst>
          </p:cNvPr>
          <p:cNvSpPr>
            <a:spLocks noGrp="1"/>
          </p:cNvSpPr>
          <p:nvPr>
            <p:ph type="title"/>
          </p:nvPr>
        </p:nvSpPr>
        <p:spPr>
          <a:xfrm>
            <a:off x="677334" y="298704"/>
            <a:ext cx="8596668" cy="1320800"/>
          </a:xfrm>
        </p:spPr>
        <p:txBody>
          <a:bodyPr/>
          <a:lstStyle/>
          <a:p>
            <a:r>
              <a:rPr lang="en-GB" b="1" dirty="0"/>
              <a:t>Terminology</a:t>
            </a:r>
          </a:p>
        </p:txBody>
      </p:sp>
      <p:sp>
        <p:nvSpPr>
          <p:cNvPr id="3" name="Content Placeholder 2">
            <a:extLst>
              <a:ext uri="{FF2B5EF4-FFF2-40B4-BE49-F238E27FC236}">
                <a16:creationId xmlns:a16="http://schemas.microsoft.com/office/drawing/2014/main" id="{FF054139-AB4B-305E-E842-F5B5379DFD17}"/>
              </a:ext>
            </a:extLst>
          </p:cNvPr>
          <p:cNvSpPr>
            <a:spLocks noGrp="1"/>
          </p:cNvSpPr>
          <p:nvPr>
            <p:ph idx="1"/>
          </p:nvPr>
        </p:nvSpPr>
        <p:spPr>
          <a:xfrm>
            <a:off x="585894" y="1095421"/>
            <a:ext cx="8596668" cy="4866179"/>
          </a:xfrm>
        </p:spPr>
        <p:txBody>
          <a:bodyPr>
            <a:normAutofit/>
          </a:bodyPr>
          <a:lstStyle/>
          <a:p>
            <a:pPr fontAlgn="auto"/>
            <a:r>
              <a:rPr lang="en-GB" b="1" dirty="0"/>
              <a:t>Contractual redemption date</a:t>
            </a:r>
            <a:r>
              <a:rPr lang="en-GB" dirty="0"/>
              <a:t>: This is the date on which the mortgagor should repay their loan at common law.</a:t>
            </a:r>
          </a:p>
          <a:p>
            <a:pPr fontAlgn="auto"/>
            <a:r>
              <a:rPr lang="en-GB" b="1" dirty="0"/>
              <a:t>Equitable right to redeem</a:t>
            </a:r>
            <a:r>
              <a:rPr lang="en-GB" dirty="0"/>
              <a:t>: This is the right, recognised by equity, to pay off the loan after the contractual date has passed. Because of this equitable right, the contractual date is now fixed conventionally at a relatively short time period, usually six months. In effect, this is the earliest date on which the mortgage can be repaid.</a:t>
            </a:r>
          </a:p>
          <a:p>
            <a:pPr fontAlgn="auto"/>
            <a:r>
              <a:rPr lang="en-GB" b="1" dirty="0"/>
              <a:t>Foreclosure</a:t>
            </a:r>
            <a:r>
              <a:rPr lang="en-GB" dirty="0"/>
              <a:t>: This is a court order which brings the equitable right to redeem to an end vesting the mortgaged property in the mortgagee. In fact, in spite of the term’s frequent use, foreclosure is rare today. The mortgagee’s usual remedy for non-payment is to sell the land and pay off the loan out of the proceeds.</a:t>
            </a:r>
          </a:p>
          <a:p>
            <a:pPr fontAlgn="auto"/>
            <a:r>
              <a:rPr lang="en-GB" b="1" dirty="0"/>
              <a:t>Equity of redemption</a:t>
            </a:r>
            <a:r>
              <a:rPr lang="en-GB" dirty="0"/>
              <a:t>: This is the sum total of equitable rights which the mortgagor has in the property. It includes the equitable right to redeem and the financial value of the land to the mortgagor – that is, its market value minus the value of the unpaid mortgage.</a:t>
            </a:r>
          </a:p>
          <a:p>
            <a:endParaRPr lang="en-GB" dirty="0"/>
          </a:p>
        </p:txBody>
      </p:sp>
    </p:spTree>
    <p:extLst>
      <p:ext uri="{BB962C8B-B14F-4D97-AF65-F5344CB8AC3E}">
        <p14:creationId xmlns:p14="http://schemas.microsoft.com/office/powerpoint/2010/main" val="1591264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C0FD1-CE7A-DEC5-9CA0-5AD30D16B583}"/>
              </a:ext>
            </a:extLst>
          </p:cNvPr>
          <p:cNvSpPr>
            <a:spLocks noGrp="1"/>
          </p:cNvSpPr>
          <p:nvPr>
            <p:ph type="title"/>
          </p:nvPr>
        </p:nvSpPr>
        <p:spPr>
          <a:xfrm>
            <a:off x="613326" y="225552"/>
            <a:ext cx="8596668" cy="1320800"/>
          </a:xfrm>
        </p:spPr>
        <p:txBody>
          <a:bodyPr/>
          <a:lstStyle/>
          <a:p>
            <a:r>
              <a:rPr lang="en-GB" b="1" dirty="0"/>
              <a:t>Mortgages</a:t>
            </a:r>
          </a:p>
        </p:txBody>
      </p:sp>
      <p:sp>
        <p:nvSpPr>
          <p:cNvPr id="3" name="Content Placeholder 2">
            <a:extLst>
              <a:ext uri="{FF2B5EF4-FFF2-40B4-BE49-F238E27FC236}">
                <a16:creationId xmlns:a16="http://schemas.microsoft.com/office/drawing/2014/main" id="{FB341258-6181-FC4F-B58C-40400B18EBEC}"/>
              </a:ext>
            </a:extLst>
          </p:cNvPr>
          <p:cNvSpPr>
            <a:spLocks noGrp="1"/>
          </p:cNvSpPr>
          <p:nvPr>
            <p:ph idx="1"/>
          </p:nvPr>
        </p:nvSpPr>
        <p:spPr>
          <a:xfrm>
            <a:off x="512567" y="1268147"/>
            <a:ext cx="8596668" cy="5068645"/>
          </a:xfrm>
        </p:spPr>
        <p:txBody>
          <a:bodyPr>
            <a:noAutofit/>
          </a:bodyPr>
          <a:lstStyle/>
          <a:p>
            <a:r>
              <a:rPr lang="en-GB" sz="2400" dirty="0"/>
              <a:t>Mortgagee = provides the funds – the Lender</a:t>
            </a:r>
          </a:p>
          <a:p>
            <a:r>
              <a:rPr lang="en-GB" sz="2400" dirty="0"/>
              <a:t>Mortgagor = provides the security </a:t>
            </a:r>
          </a:p>
          <a:p>
            <a:r>
              <a:rPr lang="en-GB" sz="2400" dirty="0"/>
              <a:t>Types:</a:t>
            </a:r>
          </a:p>
          <a:p>
            <a:pPr lvl="1"/>
            <a:r>
              <a:rPr lang="en-GB" sz="2400" dirty="0"/>
              <a:t>Repayment</a:t>
            </a:r>
          </a:p>
          <a:p>
            <a:pPr lvl="1"/>
            <a:r>
              <a:rPr lang="en-GB" sz="2400" dirty="0"/>
              <a:t>Interest only</a:t>
            </a:r>
          </a:p>
          <a:p>
            <a:pPr lvl="1"/>
            <a:r>
              <a:rPr lang="en-GB" sz="2400" dirty="0"/>
              <a:t>Endowment</a:t>
            </a:r>
          </a:p>
          <a:p>
            <a:pPr lvl="1"/>
            <a:r>
              <a:rPr lang="en-GB" sz="2400" dirty="0"/>
              <a:t>Pension mortgage ( links to the pension arrangements for the mortgagors’ retirement)</a:t>
            </a:r>
          </a:p>
          <a:p>
            <a:r>
              <a:rPr lang="en-GB" sz="2400" dirty="0"/>
              <a:t>Can be legal or equitable</a:t>
            </a:r>
          </a:p>
        </p:txBody>
      </p:sp>
    </p:spTree>
    <p:extLst>
      <p:ext uri="{BB962C8B-B14F-4D97-AF65-F5344CB8AC3E}">
        <p14:creationId xmlns:p14="http://schemas.microsoft.com/office/powerpoint/2010/main" val="1219570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E6F9-3404-3B9F-54D0-28BE48716756}"/>
              </a:ext>
            </a:extLst>
          </p:cNvPr>
          <p:cNvSpPr>
            <a:spLocks noGrp="1"/>
          </p:cNvSpPr>
          <p:nvPr>
            <p:ph type="title"/>
          </p:nvPr>
        </p:nvSpPr>
        <p:spPr>
          <a:xfrm>
            <a:off x="461839" y="184433"/>
            <a:ext cx="8596668" cy="1320800"/>
          </a:xfrm>
        </p:spPr>
        <p:txBody>
          <a:bodyPr/>
          <a:lstStyle/>
          <a:p>
            <a:r>
              <a:rPr lang="en-GB" dirty="0"/>
              <a:t>Mortgages</a:t>
            </a:r>
          </a:p>
        </p:txBody>
      </p:sp>
      <p:sp>
        <p:nvSpPr>
          <p:cNvPr id="3" name="Content Placeholder 2">
            <a:extLst>
              <a:ext uri="{FF2B5EF4-FFF2-40B4-BE49-F238E27FC236}">
                <a16:creationId xmlns:a16="http://schemas.microsoft.com/office/drawing/2014/main" id="{ADBE9772-EF60-5C72-1DC3-AA1319281141}"/>
              </a:ext>
            </a:extLst>
          </p:cNvPr>
          <p:cNvSpPr>
            <a:spLocks noGrp="1"/>
          </p:cNvSpPr>
          <p:nvPr>
            <p:ph idx="1"/>
          </p:nvPr>
        </p:nvSpPr>
        <p:spPr>
          <a:xfrm>
            <a:off x="461839" y="1153001"/>
            <a:ext cx="9678100" cy="3880773"/>
          </a:xfrm>
        </p:spPr>
        <p:txBody>
          <a:bodyPr>
            <a:noAutofit/>
          </a:bodyPr>
          <a:lstStyle/>
          <a:p>
            <a:r>
              <a:rPr lang="en-GB" sz="2400" dirty="0">
                <a:solidFill>
                  <a:srgbClr val="FF0000"/>
                </a:solidFill>
              </a:rPr>
              <a:t>Legal Mortgage </a:t>
            </a:r>
            <a:r>
              <a:rPr lang="en-GB" sz="2400" dirty="0"/>
              <a:t>= legal interest s 1 (2) LPA1925</a:t>
            </a:r>
          </a:p>
          <a:p>
            <a:pPr lvl="1"/>
            <a:r>
              <a:rPr lang="en-GB" sz="2400" dirty="0"/>
              <a:t>Mortgage of unregistered title</a:t>
            </a:r>
          </a:p>
          <a:p>
            <a:pPr lvl="2"/>
            <a:r>
              <a:rPr lang="en-GB" sz="2400" dirty="0"/>
              <a:t>Created by a lease of term of years absolute for 3000 years </a:t>
            </a:r>
          </a:p>
          <a:p>
            <a:pPr lvl="2"/>
            <a:r>
              <a:rPr lang="en-GB" sz="2400" dirty="0"/>
              <a:t>Created by a deed</a:t>
            </a:r>
          </a:p>
          <a:p>
            <a:pPr lvl="1"/>
            <a:r>
              <a:rPr lang="en-GB" sz="2400" dirty="0"/>
              <a:t>Mortgage of registered title</a:t>
            </a:r>
          </a:p>
          <a:p>
            <a:pPr lvl="2"/>
            <a:r>
              <a:rPr lang="en-GB" sz="2400" dirty="0"/>
              <a:t>Created by deed</a:t>
            </a:r>
          </a:p>
          <a:p>
            <a:pPr lvl="2"/>
            <a:r>
              <a:rPr lang="en-GB" sz="2400" dirty="0"/>
              <a:t>Express statement that property is so charged</a:t>
            </a:r>
          </a:p>
          <a:p>
            <a:r>
              <a:rPr lang="en-GB" sz="2400" dirty="0">
                <a:solidFill>
                  <a:srgbClr val="FF0000"/>
                </a:solidFill>
              </a:rPr>
              <a:t>Equitable Mortgage</a:t>
            </a:r>
          </a:p>
          <a:p>
            <a:pPr lvl="1"/>
            <a:r>
              <a:rPr lang="en-GB" sz="2400" dirty="0"/>
              <a:t>Created in writing and not by deed</a:t>
            </a:r>
          </a:p>
          <a:p>
            <a:pPr lvl="1"/>
            <a:r>
              <a:rPr lang="en-GB" sz="2400" dirty="0"/>
              <a:t>A mortgage over unregistered land that hasn’t yet been registered</a:t>
            </a:r>
          </a:p>
        </p:txBody>
      </p:sp>
    </p:spTree>
    <p:extLst>
      <p:ext uri="{BB962C8B-B14F-4D97-AF65-F5344CB8AC3E}">
        <p14:creationId xmlns:p14="http://schemas.microsoft.com/office/powerpoint/2010/main" val="3403052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9B28-71E0-E79A-E96E-CF913DF5994A}"/>
              </a:ext>
            </a:extLst>
          </p:cNvPr>
          <p:cNvSpPr>
            <a:spLocks noGrp="1"/>
          </p:cNvSpPr>
          <p:nvPr>
            <p:ph type="title"/>
          </p:nvPr>
        </p:nvSpPr>
        <p:spPr/>
        <p:txBody>
          <a:bodyPr/>
          <a:lstStyle/>
          <a:p>
            <a:r>
              <a:rPr lang="en-GB" dirty="0"/>
              <a:t>Mortgages</a:t>
            </a:r>
          </a:p>
        </p:txBody>
      </p:sp>
      <p:sp>
        <p:nvSpPr>
          <p:cNvPr id="3" name="Content Placeholder 2">
            <a:extLst>
              <a:ext uri="{FF2B5EF4-FFF2-40B4-BE49-F238E27FC236}">
                <a16:creationId xmlns:a16="http://schemas.microsoft.com/office/drawing/2014/main" id="{700500BB-0848-C31A-868F-D06EC2E0F57A}"/>
              </a:ext>
            </a:extLst>
          </p:cNvPr>
          <p:cNvSpPr>
            <a:spLocks noGrp="1"/>
          </p:cNvSpPr>
          <p:nvPr>
            <p:ph idx="1"/>
          </p:nvPr>
        </p:nvSpPr>
        <p:spPr>
          <a:xfrm>
            <a:off x="421067" y="1488613"/>
            <a:ext cx="9654805" cy="3880773"/>
          </a:xfrm>
        </p:spPr>
        <p:txBody>
          <a:bodyPr>
            <a:noAutofit/>
          </a:bodyPr>
          <a:lstStyle/>
          <a:p>
            <a:r>
              <a:rPr lang="en-GB" sz="2000" dirty="0"/>
              <a:t>Mortgagor’s right to redeem – ‘equity of redemption’</a:t>
            </a:r>
            <a:br>
              <a:rPr lang="en-GB" sz="2000" dirty="0"/>
            </a:br>
            <a:endParaRPr lang="en-GB" sz="2000" dirty="0"/>
          </a:p>
          <a:p>
            <a:r>
              <a:rPr lang="en-GB" sz="2000" dirty="0"/>
              <a:t>Mortgagee’s remedies</a:t>
            </a:r>
          </a:p>
          <a:p>
            <a:pPr lvl="1"/>
            <a:r>
              <a:rPr lang="en-GB" sz="2000" dirty="0"/>
              <a:t>Obtaining possession</a:t>
            </a:r>
          </a:p>
          <a:p>
            <a:pPr lvl="1"/>
            <a:r>
              <a:rPr lang="en-GB" sz="2000" dirty="0"/>
              <a:t>Sale ( arises under s101 LPA 1925) and exercisable when:</a:t>
            </a:r>
          </a:p>
          <a:p>
            <a:pPr lvl="2"/>
            <a:r>
              <a:rPr lang="en-GB" sz="2000" dirty="0"/>
              <a:t>Interest payments in arrears for &gt; 2 months</a:t>
            </a:r>
          </a:p>
          <a:p>
            <a:pPr lvl="2"/>
            <a:r>
              <a:rPr lang="en-GB" sz="2000" dirty="0"/>
              <a:t>Notice served for repayment and 3 months elapse without payment</a:t>
            </a:r>
          </a:p>
          <a:p>
            <a:pPr lvl="2"/>
            <a:r>
              <a:rPr lang="en-GB" sz="2000" dirty="0"/>
              <a:t>Breach of a term of the mortgage</a:t>
            </a:r>
          </a:p>
          <a:p>
            <a:pPr lvl="1"/>
            <a:r>
              <a:rPr lang="en-GB" sz="2000" dirty="0"/>
              <a:t>Appointment of receiver ( relevant to business premises)</a:t>
            </a:r>
          </a:p>
          <a:p>
            <a:pPr lvl="1"/>
            <a:r>
              <a:rPr lang="en-GB" sz="2000" dirty="0"/>
              <a:t>Foreclosure ( transfer of the property from mortgagor to mortgagee)</a:t>
            </a:r>
          </a:p>
          <a:p>
            <a:pPr lvl="1"/>
            <a:r>
              <a:rPr lang="en-GB" sz="2000" dirty="0"/>
              <a:t>Where there is a Guarantor, the latter can be sued for the debt</a:t>
            </a:r>
          </a:p>
        </p:txBody>
      </p:sp>
    </p:spTree>
    <p:extLst>
      <p:ext uri="{BB962C8B-B14F-4D97-AF65-F5344CB8AC3E}">
        <p14:creationId xmlns:p14="http://schemas.microsoft.com/office/powerpoint/2010/main" val="586709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771AB-431B-BD4E-7277-F2ADDC454D22}"/>
              </a:ext>
            </a:extLst>
          </p:cNvPr>
          <p:cNvSpPr>
            <a:spLocks noGrp="1"/>
          </p:cNvSpPr>
          <p:nvPr>
            <p:ph type="title"/>
          </p:nvPr>
        </p:nvSpPr>
        <p:spPr>
          <a:xfrm>
            <a:off x="448734" y="249212"/>
            <a:ext cx="8596668" cy="1320800"/>
          </a:xfrm>
        </p:spPr>
        <p:txBody>
          <a:bodyPr/>
          <a:lstStyle/>
          <a:p>
            <a:r>
              <a:rPr lang="en-GB" b="1" dirty="0"/>
              <a:t>Creation of Mortgages</a:t>
            </a:r>
          </a:p>
        </p:txBody>
      </p:sp>
      <p:sp>
        <p:nvSpPr>
          <p:cNvPr id="3" name="Content Placeholder 2">
            <a:extLst>
              <a:ext uri="{FF2B5EF4-FFF2-40B4-BE49-F238E27FC236}">
                <a16:creationId xmlns:a16="http://schemas.microsoft.com/office/drawing/2014/main" id="{5C67C240-E13C-FB89-9CF7-464192FF5B29}"/>
              </a:ext>
            </a:extLst>
          </p:cNvPr>
          <p:cNvSpPr>
            <a:spLocks noGrp="1"/>
          </p:cNvSpPr>
          <p:nvPr>
            <p:ph idx="1"/>
          </p:nvPr>
        </p:nvSpPr>
        <p:spPr>
          <a:xfrm>
            <a:off x="375640" y="1023167"/>
            <a:ext cx="9006104" cy="4957009"/>
          </a:xfrm>
        </p:spPr>
        <p:txBody>
          <a:bodyPr>
            <a:noAutofit/>
          </a:bodyPr>
          <a:lstStyle/>
          <a:p>
            <a:r>
              <a:rPr lang="en-GB" sz="2400" dirty="0"/>
              <a:t>Mortgages can be created by two methods only under </a:t>
            </a:r>
            <a:r>
              <a:rPr lang="en-GB" sz="2400" b="1" dirty="0"/>
              <a:t>s85(1) LPA 1925</a:t>
            </a:r>
            <a:r>
              <a:rPr lang="en-GB" sz="2400" dirty="0"/>
              <a:t>. Both of these allow the mortgagor to retain their estate in the land.</a:t>
            </a:r>
          </a:p>
          <a:p>
            <a:r>
              <a:rPr lang="en-GB" sz="2400" dirty="0"/>
              <a:t>A mortgage of an estate in fee simple shall only be capable of being affected at law by a demise for a term of years absolute, subject to a provision for cesser on redemption, or by a charge by deed expressed to be by way of legal mortgage.</a:t>
            </a:r>
          </a:p>
          <a:p>
            <a:r>
              <a:rPr lang="en-GB" sz="2400" b="1" dirty="0"/>
              <a:t>We will look at:</a:t>
            </a:r>
          </a:p>
          <a:p>
            <a:r>
              <a:rPr lang="en-GB" sz="2400" b="1" dirty="0"/>
              <a:t>Creation of freehold mortgages at law:</a:t>
            </a:r>
          </a:p>
          <a:p>
            <a:r>
              <a:rPr lang="en-GB" sz="2400" b="1" dirty="0"/>
              <a:t>Creation of leasehold mortgages at law</a:t>
            </a:r>
          </a:p>
          <a:p>
            <a:r>
              <a:rPr lang="en-GB" sz="2400" b="1" dirty="0"/>
              <a:t>Equitable mortgages</a:t>
            </a:r>
            <a:endParaRPr lang="en-GB" sz="2400" dirty="0"/>
          </a:p>
        </p:txBody>
      </p:sp>
    </p:spTree>
    <p:extLst>
      <p:ext uri="{BB962C8B-B14F-4D97-AF65-F5344CB8AC3E}">
        <p14:creationId xmlns:p14="http://schemas.microsoft.com/office/powerpoint/2010/main" val="891802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81084-6AD6-C5B6-5A20-CFE02243F314}"/>
              </a:ext>
            </a:extLst>
          </p:cNvPr>
          <p:cNvSpPr>
            <a:spLocks noGrp="1"/>
          </p:cNvSpPr>
          <p:nvPr>
            <p:ph type="title"/>
          </p:nvPr>
        </p:nvSpPr>
        <p:spPr>
          <a:xfrm>
            <a:off x="448734" y="188976"/>
            <a:ext cx="8596668" cy="670560"/>
          </a:xfrm>
        </p:spPr>
        <p:txBody>
          <a:bodyPr/>
          <a:lstStyle/>
          <a:p>
            <a:r>
              <a:rPr lang="en-GB" b="1" dirty="0"/>
              <a:t>Creation of Freehold Mortgages at law</a:t>
            </a:r>
          </a:p>
        </p:txBody>
      </p:sp>
      <p:sp>
        <p:nvSpPr>
          <p:cNvPr id="3" name="Content Placeholder 2">
            <a:extLst>
              <a:ext uri="{FF2B5EF4-FFF2-40B4-BE49-F238E27FC236}">
                <a16:creationId xmlns:a16="http://schemas.microsoft.com/office/drawing/2014/main" id="{9780917B-BB38-D110-A8FD-4C88D9ED2DD0}"/>
              </a:ext>
            </a:extLst>
          </p:cNvPr>
          <p:cNvSpPr>
            <a:spLocks noGrp="1"/>
          </p:cNvSpPr>
          <p:nvPr>
            <p:ph idx="1"/>
          </p:nvPr>
        </p:nvSpPr>
        <p:spPr>
          <a:xfrm>
            <a:off x="448734" y="859536"/>
            <a:ext cx="8832426" cy="5641848"/>
          </a:xfrm>
        </p:spPr>
        <p:txBody>
          <a:bodyPr>
            <a:normAutofit fontScale="92500" lnSpcReduction="10000"/>
          </a:bodyPr>
          <a:lstStyle/>
          <a:p>
            <a:pPr fontAlgn="auto"/>
            <a:r>
              <a:rPr lang="en-GB" dirty="0"/>
              <a:t>Creation of freehold mortgages is governed by </a:t>
            </a:r>
            <a:r>
              <a:rPr lang="en-GB" b="1" dirty="0"/>
              <a:t>s85(1) LPA 1925</a:t>
            </a:r>
            <a:r>
              <a:rPr lang="en-GB" dirty="0"/>
              <a:t>:</a:t>
            </a:r>
          </a:p>
          <a:p>
            <a:pPr fontAlgn="auto"/>
            <a:r>
              <a:rPr lang="en-GB" dirty="0"/>
              <a:t>A mortgage of an estate in fee simple shall only be capable of being affected at law by a </a:t>
            </a:r>
            <a:r>
              <a:rPr lang="en-GB" dirty="0">
                <a:solidFill>
                  <a:srgbClr val="7030A0"/>
                </a:solidFill>
              </a:rPr>
              <a:t>demise for a term of years absolute</a:t>
            </a:r>
            <a:r>
              <a:rPr lang="en-GB" dirty="0"/>
              <a:t>, subject to a provision for cesser on redemption, </a:t>
            </a:r>
            <a:r>
              <a:rPr lang="en-GB" dirty="0">
                <a:solidFill>
                  <a:srgbClr val="7030A0"/>
                </a:solidFill>
              </a:rPr>
              <a:t>or by a charge by deed </a:t>
            </a:r>
            <a:r>
              <a:rPr lang="en-GB" dirty="0"/>
              <a:t>expressed to be by way of legal mortgage.</a:t>
            </a:r>
          </a:p>
          <a:p>
            <a:r>
              <a:rPr lang="en-GB" b="1" dirty="0">
                <a:solidFill>
                  <a:srgbClr val="0070C0"/>
                </a:solidFill>
              </a:rPr>
              <a:t>The Term of Years</a:t>
            </a:r>
            <a:r>
              <a:rPr lang="en-GB" dirty="0"/>
              <a:t>: The first method of creation of a legal mortgage is by the mortgagee being granted a long lease, typically for 3,000 years, subject to cesser on redemption, that is, when the mortgage has been repaid, the lease ends. As a result, the mortgagor retains the freehold. Their real interest in the land, however, is not the right to take free of the lease in 3,000 years’ time – it is the right to pay off the mortgage and terminate early that is of importance for them. </a:t>
            </a:r>
          </a:p>
          <a:p>
            <a:r>
              <a:rPr lang="en-GB" dirty="0"/>
              <a:t>The fact that a mortgagee has a lease </a:t>
            </a:r>
            <a:r>
              <a:rPr lang="en-GB" b="1" dirty="0"/>
              <a:t>enables the mortgagee to go into possession immediately </a:t>
            </a:r>
            <a:r>
              <a:rPr lang="en-GB" dirty="0"/>
              <a:t>– a right which they will exercise if the mortgagor is behind on repayments. If created by deed, the term of years qualifies as one of the two legal estates in land (</a:t>
            </a:r>
            <a:r>
              <a:rPr lang="en-GB" b="1" dirty="0"/>
              <a:t>s1(1)(b) LPA 1925</a:t>
            </a:r>
            <a:r>
              <a:rPr lang="en-GB" dirty="0"/>
              <a:t>).</a:t>
            </a:r>
          </a:p>
          <a:p>
            <a:pPr fontAlgn="auto"/>
            <a:r>
              <a:rPr lang="en-GB" b="1" dirty="0">
                <a:solidFill>
                  <a:srgbClr val="0070C0"/>
                </a:solidFill>
              </a:rPr>
              <a:t>The Legal Charge</a:t>
            </a:r>
            <a:r>
              <a:rPr lang="en-GB" dirty="0"/>
              <a:t>: The second, and simpler, method of creating a mortgage is by a legal charge. A charge is not an actual mortgage but, by </a:t>
            </a:r>
            <a:r>
              <a:rPr lang="en-GB" b="1" dirty="0"/>
              <a:t>s87 LPA 1925</a:t>
            </a:r>
            <a:r>
              <a:rPr lang="en-GB" dirty="0"/>
              <a:t>, the </a:t>
            </a:r>
            <a:r>
              <a:rPr lang="en-GB" b="1" dirty="0" err="1">
                <a:solidFill>
                  <a:srgbClr val="FF0000"/>
                </a:solidFill>
              </a:rPr>
              <a:t>chargee</a:t>
            </a:r>
            <a:r>
              <a:rPr lang="en-GB" b="1" dirty="0">
                <a:solidFill>
                  <a:srgbClr val="FF0000"/>
                </a:solidFill>
              </a:rPr>
              <a:t> </a:t>
            </a:r>
            <a:r>
              <a:rPr lang="en-GB" dirty="0"/>
              <a:t>has the same rights, remedies and liabilities as if a mortgage by way of a 3,000-year lease had been created – that is, </a:t>
            </a:r>
            <a:r>
              <a:rPr lang="en-GB" b="1" dirty="0">
                <a:solidFill>
                  <a:srgbClr val="FF0000"/>
                </a:solidFill>
              </a:rPr>
              <a:t>they have the right to go into possession</a:t>
            </a:r>
            <a:r>
              <a:rPr lang="en-GB" dirty="0"/>
              <a:t>. A charge by way of legal mortgage qualifies as a legal interest under</a:t>
            </a:r>
            <a:r>
              <a:rPr lang="en-GB" b="1" dirty="0"/>
              <a:t> s1(2)(c) LPA 1925</a:t>
            </a:r>
            <a:r>
              <a:rPr lang="en-GB" dirty="0"/>
              <a:t>.</a:t>
            </a:r>
          </a:p>
          <a:p>
            <a:pPr fontAlgn="auto"/>
            <a:r>
              <a:rPr lang="en-GB" dirty="0"/>
              <a:t>A second mortgage of freehold land takes effect as a lease for a time period longer in duration than the first mortgage, e.g. one day longer.</a:t>
            </a:r>
          </a:p>
          <a:p>
            <a:pPr fontAlgn="auto"/>
            <a:endParaRPr lang="en-GB" dirty="0"/>
          </a:p>
          <a:p>
            <a:endParaRPr lang="en-GB" dirty="0"/>
          </a:p>
        </p:txBody>
      </p:sp>
    </p:spTree>
    <p:extLst>
      <p:ext uri="{BB962C8B-B14F-4D97-AF65-F5344CB8AC3E}">
        <p14:creationId xmlns:p14="http://schemas.microsoft.com/office/powerpoint/2010/main" val="4121480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625D-0CD3-ED02-D79E-BE2DE3D92179}"/>
              </a:ext>
            </a:extLst>
          </p:cNvPr>
          <p:cNvSpPr>
            <a:spLocks noGrp="1"/>
          </p:cNvSpPr>
          <p:nvPr>
            <p:ph type="title"/>
          </p:nvPr>
        </p:nvSpPr>
        <p:spPr>
          <a:xfrm>
            <a:off x="677334" y="371856"/>
            <a:ext cx="8596668" cy="807720"/>
          </a:xfrm>
        </p:spPr>
        <p:txBody>
          <a:bodyPr/>
          <a:lstStyle/>
          <a:p>
            <a:r>
              <a:rPr lang="en-GB" b="1" dirty="0"/>
              <a:t>Creation of Leasehold Mortgages at law</a:t>
            </a:r>
          </a:p>
        </p:txBody>
      </p:sp>
      <p:sp>
        <p:nvSpPr>
          <p:cNvPr id="3" name="Content Placeholder 2">
            <a:extLst>
              <a:ext uri="{FF2B5EF4-FFF2-40B4-BE49-F238E27FC236}">
                <a16:creationId xmlns:a16="http://schemas.microsoft.com/office/drawing/2014/main" id="{00D253C3-68D9-E816-867E-CF1530ABDC11}"/>
              </a:ext>
            </a:extLst>
          </p:cNvPr>
          <p:cNvSpPr>
            <a:spLocks noGrp="1"/>
          </p:cNvSpPr>
          <p:nvPr>
            <p:ph idx="1"/>
          </p:nvPr>
        </p:nvSpPr>
        <p:spPr>
          <a:xfrm>
            <a:off x="677334" y="1310197"/>
            <a:ext cx="8146626" cy="4688267"/>
          </a:xfrm>
        </p:spPr>
        <p:txBody>
          <a:bodyPr>
            <a:normAutofit fontScale="92500" lnSpcReduction="10000"/>
          </a:bodyPr>
          <a:lstStyle/>
          <a:p>
            <a:pPr fontAlgn="auto"/>
            <a:r>
              <a:rPr lang="en-GB" sz="2400" dirty="0"/>
              <a:t>If leasehold land is mortgaged, the mortgage obviously cannot be created by means of a grant of a lease. It can, however, be created by means of a </a:t>
            </a:r>
            <a:r>
              <a:rPr lang="en-GB" sz="2400" b="1" dirty="0">
                <a:solidFill>
                  <a:srgbClr val="7030A0"/>
                </a:solidFill>
              </a:rPr>
              <a:t>sub-lease u</a:t>
            </a:r>
            <a:r>
              <a:rPr lang="en-GB" sz="2400" dirty="0"/>
              <a:t>nder </a:t>
            </a:r>
            <a:r>
              <a:rPr lang="en-GB" sz="2400" b="1" dirty="0"/>
              <a:t>s86(1) LPA 1925</a:t>
            </a:r>
            <a:r>
              <a:rPr lang="en-GB" sz="2400" dirty="0"/>
              <a:t>.</a:t>
            </a:r>
            <a:br>
              <a:rPr lang="en-GB" sz="2400" dirty="0"/>
            </a:br>
            <a:endParaRPr lang="en-GB" sz="2400" dirty="0"/>
          </a:p>
          <a:p>
            <a:pPr fontAlgn="auto"/>
            <a:r>
              <a:rPr lang="en-GB" sz="2400" dirty="0"/>
              <a:t>There may be either a sub-lease in favour of the mortgagee or a legal charge. Again, by </a:t>
            </a:r>
            <a:r>
              <a:rPr lang="en-GB" sz="2400" b="1" dirty="0"/>
              <a:t>s86(2)</a:t>
            </a:r>
            <a:r>
              <a:rPr lang="en-GB" sz="2400" dirty="0"/>
              <a:t>, any purported creation of a mortgage by way of assignment of the whole leasehold interest is invalid and takes effect as a sub-lease for 10 days less than the original lease. The first mortgage being 10 days shorter than the original term allows for the creation of subsequent mortgages.</a:t>
            </a:r>
          </a:p>
          <a:p>
            <a:pPr marL="0" indent="0">
              <a:buNone/>
            </a:pPr>
            <a:br>
              <a:rPr lang="en-GB" dirty="0"/>
            </a:br>
            <a:endParaRPr lang="en-GB" dirty="0"/>
          </a:p>
        </p:txBody>
      </p:sp>
    </p:spTree>
    <p:extLst>
      <p:ext uri="{BB962C8B-B14F-4D97-AF65-F5344CB8AC3E}">
        <p14:creationId xmlns:p14="http://schemas.microsoft.com/office/powerpoint/2010/main" val="4248915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D624D-6830-4B8B-71FA-9F7145A89B62}"/>
              </a:ext>
            </a:extLst>
          </p:cNvPr>
          <p:cNvSpPr>
            <a:spLocks noGrp="1"/>
          </p:cNvSpPr>
          <p:nvPr>
            <p:ph type="title"/>
          </p:nvPr>
        </p:nvSpPr>
        <p:spPr>
          <a:xfrm>
            <a:off x="464549" y="178280"/>
            <a:ext cx="9355825" cy="851139"/>
          </a:xfrm>
        </p:spPr>
        <p:txBody>
          <a:bodyPr>
            <a:normAutofit/>
          </a:bodyPr>
          <a:lstStyle/>
          <a:p>
            <a:r>
              <a:rPr lang="en-GB" dirty="0"/>
              <a:t>Equitable Mortgages ...created by: </a:t>
            </a:r>
          </a:p>
        </p:txBody>
      </p:sp>
      <p:sp>
        <p:nvSpPr>
          <p:cNvPr id="3" name="Content Placeholder 2">
            <a:extLst>
              <a:ext uri="{FF2B5EF4-FFF2-40B4-BE49-F238E27FC236}">
                <a16:creationId xmlns:a16="http://schemas.microsoft.com/office/drawing/2014/main" id="{147ECE67-4F9B-CF08-9093-07DD34AF14F1}"/>
              </a:ext>
            </a:extLst>
          </p:cNvPr>
          <p:cNvSpPr>
            <a:spLocks noGrp="1"/>
          </p:cNvSpPr>
          <p:nvPr>
            <p:ph idx="1"/>
          </p:nvPr>
        </p:nvSpPr>
        <p:spPr>
          <a:xfrm>
            <a:off x="370297" y="1029419"/>
            <a:ext cx="9450077" cy="5608936"/>
          </a:xfrm>
        </p:spPr>
        <p:txBody>
          <a:bodyPr>
            <a:normAutofit fontScale="92500" lnSpcReduction="10000"/>
          </a:bodyPr>
          <a:lstStyle/>
          <a:p>
            <a:r>
              <a:rPr lang="en-GB" b="1" dirty="0">
                <a:solidFill>
                  <a:srgbClr val="7030A0"/>
                </a:solidFill>
              </a:rPr>
              <a:t>Agreement for a mortgage:</a:t>
            </a:r>
            <a:r>
              <a:rPr lang="en-GB" dirty="0"/>
              <a:t> The rule in </a:t>
            </a:r>
            <a:r>
              <a:rPr lang="en-GB" b="1" i="1" dirty="0"/>
              <a:t>Walsh v Lonsdale [1882]</a:t>
            </a:r>
            <a:r>
              <a:rPr lang="en-GB" dirty="0"/>
              <a:t>, the application of the maxim “equity deems as done that which ought to be done” applies to a contract to create a legal mortgage. An agreement for a mortgage will be regarded by equity as an equitable mortgage from the date of the contract.</a:t>
            </a:r>
          </a:p>
          <a:p>
            <a:r>
              <a:rPr lang="en-GB" b="1" dirty="0">
                <a:solidFill>
                  <a:srgbClr val="7030A0"/>
                </a:solidFill>
              </a:rPr>
              <a:t>Equitable Charge</a:t>
            </a:r>
            <a:r>
              <a:rPr lang="en-GB" dirty="0"/>
              <a:t>: arise where an estate owner shows an intention to charge specific property with the repayment of a debt or other obligation. Creation by this method is extremely uncommon.</a:t>
            </a:r>
          </a:p>
          <a:p>
            <a:r>
              <a:rPr lang="en-GB" b="1" dirty="0">
                <a:solidFill>
                  <a:srgbClr val="7030A0"/>
                </a:solidFill>
              </a:rPr>
              <a:t>Mortgage of an Equitable Interest</a:t>
            </a:r>
            <a:r>
              <a:rPr lang="en-GB" dirty="0"/>
              <a:t>: It is not possible to have a legal mortgage of an equitable interest. Therefore, any mortgage of an interest which cannot exist as a legal estate or interest as provided by </a:t>
            </a:r>
            <a:r>
              <a:rPr lang="en-GB" b="1" dirty="0"/>
              <a:t>s1(1) </a:t>
            </a:r>
            <a:r>
              <a:rPr lang="en-GB" dirty="0"/>
              <a:t>or </a:t>
            </a:r>
            <a:r>
              <a:rPr lang="en-GB" b="1" dirty="0"/>
              <a:t>s1(2) LPA 1925</a:t>
            </a:r>
            <a:r>
              <a:rPr lang="en-GB" dirty="0"/>
              <a:t> must, by definition, be equitable. Accordingly, the </a:t>
            </a:r>
            <a:r>
              <a:rPr lang="en-GB" dirty="0">
                <a:solidFill>
                  <a:srgbClr val="FF0000"/>
                </a:solidFill>
              </a:rPr>
              <a:t>mortgage of a life interest under a settlement can only be equitable</a:t>
            </a:r>
            <a:r>
              <a:rPr lang="en-GB" dirty="0"/>
              <a:t>. Such mortgages are governed by </a:t>
            </a:r>
            <a:r>
              <a:rPr lang="en-GB" b="1" dirty="0"/>
              <a:t>s53(1)(c) LPA 1925</a:t>
            </a:r>
            <a:r>
              <a:rPr lang="en-GB" dirty="0"/>
              <a:t>, which requires that the transaction must be in writing and signed by the person assigning the interest or by their agent ( a deed is not required).</a:t>
            </a:r>
          </a:p>
          <a:p>
            <a:r>
              <a:rPr lang="en-GB" b="1" dirty="0">
                <a:solidFill>
                  <a:srgbClr val="7030A0"/>
                </a:solidFill>
              </a:rPr>
              <a:t>Prior to registration in registered land</a:t>
            </a:r>
            <a:r>
              <a:rPr lang="en-GB" dirty="0"/>
              <a:t>: In registered land, a mortgage is not legal until its actual registration at HMLR. Therefore, during the period following its execution and prior to registration, it will exist as an equitable mortgage. It will continue to exist as an equitable mortgage if registration never takes place, though it would be an interest which would then require protection by the entry of a notice under </a:t>
            </a:r>
            <a:r>
              <a:rPr lang="en-GB" b="1" dirty="0"/>
              <a:t>s34 LRA 2002</a:t>
            </a:r>
            <a:r>
              <a:rPr lang="en-GB" dirty="0"/>
              <a:t> (unless it is an interest having overriding status by virtue of the mortgagee’s actual occupation under </a:t>
            </a:r>
            <a:r>
              <a:rPr lang="en-GB" b="1" dirty="0"/>
              <a:t>para 2 Sch 3 LRA 2002</a:t>
            </a:r>
            <a:r>
              <a:rPr lang="en-GB" dirty="0"/>
              <a:t>).</a:t>
            </a:r>
          </a:p>
          <a:p>
            <a:endParaRPr lang="en-GB" dirty="0"/>
          </a:p>
        </p:txBody>
      </p:sp>
    </p:spTree>
    <p:extLst>
      <p:ext uri="{BB962C8B-B14F-4D97-AF65-F5344CB8AC3E}">
        <p14:creationId xmlns:p14="http://schemas.microsoft.com/office/powerpoint/2010/main" val="2872484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D9ED-290A-3499-C3E8-4B8F30088D3D}"/>
              </a:ext>
            </a:extLst>
          </p:cNvPr>
          <p:cNvSpPr>
            <a:spLocks noGrp="1"/>
          </p:cNvSpPr>
          <p:nvPr>
            <p:ph type="title"/>
          </p:nvPr>
        </p:nvSpPr>
        <p:spPr>
          <a:xfrm>
            <a:off x="539312" y="167813"/>
            <a:ext cx="8787568" cy="735085"/>
          </a:xfrm>
        </p:spPr>
        <p:txBody>
          <a:bodyPr/>
          <a:lstStyle/>
          <a:p>
            <a:r>
              <a:rPr lang="en-GB" b="1" dirty="0"/>
              <a:t>Protection of the Mortgagor (Borrower)</a:t>
            </a:r>
          </a:p>
        </p:txBody>
      </p:sp>
      <p:sp>
        <p:nvSpPr>
          <p:cNvPr id="3" name="Content Placeholder 2">
            <a:extLst>
              <a:ext uri="{FF2B5EF4-FFF2-40B4-BE49-F238E27FC236}">
                <a16:creationId xmlns:a16="http://schemas.microsoft.com/office/drawing/2014/main" id="{AFAA6C14-CE69-E0DD-169D-2AC407B3CD88}"/>
              </a:ext>
            </a:extLst>
          </p:cNvPr>
          <p:cNvSpPr>
            <a:spLocks noGrp="1"/>
          </p:cNvSpPr>
          <p:nvPr>
            <p:ph idx="1"/>
          </p:nvPr>
        </p:nvSpPr>
        <p:spPr>
          <a:xfrm>
            <a:off x="372533" y="902898"/>
            <a:ext cx="8596668" cy="5745193"/>
          </a:xfrm>
        </p:spPr>
        <p:txBody>
          <a:bodyPr>
            <a:normAutofit/>
          </a:bodyPr>
          <a:lstStyle/>
          <a:p>
            <a:r>
              <a:rPr lang="en-GB" dirty="0"/>
              <a:t>Mortgagor’s rights in the property, recognised by equity, is the </a:t>
            </a:r>
            <a:r>
              <a:rPr lang="en-GB" b="1" dirty="0"/>
              <a:t>equity of redemption</a:t>
            </a:r>
            <a:r>
              <a:rPr lang="en-GB" dirty="0"/>
              <a:t>. Although they may have granted a legal estate (a term of years absolute) to the mortgagee, the mortgagor retains the reversion as they still hold the fee simple. The overriding principle is that equity will not allow unfair advantage to be taken of the mortgagor and the following are ‘protections’:</a:t>
            </a:r>
          </a:p>
          <a:p>
            <a:r>
              <a:rPr lang="en-GB" b="1" dirty="0"/>
              <a:t>No clogs or fetters</a:t>
            </a:r>
          </a:p>
          <a:p>
            <a:r>
              <a:rPr lang="en-GB" b="1" dirty="0"/>
              <a:t>Postponement of the right to redeem</a:t>
            </a:r>
          </a:p>
          <a:p>
            <a:r>
              <a:rPr lang="en-GB" b="1" dirty="0"/>
              <a:t>Restraint of trade</a:t>
            </a:r>
          </a:p>
          <a:p>
            <a:r>
              <a:rPr lang="en-GB" b="1" dirty="0"/>
              <a:t>No oppressive or unconscionable terms</a:t>
            </a:r>
          </a:p>
          <a:p>
            <a:r>
              <a:rPr lang="en-GB" b="1" dirty="0"/>
              <a:t>The Consumer Credit Act 2006 and the Financial Services and Markets Act 2000</a:t>
            </a:r>
          </a:p>
          <a:p>
            <a:r>
              <a:rPr lang="en-GB" b="1" dirty="0"/>
              <a:t>The right to grant leases</a:t>
            </a:r>
            <a:endParaRPr lang="en-GB" dirty="0"/>
          </a:p>
        </p:txBody>
      </p:sp>
    </p:spTree>
    <p:extLst>
      <p:ext uri="{BB962C8B-B14F-4D97-AF65-F5344CB8AC3E}">
        <p14:creationId xmlns:p14="http://schemas.microsoft.com/office/powerpoint/2010/main" val="953358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2B0A7-8FE5-9F14-0F96-720CF2C7D10C}"/>
              </a:ext>
            </a:extLst>
          </p:cNvPr>
          <p:cNvSpPr>
            <a:spLocks noGrp="1"/>
          </p:cNvSpPr>
          <p:nvPr>
            <p:ph type="title"/>
          </p:nvPr>
        </p:nvSpPr>
        <p:spPr>
          <a:xfrm>
            <a:off x="435794" y="92015"/>
            <a:ext cx="8596668" cy="793630"/>
          </a:xfrm>
        </p:spPr>
        <p:txBody>
          <a:bodyPr/>
          <a:lstStyle/>
          <a:p>
            <a:r>
              <a:rPr lang="en-GB" b="1" dirty="0"/>
              <a:t>No clogs or fetters</a:t>
            </a:r>
          </a:p>
        </p:txBody>
      </p:sp>
      <p:sp>
        <p:nvSpPr>
          <p:cNvPr id="3" name="Content Placeholder 2">
            <a:extLst>
              <a:ext uri="{FF2B5EF4-FFF2-40B4-BE49-F238E27FC236}">
                <a16:creationId xmlns:a16="http://schemas.microsoft.com/office/drawing/2014/main" id="{E024BB66-A047-2097-4DB3-0395B53F4EEC}"/>
              </a:ext>
            </a:extLst>
          </p:cNvPr>
          <p:cNvSpPr>
            <a:spLocks noGrp="1"/>
          </p:cNvSpPr>
          <p:nvPr>
            <p:ph idx="1"/>
          </p:nvPr>
        </p:nvSpPr>
        <p:spPr>
          <a:xfrm>
            <a:off x="435794" y="828690"/>
            <a:ext cx="9064764" cy="5745846"/>
          </a:xfrm>
        </p:spPr>
        <p:txBody>
          <a:bodyPr>
            <a:normAutofit fontScale="92500" lnSpcReduction="20000"/>
          </a:bodyPr>
          <a:lstStyle/>
          <a:p>
            <a:pPr fontAlgn="auto"/>
            <a:r>
              <a:rPr lang="en-GB" dirty="0"/>
              <a:t>The right to redeem upon repayment of the money and interest, must not be subject to any restrictions, known as clogs or fetters. The mortgagee usually has more power over the mortgagor because the mortgagor needs the money and so equity protects the mortgagor. </a:t>
            </a:r>
          </a:p>
          <a:p>
            <a:pPr fontAlgn="auto"/>
            <a:r>
              <a:rPr lang="en-GB" dirty="0"/>
              <a:t>The right to redeem must be distinguished from the equity of redemption. The latter comprises all the mortgagor’s rights and is an interest in the land. The former is just one of the mortgagor’s rights, which, at law, is a matter of contract.</a:t>
            </a:r>
          </a:p>
          <a:p>
            <a:pPr fontAlgn="auto"/>
            <a:r>
              <a:rPr lang="en-GB" dirty="0"/>
              <a:t>In the leading case of </a:t>
            </a:r>
            <a:r>
              <a:rPr lang="en-GB" b="1" i="1" dirty="0"/>
              <a:t>Samuel v Jarrah Timber &amp; Wood Paving Corp Ltd [1904] </a:t>
            </a:r>
            <a:r>
              <a:rPr lang="en-GB" dirty="0"/>
              <a:t>debenture stock worth £30,000 was mortgaged to Samuel to secure an advance of £5,000 at 6 per cent interest. The mortgage money was to become payable, with interest, at 30 days’ notice on either side. Samuel, the mortgagee, was given “the option to purchase the whole or any part of such stock at 40 per cent [a fixed price] at any time within 12 months”. </a:t>
            </a:r>
            <a:r>
              <a:rPr lang="en-GB" b="1" dirty="0"/>
              <a:t>Samuel claimed to exercise the option and the mortgagor, Jarrah, sought to redeem and have a declaration that the option was illegal and void because it extinguished the mortgagor’s right to redeem.</a:t>
            </a:r>
          </a:p>
          <a:p>
            <a:pPr fontAlgn="auto"/>
            <a:r>
              <a:rPr lang="en-GB" dirty="0"/>
              <a:t>Although reluctant to do so, as the arrangement in this case amounted to a </a:t>
            </a:r>
            <a:r>
              <a:rPr lang="en-GB" i="1" dirty="0"/>
              <a:t>“perfectly fair bargain”</a:t>
            </a:r>
            <a:r>
              <a:rPr lang="en-GB" dirty="0"/>
              <a:t>, the House of Lords held that the option was void and granted the declaration.</a:t>
            </a:r>
          </a:p>
          <a:p>
            <a:pPr fontAlgn="auto"/>
            <a:r>
              <a:rPr lang="en-GB" dirty="0"/>
              <a:t>Lord </a:t>
            </a:r>
            <a:r>
              <a:rPr lang="en-GB" dirty="0" err="1"/>
              <a:t>Macnaghten</a:t>
            </a:r>
            <a:r>
              <a:rPr lang="en-GB" dirty="0"/>
              <a:t> said that there could not be any conditions made at the time of the loan that prevented the mortgagor from getting back his property once he had paid off the loan. This was to protect the mortgagor. He did say, though, that he wished their Lordships could find a way to modify the rule to stop it being used to avoid a fair bargain between two people dealing at arm’s length and negotiating on equal terms.</a:t>
            </a:r>
          </a:p>
          <a:p>
            <a:endParaRPr lang="en-GB" dirty="0"/>
          </a:p>
        </p:txBody>
      </p:sp>
    </p:spTree>
    <p:extLst>
      <p:ext uri="{BB962C8B-B14F-4D97-AF65-F5344CB8AC3E}">
        <p14:creationId xmlns:p14="http://schemas.microsoft.com/office/powerpoint/2010/main" val="4270588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76B9E-DAB0-85AA-9A6A-8C45AEB80196}"/>
              </a:ext>
            </a:extLst>
          </p:cNvPr>
          <p:cNvSpPr>
            <a:spLocks noGrp="1"/>
          </p:cNvSpPr>
          <p:nvPr>
            <p:ph type="title"/>
          </p:nvPr>
        </p:nvSpPr>
        <p:spPr>
          <a:xfrm>
            <a:off x="533560" y="156238"/>
            <a:ext cx="8596668" cy="1320800"/>
          </a:xfrm>
        </p:spPr>
        <p:txBody>
          <a:bodyPr/>
          <a:lstStyle/>
          <a:p>
            <a:r>
              <a:rPr lang="en-GB" b="1" dirty="0"/>
              <a:t>Postponement of the right to redeem</a:t>
            </a:r>
            <a:br>
              <a:rPr lang="en-GB" b="1" dirty="0"/>
            </a:br>
            <a:endParaRPr lang="en-GB" dirty="0"/>
          </a:p>
        </p:txBody>
      </p:sp>
      <p:sp>
        <p:nvSpPr>
          <p:cNvPr id="3" name="Content Placeholder 2">
            <a:extLst>
              <a:ext uri="{FF2B5EF4-FFF2-40B4-BE49-F238E27FC236}">
                <a16:creationId xmlns:a16="http://schemas.microsoft.com/office/drawing/2014/main" id="{FEDFA7BD-7FF6-FC80-A649-38E4D59ABEEF}"/>
              </a:ext>
            </a:extLst>
          </p:cNvPr>
          <p:cNvSpPr>
            <a:spLocks noGrp="1"/>
          </p:cNvSpPr>
          <p:nvPr>
            <p:ph idx="1"/>
          </p:nvPr>
        </p:nvSpPr>
        <p:spPr>
          <a:xfrm>
            <a:off x="533559" y="929887"/>
            <a:ext cx="9225791" cy="5620438"/>
          </a:xfrm>
        </p:spPr>
        <p:txBody>
          <a:bodyPr>
            <a:normAutofit fontScale="92500" lnSpcReduction="20000"/>
          </a:bodyPr>
          <a:lstStyle/>
          <a:p>
            <a:pPr fontAlgn="auto"/>
            <a:r>
              <a:rPr lang="en-GB" dirty="0"/>
              <a:t>Whereas clogs and fetters exclude a mortgagor’s right to redeem altogether, some provisions in mortgage deeds have sought to postpone the date of redemption. Generally, the courts may allow a long postponement of the right to redeem, especially in cases where there is an arm’s-length transaction and a fair bargain, unless the postponement is such as to make the right to redeem illusory.</a:t>
            </a:r>
          </a:p>
          <a:p>
            <a:pPr fontAlgn="auto"/>
            <a:r>
              <a:rPr lang="en-GB" dirty="0"/>
              <a:t>In </a:t>
            </a:r>
            <a:r>
              <a:rPr lang="en-GB" b="1" i="1" dirty="0"/>
              <a:t>Knightsbridge Estates Trust Ltd v Byrne [1939]</a:t>
            </a:r>
            <a:r>
              <a:rPr lang="en-GB" dirty="0"/>
              <a:t> the mortgaged property was freehold. A redemption date 40 years after that of the mortgage was held to be valid. K owned certain freehold property and arranged a loan from the defendants at 5¼ per cent interest, repayable over 40 years, repayment to be made by half-yearly instalments over the 40 years. The defendants undertook not to require payment in any other way, so long as instalments were paid promptly. Less than six years later, K claimed to be entitled to redeem upon payment of principal, interest and costs, on the ground that the 40-year term constituted a clog upon their right to redeem.</a:t>
            </a:r>
          </a:p>
          <a:p>
            <a:pPr fontAlgn="auto"/>
            <a:r>
              <a:rPr lang="en-GB" dirty="0"/>
              <a:t>The Court of Appeal held that the term was valid:</a:t>
            </a:r>
          </a:p>
          <a:p>
            <a:pPr fontAlgn="auto"/>
            <a:r>
              <a:rPr lang="en-GB" dirty="0"/>
              <a:t>“[E]</a:t>
            </a:r>
            <a:r>
              <a:rPr lang="en-GB" dirty="0" err="1"/>
              <a:t>quity</a:t>
            </a:r>
            <a:r>
              <a:rPr lang="en-GB" dirty="0"/>
              <a:t> does not reform mortgage transactions because they are unreasonable. It is concerned to see two things – one that the essential requirements of a mortgage transaction are observed, and the other that oppressive or unconscionable terms are not enforced. Subject to this, it [i.e. equity] does not, in our opinion, interfere”.</a:t>
            </a:r>
          </a:p>
          <a:p>
            <a:pPr fontAlgn="auto"/>
            <a:r>
              <a:rPr lang="en-GB" b="1" i="1" dirty="0"/>
              <a:t>Fairclough v Swan Brewery Co Ltd [1912]</a:t>
            </a:r>
            <a:r>
              <a:rPr lang="en-GB" dirty="0"/>
              <a:t> there was a 20-year lease with over 17 years left to run. The mortgage provided that there could be no redemption until six weeks before the end of the lease itself. </a:t>
            </a:r>
            <a:r>
              <a:rPr lang="en-GB" b="1" dirty="0"/>
              <a:t>The provision postponing redemption was held to be void because the value of the lease by this time would have been virtually worthless</a:t>
            </a:r>
            <a:r>
              <a:rPr lang="en-GB" dirty="0"/>
              <a:t>.</a:t>
            </a:r>
          </a:p>
          <a:p>
            <a:endParaRPr lang="en-GB" dirty="0"/>
          </a:p>
        </p:txBody>
      </p:sp>
    </p:spTree>
    <p:extLst>
      <p:ext uri="{BB962C8B-B14F-4D97-AF65-F5344CB8AC3E}">
        <p14:creationId xmlns:p14="http://schemas.microsoft.com/office/powerpoint/2010/main" val="3176173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1F751-C4B3-EA52-2E8B-D65C500E381D}"/>
              </a:ext>
            </a:extLst>
          </p:cNvPr>
          <p:cNvSpPr>
            <a:spLocks noGrp="1"/>
          </p:cNvSpPr>
          <p:nvPr>
            <p:ph type="title"/>
          </p:nvPr>
        </p:nvSpPr>
        <p:spPr>
          <a:xfrm>
            <a:off x="293286" y="152400"/>
            <a:ext cx="9902274" cy="652272"/>
          </a:xfrm>
        </p:spPr>
        <p:txBody>
          <a:bodyPr>
            <a:normAutofit fontScale="90000"/>
          </a:bodyPr>
          <a:lstStyle/>
          <a:p>
            <a:r>
              <a:rPr lang="en-GB" b="1" dirty="0"/>
              <a:t>Collateral Advantages = an additional advantage</a:t>
            </a:r>
          </a:p>
        </p:txBody>
      </p:sp>
      <p:sp>
        <p:nvSpPr>
          <p:cNvPr id="3" name="Content Placeholder 2">
            <a:extLst>
              <a:ext uri="{FF2B5EF4-FFF2-40B4-BE49-F238E27FC236}">
                <a16:creationId xmlns:a16="http://schemas.microsoft.com/office/drawing/2014/main" id="{D82D3150-C88E-01BF-5A4C-3EC50E32D6C4}"/>
              </a:ext>
            </a:extLst>
          </p:cNvPr>
          <p:cNvSpPr>
            <a:spLocks noGrp="1"/>
          </p:cNvSpPr>
          <p:nvPr>
            <p:ph idx="1"/>
          </p:nvPr>
        </p:nvSpPr>
        <p:spPr>
          <a:xfrm>
            <a:off x="421302" y="1210956"/>
            <a:ext cx="8823282" cy="5226420"/>
          </a:xfrm>
        </p:spPr>
        <p:txBody>
          <a:bodyPr>
            <a:normAutofit/>
          </a:bodyPr>
          <a:lstStyle/>
          <a:p>
            <a:r>
              <a:rPr lang="en-GB" sz="2000" dirty="0"/>
              <a:t>A collateral advantage linked to a mortgage transaction can take various forms. Examples would include an obligation to purchase supplies from a brewery where the brewery granted the loan to help the mortgagor purchase a public house and the mortgagor then mortgaged the public house to the brewery as security for the loan.</a:t>
            </a:r>
          </a:p>
          <a:p>
            <a:pPr fontAlgn="auto"/>
            <a:r>
              <a:rPr lang="en-GB" sz="2000" b="1" i="1" dirty="0"/>
              <a:t>Noakes v Rice [1902]:</a:t>
            </a:r>
            <a:r>
              <a:rPr lang="en-GB" sz="2000" dirty="0"/>
              <a:t> a collateral advantage which exists beyond redemption is void, although those which exist only until redemption may be valid provided that they do not amount to an unreasonable restraint of trade (see below). In this case, a tenant of a public house mortgaged the lease to a brewery, provided that he should not use or sell drinks supplied by other companies for the duration of the lease. On redeeming the mortgage, it was held that the tenant was free of the obligation. To find otherwise would be a clog on the equity of redemption.</a:t>
            </a:r>
            <a:br>
              <a:rPr lang="en-GB" dirty="0"/>
            </a:br>
            <a:endParaRPr lang="en-GB" dirty="0"/>
          </a:p>
        </p:txBody>
      </p:sp>
    </p:spTree>
    <p:extLst>
      <p:ext uri="{BB962C8B-B14F-4D97-AF65-F5344CB8AC3E}">
        <p14:creationId xmlns:p14="http://schemas.microsoft.com/office/powerpoint/2010/main" val="258034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CC165-0036-4C03-F1B5-B1CBD0134579}"/>
              </a:ext>
            </a:extLst>
          </p:cNvPr>
          <p:cNvSpPr>
            <a:spLocks noGrp="1"/>
          </p:cNvSpPr>
          <p:nvPr>
            <p:ph type="title"/>
          </p:nvPr>
        </p:nvSpPr>
        <p:spPr>
          <a:xfrm>
            <a:off x="457878" y="179832"/>
            <a:ext cx="8596668" cy="652272"/>
          </a:xfrm>
        </p:spPr>
        <p:txBody>
          <a:bodyPr/>
          <a:lstStyle/>
          <a:p>
            <a:r>
              <a:rPr lang="en-GB" dirty="0"/>
              <a:t>Restraint of Trade</a:t>
            </a:r>
          </a:p>
        </p:txBody>
      </p:sp>
      <p:sp>
        <p:nvSpPr>
          <p:cNvPr id="3" name="Content Placeholder 2">
            <a:extLst>
              <a:ext uri="{FF2B5EF4-FFF2-40B4-BE49-F238E27FC236}">
                <a16:creationId xmlns:a16="http://schemas.microsoft.com/office/drawing/2014/main" id="{1A4C1010-A9A1-5123-D998-C2E6FE962C72}"/>
              </a:ext>
            </a:extLst>
          </p:cNvPr>
          <p:cNvSpPr>
            <a:spLocks noGrp="1"/>
          </p:cNvSpPr>
          <p:nvPr>
            <p:ph idx="1"/>
          </p:nvPr>
        </p:nvSpPr>
        <p:spPr>
          <a:xfrm>
            <a:off x="619824" y="854973"/>
            <a:ext cx="8596668" cy="5591547"/>
          </a:xfrm>
        </p:spPr>
        <p:txBody>
          <a:bodyPr>
            <a:normAutofit fontScale="92500" lnSpcReduction="20000"/>
          </a:bodyPr>
          <a:lstStyle/>
          <a:p>
            <a:r>
              <a:rPr lang="en-GB" dirty="0"/>
              <a:t>A collateral advantage may be invalid as being an unfair restraint of trade. Contracts in restraint of trade are </a:t>
            </a:r>
            <a:r>
              <a:rPr lang="en-GB" i="1" dirty="0"/>
              <a:t>prima facie</a:t>
            </a:r>
            <a:r>
              <a:rPr lang="en-GB" dirty="0"/>
              <a:t> void as being contrary to public policy. They are valid if they go no further than is reasonable and are in the best interests of the public and of the parties to the contract. Typically, restraint of trade clauses are found in employment contracts – preventing an employee competing with their employer in the future – and in </a:t>
            </a:r>
            <a:r>
              <a:rPr lang="en-GB" i="1" dirty="0"/>
              <a:t>solus</a:t>
            </a:r>
            <a:r>
              <a:rPr lang="en-GB" dirty="0"/>
              <a:t> agreements, whereby a trader (often a publican or a petrol station) is tied to a particular supplier – receiving all their merchandise from that supplier and from no one else.</a:t>
            </a:r>
          </a:p>
          <a:p>
            <a:r>
              <a:rPr lang="en-GB" dirty="0"/>
              <a:t>Frequently, </a:t>
            </a:r>
            <a:r>
              <a:rPr lang="en-GB" i="1" dirty="0"/>
              <a:t>solus</a:t>
            </a:r>
            <a:r>
              <a:rPr lang="en-GB" dirty="0"/>
              <a:t> agreements are tied into mortgages and amount to collateral advantages, which will be </a:t>
            </a:r>
            <a:r>
              <a:rPr lang="en-GB" dirty="0">
                <a:solidFill>
                  <a:srgbClr val="FF0000"/>
                </a:solidFill>
              </a:rPr>
              <a:t>void</a:t>
            </a:r>
            <a:r>
              <a:rPr lang="en-GB" dirty="0"/>
              <a:t> even before redemption </a:t>
            </a:r>
            <a:r>
              <a:rPr lang="en-GB" dirty="0">
                <a:solidFill>
                  <a:srgbClr val="FF0000"/>
                </a:solidFill>
              </a:rPr>
              <a:t>if they are unreasonable</a:t>
            </a:r>
            <a:r>
              <a:rPr lang="en-GB" dirty="0"/>
              <a:t>. Whether the agreement is reasonable or not depends mainly on the time for which the agreement lasts – the longer the duration, the less the likelihood of validity.</a:t>
            </a:r>
          </a:p>
          <a:p>
            <a:r>
              <a:rPr lang="en-GB" dirty="0"/>
              <a:t>In </a:t>
            </a:r>
            <a:r>
              <a:rPr lang="en-GB" b="1" i="1" dirty="0"/>
              <a:t>Esso Petroleum Co Ltd v Harper’s Garage (Stourport) Ltd [1968]</a:t>
            </a:r>
            <a:r>
              <a:rPr lang="en-GB" dirty="0"/>
              <a:t>, the House of Lords held that a solus agreement contained in a mortgage which tied the mortgagor to accept the mortgagee’s petrol for the next 21 years was invalid. On the other hand, in </a:t>
            </a:r>
            <a:r>
              <a:rPr lang="en-GB" b="1" i="1" dirty="0"/>
              <a:t>Alec Lobb (Garages) Ltd v Total Oil GB Ltd [1985] </a:t>
            </a:r>
            <a:r>
              <a:rPr lang="en-GB" dirty="0"/>
              <a:t>a 21-year tie contained in a mortgage which was part of a rescue package was valid for three reasons:</a:t>
            </a:r>
          </a:p>
          <a:p>
            <a:r>
              <a:rPr lang="en-GB" dirty="0"/>
              <a:t>First, the mortgagor had benefited from the agreement – without it he would have gone out of business;</a:t>
            </a:r>
          </a:p>
          <a:p>
            <a:r>
              <a:rPr lang="en-GB" dirty="0"/>
              <a:t>Second, he waited ten years before he objected; and</a:t>
            </a:r>
          </a:p>
          <a:p>
            <a:r>
              <a:rPr lang="en-GB" dirty="0"/>
              <a:t>Third, the tying agreement had break clauses attached whereby either side could give notice after seven and 14 years.</a:t>
            </a:r>
          </a:p>
          <a:p>
            <a:pPr marL="0" indent="0">
              <a:buNone/>
            </a:pPr>
            <a:endParaRPr lang="en-GB" b="1" dirty="0"/>
          </a:p>
          <a:p>
            <a:endParaRPr lang="en-GB" dirty="0"/>
          </a:p>
        </p:txBody>
      </p:sp>
    </p:spTree>
    <p:extLst>
      <p:ext uri="{BB962C8B-B14F-4D97-AF65-F5344CB8AC3E}">
        <p14:creationId xmlns:p14="http://schemas.microsoft.com/office/powerpoint/2010/main" val="1060681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D337C-C3EE-58D7-0E7E-386E3308FC4A}"/>
              </a:ext>
            </a:extLst>
          </p:cNvPr>
          <p:cNvSpPr>
            <a:spLocks noGrp="1"/>
          </p:cNvSpPr>
          <p:nvPr>
            <p:ph type="title"/>
          </p:nvPr>
        </p:nvSpPr>
        <p:spPr>
          <a:xfrm>
            <a:off x="539311" y="156238"/>
            <a:ext cx="8596668" cy="792668"/>
          </a:xfrm>
        </p:spPr>
        <p:txBody>
          <a:bodyPr/>
          <a:lstStyle/>
          <a:p>
            <a:r>
              <a:rPr lang="en-GB" b="1" dirty="0"/>
              <a:t>No oppressive or unconscionable terms</a:t>
            </a:r>
            <a:endParaRPr lang="en-GB" dirty="0"/>
          </a:p>
        </p:txBody>
      </p:sp>
      <p:sp>
        <p:nvSpPr>
          <p:cNvPr id="3" name="Content Placeholder 2">
            <a:extLst>
              <a:ext uri="{FF2B5EF4-FFF2-40B4-BE49-F238E27FC236}">
                <a16:creationId xmlns:a16="http://schemas.microsoft.com/office/drawing/2014/main" id="{568014F0-BC71-6BC1-1F33-0EF63BA78667}"/>
              </a:ext>
            </a:extLst>
          </p:cNvPr>
          <p:cNvSpPr>
            <a:spLocks noGrp="1"/>
          </p:cNvSpPr>
          <p:nvPr>
            <p:ph idx="1"/>
          </p:nvPr>
        </p:nvSpPr>
        <p:spPr>
          <a:xfrm>
            <a:off x="369831" y="948906"/>
            <a:ext cx="8326114" cy="5752856"/>
          </a:xfrm>
        </p:spPr>
        <p:txBody>
          <a:bodyPr>
            <a:normAutofit/>
          </a:bodyPr>
          <a:lstStyle/>
          <a:p>
            <a:r>
              <a:rPr lang="en-GB" sz="2400" b="1" i="1" dirty="0"/>
              <a:t>Knightsbridge Estates Trust Ltd v Byrne [1939]</a:t>
            </a:r>
            <a:r>
              <a:rPr lang="en-GB" sz="2400" dirty="0"/>
              <a:t>, there must be </a:t>
            </a:r>
            <a:r>
              <a:rPr lang="en-GB" sz="2400" i="1" dirty="0"/>
              <a:t>“nothing oppressive or unconscionable in the transaction”</a:t>
            </a:r>
            <a:r>
              <a:rPr lang="en-GB" sz="2400" dirty="0"/>
              <a:t>.</a:t>
            </a:r>
          </a:p>
          <a:p>
            <a:r>
              <a:rPr lang="en-GB" sz="2400" b="1" i="1" dirty="0" err="1"/>
              <a:t>Cityland</a:t>
            </a:r>
            <a:r>
              <a:rPr lang="en-GB" sz="2400" b="1" i="1" dirty="0"/>
              <a:t> &amp; Property (Holdings) v </a:t>
            </a:r>
            <a:r>
              <a:rPr lang="en-GB" sz="2400" b="1" i="1" dirty="0" err="1"/>
              <a:t>Dabrah</a:t>
            </a:r>
            <a:r>
              <a:rPr lang="en-GB" sz="2400" b="1" i="1" dirty="0"/>
              <a:t> [1968]</a:t>
            </a:r>
            <a:r>
              <a:rPr lang="en-GB" sz="2400" dirty="0"/>
              <a:t>, the mortgagor was a tenant of limited means who was buying the freehold of his house from his landlord. The landlord advanced £2,900 on terms requiring repayment of £4,553. It was held that a premium of £1,653 in lieu of interest was unconscionable, since it represented far more than a fair rate of interest. The mortgagor was entitled to redeem by paying the £2,900 with interest at a “reasonable rate”, which the court fixed at 7 per cent.</a:t>
            </a:r>
          </a:p>
        </p:txBody>
      </p:sp>
    </p:spTree>
    <p:extLst>
      <p:ext uri="{BB962C8B-B14F-4D97-AF65-F5344CB8AC3E}">
        <p14:creationId xmlns:p14="http://schemas.microsoft.com/office/powerpoint/2010/main" val="4185933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E257A-C3BA-D18D-A5BE-6A15C98411AB}"/>
              </a:ext>
            </a:extLst>
          </p:cNvPr>
          <p:cNvSpPr>
            <a:spLocks noGrp="1"/>
          </p:cNvSpPr>
          <p:nvPr>
            <p:ph type="title"/>
          </p:nvPr>
        </p:nvSpPr>
        <p:spPr>
          <a:xfrm>
            <a:off x="458798" y="156238"/>
            <a:ext cx="9795134" cy="1320800"/>
          </a:xfrm>
        </p:spPr>
        <p:txBody>
          <a:bodyPr>
            <a:normAutofit fontScale="90000"/>
          </a:bodyPr>
          <a:lstStyle/>
          <a:p>
            <a:r>
              <a:rPr lang="en-GB" b="1" dirty="0"/>
              <a:t>The Consumer Credit Act 2006 and the Financial Services and Markets Act 2000</a:t>
            </a:r>
            <a:br>
              <a:rPr lang="en-GB" b="1" dirty="0"/>
            </a:br>
            <a:endParaRPr lang="en-GB" dirty="0"/>
          </a:p>
        </p:txBody>
      </p:sp>
      <p:sp>
        <p:nvSpPr>
          <p:cNvPr id="3" name="Content Placeholder 2">
            <a:extLst>
              <a:ext uri="{FF2B5EF4-FFF2-40B4-BE49-F238E27FC236}">
                <a16:creationId xmlns:a16="http://schemas.microsoft.com/office/drawing/2014/main" id="{DD1240A1-8576-3860-0A0C-0B5ED71A010C}"/>
              </a:ext>
            </a:extLst>
          </p:cNvPr>
          <p:cNvSpPr>
            <a:spLocks noGrp="1"/>
          </p:cNvSpPr>
          <p:nvPr>
            <p:ph idx="1"/>
          </p:nvPr>
        </p:nvSpPr>
        <p:spPr>
          <a:xfrm>
            <a:off x="310998" y="1477038"/>
            <a:ext cx="8869577" cy="5152362"/>
          </a:xfrm>
        </p:spPr>
        <p:txBody>
          <a:bodyPr>
            <a:normAutofit/>
          </a:bodyPr>
          <a:lstStyle/>
          <a:p>
            <a:r>
              <a:rPr lang="en-GB" b="1" dirty="0"/>
              <a:t>Consumer Credit Act 2006 (CCA 2006)</a:t>
            </a:r>
            <a:r>
              <a:rPr lang="en-GB" dirty="0"/>
              <a:t>. replaced the extortionate credit test (CCA 1973) with an unfair credit relationship test between creditor and debtor. The court is able to alter the terms of the mortgage, impose requirements on the lender or reduce the amount payable, taking into account the circumstances and age of the borrower and the level of interest charged.</a:t>
            </a:r>
          </a:p>
          <a:p>
            <a:r>
              <a:rPr lang="en-GB" dirty="0"/>
              <a:t> The test applies to all existing and new mortgages but </a:t>
            </a:r>
            <a:r>
              <a:rPr lang="en-GB" b="1" dirty="0"/>
              <a:t>not </a:t>
            </a:r>
            <a:r>
              <a:rPr lang="en-GB" dirty="0"/>
              <a:t>to first residential mortgages. These are covered by the </a:t>
            </a:r>
            <a:r>
              <a:rPr lang="en-GB" b="1" dirty="0"/>
              <a:t>Financial Services and Markets Act 2000 (FSMA 2000)</a:t>
            </a:r>
            <a:r>
              <a:rPr lang="en-GB" dirty="0"/>
              <a:t>, whereby the mortgagee must be authorised and must make sure that the mortgagor can afford the mortgage and that it suits their needs and circumstances. Borrowers can obtain redress if they have been unfairly treated. </a:t>
            </a:r>
          </a:p>
          <a:p>
            <a:r>
              <a:rPr lang="en-GB" dirty="0"/>
              <a:t>From March 2016 all new regulated mortgages came under </a:t>
            </a:r>
            <a:r>
              <a:rPr lang="en-GB" b="1" dirty="0"/>
              <a:t>FSMA 2000</a:t>
            </a:r>
            <a:r>
              <a:rPr lang="en-GB" dirty="0"/>
              <a:t>, where the aim is to protect consumers through responsible lending practices, including affordability checks and better information about mortgage products. The government implemented the </a:t>
            </a:r>
            <a:r>
              <a:rPr lang="en-GB" b="1" dirty="0"/>
              <a:t>Mortgage Credit Directive</a:t>
            </a:r>
            <a:r>
              <a:rPr lang="en-GB" dirty="0"/>
              <a:t> into UK law in March 2016 to align with EU law. It requires lenders to conduct an affordability test and provide advice that meets a minimum standard.</a:t>
            </a:r>
          </a:p>
        </p:txBody>
      </p:sp>
    </p:spTree>
    <p:extLst>
      <p:ext uri="{BB962C8B-B14F-4D97-AF65-F5344CB8AC3E}">
        <p14:creationId xmlns:p14="http://schemas.microsoft.com/office/powerpoint/2010/main" val="3606010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EE77-AABB-0318-4F57-F5A5127C3AC4}"/>
              </a:ext>
            </a:extLst>
          </p:cNvPr>
          <p:cNvSpPr>
            <a:spLocks noGrp="1"/>
          </p:cNvSpPr>
          <p:nvPr>
            <p:ph type="title"/>
          </p:nvPr>
        </p:nvSpPr>
        <p:spPr>
          <a:xfrm>
            <a:off x="677334" y="609600"/>
            <a:ext cx="8596668" cy="944880"/>
          </a:xfrm>
        </p:spPr>
        <p:txBody>
          <a:bodyPr/>
          <a:lstStyle/>
          <a:p>
            <a:r>
              <a:rPr lang="en-GB" b="1" dirty="0"/>
              <a:t>The right to grant leases</a:t>
            </a:r>
          </a:p>
        </p:txBody>
      </p:sp>
      <p:sp>
        <p:nvSpPr>
          <p:cNvPr id="3" name="Content Placeholder 2">
            <a:extLst>
              <a:ext uri="{FF2B5EF4-FFF2-40B4-BE49-F238E27FC236}">
                <a16:creationId xmlns:a16="http://schemas.microsoft.com/office/drawing/2014/main" id="{F6DE1224-C9B4-A14F-BE45-3D917589A290}"/>
              </a:ext>
            </a:extLst>
          </p:cNvPr>
          <p:cNvSpPr>
            <a:spLocks noGrp="1"/>
          </p:cNvSpPr>
          <p:nvPr>
            <p:ph idx="1"/>
          </p:nvPr>
        </p:nvSpPr>
        <p:spPr>
          <a:xfrm>
            <a:off x="677334" y="1675957"/>
            <a:ext cx="7808298" cy="3880773"/>
          </a:xfrm>
        </p:spPr>
        <p:txBody>
          <a:bodyPr/>
          <a:lstStyle/>
          <a:p>
            <a:pPr fontAlgn="auto"/>
            <a:r>
              <a:rPr lang="en-GB" dirty="0"/>
              <a:t>Subject to certain restrictions, </a:t>
            </a:r>
            <a:r>
              <a:rPr lang="en-GB" b="1" dirty="0"/>
              <a:t>s99 LPA 1925</a:t>
            </a:r>
            <a:r>
              <a:rPr lang="en-GB" dirty="0"/>
              <a:t> gives the mortgagor the statutory power to grant leases which will bind both the mortgagor and the mortgagee. This power may be excluded by agreement, and this certainly will be the case in most residential mortgages. In such cases, the mortgagee’s consent would be required before a lease could be granted.</a:t>
            </a:r>
            <a:br>
              <a:rPr lang="en-GB" dirty="0"/>
            </a:br>
            <a:endParaRPr lang="en-GB" dirty="0"/>
          </a:p>
          <a:p>
            <a:pPr fontAlgn="auto"/>
            <a:r>
              <a:rPr lang="en-GB" dirty="0"/>
              <a:t>In </a:t>
            </a:r>
            <a:r>
              <a:rPr lang="en-GB" b="1" i="1" dirty="0"/>
              <a:t>Starling v Lloyds TSB Bank plc [2000]</a:t>
            </a:r>
            <a:r>
              <a:rPr lang="en-GB" dirty="0"/>
              <a:t> the Court of Appeal held that, although good faith was owed to the mortgagor when considering whether to grant consent, a breach of such a duty required proof of dishonesty or improper motive.</a:t>
            </a:r>
          </a:p>
          <a:p>
            <a:endParaRPr lang="en-GB" dirty="0"/>
          </a:p>
        </p:txBody>
      </p:sp>
    </p:spTree>
    <p:extLst>
      <p:ext uri="{BB962C8B-B14F-4D97-AF65-F5344CB8AC3E}">
        <p14:creationId xmlns:p14="http://schemas.microsoft.com/office/powerpoint/2010/main" val="3823831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09D2F-E9F6-89C9-15DA-7345EF5865C1}"/>
              </a:ext>
            </a:extLst>
          </p:cNvPr>
          <p:cNvSpPr>
            <a:spLocks noGrp="1"/>
          </p:cNvSpPr>
          <p:nvPr>
            <p:ph type="title"/>
          </p:nvPr>
        </p:nvSpPr>
        <p:spPr>
          <a:xfrm>
            <a:off x="527810" y="241540"/>
            <a:ext cx="8596668" cy="695864"/>
          </a:xfrm>
        </p:spPr>
        <p:txBody>
          <a:bodyPr/>
          <a:lstStyle/>
          <a:p>
            <a:r>
              <a:rPr lang="en-GB" b="1" dirty="0"/>
              <a:t>Undue Influence</a:t>
            </a:r>
          </a:p>
        </p:txBody>
      </p:sp>
      <p:sp>
        <p:nvSpPr>
          <p:cNvPr id="3" name="Content Placeholder 2">
            <a:extLst>
              <a:ext uri="{FF2B5EF4-FFF2-40B4-BE49-F238E27FC236}">
                <a16:creationId xmlns:a16="http://schemas.microsoft.com/office/drawing/2014/main" id="{B51D0213-F25B-2144-A08F-FE077A275135}"/>
              </a:ext>
            </a:extLst>
          </p:cNvPr>
          <p:cNvSpPr>
            <a:spLocks noGrp="1"/>
          </p:cNvSpPr>
          <p:nvPr>
            <p:ph idx="1"/>
          </p:nvPr>
        </p:nvSpPr>
        <p:spPr>
          <a:xfrm>
            <a:off x="527811" y="1112807"/>
            <a:ext cx="8596668" cy="5503653"/>
          </a:xfrm>
        </p:spPr>
        <p:txBody>
          <a:bodyPr>
            <a:normAutofit/>
          </a:bodyPr>
          <a:lstStyle/>
          <a:p>
            <a:pPr fontAlgn="auto"/>
            <a:r>
              <a:rPr lang="en-GB" dirty="0"/>
              <a:t>Undue influence can be either </a:t>
            </a:r>
            <a:r>
              <a:rPr lang="en-GB" b="1" dirty="0"/>
              <a:t>actual </a:t>
            </a:r>
            <a:r>
              <a:rPr lang="en-GB" dirty="0"/>
              <a:t>or </a:t>
            </a:r>
            <a:r>
              <a:rPr lang="en-GB" b="1" dirty="0"/>
              <a:t>presumed</a:t>
            </a:r>
            <a:r>
              <a:rPr lang="en-GB" dirty="0"/>
              <a:t>. Presumed undue influence arises when there is a relationship of trust and confidence combined with circumstances justifying the presumption that the relationship was abused in order to achieve the bargain. Two House of Lords decisions have clarified the doctrine in the context of mortgages.</a:t>
            </a:r>
          </a:p>
          <a:p>
            <a:pPr fontAlgn="auto"/>
            <a:r>
              <a:rPr lang="en-GB" dirty="0"/>
              <a:t>The issues are:</a:t>
            </a:r>
          </a:p>
          <a:p>
            <a:pPr fontAlgn="auto"/>
            <a:r>
              <a:rPr lang="en-GB" dirty="0"/>
              <a:t>Is there undue influence?</a:t>
            </a:r>
          </a:p>
          <a:p>
            <a:pPr fontAlgn="auto"/>
            <a:r>
              <a:rPr lang="en-GB" dirty="0"/>
              <a:t>Is the mortgagee tarnished with the undue influence?</a:t>
            </a:r>
          </a:p>
          <a:p>
            <a:pPr fontAlgn="auto"/>
            <a:r>
              <a:rPr lang="en-GB" dirty="0"/>
              <a:t>Has the mortgagee taken steps to ensure that its mortgage is not void because of the undue influence?</a:t>
            </a:r>
          </a:p>
          <a:p>
            <a:pPr fontAlgn="auto"/>
            <a:r>
              <a:rPr lang="en-GB" b="1" i="1" dirty="0"/>
              <a:t>Barclays Bank plc v O’Brien [1993]</a:t>
            </a:r>
          </a:p>
          <a:p>
            <a:pPr fontAlgn="auto"/>
            <a:r>
              <a:rPr lang="en-GB" b="1" i="1" dirty="0"/>
              <a:t>Royal Bank of Scotland plc v </a:t>
            </a:r>
            <a:r>
              <a:rPr lang="en-GB" b="1" i="1" dirty="0" err="1"/>
              <a:t>Etridge</a:t>
            </a:r>
            <a:r>
              <a:rPr lang="en-GB" b="1" i="1" dirty="0"/>
              <a:t> (No. 2) [2001]</a:t>
            </a:r>
            <a:r>
              <a:rPr lang="en-GB" dirty="0"/>
              <a:t>,  </a:t>
            </a:r>
          </a:p>
        </p:txBody>
      </p:sp>
    </p:spTree>
    <p:extLst>
      <p:ext uri="{BB962C8B-B14F-4D97-AF65-F5344CB8AC3E}">
        <p14:creationId xmlns:p14="http://schemas.microsoft.com/office/powerpoint/2010/main" val="938343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EFF7B-BBA3-5AC6-E81C-BB9C70A094EC}"/>
              </a:ext>
            </a:extLst>
          </p:cNvPr>
          <p:cNvSpPr>
            <a:spLocks noGrp="1"/>
          </p:cNvSpPr>
          <p:nvPr>
            <p:ph type="title"/>
          </p:nvPr>
        </p:nvSpPr>
        <p:spPr>
          <a:xfrm>
            <a:off x="378285" y="115019"/>
            <a:ext cx="8596668" cy="730370"/>
          </a:xfrm>
        </p:spPr>
        <p:txBody>
          <a:bodyPr/>
          <a:lstStyle/>
          <a:p>
            <a:r>
              <a:rPr lang="en-GB" b="1" dirty="0"/>
              <a:t>Barclays Bank plc v O’Brien [1993]</a:t>
            </a:r>
          </a:p>
        </p:txBody>
      </p:sp>
      <p:sp>
        <p:nvSpPr>
          <p:cNvPr id="16" name="TextBox 15">
            <a:extLst>
              <a:ext uri="{FF2B5EF4-FFF2-40B4-BE49-F238E27FC236}">
                <a16:creationId xmlns:a16="http://schemas.microsoft.com/office/drawing/2014/main" id="{2D6E3720-C171-62E4-575D-58BDDB0B6DF0}"/>
              </a:ext>
            </a:extLst>
          </p:cNvPr>
          <p:cNvSpPr txBox="1"/>
          <p:nvPr/>
        </p:nvSpPr>
        <p:spPr>
          <a:xfrm>
            <a:off x="460464" y="928545"/>
            <a:ext cx="8838984" cy="5632311"/>
          </a:xfrm>
          <a:prstGeom prst="rect">
            <a:avLst/>
          </a:prstGeom>
          <a:noFill/>
        </p:spPr>
        <p:txBody>
          <a:bodyPr wrap="square">
            <a:spAutoFit/>
          </a:bodyPr>
          <a:lstStyle/>
          <a:p>
            <a:pPr marL="285750" indent="-285750">
              <a:buFont typeface="Arial" panose="020B0604020202020204" pitchFamily="34" charset="0"/>
              <a:buChar char="•"/>
            </a:pPr>
            <a:r>
              <a:rPr lang="en-GB" sz="2000" dirty="0"/>
              <a:t>Scenario: Wife signed second charge over home as surety for husband’s company overdraft.</a:t>
            </a:r>
            <a:br>
              <a:rPr lang="en-GB" sz="2000" dirty="0"/>
            </a:br>
            <a:endParaRPr lang="en-GB" sz="2000" dirty="0"/>
          </a:p>
          <a:p>
            <a:pPr marL="285750" indent="-285750">
              <a:buFont typeface="Arial" panose="020B0604020202020204" pitchFamily="34" charset="0"/>
              <a:buChar char="•"/>
            </a:pPr>
            <a:r>
              <a:rPr lang="en-GB" sz="2000" dirty="0"/>
              <a:t>Issues Raised: Claimed pressure, misunderstanding of duration, and debt limit (£60k vs £135k).</a:t>
            </a:r>
            <a:br>
              <a:rPr lang="en-GB" sz="2000" dirty="0"/>
            </a:br>
            <a:endParaRPr lang="en-GB" sz="2000" dirty="0"/>
          </a:p>
          <a:p>
            <a:pPr marL="285750" indent="-285750">
              <a:buFont typeface="Arial" panose="020B0604020202020204" pitchFamily="34" charset="0"/>
              <a:buChar char="•"/>
            </a:pPr>
            <a:r>
              <a:rPr lang="en-GB" sz="2000" dirty="0"/>
              <a:t>House of Lords Decision: No undue influence, but misrepresentation found. Bank had constructive notice unless it took reasonable steps:</a:t>
            </a:r>
          </a:p>
          <a:p>
            <a:pPr marL="742950" lvl="1" indent="-285750">
              <a:buFont typeface="Arial" panose="020B0604020202020204" pitchFamily="34" charset="0"/>
              <a:buChar char="•"/>
            </a:pPr>
            <a:r>
              <a:rPr lang="en-GB" sz="2000" dirty="0"/>
              <a:t>Warn surety of risks.</a:t>
            </a:r>
          </a:p>
          <a:p>
            <a:pPr marL="742950" lvl="1" indent="-285750">
              <a:buFont typeface="Arial" panose="020B0604020202020204" pitchFamily="34" charset="0"/>
              <a:buChar char="•"/>
            </a:pPr>
            <a:r>
              <a:rPr lang="en-GB" sz="2000" dirty="0"/>
              <a:t>Advise independent legal advice.</a:t>
            </a:r>
            <a:br>
              <a:rPr lang="en-GB" sz="2000" dirty="0"/>
            </a:br>
            <a:endParaRPr lang="en-GB" sz="2000" dirty="0"/>
          </a:p>
          <a:p>
            <a:pPr marL="285750" indent="-285750">
              <a:buFont typeface="Arial" panose="020B0604020202020204" pitchFamily="34" charset="0"/>
              <a:buChar char="•"/>
            </a:pPr>
            <a:r>
              <a:rPr lang="en-GB" sz="2000" dirty="0"/>
              <a:t>Bank failed → Charge unenforceable against wife.</a:t>
            </a:r>
          </a:p>
          <a:p>
            <a:pPr marL="285750" indent="-285750">
              <a:buFont typeface="Arial" panose="020B0604020202020204" pitchFamily="34" charset="0"/>
              <a:buChar char="•"/>
            </a:pPr>
            <a:r>
              <a:rPr lang="en-GB" sz="2000" dirty="0"/>
              <a:t>Undue Influence Classes:</a:t>
            </a:r>
          </a:p>
          <a:p>
            <a:pPr marL="742950" lvl="1" indent="-285750">
              <a:buFont typeface="Arial" panose="020B0604020202020204" pitchFamily="34" charset="0"/>
              <a:buChar char="•"/>
            </a:pPr>
            <a:r>
              <a:rPr lang="en-GB" sz="2000" dirty="0"/>
              <a:t>Class 1: Actual undue influence.</a:t>
            </a:r>
          </a:p>
          <a:p>
            <a:pPr marL="742950" lvl="1" indent="-285750">
              <a:buFont typeface="Arial" panose="020B0604020202020204" pitchFamily="34" charset="0"/>
              <a:buChar char="•"/>
            </a:pPr>
            <a:r>
              <a:rPr lang="en-GB" sz="2000" dirty="0"/>
              <a:t>Class 2(A): Presumed due to relationship (e.g., doctor-patient).</a:t>
            </a:r>
          </a:p>
          <a:p>
            <a:pPr marL="742950" lvl="1" indent="-285750">
              <a:buFont typeface="Arial" panose="020B0604020202020204" pitchFamily="34" charset="0"/>
              <a:buChar char="•"/>
            </a:pPr>
            <a:r>
              <a:rPr lang="en-GB" sz="2000" dirty="0"/>
              <a:t>Class 2(B): Trust/confidence placed in wrongdoer; must show manifest disadvantage.</a:t>
            </a:r>
          </a:p>
          <a:p>
            <a:pPr marL="285750" indent="-285750">
              <a:buFont typeface="Arial" panose="020B0604020202020204" pitchFamily="34" charset="0"/>
              <a:buChar char="•"/>
            </a:pPr>
            <a:r>
              <a:rPr lang="en-GB" sz="2000" dirty="0"/>
              <a:t>Burden of proof shifts in 2(A) to wrongdoer.</a:t>
            </a:r>
          </a:p>
        </p:txBody>
      </p:sp>
    </p:spTree>
    <p:extLst>
      <p:ext uri="{BB962C8B-B14F-4D97-AF65-F5344CB8AC3E}">
        <p14:creationId xmlns:p14="http://schemas.microsoft.com/office/powerpoint/2010/main" val="16448533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446C3-4FB3-6472-1CB9-CB4B7C127F9C}"/>
              </a:ext>
            </a:extLst>
          </p:cNvPr>
          <p:cNvSpPr>
            <a:spLocks noGrp="1"/>
          </p:cNvSpPr>
          <p:nvPr>
            <p:ph type="title"/>
          </p:nvPr>
        </p:nvSpPr>
        <p:spPr>
          <a:xfrm>
            <a:off x="240262" y="156238"/>
            <a:ext cx="8596668" cy="1320800"/>
          </a:xfrm>
        </p:spPr>
        <p:txBody>
          <a:bodyPr/>
          <a:lstStyle/>
          <a:p>
            <a:r>
              <a:rPr lang="en-GB" b="1" i="1" dirty="0"/>
              <a:t>Royal Bank of Scotland plc v </a:t>
            </a:r>
            <a:r>
              <a:rPr lang="en-GB" b="1" i="1" dirty="0" err="1"/>
              <a:t>Etridge</a:t>
            </a:r>
            <a:r>
              <a:rPr lang="en-GB" b="1" i="1" dirty="0"/>
              <a:t> (No. 2) [2001]</a:t>
            </a:r>
            <a:endParaRPr lang="en-GB" dirty="0"/>
          </a:p>
        </p:txBody>
      </p:sp>
      <p:sp>
        <p:nvSpPr>
          <p:cNvPr id="3" name="Content Placeholder 2">
            <a:extLst>
              <a:ext uri="{FF2B5EF4-FFF2-40B4-BE49-F238E27FC236}">
                <a16:creationId xmlns:a16="http://schemas.microsoft.com/office/drawing/2014/main" id="{AC3BCF30-6203-6494-0A56-E763925CC6C6}"/>
              </a:ext>
            </a:extLst>
          </p:cNvPr>
          <p:cNvSpPr>
            <a:spLocks noGrp="1"/>
          </p:cNvSpPr>
          <p:nvPr>
            <p:ph idx="1"/>
          </p:nvPr>
        </p:nvSpPr>
        <p:spPr>
          <a:xfrm>
            <a:off x="182753" y="1488613"/>
            <a:ext cx="9720372" cy="4992700"/>
          </a:xfrm>
        </p:spPr>
        <p:txBody>
          <a:bodyPr>
            <a:normAutofit/>
          </a:bodyPr>
          <a:lstStyle/>
          <a:p>
            <a:pPr fontAlgn="auto"/>
            <a:r>
              <a:rPr lang="en-GB" b="1" i="1" dirty="0"/>
              <a:t>Royal Bank of Scotland plc v </a:t>
            </a:r>
            <a:r>
              <a:rPr lang="en-GB" b="1" i="1" dirty="0" err="1"/>
              <a:t>Etridge</a:t>
            </a:r>
            <a:r>
              <a:rPr lang="en-GB" b="1" i="1" dirty="0"/>
              <a:t> (No. 2) [2001]</a:t>
            </a:r>
            <a:r>
              <a:rPr lang="en-GB" dirty="0"/>
              <a:t>, where the House of Lords moved away from O’Brien and attempted to lay down clear and simple procedures to be applied in the future in order to protect the surety and reduce the risk of undue influence to a minimum. The procedures apply to all relationships, for example, husband and wife, unmarried couples and same-sex couples.</a:t>
            </a:r>
          </a:p>
          <a:p>
            <a:pPr fontAlgn="auto"/>
            <a:r>
              <a:rPr lang="en-GB" dirty="0"/>
              <a:t>Under </a:t>
            </a:r>
            <a:r>
              <a:rPr lang="en-GB" b="1" i="1" dirty="0" err="1"/>
              <a:t>Etridge</a:t>
            </a:r>
            <a:r>
              <a:rPr lang="en-GB" dirty="0"/>
              <a:t> the test for presumed undue influence is whether there is a relationship of trust and confidence combined with a transaction which called for an explanation – if so, the burden falls on the wrongdoer to rebut the presumption.</a:t>
            </a:r>
          </a:p>
          <a:p>
            <a:pPr fontAlgn="auto"/>
            <a:r>
              <a:rPr lang="en-GB" dirty="0"/>
              <a:t>Although most of the cases before the courts had involved wives acting as sureties for their husbands’ debts, the bank is always put on enquiry whenever the relationship between the debtor and surety is non-commercial.</a:t>
            </a:r>
          </a:p>
          <a:p>
            <a:pPr fontAlgn="auto"/>
            <a:r>
              <a:rPr lang="en-GB" dirty="0"/>
              <a:t>For the purposes of</a:t>
            </a:r>
            <a:r>
              <a:rPr lang="en-GB" b="1" i="1" dirty="0"/>
              <a:t> Pitt</a:t>
            </a:r>
            <a:r>
              <a:rPr lang="en-GB" dirty="0"/>
              <a:t>, a loan to the husband’s company is not a joint loan even where the wife is a director or secretary of the company or owns a minority or even an equal shareholding with her husband.</a:t>
            </a:r>
          </a:p>
          <a:p>
            <a:endParaRPr lang="en-GB" dirty="0"/>
          </a:p>
        </p:txBody>
      </p:sp>
    </p:spTree>
    <p:extLst>
      <p:ext uri="{BB962C8B-B14F-4D97-AF65-F5344CB8AC3E}">
        <p14:creationId xmlns:p14="http://schemas.microsoft.com/office/powerpoint/2010/main" val="3623957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D5CC-BF5C-DD8D-7BF0-00D55392E733}"/>
              </a:ext>
            </a:extLst>
          </p:cNvPr>
          <p:cNvSpPr>
            <a:spLocks noGrp="1"/>
          </p:cNvSpPr>
          <p:nvPr>
            <p:ph type="title"/>
          </p:nvPr>
        </p:nvSpPr>
        <p:spPr>
          <a:xfrm>
            <a:off x="464549" y="97766"/>
            <a:ext cx="8596668" cy="828136"/>
          </a:xfrm>
        </p:spPr>
        <p:txBody>
          <a:bodyPr/>
          <a:lstStyle/>
          <a:p>
            <a:r>
              <a:rPr lang="en-GB" b="1" dirty="0"/>
              <a:t>Protection from undue influence</a:t>
            </a:r>
          </a:p>
        </p:txBody>
      </p:sp>
      <p:sp>
        <p:nvSpPr>
          <p:cNvPr id="3" name="Content Placeholder 2">
            <a:extLst>
              <a:ext uri="{FF2B5EF4-FFF2-40B4-BE49-F238E27FC236}">
                <a16:creationId xmlns:a16="http://schemas.microsoft.com/office/drawing/2014/main" id="{B40871C9-1BE6-A5A1-47AF-1CA554BE9C32}"/>
              </a:ext>
            </a:extLst>
          </p:cNvPr>
          <p:cNvSpPr>
            <a:spLocks noGrp="1"/>
          </p:cNvSpPr>
          <p:nvPr>
            <p:ph idx="1"/>
          </p:nvPr>
        </p:nvSpPr>
        <p:spPr>
          <a:xfrm>
            <a:off x="343778" y="925902"/>
            <a:ext cx="9312055" cy="5474898"/>
          </a:xfrm>
        </p:spPr>
        <p:txBody>
          <a:bodyPr>
            <a:normAutofit fontScale="92500" lnSpcReduction="10000"/>
          </a:bodyPr>
          <a:lstStyle/>
          <a:p>
            <a:pPr fontAlgn="auto"/>
            <a:r>
              <a:rPr lang="en-GB" dirty="0"/>
              <a:t>In order to protect the mortgagee from being tarnished with the undue influence:</a:t>
            </a:r>
          </a:p>
          <a:p>
            <a:pPr fontAlgn="auto"/>
            <a:r>
              <a:rPr lang="en-GB" dirty="0"/>
              <a:t>The bank does not have to have a meeting with the surety but should ensure that the surety receives legal advice and that the bank receives confirmation from the lawyer confirming that the nature and implications of the mortgage have been explained to the surety.</a:t>
            </a:r>
          </a:p>
          <a:p>
            <a:pPr fontAlgn="auto"/>
            <a:r>
              <a:rPr lang="en-GB" dirty="0"/>
              <a:t>The lawyer should advise the surety of any potential liability at a face-to-face meeting in the absence of the mortgagor.</a:t>
            </a:r>
          </a:p>
          <a:p>
            <a:pPr fontAlgn="auto"/>
            <a:r>
              <a:rPr lang="en-GB" dirty="0"/>
              <a:t>The role of the lawyer is to explain the nature of the documents, their practical consequences and the seriousness of the risks involved.</a:t>
            </a:r>
          </a:p>
          <a:p>
            <a:pPr fontAlgn="auto"/>
            <a:r>
              <a:rPr lang="en-GB" dirty="0"/>
              <a:t> The bank should provide the lawyer with the necessary financial information to enable the lawyer to advise.</a:t>
            </a:r>
          </a:p>
          <a:p>
            <a:pPr fontAlgn="auto"/>
            <a:r>
              <a:rPr lang="en-GB" dirty="0"/>
              <a:t>It is not for the lawyer to veto the transaction, although if it is glaringly obvious the surety is being grievously wronged, the lawyer should decline to act further.</a:t>
            </a:r>
          </a:p>
          <a:p>
            <a:pPr fontAlgn="auto"/>
            <a:r>
              <a:rPr lang="en-GB" dirty="0"/>
              <a:t>The lawyer may also act for the mortgagor or the bank provided that they are satisfied it is in the surety’s best interests and there is no conflict of interest.</a:t>
            </a:r>
          </a:p>
          <a:p>
            <a:pPr fontAlgn="auto"/>
            <a:r>
              <a:rPr lang="en-GB" dirty="0"/>
              <a:t>Normally, the bank will be able to rely upon the lawyer’s certificate confirming the discussions without question, but it will not be protected if it knows, or ought to have known, that the lawyer’s advice was either not given or inadequate.</a:t>
            </a:r>
          </a:p>
          <a:p>
            <a:endParaRPr lang="en-GB" dirty="0"/>
          </a:p>
        </p:txBody>
      </p:sp>
    </p:spTree>
    <p:extLst>
      <p:ext uri="{BB962C8B-B14F-4D97-AF65-F5344CB8AC3E}">
        <p14:creationId xmlns:p14="http://schemas.microsoft.com/office/powerpoint/2010/main" val="119014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2127-8C87-01A7-B40B-7688DC7F4B8F}"/>
              </a:ext>
            </a:extLst>
          </p:cNvPr>
          <p:cNvSpPr>
            <a:spLocks noGrp="1"/>
          </p:cNvSpPr>
          <p:nvPr>
            <p:ph type="title"/>
          </p:nvPr>
        </p:nvSpPr>
        <p:spPr>
          <a:xfrm>
            <a:off x="481802" y="253042"/>
            <a:ext cx="7089430" cy="805132"/>
          </a:xfrm>
        </p:spPr>
        <p:txBody>
          <a:bodyPr>
            <a:noAutofit/>
          </a:bodyPr>
          <a:lstStyle/>
          <a:p>
            <a:r>
              <a:rPr lang="en-GB" sz="4800" b="1" dirty="0">
                <a:solidFill>
                  <a:srgbClr val="7030A0"/>
                </a:solidFill>
              </a:rPr>
              <a:t>Mortgagee’s Rights</a:t>
            </a:r>
          </a:p>
        </p:txBody>
      </p:sp>
      <p:sp>
        <p:nvSpPr>
          <p:cNvPr id="3" name="Content Placeholder 2">
            <a:extLst>
              <a:ext uri="{FF2B5EF4-FFF2-40B4-BE49-F238E27FC236}">
                <a16:creationId xmlns:a16="http://schemas.microsoft.com/office/drawing/2014/main" id="{218034C7-2E8E-166C-D20C-35857C782EC0}"/>
              </a:ext>
            </a:extLst>
          </p:cNvPr>
          <p:cNvSpPr>
            <a:spLocks noGrp="1"/>
          </p:cNvSpPr>
          <p:nvPr>
            <p:ph idx="1"/>
          </p:nvPr>
        </p:nvSpPr>
        <p:spPr>
          <a:xfrm>
            <a:off x="481802" y="1571925"/>
            <a:ext cx="8596668" cy="5286075"/>
          </a:xfrm>
        </p:spPr>
        <p:txBody>
          <a:bodyPr>
            <a:normAutofit/>
          </a:bodyPr>
          <a:lstStyle/>
          <a:p>
            <a:r>
              <a:rPr lang="en-GB" dirty="0"/>
              <a:t>Personal remedy – legal mortgage : At any time after the date fixed for payment, the mortgagee </a:t>
            </a:r>
            <a:r>
              <a:rPr lang="en-GB" dirty="0">
                <a:solidFill>
                  <a:srgbClr val="FF0000"/>
                </a:solidFill>
              </a:rPr>
              <a:t>may sue </a:t>
            </a:r>
            <a:r>
              <a:rPr lang="en-GB" dirty="0"/>
              <a:t>for the recovery of the principal sum and any interest that may be due, based upon the mortgagor’s promise to repay. However, if the mortgagor is not meeting the repayments, they are unlikely to be able to meet any further demands..</a:t>
            </a:r>
          </a:p>
          <a:p>
            <a:r>
              <a:rPr lang="en-GB" dirty="0"/>
              <a:t>Any action to recover the principal money is statute-barred under </a:t>
            </a:r>
            <a:r>
              <a:rPr lang="en-GB" b="1" dirty="0"/>
              <a:t>s20 Limitation Act 1980</a:t>
            </a:r>
            <a:r>
              <a:rPr lang="en-GB" dirty="0"/>
              <a:t> unless brought within 12 years of the date when the right to receive the money arose.. An action to recover interest is statute-barred after six years under </a:t>
            </a:r>
            <a:r>
              <a:rPr lang="en-GB" b="1" dirty="0"/>
              <a:t>s20</a:t>
            </a:r>
            <a:r>
              <a:rPr lang="en-GB" dirty="0"/>
              <a:t>.</a:t>
            </a:r>
          </a:p>
          <a:p>
            <a:r>
              <a:rPr lang="en-GB" dirty="0"/>
              <a:t>Personal remedy – equitable mortgage: An equitable mortgagee can sue the mortgagor personally for recovery of the money lent just as a legal mortgagee can.</a:t>
            </a:r>
          </a:p>
        </p:txBody>
      </p:sp>
    </p:spTree>
    <p:extLst>
      <p:ext uri="{BB962C8B-B14F-4D97-AF65-F5344CB8AC3E}">
        <p14:creationId xmlns:p14="http://schemas.microsoft.com/office/powerpoint/2010/main" val="4157663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B1AF-D3BC-D45C-EFF0-DA48DE66326A}"/>
              </a:ext>
            </a:extLst>
          </p:cNvPr>
          <p:cNvSpPr>
            <a:spLocks noGrp="1"/>
          </p:cNvSpPr>
          <p:nvPr>
            <p:ph type="title"/>
          </p:nvPr>
        </p:nvSpPr>
        <p:spPr>
          <a:xfrm>
            <a:off x="527809" y="241540"/>
            <a:ext cx="7063436" cy="770626"/>
          </a:xfrm>
        </p:spPr>
        <p:txBody>
          <a:bodyPr>
            <a:normAutofit/>
          </a:bodyPr>
          <a:lstStyle/>
          <a:p>
            <a:r>
              <a:rPr lang="en-GB" dirty="0"/>
              <a:t>Possession – Legal Mortgages</a:t>
            </a:r>
          </a:p>
        </p:txBody>
      </p:sp>
      <p:sp>
        <p:nvSpPr>
          <p:cNvPr id="3" name="Content Placeholder 2">
            <a:extLst>
              <a:ext uri="{FF2B5EF4-FFF2-40B4-BE49-F238E27FC236}">
                <a16:creationId xmlns:a16="http://schemas.microsoft.com/office/drawing/2014/main" id="{8D56AC7D-838D-1D2B-18E8-423A82FE74C6}"/>
              </a:ext>
            </a:extLst>
          </p:cNvPr>
          <p:cNvSpPr>
            <a:spLocks noGrp="1"/>
          </p:cNvSpPr>
          <p:nvPr>
            <p:ph idx="1"/>
          </p:nvPr>
        </p:nvSpPr>
        <p:spPr>
          <a:xfrm>
            <a:off x="527809" y="1012166"/>
            <a:ext cx="8596668" cy="5690386"/>
          </a:xfrm>
        </p:spPr>
        <p:txBody>
          <a:bodyPr>
            <a:normAutofit fontScale="92500" lnSpcReduction="20000"/>
          </a:bodyPr>
          <a:lstStyle/>
          <a:p>
            <a:pPr fontAlgn="auto"/>
            <a:r>
              <a:rPr lang="en-GB" dirty="0"/>
              <a:t>A legal mortgage may be created by means of a grant of a term of years absolute in favour of the mortgagee. When there is a charge by way of legal mortgage, under </a:t>
            </a:r>
            <a:r>
              <a:rPr lang="en-GB" b="1" dirty="0"/>
              <a:t>s87 LPA 1925 </a:t>
            </a:r>
            <a:r>
              <a:rPr lang="en-GB" dirty="0"/>
              <a:t>the mortgagee has the same rights and remedies as if they had a lease. This is so even though there is no term of years absolute. As the mortgagee has a lease, </a:t>
            </a:r>
            <a:r>
              <a:rPr lang="en-GB" b="1" dirty="0">
                <a:solidFill>
                  <a:srgbClr val="0070C0"/>
                </a:solidFill>
              </a:rPr>
              <a:t>they have the right to exclusive possession, which they may exercise immediately.</a:t>
            </a:r>
          </a:p>
          <a:p>
            <a:pPr fontAlgn="auto"/>
            <a:r>
              <a:rPr lang="en-GB" dirty="0"/>
              <a:t>This right to enter into possession is </a:t>
            </a:r>
            <a:r>
              <a:rPr lang="en-GB" b="1" dirty="0"/>
              <a:t>exercisable immediately</a:t>
            </a:r>
            <a:r>
              <a:rPr lang="en-GB" dirty="0"/>
              <a:t>, even if the mortgagor is not in breach. As Harman J said in</a:t>
            </a:r>
            <a:r>
              <a:rPr lang="en-GB" b="1" i="1" dirty="0"/>
              <a:t> Four-Maids Ltd v Dudley Marshall (Properties) Ltd [1957]</a:t>
            </a:r>
            <a:r>
              <a:rPr lang="en-GB" dirty="0"/>
              <a:t>: </a:t>
            </a:r>
            <a:r>
              <a:rPr lang="en-GB" i="1" dirty="0"/>
              <a:t>“The mortgagee may go into possession before the ink is dry on the mortgage unless there is something, in the contract, expressly or by implication, whereby he has contracted himself out of that right”.</a:t>
            </a:r>
            <a:endParaRPr lang="en-GB" dirty="0"/>
          </a:p>
          <a:p>
            <a:pPr fontAlgn="auto"/>
            <a:r>
              <a:rPr lang="en-GB" dirty="0"/>
              <a:t>The mortgagee might expressly or impliedly exclude their right to possession. In </a:t>
            </a:r>
            <a:r>
              <a:rPr lang="en-GB" b="1" i="1" dirty="0"/>
              <a:t>Birmingham Citizens Permanent Building Society v Caunt [1962]</a:t>
            </a:r>
            <a:r>
              <a:rPr lang="en-GB" dirty="0"/>
              <a:t>, Russell J took the view that a term allowing the mortgagee to take possession if any money was more than one month in arrears implied that possession could not be sought otherwise.</a:t>
            </a:r>
          </a:p>
          <a:p>
            <a:pPr fontAlgn="auto"/>
            <a:r>
              <a:rPr lang="en-GB" dirty="0"/>
              <a:t>Usually, the mortgagee will obtain a court order for possession, otherwise there is the risk of committing an offence under the </a:t>
            </a:r>
            <a:r>
              <a:rPr lang="en-GB" b="1" dirty="0"/>
              <a:t>Criminal Law Act 1977</a:t>
            </a:r>
            <a:r>
              <a:rPr lang="en-GB" b="1" i="1" dirty="0"/>
              <a:t> </a:t>
            </a:r>
            <a:r>
              <a:rPr lang="en-GB" dirty="0"/>
              <a:t>or also, if the property is residential, under </a:t>
            </a:r>
            <a:r>
              <a:rPr lang="en-GB" b="1" dirty="0"/>
              <a:t>s1 Protection from Eviction Act 1977</a:t>
            </a:r>
            <a:r>
              <a:rPr lang="en-GB" dirty="0"/>
              <a:t>.</a:t>
            </a:r>
          </a:p>
          <a:p>
            <a:pPr fontAlgn="auto"/>
            <a:r>
              <a:rPr lang="en-GB" dirty="0"/>
              <a:t>In </a:t>
            </a:r>
            <a:r>
              <a:rPr lang="en-GB" b="1" i="1" dirty="0"/>
              <a:t>Quennell v Maltby [1979] </a:t>
            </a:r>
            <a:r>
              <a:rPr lang="en-GB" dirty="0"/>
              <a:t>Lord Denning stated that possession is only a remedy and that </a:t>
            </a:r>
            <a:r>
              <a:rPr lang="en-GB" i="1" dirty="0"/>
              <a:t>“a mortgagee will be restrained from getting possession except when it is sought </a:t>
            </a:r>
            <a:r>
              <a:rPr lang="en-GB" dirty="0"/>
              <a:t>bona fide</a:t>
            </a:r>
            <a:r>
              <a:rPr lang="en-GB" i="1" dirty="0"/>
              <a:t>”.</a:t>
            </a:r>
            <a:endParaRPr lang="en-GB" dirty="0"/>
          </a:p>
          <a:p>
            <a:endParaRPr lang="en-GB" dirty="0"/>
          </a:p>
        </p:txBody>
      </p:sp>
    </p:spTree>
    <p:extLst>
      <p:ext uri="{BB962C8B-B14F-4D97-AF65-F5344CB8AC3E}">
        <p14:creationId xmlns:p14="http://schemas.microsoft.com/office/powerpoint/2010/main" val="674246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59F8-177F-5AB8-C2A0-F060AE5F6081}"/>
              </a:ext>
            </a:extLst>
          </p:cNvPr>
          <p:cNvSpPr>
            <a:spLocks noGrp="1"/>
          </p:cNvSpPr>
          <p:nvPr>
            <p:ph type="title"/>
          </p:nvPr>
        </p:nvSpPr>
        <p:spPr>
          <a:xfrm>
            <a:off x="545062" y="156238"/>
            <a:ext cx="8596668" cy="717905"/>
          </a:xfrm>
        </p:spPr>
        <p:txBody>
          <a:bodyPr/>
          <a:lstStyle/>
          <a:p>
            <a:r>
              <a:rPr lang="en-GB" dirty="0"/>
              <a:t>Relief against Possession</a:t>
            </a:r>
          </a:p>
        </p:txBody>
      </p:sp>
      <p:sp>
        <p:nvSpPr>
          <p:cNvPr id="3" name="Content Placeholder 2">
            <a:extLst>
              <a:ext uri="{FF2B5EF4-FFF2-40B4-BE49-F238E27FC236}">
                <a16:creationId xmlns:a16="http://schemas.microsoft.com/office/drawing/2014/main" id="{2B4E945B-7D77-FDD1-E44E-C3048EFF38AC}"/>
              </a:ext>
            </a:extLst>
          </p:cNvPr>
          <p:cNvSpPr>
            <a:spLocks noGrp="1"/>
          </p:cNvSpPr>
          <p:nvPr>
            <p:ph idx="1"/>
          </p:nvPr>
        </p:nvSpPr>
        <p:spPr>
          <a:xfrm>
            <a:off x="355568" y="827589"/>
            <a:ext cx="9455943" cy="5874173"/>
          </a:xfrm>
        </p:spPr>
        <p:txBody>
          <a:bodyPr>
            <a:normAutofit fontScale="92500" lnSpcReduction="20000"/>
          </a:bodyPr>
          <a:lstStyle/>
          <a:p>
            <a:pPr fontAlgn="auto"/>
            <a:r>
              <a:rPr lang="en-GB" b="1" dirty="0"/>
              <a:t>Relief against possession: court can grant </a:t>
            </a:r>
            <a:r>
              <a:rPr lang="en-GB" dirty="0"/>
              <a:t>an adjournment of possession proceedings for a limited duration (around 28 days – </a:t>
            </a:r>
            <a:r>
              <a:rPr lang="en-GB" dirty="0" err="1"/>
              <a:t>M’or</a:t>
            </a:r>
            <a:r>
              <a:rPr lang="en-GB" dirty="0"/>
              <a:t> unlikely to find money to pay the arrears in this time).</a:t>
            </a:r>
          </a:p>
          <a:p>
            <a:pPr fontAlgn="auto"/>
            <a:r>
              <a:rPr lang="en-GB" b="1" dirty="0"/>
              <a:t>Administration of Justice Act 1970 (AJA 1970</a:t>
            </a:r>
            <a:r>
              <a:rPr lang="en-GB" dirty="0"/>
              <a:t>). Where the mortgagee brings an action for possession of property which consists of or includes a </a:t>
            </a:r>
            <a:r>
              <a:rPr lang="en-GB" b="1" dirty="0"/>
              <a:t>dwelling-house</a:t>
            </a:r>
            <a:r>
              <a:rPr lang="en-GB" dirty="0"/>
              <a:t>, the court may adjourn proceedings, or stay or suspend execution of judgment, or postpone possession </a:t>
            </a:r>
            <a:r>
              <a:rPr lang="en-GB" i="1" dirty="0">
                <a:solidFill>
                  <a:srgbClr val="FF0000"/>
                </a:solidFill>
              </a:rPr>
              <a:t>if the mortgagor is likely to be able within a reasonable period to pay any sums due under the mortgage or to remedy a default consisting of a breach of any other obligation</a:t>
            </a:r>
            <a:r>
              <a:rPr lang="en-GB" dirty="0">
                <a:solidFill>
                  <a:srgbClr val="FF0000"/>
                </a:solidFill>
              </a:rPr>
              <a:t>.</a:t>
            </a:r>
          </a:p>
          <a:p>
            <a:pPr fontAlgn="auto"/>
            <a:r>
              <a:rPr lang="en-GB" dirty="0"/>
              <a:t>The power under </a:t>
            </a:r>
            <a:r>
              <a:rPr lang="en-GB" b="1" dirty="0"/>
              <a:t>s36 </a:t>
            </a:r>
            <a:r>
              <a:rPr lang="en-GB" dirty="0"/>
              <a:t>is exercised widely. Over the past years, the courts have increased the length of time seen as being reasonable for the payment of any sums owed. E.g. </a:t>
            </a:r>
            <a:r>
              <a:rPr lang="en-GB" b="1" i="1" dirty="0"/>
              <a:t>Cheltenham and Gloucester Building Society v Norgan [1996]</a:t>
            </a:r>
            <a:r>
              <a:rPr lang="en-GB" dirty="0"/>
              <a:t>, where the Court of Appeal held that a reasonable time might constitute the remainder of the mortgage term. Thus, the mortgagor was given </a:t>
            </a:r>
            <a:r>
              <a:rPr lang="en-GB" b="1" dirty="0">
                <a:solidFill>
                  <a:srgbClr val="FF0000"/>
                </a:solidFill>
              </a:rPr>
              <a:t>18 years </a:t>
            </a:r>
            <a:r>
              <a:rPr lang="en-GB" dirty="0"/>
              <a:t>in which to find the amounts owed.</a:t>
            </a:r>
          </a:p>
          <a:p>
            <a:pPr fontAlgn="auto"/>
            <a:r>
              <a:rPr lang="en-GB" b="1" i="1" dirty="0"/>
              <a:t>Cheltenham and Gloucester Building Society v Booker [1997]</a:t>
            </a:r>
            <a:r>
              <a:rPr lang="en-GB" dirty="0"/>
              <a:t>, the Court of Appeal made clear that the mortgagor should not be allowed to remain in possession pending any sale by the mortgagee unless there were exceptional circumstances. The mortgagee is entitled to possession as the mortgagor is unlikely to co-operate with the lender in conducting any viewing by potential buyers!</a:t>
            </a:r>
          </a:p>
          <a:p>
            <a:pPr fontAlgn="auto"/>
            <a:r>
              <a:rPr lang="en-GB" b="1" i="1" dirty="0" err="1"/>
              <a:t>Ropaigealach</a:t>
            </a:r>
            <a:r>
              <a:rPr lang="en-GB" b="1" i="1" dirty="0"/>
              <a:t> v Barclays Bank plc [1999]</a:t>
            </a:r>
            <a:r>
              <a:rPr lang="en-GB" dirty="0"/>
              <a:t>, however, held that a mortgagee is entitled to exercise its common law right to take possession without first obtaining a court order, even in the case of a dwelling-house. Such possession must be peaceable and entry must not be obtained by force. In such cases, the relief afforded by </a:t>
            </a:r>
            <a:r>
              <a:rPr lang="en-GB" b="1" dirty="0"/>
              <a:t>s36 </a:t>
            </a:r>
            <a:r>
              <a:rPr lang="en-GB" dirty="0"/>
              <a:t>will not be available and the mortgagor will lose the defence under</a:t>
            </a:r>
            <a:r>
              <a:rPr lang="en-GB" b="1" dirty="0"/>
              <a:t> AJA 1970</a:t>
            </a:r>
            <a:r>
              <a:rPr lang="en-GB" dirty="0"/>
              <a:t>.</a:t>
            </a:r>
          </a:p>
          <a:p>
            <a:pPr fontAlgn="auto"/>
            <a:endParaRPr lang="en-GB" dirty="0"/>
          </a:p>
          <a:p>
            <a:endParaRPr lang="en-GB" dirty="0"/>
          </a:p>
        </p:txBody>
      </p:sp>
    </p:spTree>
    <p:extLst>
      <p:ext uri="{BB962C8B-B14F-4D97-AF65-F5344CB8AC3E}">
        <p14:creationId xmlns:p14="http://schemas.microsoft.com/office/powerpoint/2010/main" val="1220208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BB779-6118-DE6D-2ADC-AAD9003A9821}"/>
              </a:ext>
            </a:extLst>
          </p:cNvPr>
          <p:cNvSpPr>
            <a:spLocks noGrp="1"/>
          </p:cNvSpPr>
          <p:nvPr>
            <p:ph type="title"/>
          </p:nvPr>
        </p:nvSpPr>
        <p:spPr>
          <a:xfrm>
            <a:off x="384726" y="89140"/>
            <a:ext cx="9966282" cy="747623"/>
          </a:xfrm>
        </p:spPr>
        <p:txBody>
          <a:bodyPr>
            <a:normAutofit fontScale="90000"/>
          </a:bodyPr>
          <a:lstStyle/>
          <a:p>
            <a:r>
              <a:rPr lang="en-GB" dirty="0"/>
              <a:t>Relief against possession – requirement for due diligence</a:t>
            </a:r>
          </a:p>
        </p:txBody>
      </p:sp>
      <p:sp>
        <p:nvSpPr>
          <p:cNvPr id="6" name="Rectangle 1">
            <a:extLst>
              <a:ext uri="{FF2B5EF4-FFF2-40B4-BE49-F238E27FC236}">
                <a16:creationId xmlns:a16="http://schemas.microsoft.com/office/drawing/2014/main" id="{9B5A85DA-F95F-AAFE-FEAB-D3D5BCB0F582}"/>
              </a:ext>
            </a:extLst>
          </p:cNvPr>
          <p:cNvSpPr>
            <a:spLocks noGrp="1" noChangeArrowheads="1"/>
          </p:cNvSpPr>
          <p:nvPr>
            <p:ph idx="1"/>
          </p:nvPr>
        </p:nvSpPr>
        <p:spPr bwMode="auto">
          <a:xfrm>
            <a:off x="585894" y="1372919"/>
            <a:ext cx="8457522"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Immediate Right</a:t>
            </a:r>
            <a:r>
              <a:rPr kumimoji="0" lang="en-US" altLang="en-US" sz="1800" b="0" i="0" u="none" strike="noStrike" cap="none" normalizeH="0" baseline="0" dirty="0">
                <a:ln>
                  <a:noFill/>
                </a:ln>
                <a:solidFill>
                  <a:schemeClr val="tx1"/>
                </a:solidFill>
                <a:effectLst/>
              </a:rPr>
              <a:t>: Mortgagee can take possession anytime.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Practical Use</a:t>
            </a:r>
            <a:r>
              <a:rPr kumimoji="0" lang="en-US" altLang="en-US" sz="1800" b="0" i="0" u="none" strike="noStrike" cap="none" normalizeH="0" baseline="0" dirty="0">
                <a:ln>
                  <a:noFill/>
                </a:ln>
                <a:solidFill>
                  <a:schemeClr val="tx1"/>
                </a:solidFill>
                <a:effectLst/>
              </a:rPr>
              <a:t>: Usually exercised only to enable sale with vacant possession.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Due Diligence Obligation</a:t>
            </a:r>
            <a:r>
              <a:rPr kumimoji="0" lang="en-US" altLang="en-US" sz="1800" b="0" i="0" u="none" strike="noStrike" cap="none" normalizeH="0" baseline="0" dirty="0">
                <a:ln>
                  <a:noFill/>
                </a:ln>
                <a:solidFill>
                  <a:schemeClr val="tx1"/>
                </a:solidFill>
                <a:effectLst/>
              </a:rPr>
              <a:t>: </a:t>
            </a:r>
          </a:p>
          <a:p>
            <a:pPr marL="400050" lvl="1" indent="0" defTabSz="914400" eaLnBrk="0" fontAlgn="base" hangingPunct="0">
              <a:spcBef>
                <a:spcPct val="0"/>
              </a:spcBef>
              <a:spcAft>
                <a:spcPct val="0"/>
              </a:spcAft>
              <a:buClrTx/>
              <a:buSzTx/>
              <a:buFontTx/>
              <a:buChar char="•"/>
            </a:pPr>
            <a:r>
              <a:rPr kumimoji="0" lang="en-US" altLang="en-US" b="0" i="0" u="none" strike="noStrike" cap="none" normalizeH="0" baseline="0" dirty="0">
                <a:ln>
                  <a:noFill/>
                </a:ln>
                <a:solidFill>
                  <a:schemeClr val="tx1"/>
                </a:solidFill>
                <a:effectLst/>
              </a:rPr>
              <a:t>Must manage property responsibly or risk liability. </a:t>
            </a:r>
          </a:p>
          <a:p>
            <a:pPr marL="400050" lvl="1" indent="0" defTabSz="914400" eaLnBrk="0" fontAlgn="base" hangingPunct="0">
              <a:spcBef>
                <a:spcPct val="0"/>
              </a:spcBef>
              <a:spcAft>
                <a:spcPct val="0"/>
              </a:spcAft>
              <a:buClrTx/>
              <a:buSzTx/>
              <a:buFontTx/>
              <a:buChar char="•"/>
            </a:pPr>
            <a:r>
              <a:rPr kumimoji="0" lang="en-US" altLang="en-US" b="0" i="1" u="none" strike="noStrike" cap="none" normalizeH="0" baseline="0" dirty="0">
                <a:ln>
                  <a:noFill/>
                </a:ln>
                <a:solidFill>
                  <a:schemeClr val="tx1"/>
                </a:solidFill>
                <a:effectLst/>
              </a:rPr>
              <a:t>Case</a:t>
            </a:r>
            <a:r>
              <a:rPr kumimoji="0" lang="en-US" altLang="en-US" b="0" i="0" u="none" strike="noStrike" cap="none" normalizeH="0" baseline="0" dirty="0">
                <a:ln>
                  <a:noFill/>
                </a:ln>
                <a:solidFill>
                  <a:schemeClr val="tx1"/>
                </a:solidFill>
                <a:effectLst/>
              </a:rPr>
              <a:t>: </a:t>
            </a:r>
            <a:r>
              <a:rPr kumimoji="0" lang="en-US" altLang="en-US" b="1" i="0" u="none" strike="noStrike" cap="none" normalizeH="0" baseline="0" dirty="0">
                <a:ln>
                  <a:noFill/>
                </a:ln>
                <a:solidFill>
                  <a:schemeClr val="tx1"/>
                </a:solidFill>
                <a:effectLst/>
              </a:rPr>
              <a:t>White v City of London Brewery [1889]</a:t>
            </a:r>
            <a:r>
              <a:rPr kumimoji="0" lang="en-US" altLang="en-US" b="0" i="0" u="none" strike="noStrike" cap="none" normalizeH="0" baseline="0" dirty="0">
                <a:ln>
                  <a:noFill/>
                </a:ln>
                <a:solidFill>
                  <a:schemeClr val="tx1"/>
                </a:solidFill>
                <a:effectLst/>
              </a:rPr>
              <a:t> – Accountable for lost profits. </a:t>
            </a:r>
            <a:br>
              <a:rPr kumimoji="0" lang="en-US" altLang="en-US" b="0" i="0" u="none" strike="noStrike" cap="none" normalizeH="0" baseline="0" dirty="0">
                <a:ln>
                  <a:noFill/>
                </a:ln>
                <a:solidFill>
                  <a:schemeClr val="tx1"/>
                </a:solidFill>
                <a:effectLst/>
              </a:rPr>
            </a:b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rPr>
              <a:t>Vacant Possession</a:t>
            </a:r>
            <a:r>
              <a:rPr kumimoji="0" lang="en-US" altLang="en-US" sz="18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Must be free of mortgagor and third-party rights. </a:t>
            </a:r>
          </a:p>
          <a:p>
            <a:pPr marL="0" indent="0" defTabSz="914400" eaLnBrk="0" fontAlgn="base" hangingPunct="0">
              <a:spcBef>
                <a:spcPct val="0"/>
              </a:spcBef>
              <a:spcAft>
                <a:spcPct val="0"/>
              </a:spcAft>
              <a:buClrTx/>
              <a:buSzTx/>
              <a:buFontTx/>
              <a:buChar char="•"/>
            </a:pPr>
            <a:r>
              <a:rPr kumimoji="0" lang="en-US" altLang="en-US" sz="1800" b="0" i="1" u="none" strike="noStrike" cap="none" normalizeH="0" baseline="0" dirty="0">
                <a:ln>
                  <a:noFill/>
                </a:ln>
                <a:solidFill>
                  <a:schemeClr val="tx1"/>
                </a:solidFill>
                <a:effectLst/>
              </a:rPr>
              <a:t>Case</a:t>
            </a:r>
            <a:r>
              <a:rPr kumimoji="0" lang="en-US" altLang="en-US" sz="1800" b="0" i="0" u="none" strike="noStrike" cap="none" normalizeH="0" baseline="0" dirty="0">
                <a:ln>
                  <a:noFill/>
                </a:ln>
                <a:solidFill>
                  <a:schemeClr val="tx1"/>
                </a:solidFill>
                <a:effectLst/>
              </a:rPr>
              <a:t>: </a:t>
            </a:r>
            <a:r>
              <a:rPr kumimoji="0" lang="en-US" altLang="en-US" sz="1800" b="1" i="0" u="none" strike="noStrike" cap="none" normalizeH="0" baseline="0" dirty="0">
                <a:ln>
                  <a:noFill/>
                </a:ln>
                <a:solidFill>
                  <a:schemeClr val="tx1"/>
                </a:solidFill>
                <a:effectLst/>
              </a:rPr>
              <a:t>Britannia BS v Earl [1990]</a:t>
            </a:r>
            <a:r>
              <a:rPr kumimoji="0" lang="en-US" altLang="en-US" sz="1800" b="0" i="0" u="none" strike="noStrike" cap="none" normalizeH="0" baseline="0" dirty="0">
                <a:ln>
                  <a:noFill/>
                </a:ln>
                <a:solidFill>
                  <a:schemeClr val="tx1"/>
                </a:solidFill>
                <a:effectLst/>
              </a:rPr>
              <a:t> – Lease in breach gives no right against mortgagee. </a:t>
            </a:r>
            <a:br>
              <a:rPr kumimoji="0" lang="en-US" altLang="en-US" sz="1800" b="0" i="0" u="none" strike="noStrike" cap="none" normalizeH="0" baseline="0" dirty="0">
                <a:ln>
                  <a:noFill/>
                </a:ln>
                <a:solidFill>
                  <a:schemeClr val="tx1"/>
                </a:solidFill>
                <a:effectLst/>
              </a:rPr>
            </a:br>
            <a:endParaRPr kumimoji="0" lang="en-US" altLang="en-US" sz="1800" b="0" i="0" u="none" strike="noStrike" cap="none" normalizeH="0" baseline="0" dirty="0">
              <a:ln>
                <a:noFill/>
              </a:ln>
              <a:solidFill>
                <a:schemeClr val="tx1"/>
              </a:solidFill>
              <a:effectLst/>
            </a:endParaRPr>
          </a:p>
          <a:p>
            <a:pPr marL="0" indent="0" defTabSz="914400" eaLnBrk="0" fontAlgn="base" hangingPunct="0">
              <a:spcBef>
                <a:spcPct val="0"/>
              </a:spcBef>
              <a:spcAft>
                <a:spcPct val="0"/>
              </a:spcAft>
              <a:buClrTx/>
              <a:buSzTx/>
              <a:buFontTx/>
              <a:buChar char="•"/>
            </a:pPr>
            <a:r>
              <a:rPr lang="en-US" altLang="en-US" b="1" dirty="0">
                <a:solidFill>
                  <a:schemeClr val="tx1"/>
                </a:solidFill>
              </a:rPr>
              <a:t>Beneficiaries &amp; Trusts</a:t>
            </a:r>
            <a:r>
              <a:rPr lang="en-US" altLang="en-US" dirty="0">
                <a:solidFill>
                  <a:schemeClr val="tx1"/>
                </a:solidFill>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Enquire about occupants to avoid overriding interests.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Pay mortgage money to </a:t>
            </a:r>
            <a:r>
              <a:rPr kumimoji="0" lang="en-US" altLang="en-US" sz="1800" b="1" i="0" u="none" strike="noStrike" cap="none" normalizeH="0" baseline="0" dirty="0">
                <a:ln>
                  <a:noFill/>
                </a:ln>
                <a:solidFill>
                  <a:schemeClr val="tx1"/>
                </a:solidFill>
                <a:effectLst/>
              </a:rPr>
              <a:t>two trustees</a:t>
            </a:r>
            <a:r>
              <a:rPr kumimoji="0" lang="en-US" altLang="en-US" sz="1800" b="0" i="0" u="none" strike="noStrike" cap="none" normalizeH="0" baseline="0" dirty="0">
                <a:ln>
                  <a:noFill/>
                </a:ln>
                <a:solidFill>
                  <a:schemeClr val="tx1"/>
                </a:solidFill>
                <a:effectLst/>
              </a:rPr>
              <a:t> for overreaching (</a:t>
            </a:r>
            <a:r>
              <a:rPr kumimoji="0" lang="en-US" altLang="en-US" sz="1800" b="0" i="1" u="none" strike="noStrike" cap="none" normalizeH="0" baseline="0" dirty="0">
                <a:ln>
                  <a:noFill/>
                </a:ln>
                <a:solidFill>
                  <a:schemeClr val="tx1"/>
                </a:solidFill>
                <a:effectLst/>
              </a:rPr>
              <a:t>Boland [1981]; Flegg [1988]</a:t>
            </a:r>
            <a:r>
              <a:rPr kumimoji="0" lang="en-US" altLang="en-US" sz="180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464674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17FBB-F872-ECB6-1F2B-C4D1720C9BBD}"/>
              </a:ext>
            </a:extLst>
          </p:cNvPr>
          <p:cNvSpPr>
            <a:spLocks noGrp="1"/>
          </p:cNvSpPr>
          <p:nvPr>
            <p:ph type="title"/>
          </p:nvPr>
        </p:nvSpPr>
        <p:spPr/>
        <p:txBody>
          <a:bodyPr/>
          <a:lstStyle/>
          <a:p>
            <a:r>
              <a:rPr lang="en-GB" b="1" dirty="0"/>
              <a:t>Possession: equitable mortgages</a:t>
            </a:r>
          </a:p>
        </p:txBody>
      </p:sp>
      <p:sp>
        <p:nvSpPr>
          <p:cNvPr id="3" name="Content Placeholder 2">
            <a:extLst>
              <a:ext uri="{FF2B5EF4-FFF2-40B4-BE49-F238E27FC236}">
                <a16:creationId xmlns:a16="http://schemas.microsoft.com/office/drawing/2014/main" id="{94679FDD-3997-29A1-CEA1-89134987551A}"/>
              </a:ext>
            </a:extLst>
          </p:cNvPr>
          <p:cNvSpPr>
            <a:spLocks noGrp="1"/>
          </p:cNvSpPr>
          <p:nvPr>
            <p:ph idx="1"/>
          </p:nvPr>
        </p:nvSpPr>
        <p:spPr/>
        <p:txBody>
          <a:bodyPr/>
          <a:lstStyle/>
          <a:p>
            <a:r>
              <a:rPr lang="en-GB" sz="3600" dirty="0"/>
              <a:t>There is no right to take possession unless the right to do so has been expressly reserved or unless the court makes an order to that effect.</a:t>
            </a:r>
          </a:p>
          <a:p>
            <a:endParaRPr lang="en-GB" dirty="0"/>
          </a:p>
        </p:txBody>
      </p:sp>
    </p:spTree>
    <p:extLst>
      <p:ext uri="{BB962C8B-B14F-4D97-AF65-F5344CB8AC3E}">
        <p14:creationId xmlns:p14="http://schemas.microsoft.com/office/powerpoint/2010/main" val="25257779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21EC6-8A72-9256-79BD-4236C2ABE4F1}"/>
              </a:ext>
            </a:extLst>
          </p:cNvPr>
          <p:cNvSpPr>
            <a:spLocks noGrp="1"/>
          </p:cNvSpPr>
          <p:nvPr>
            <p:ph type="title"/>
          </p:nvPr>
        </p:nvSpPr>
        <p:spPr>
          <a:xfrm>
            <a:off x="284142" y="152400"/>
            <a:ext cx="8596668" cy="730370"/>
          </a:xfrm>
        </p:spPr>
        <p:txBody>
          <a:bodyPr/>
          <a:lstStyle/>
          <a:p>
            <a:r>
              <a:rPr lang="en-GB" b="1" dirty="0"/>
              <a:t>Sale: Legal Mortgages</a:t>
            </a:r>
          </a:p>
        </p:txBody>
      </p:sp>
      <p:sp>
        <p:nvSpPr>
          <p:cNvPr id="3" name="Content Placeholder 2">
            <a:extLst>
              <a:ext uri="{FF2B5EF4-FFF2-40B4-BE49-F238E27FC236}">
                <a16:creationId xmlns:a16="http://schemas.microsoft.com/office/drawing/2014/main" id="{354952DD-EDFE-3245-03A8-E8183ADAB36A}"/>
              </a:ext>
            </a:extLst>
          </p:cNvPr>
          <p:cNvSpPr>
            <a:spLocks noGrp="1"/>
          </p:cNvSpPr>
          <p:nvPr>
            <p:ph idx="1"/>
          </p:nvPr>
        </p:nvSpPr>
        <p:spPr>
          <a:xfrm>
            <a:off x="438728" y="800474"/>
            <a:ext cx="8879008" cy="5905126"/>
          </a:xfrm>
        </p:spPr>
        <p:txBody>
          <a:bodyPr>
            <a:normAutofit fontScale="85000" lnSpcReduction="10000"/>
          </a:bodyPr>
          <a:lstStyle/>
          <a:p>
            <a:pPr marL="0" indent="0" fontAlgn="auto">
              <a:buNone/>
            </a:pPr>
            <a:r>
              <a:rPr lang="en-GB" dirty="0"/>
              <a:t>The mortgagee will usually take possession first so that the sale will be with vacant possession. The two, therefore, go hand-in-hand and should be considered together.</a:t>
            </a:r>
          </a:p>
          <a:p>
            <a:pPr marL="0" indent="0" fontAlgn="auto">
              <a:buNone/>
            </a:pPr>
            <a:r>
              <a:rPr lang="en-GB" b="1" dirty="0"/>
              <a:t>s101 LPA 1925</a:t>
            </a:r>
            <a:r>
              <a:rPr lang="en-GB" dirty="0"/>
              <a:t> provides that every mortgagee has a power of sale provided that:</a:t>
            </a:r>
          </a:p>
          <a:p>
            <a:pPr fontAlgn="auto"/>
            <a:r>
              <a:rPr lang="en-GB" dirty="0"/>
              <a:t>the mortgage was made by deed; and</a:t>
            </a:r>
          </a:p>
          <a:p>
            <a:pPr fontAlgn="auto"/>
            <a:r>
              <a:rPr lang="en-GB" dirty="0"/>
              <a:t>there is no contrary provision in the deed; and</a:t>
            </a:r>
          </a:p>
          <a:p>
            <a:pPr fontAlgn="auto"/>
            <a:r>
              <a:rPr lang="en-GB" dirty="0"/>
              <a:t>the mortgage money is due, that is, the legal date for redemption has passed.</a:t>
            </a:r>
            <a:br>
              <a:rPr lang="en-GB" dirty="0"/>
            </a:br>
            <a:br>
              <a:rPr lang="en-GB" dirty="0"/>
            </a:br>
            <a:r>
              <a:rPr lang="en-GB" dirty="0"/>
              <a:t>(If the mortgage money is repayable by instalments, the power of sale arises as soon as any instalment is in arrears).</a:t>
            </a:r>
          </a:p>
          <a:p>
            <a:pPr marL="0" indent="0" fontAlgn="auto">
              <a:buNone/>
            </a:pPr>
            <a:r>
              <a:rPr lang="en-GB" dirty="0"/>
              <a:t>If </a:t>
            </a:r>
            <a:r>
              <a:rPr lang="en-GB" b="1" dirty="0"/>
              <a:t>all three conditions</a:t>
            </a:r>
            <a:r>
              <a:rPr lang="en-GB" dirty="0"/>
              <a:t> are satisfied, the mortgagee’s power of sale</a:t>
            </a:r>
            <a:r>
              <a:rPr lang="en-GB" b="1" dirty="0"/>
              <a:t> </a:t>
            </a:r>
            <a:r>
              <a:rPr lang="en-GB" b="1" dirty="0">
                <a:solidFill>
                  <a:srgbClr val="FF0000"/>
                </a:solidFill>
              </a:rPr>
              <a:t>arises</a:t>
            </a:r>
            <a:r>
              <a:rPr lang="en-GB" dirty="0"/>
              <a:t>. It </a:t>
            </a:r>
            <a:r>
              <a:rPr lang="en-GB" dirty="0">
                <a:solidFill>
                  <a:srgbClr val="FF0000"/>
                </a:solidFill>
              </a:rPr>
              <a:t>does </a:t>
            </a:r>
            <a:r>
              <a:rPr lang="en-GB" b="1" dirty="0">
                <a:solidFill>
                  <a:srgbClr val="FF0000"/>
                </a:solidFill>
              </a:rPr>
              <a:t>not </a:t>
            </a:r>
            <a:r>
              <a:rPr lang="en-GB" dirty="0">
                <a:solidFill>
                  <a:srgbClr val="FF0000"/>
                </a:solidFill>
              </a:rPr>
              <a:t>become </a:t>
            </a:r>
            <a:r>
              <a:rPr lang="en-GB" b="1" dirty="0">
                <a:solidFill>
                  <a:srgbClr val="FF0000"/>
                </a:solidFill>
              </a:rPr>
              <a:t>exercisable</a:t>
            </a:r>
            <a:r>
              <a:rPr lang="en-GB" dirty="0">
                <a:solidFill>
                  <a:srgbClr val="FF0000"/>
                </a:solidFill>
              </a:rPr>
              <a:t> </a:t>
            </a:r>
            <a:r>
              <a:rPr lang="en-GB" dirty="0"/>
              <a:t>until</a:t>
            </a:r>
            <a:r>
              <a:rPr lang="en-GB" b="1" dirty="0"/>
              <a:t> one </a:t>
            </a:r>
            <a:r>
              <a:rPr lang="en-GB" dirty="0"/>
              <a:t>of the conditions laid down in </a:t>
            </a:r>
            <a:r>
              <a:rPr lang="en-GB" b="1" dirty="0"/>
              <a:t>s103 </a:t>
            </a:r>
            <a:r>
              <a:rPr lang="en-GB" dirty="0"/>
              <a:t>is complied with:</a:t>
            </a:r>
          </a:p>
          <a:p>
            <a:pPr fontAlgn="auto"/>
            <a:r>
              <a:rPr lang="en-GB" dirty="0"/>
              <a:t>there has been </a:t>
            </a:r>
            <a:r>
              <a:rPr lang="en-GB" b="1" dirty="0">
                <a:solidFill>
                  <a:srgbClr val="FF0000"/>
                </a:solidFill>
              </a:rPr>
              <a:t>3</a:t>
            </a:r>
            <a:r>
              <a:rPr lang="en-GB" dirty="0"/>
              <a:t> months’ default in repayment of the loan after the mortgagee has served notice requiring payment; or</a:t>
            </a:r>
          </a:p>
          <a:p>
            <a:pPr fontAlgn="auto"/>
            <a:r>
              <a:rPr lang="en-GB" dirty="0"/>
              <a:t>interest is at least </a:t>
            </a:r>
            <a:r>
              <a:rPr lang="en-GB" b="1" dirty="0">
                <a:solidFill>
                  <a:srgbClr val="FF0000"/>
                </a:solidFill>
              </a:rPr>
              <a:t>2</a:t>
            </a:r>
            <a:r>
              <a:rPr lang="en-GB" dirty="0"/>
              <a:t> months in arrears; or</a:t>
            </a:r>
          </a:p>
          <a:p>
            <a:pPr fontAlgn="auto"/>
            <a:r>
              <a:rPr lang="en-GB" dirty="0"/>
              <a:t>there has been a breach of some other covenant in the mortgage deed, or of some other statutory provision.</a:t>
            </a:r>
          </a:p>
          <a:p>
            <a:pPr fontAlgn="auto"/>
            <a:r>
              <a:rPr lang="en-GB" dirty="0"/>
              <a:t>Accordingly, a mortgagee can sell the mortgaged premises once</a:t>
            </a:r>
            <a:r>
              <a:rPr lang="en-GB" b="1" dirty="0"/>
              <a:t> all three</a:t>
            </a:r>
            <a:r>
              <a:rPr lang="en-GB" dirty="0"/>
              <a:t> requirements of </a:t>
            </a:r>
            <a:r>
              <a:rPr lang="en-GB" b="1" dirty="0"/>
              <a:t>s101 </a:t>
            </a:r>
            <a:r>
              <a:rPr lang="en-GB" dirty="0"/>
              <a:t>have been complied with, </a:t>
            </a:r>
            <a:r>
              <a:rPr lang="en-GB" dirty="0">
                <a:solidFill>
                  <a:srgbClr val="FF0000"/>
                </a:solidFill>
              </a:rPr>
              <a:t>plus </a:t>
            </a:r>
            <a:r>
              <a:rPr lang="en-GB" b="1" dirty="0">
                <a:solidFill>
                  <a:srgbClr val="FF0000"/>
                </a:solidFill>
              </a:rPr>
              <a:t>any one</a:t>
            </a:r>
            <a:r>
              <a:rPr lang="en-GB" dirty="0">
                <a:solidFill>
                  <a:srgbClr val="FF0000"/>
                </a:solidFill>
              </a:rPr>
              <a:t> </a:t>
            </a:r>
            <a:r>
              <a:rPr lang="en-GB" dirty="0"/>
              <a:t>of the</a:t>
            </a:r>
            <a:r>
              <a:rPr lang="en-GB" b="1" dirty="0"/>
              <a:t> s103 </a:t>
            </a:r>
            <a:r>
              <a:rPr lang="en-GB" dirty="0"/>
              <a:t>requirements.</a:t>
            </a:r>
          </a:p>
          <a:p>
            <a:pPr fontAlgn="auto"/>
            <a:r>
              <a:rPr lang="en-GB" dirty="0"/>
              <a:t>Where the mortgagee is a building society, </a:t>
            </a:r>
            <a:r>
              <a:rPr lang="en-GB" i="1" dirty="0"/>
              <a:t>the best price which can reasonably be obtained</a:t>
            </a:r>
            <a:r>
              <a:rPr lang="en-GB" dirty="0"/>
              <a:t> must be received and the timing of the sale is at the complete discretion of the mortgagee. </a:t>
            </a:r>
          </a:p>
          <a:p>
            <a:pPr fontAlgn="auto"/>
            <a:endParaRPr lang="en-GB" dirty="0"/>
          </a:p>
          <a:p>
            <a:endParaRPr lang="en-GB" dirty="0"/>
          </a:p>
        </p:txBody>
      </p:sp>
    </p:spTree>
    <p:extLst>
      <p:ext uri="{BB962C8B-B14F-4D97-AF65-F5344CB8AC3E}">
        <p14:creationId xmlns:p14="http://schemas.microsoft.com/office/powerpoint/2010/main" val="3364994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4C17B-54CE-9305-C012-0C5AD7B7DCA7}"/>
              </a:ext>
            </a:extLst>
          </p:cNvPr>
          <p:cNvSpPr>
            <a:spLocks noGrp="1"/>
          </p:cNvSpPr>
          <p:nvPr>
            <p:ph type="title"/>
          </p:nvPr>
        </p:nvSpPr>
        <p:spPr>
          <a:xfrm>
            <a:off x="596820" y="156238"/>
            <a:ext cx="8596668" cy="660400"/>
          </a:xfrm>
        </p:spPr>
        <p:txBody>
          <a:bodyPr/>
          <a:lstStyle/>
          <a:p>
            <a:r>
              <a:rPr lang="en-GB" dirty="0"/>
              <a:t>Sale: Legal Mortgages</a:t>
            </a:r>
          </a:p>
        </p:txBody>
      </p:sp>
      <p:sp>
        <p:nvSpPr>
          <p:cNvPr id="3" name="Content Placeholder 2">
            <a:extLst>
              <a:ext uri="{FF2B5EF4-FFF2-40B4-BE49-F238E27FC236}">
                <a16:creationId xmlns:a16="http://schemas.microsoft.com/office/drawing/2014/main" id="{15CD89FA-6B11-D9FE-405E-E36A43458E20}"/>
              </a:ext>
            </a:extLst>
          </p:cNvPr>
          <p:cNvSpPr>
            <a:spLocks noGrp="1"/>
          </p:cNvSpPr>
          <p:nvPr>
            <p:ph idx="1"/>
          </p:nvPr>
        </p:nvSpPr>
        <p:spPr>
          <a:xfrm>
            <a:off x="453047" y="816638"/>
            <a:ext cx="9064764" cy="5653173"/>
          </a:xfrm>
        </p:spPr>
        <p:txBody>
          <a:bodyPr>
            <a:normAutofit lnSpcReduction="10000"/>
          </a:bodyPr>
          <a:lstStyle/>
          <a:p>
            <a:pPr fontAlgn="auto"/>
            <a:r>
              <a:rPr lang="en-GB" b="1" i="1" dirty="0"/>
              <a:t>Palk</a:t>
            </a:r>
            <a:r>
              <a:rPr lang="en-GB" dirty="0"/>
              <a:t> has subsequently been limited by the Court of Appeal in </a:t>
            </a:r>
            <a:r>
              <a:rPr lang="en-GB" b="1" i="1" dirty="0"/>
              <a:t>Cheltenham and Gloucester Building Society v Krausz [1997]</a:t>
            </a:r>
            <a:r>
              <a:rPr lang="en-GB" dirty="0"/>
              <a:t>, where it was held that the courts should not use </a:t>
            </a:r>
            <a:r>
              <a:rPr lang="en-GB" b="1" dirty="0"/>
              <a:t>s91(2) LPA 1925</a:t>
            </a:r>
            <a:r>
              <a:rPr lang="en-GB" dirty="0"/>
              <a:t> or </a:t>
            </a:r>
            <a:r>
              <a:rPr lang="en-GB" b="1" dirty="0"/>
              <a:t>s36 AJA 1970</a:t>
            </a:r>
            <a:r>
              <a:rPr lang="en-GB" dirty="0"/>
              <a:t> to allow the mortgagor to proceed with a sale unless the mortgage money from the sale would be repaid in full. If the mortgage money was not going to be repaid in full, possession would be granted.</a:t>
            </a:r>
          </a:p>
          <a:p>
            <a:pPr fontAlgn="auto"/>
            <a:r>
              <a:rPr lang="en-GB" dirty="0"/>
              <a:t>By </a:t>
            </a:r>
            <a:r>
              <a:rPr lang="en-GB" b="1" dirty="0"/>
              <a:t>s105 LPA 1925</a:t>
            </a:r>
            <a:r>
              <a:rPr lang="en-GB" dirty="0"/>
              <a:t>, the money received from the buyer is held by the mortgagee, after paying off all prior mortgages, on trust:</a:t>
            </a:r>
          </a:p>
          <a:p>
            <a:pPr fontAlgn="auto"/>
            <a:r>
              <a:rPr lang="en-GB" dirty="0"/>
              <a:t>to pay all expenses incidental to the sale;</a:t>
            </a:r>
          </a:p>
          <a:p>
            <a:pPr fontAlgn="auto"/>
            <a:r>
              <a:rPr lang="en-GB" dirty="0"/>
              <a:t>to pay themself the principal, interest and costs due under the mortgage; and</a:t>
            </a:r>
          </a:p>
          <a:p>
            <a:pPr fontAlgn="auto"/>
            <a:r>
              <a:rPr lang="en-GB" dirty="0"/>
              <a:t>to pay the surplus, if any, to the next mortgagee or, if none, to the mortgagor.</a:t>
            </a:r>
          </a:p>
          <a:p>
            <a:pPr fontAlgn="auto"/>
            <a:r>
              <a:rPr lang="en-GB" dirty="0"/>
              <a:t>A mortgagee who has a surplus should therefore search in the register of land charges in unregistered land, or the register of title in registered land, to discover the existence of any subsequent (or prior) mortgages. The mortgagee is not entitled to keep the surplus even though the loan may have been obtained by the mortgagor by fraud (</a:t>
            </a:r>
            <a:r>
              <a:rPr lang="en-GB" b="1" i="1" dirty="0"/>
              <a:t>Halifax Building Society v Thomas [1996]</a:t>
            </a:r>
            <a:r>
              <a:rPr lang="en-GB" dirty="0"/>
              <a:t>). The court stressed that the mortgage was merely the security for the loan and after the loan has been repaid the </a:t>
            </a:r>
            <a:r>
              <a:rPr lang="en-GB" u="sng" dirty="0">
                <a:solidFill>
                  <a:srgbClr val="7030A0"/>
                </a:solidFill>
              </a:rPr>
              <a:t>surplus has to be repaid to the mortgagor</a:t>
            </a:r>
            <a:r>
              <a:rPr lang="en-GB" dirty="0"/>
              <a:t> after disbursement of the proceeds according to </a:t>
            </a:r>
            <a:r>
              <a:rPr lang="en-GB" b="1" dirty="0"/>
              <a:t>s105</a:t>
            </a:r>
            <a:r>
              <a:rPr lang="en-GB" dirty="0"/>
              <a:t>.</a:t>
            </a:r>
          </a:p>
          <a:p>
            <a:endParaRPr lang="en-GB" dirty="0"/>
          </a:p>
        </p:txBody>
      </p:sp>
    </p:spTree>
    <p:extLst>
      <p:ext uri="{BB962C8B-B14F-4D97-AF65-F5344CB8AC3E}">
        <p14:creationId xmlns:p14="http://schemas.microsoft.com/office/powerpoint/2010/main" val="37970702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1A208-DF0A-6CC5-71CB-8E5FD64C88B4}"/>
              </a:ext>
            </a:extLst>
          </p:cNvPr>
          <p:cNvSpPr>
            <a:spLocks noGrp="1"/>
          </p:cNvSpPr>
          <p:nvPr>
            <p:ph type="title"/>
          </p:nvPr>
        </p:nvSpPr>
        <p:spPr>
          <a:xfrm>
            <a:off x="640758" y="207264"/>
            <a:ext cx="8596668" cy="644106"/>
          </a:xfrm>
        </p:spPr>
        <p:txBody>
          <a:bodyPr/>
          <a:lstStyle/>
          <a:p>
            <a:r>
              <a:rPr lang="en-GB" b="1" dirty="0"/>
              <a:t>Sale: Equitable Mortgages</a:t>
            </a:r>
          </a:p>
        </p:txBody>
      </p:sp>
      <p:sp>
        <p:nvSpPr>
          <p:cNvPr id="3" name="Content Placeholder 2">
            <a:extLst>
              <a:ext uri="{FF2B5EF4-FFF2-40B4-BE49-F238E27FC236}">
                <a16:creationId xmlns:a16="http://schemas.microsoft.com/office/drawing/2014/main" id="{4B76E616-A906-4601-F6CE-6BA28CA78D75}"/>
              </a:ext>
            </a:extLst>
          </p:cNvPr>
          <p:cNvSpPr>
            <a:spLocks noGrp="1"/>
          </p:cNvSpPr>
          <p:nvPr>
            <p:ph idx="1"/>
          </p:nvPr>
        </p:nvSpPr>
        <p:spPr>
          <a:xfrm>
            <a:off x="522059" y="1303698"/>
            <a:ext cx="8596668" cy="3880773"/>
          </a:xfrm>
        </p:spPr>
        <p:txBody>
          <a:bodyPr>
            <a:normAutofit/>
          </a:bodyPr>
          <a:lstStyle/>
          <a:p>
            <a:r>
              <a:rPr lang="en-GB" dirty="0"/>
              <a:t>Equitable mortgagees have the statutory power of sale enjoyed by legal mortgagees only if the mortgage was made by deed. A deposit of title deeds together with a memorandum under seal would satisfy this requirement. In order for such a mortgagee to be able to convey a legal estate to a buyer, one of the following devices must be employed:</a:t>
            </a:r>
          </a:p>
          <a:p>
            <a:r>
              <a:rPr lang="en-GB" dirty="0"/>
              <a:t>a power of attorney inserted in the deed empowering the mortgagee to convey the legal estate; or</a:t>
            </a:r>
          </a:p>
          <a:p>
            <a:r>
              <a:rPr lang="en-GB" dirty="0"/>
              <a:t>a clause inserted in the deed whereby the mortgagor declares that they hold the legal estate on trust for the mortgagee and empowers the mortgagee to appoint someone, including themself, as trustee in place of the mortgagor.</a:t>
            </a:r>
          </a:p>
          <a:p>
            <a:r>
              <a:rPr lang="en-GB" dirty="0"/>
              <a:t>The court can order a sale in favour of an equitable mortgagee even though the mortgage was created without the formality of a deed (</a:t>
            </a:r>
            <a:r>
              <a:rPr lang="en-GB" b="1" dirty="0"/>
              <a:t>s91 LPA 1925</a:t>
            </a:r>
            <a:r>
              <a:rPr lang="en-GB" dirty="0"/>
              <a:t>).</a:t>
            </a:r>
          </a:p>
          <a:p>
            <a:endParaRPr lang="en-GB" dirty="0"/>
          </a:p>
        </p:txBody>
      </p:sp>
    </p:spTree>
    <p:extLst>
      <p:ext uri="{BB962C8B-B14F-4D97-AF65-F5344CB8AC3E}">
        <p14:creationId xmlns:p14="http://schemas.microsoft.com/office/powerpoint/2010/main" val="38139063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38DEB-43C8-D445-9EC8-C4D16A1F1ED8}"/>
              </a:ext>
            </a:extLst>
          </p:cNvPr>
          <p:cNvSpPr>
            <a:spLocks noGrp="1"/>
          </p:cNvSpPr>
          <p:nvPr>
            <p:ph type="title"/>
          </p:nvPr>
        </p:nvSpPr>
        <p:spPr>
          <a:xfrm>
            <a:off x="424292" y="155276"/>
            <a:ext cx="8596668" cy="695864"/>
          </a:xfrm>
        </p:spPr>
        <p:txBody>
          <a:bodyPr/>
          <a:lstStyle/>
          <a:p>
            <a:r>
              <a:rPr lang="en-GB" b="1" dirty="0"/>
              <a:t>Appointment of Receiver</a:t>
            </a:r>
          </a:p>
        </p:txBody>
      </p:sp>
      <p:sp>
        <p:nvSpPr>
          <p:cNvPr id="3" name="Content Placeholder 2">
            <a:extLst>
              <a:ext uri="{FF2B5EF4-FFF2-40B4-BE49-F238E27FC236}">
                <a16:creationId xmlns:a16="http://schemas.microsoft.com/office/drawing/2014/main" id="{8DDB5F4F-DA29-1E69-0889-85A71F10AD73}"/>
              </a:ext>
            </a:extLst>
          </p:cNvPr>
          <p:cNvSpPr>
            <a:spLocks noGrp="1"/>
          </p:cNvSpPr>
          <p:nvPr>
            <p:ph idx="1"/>
          </p:nvPr>
        </p:nvSpPr>
        <p:spPr>
          <a:xfrm>
            <a:off x="332278" y="809117"/>
            <a:ext cx="10007918" cy="5838974"/>
          </a:xfrm>
        </p:spPr>
        <p:txBody>
          <a:bodyPr>
            <a:normAutofit/>
          </a:bodyPr>
          <a:lstStyle/>
          <a:p>
            <a:pPr fontAlgn="auto"/>
            <a:r>
              <a:rPr lang="en-GB" dirty="0"/>
              <a:t>Legal mortgages: Under </a:t>
            </a:r>
            <a:r>
              <a:rPr lang="en-GB" b="1" dirty="0"/>
              <a:t>s109 LPA 1925</a:t>
            </a:r>
            <a:r>
              <a:rPr lang="en-GB" dirty="0"/>
              <a:t> the mortgagee has a right to appoint a receiver, in the same way and on the same events as their power of sale. The receiver is the agent of the mortgagor.</a:t>
            </a:r>
          </a:p>
          <a:p>
            <a:pPr fontAlgn="auto"/>
            <a:r>
              <a:rPr lang="en-GB" dirty="0"/>
              <a:t>The receiver has power to recover the income of the property by action or distress or otherwise and to give valid receipts. They are bound to apply any money received in the following order:</a:t>
            </a:r>
          </a:p>
          <a:p>
            <a:pPr fontAlgn="auto"/>
            <a:r>
              <a:rPr lang="en-GB" dirty="0"/>
              <a:t>(a) discharging outgoings;</a:t>
            </a:r>
          </a:p>
          <a:p>
            <a:pPr fontAlgn="auto"/>
            <a:r>
              <a:rPr lang="en-GB" dirty="0"/>
              <a:t>(b) paying interest on prior incumbrances;</a:t>
            </a:r>
          </a:p>
          <a:p>
            <a:pPr fontAlgn="auto"/>
            <a:r>
              <a:rPr lang="en-GB" dirty="0"/>
              <a:t>(c) paying their own commission and other expenses;</a:t>
            </a:r>
          </a:p>
          <a:p>
            <a:pPr fontAlgn="auto"/>
            <a:r>
              <a:rPr lang="en-GB" dirty="0"/>
              <a:t>(d) payment of the mortgage interest; and</a:t>
            </a:r>
            <a:br>
              <a:rPr lang="en-GB" dirty="0"/>
            </a:br>
            <a:br>
              <a:rPr lang="en-GB" dirty="0"/>
            </a:br>
            <a:r>
              <a:rPr lang="en-GB" dirty="0"/>
              <a:t>(e) discharging the principal sum if so directed in writing by the mortgagee.</a:t>
            </a:r>
            <a:br>
              <a:rPr lang="en-GB" dirty="0"/>
            </a:br>
            <a:br>
              <a:rPr lang="en-GB" dirty="0"/>
            </a:br>
            <a:r>
              <a:rPr lang="en-GB" dirty="0"/>
              <a:t>Any money left over must be paid to the mortgagor.</a:t>
            </a:r>
          </a:p>
          <a:p>
            <a:r>
              <a:rPr lang="en-GB" dirty="0"/>
              <a:t>Equitable mortgages: The statutory power to appoint a receiver applies only where the mortgage was created by deed. The court has jurisdiction under </a:t>
            </a:r>
            <a:r>
              <a:rPr lang="en-GB" b="1" dirty="0"/>
              <a:t>s37 Senior Courts Act 1981</a:t>
            </a:r>
            <a:r>
              <a:rPr lang="en-GB" dirty="0"/>
              <a:t> to appoint a receiver in the absence of a deed.</a:t>
            </a:r>
          </a:p>
        </p:txBody>
      </p:sp>
    </p:spTree>
    <p:extLst>
      <p:ext uri="{BB962C8B-B14F-4D97-AF65-F5344CB8AC3E}">
        <p14:creationId xmlns:p14="http://schemas.microsoft.com/office/powerpoint/2010/main" val="6502718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62DA5-BC1E-F298-D1AD-AD1A73350D1A}"/>
              </a:ext>
            </a:extLst>
          </p:cNvPr>
          <p:cNvSpPr>
            <a:spLocks noGrp="1"/>
          </p:cNvSpPr>
          <p:nvPr>
            <p:ph type="title"/>
          </p:nvPr>
        </p:nvSpPr>
        <p:spPr>
          <a:xfrm>
            <a:off x="128694" y="106680"/>
            <a:ext cx="10405194" cy="695864"/>
          </a:xfrm>
        </p:spPr>
        <p:txBody>
          <a:bodyPr>
            <a:normAutofit/>
          </a:bodyPr>
          <a:lstStyle/>
          <a:p>
            <a:r>
              <a:rPr lang="en-GB" dirty="0"/>
              <a:t>Foreclosure ( Legal and Equitable mortgages:</a:t>
            </a:r>
          </a:p>
        </p:txBody>
      </p:sp>
      <p:sp>
        <p:nvSpPr>
          <p:cNvPr id="5" name="TextBox 4">
            <a:extLst>
              <a:ext uri="{FF2B5EF4-FFF2-40B4-BE49-F238E27FC236}">
                <a16:creationId xmlns:a16="http://schemas.microsoft.com/office/drawing/2014/main" id="{E60ABEC8-2356-F6D5-0FD9-B75350095DC3}"/>
              </a:ext>
            </a:extLst>
          </p:cNvPr>
          <p:cNvSpPr txBox="1"/>
          <p:nvPr/>
        </p:nvSpPr>
        <p:spPr>
          <a:xfrm>
            <a:off x="339006" y="802544"/>
            <a:ext cx="9627954" cy="5909310"/>
          </a:xfrm>
          <a:prstGeom prst="rect">
            <a:avLst/>
          </a:prstGeom>
          <a:noFill/>
        </p:spPr>
        <p:txBody>
          <a:bodyPr wrap="square" rtlCol="0">
            <a:spAutoFit/>
          </a:bodyPr>
          <a:lstStyle/>
          <a:p>
            <a:pPr lvl="0" defTabSz="914400" eaLnBrk="0" fontAlgn="base" hangingPunct="0">
              <a:spcBef>
                <a:spcPct val="0"/>
              </a:spcBef>
              <a:spcAft>
                <a:spcPct val="0"/>
              </a:spcAft>
              <a:buFontTx/>
              <a:buChar char="•"/>
            </a:pPr>
            <a:r>
              <a:rPr lang="en-US" altLang="en-US" sz="2000" b="1" dirty="0">
                <a:latin typeface="+mj-lt"/>
              </a:rPr>
              <a:t>Definition</a:t>
            </a:r>
            <a:r>
              <a:rPr lang="en-US" altLang="en-US" sz="2000" dirty="0">
                <a:latin typeface="+mj-lt"/>
              </a:rPr>
              <a:t>: Mortgagee takes full ownership of land, ending mortgagor’s equity of redemption. </a:t>
            </a:r>
          </a:p>
          <a:p>
            <a:pPr lvl="0" defTabSz="914400" eaLnBrk="0" fontAlgn="base" hangingPunct="0">
              <a:spcBef>
                <a:spcPct val="0"/>
              </a:spcBef>
              <a:spcAft>
                <a:spcPct val="0"/>
              </a:spcAft>
              <a:buFontTx/>
              <a:buChar char="•"/>
            </a:pPr>
            <a:r>
              <a:rPr lang="en-US" altLang="en-US" sz="2000" b="1" dirty="0">
                <a:latin typeface="+mj-lt"/>
              </a:rPr>
              <a:t>Unfairness</a:t>
            </a:r>
            <a:r>
              <a:rPr lang="en-US" altLang="en-US" sz="2000" dirty="0">
                <a:latin typeface="+mj-lt"/>
              </a:rPr>
              <a:t>: No obligation to repay surplus value to mortgagor. </a:t>
            </a:r>
          </a:p>
          <a:p>
            <a:pPr lvl="0" defTabSz="914400" eaLnBrk="0" fontAlgn="base" hangingPunct="0">
              <a:spcBef>
                <a:spcPct val="0"/>
              </a:spcBef>
              <a:spcAft>
                <a:spcPct val="0"/>
              </a:spcAft>
              <a:buFontTx/>
              <a:buChar char="•"/>
            </a:pPr>
            <a:r>
              <a:rPr lang="en-US" altLang="en-US" sz="2000" b="1" dirty="0">
                <a:latin typeface="+mj-lt"/>
              </a:rPr>
              <a:t>Process</a:t>
            </a:r>
            <a:r>
              <a:rPr lang="en-US" altLang="en-US" sz="2000" dirty="0">
                <a:latin typeface="+mj-lt"/>
              </a:rPr>
              <a:t>: </a:t>
            </a:r>
          </a:p>
          <a:p>
            <a:pPr lvl="0" defTabSz="914400" eaLnBrk="0" fontAlgn="base" hangingPunct="0">
              <a:spcBef>
                <a:spcPct val="0"/>
              </a:spcBef>
              <a:spcAft>
                <a:spcPct val="0"/>
              </a:spcAft>
              <a:buFontTx/>
              <a:buChar char="•"/>
            </a:pPr>
            <a:r>
              <a:rPr lang="en-US" altLang="en-US" sz="2000" dirty="0">
                <a:latin typeface="+mj-lt"/>
              </a:rPr>
              <a:t>Begins after redemption date passes and breach occurs. </a:t>
            </a:r>
          </a:p>
          <a:p>
            <a:pPr lvl="0" defTabSz="914400" eaLnBrk="0" fontAlgn="base" hangingPunct="0">
              <a:spcBef>
                <a:spcPct val="0"/>
              </a:spcBef>
              <a:spcAft>
                <a:spcPct val="0"/>
              </a:spcAft>
              <a:buFontTx/>
              <a:buChar char="•"/>
            </a:pPr>
            <a:r>
              <a:rPr lang="en-US" altLang="en-US" sz="2000" dirty="0">
                <a:latin typeface="+mj-lt"/>
              </a:rPr>
              <a:t>Court issues </a:t>
            </a:r>
            <a:r>
              <a:rPr lang="en-US" altLang="en-US" sz="2000" b="1" dirty="0">
                <a:latin typeface="+mj-lt"/>
              </a:rPr>
              <a:t>foreclosure order nisi</a:t>
            </a:r>
            <a:r>
              <a:rPr lang="en-US" altLang="en-US" sz="2000" dirty="0">
                <a:latin typeface="+mj-lt"/>
              </a:rPr>
              <a:t> (6-month grace period). </a:t>
            </a:r>
          </a:p>
          <a:p>
            <a:pPr lvl="0" defTabSz="914400" eaLnBrk="0" fontAlgn="base" hangingPunct="0">
              <a:spcBef>
                <a:spcPct val="0"/>
              </a:spcBef>
              <a:spcAft>
                <a:spcPct val="0"/>
              </a:spcAft>
              <a:buFontTx/>
              <a:buChar char="•"/>
            </a:pPr>
            <a:r>
              <a:rPr lang="en-US" altLang="en-US" sz="2000" dirty="0">
                <a:latin typeface="+mj-lt"/>
              </a:rPr>
              <a:t>If unpaid, </a:t>
            </a:r>
            <a:r>
              <a:rPr lang="en-US" altLang="en-US" sz="2000" b="1" dirty="0">
                <a:latin typeface="+mj-lt"/>
              </a:rPr>
              <a:t>order absolute</a:t>
            </a:r>
            <a:r>
              <a:rPr lang="en-US" altLang="en-US" sz="2000" dirty="0">
                <a:latin typeface="+mj-lt"/>
              </a:rPr>
              <a:t> vests full estate in mortgagee. </a:t>
            </a:r>
          </a:p>
          <a:p>
            <a:pPr lvl="0" defTabSz="914400" eaLnBrk="0" fontAlgn="base" hangingPunct="0">
              <a:spcBef>
                <a:spcPct val="0"/>
              </a:spcBef>
              <a:spcAft>
                <a:spcPct val="0"/>
              </a:spcAft>
              <a:buFontTx/>
              <a:buChar char="•"/>
            </a:pPr>
            <a:r>
              <a:rPr lang="en-US" altLang="en-US" sz="2000" b="1" dirty="0">
                <a:latin typeface="+mj-lt"/>
              </a:rPr>
              <a:t>Multiple Mortgages</a:t>
            </a:r>
            <a:r>
              <a:rPr lang="en-US" altLang="en-US" sz="2000" dirty="0">
                <a:latin typeface="+mj-lt"/>
              </a:rPr>
              <a:t>: Foreclosure affects subsequent mortgagees but not prior ones. </a:t>
            </a:r>
          </a:p>
          <a:p>
            <a:pPr lvl="0" defTabSz="914400" eaLnBrk="0" fontAlgn="base" hangingPunct="0">
              <a:spcBef>
                <a:spcPct val="0"/>
              </a:spcBef>
              <a:spcAft>
                <a:spcPct val="0"/>
              </a:spcAft>
              <a:buFontTx/>
              <a:buChar char="•"/>
            </a:pPr>
            <a:r>
              <a:rPr lang="en-US" altLang="en-US" sz="2000" b="1" dirty="0">
                <a:latin typeface="+mj-lt"/>
              </a:rPr>
              <a:t>Court Powers</a:t>
            </a:r>
            <a:r>
              <a:rPr lang="en-US" altLang="en-US" sz="2000" dirty="0">
                <a:latin typeface="+mj-lt"/>
              </a:rPr>
              <a:t>: </a:t>
            </a:r>
          </a:p>
          <a:p>
            <a:pPr lvl="0" defTabSz="914400" eaLnBrk="0" fontAlgn="base" hangingPunct="0">
              <a:spcBef>
                <a:spcPct val="0"/>
              </a:spcBef>
              <a:spcAft>
                <a:spcPct val="0"/>
              </a:spcAft>
              <a:buFontTx/>
              <a:buChar char="•"/>
            </a:pPr>
            <a:r>
              <a:rPr lang="en-US" altLang="en-US" sz="2000" dirty="0">
                <a:latin typeface="+mj-lt"/>
              </a:rPr>
              <a:t>May order </a:t>
            </a:r>
            <a:r>
              <a:rPr lang="en-US" altLang="en-US" sz="2000" b="1" dirty="0">
                <a:latin typeface="+mj-lt"/>
              </a:rPr>
              <a:t>sale instead of foreclosure</a:t>
            </a:r>
            <a:r>
              <a:rPr lang="en-US" altLang="en-US" sz="2000" dirty="0">
                <a:latin typeface="+mj-lt"/>
              </a:rPr>
              <a:t> under s91 LPA 1925. </a:t>
            </a:r>
          </a:p>
          <a:p>
            <a:pPr lvl="0" defTabSz="914400" eaLnBrk="0" fontAlgn="base" hangingPunct="0">
              <a:spcBef>
                <a:spcPct val="0"/>
              </a:spcBef>
              <a:spcAft>
                <a:spcPct val="0"/>
              </a:spcAft>
              <a:buFontTx/>
              <a:buChar char="•"/>
            </a:pPr>
            <a:r>
              <a:rPr lang="en-US" altLang="en-US" sz="2000" dirty="0">
                <a:latin typeface="+mj-lt"/>
              </a:rPr>
              <a:t>Can </a:t>
            </a:r>
            <a:r>
              <a:rPr lang="en-US" altLang="en-US" sz="2000" b="1" dirty="0">
                <a:latin typeface="+mj-lt"/>
              </a:rPr>
              <a:t>reopen foreclosure</a:t>
            </a:r>
            <a:r>
              <a:rPr lang="en-US" altLang="en-US" sz="2000" dirty="0">
                <a:latin typeface="+mj-lt"/>
              </a:rPr>
              <a:t> in special cases (e.g., property value disparity). </a:t>
            </a:r>
          </a:p>
          <a:p>
            <a:pPr lvl="0" defTabSz="914400" eaLnBrk="0" fontAlgn="base" hangingPunct="0">
              <a:spcBef>
                <a:spcPct val="0"/>
              </a:spcBef>
              <a:spcAft>
                <a:spcPct val="0"/>
              </a:spcAft>
              <a:buFontTx/>
              <a:buChar char="•"/>
            </a:pPr>
            <a:r>
              <a:rPr lang="en-US" altLang="en-US" sz="2000" b="1" dirty="0">
                <a:latin typeface="+mj-lt"/>
              </a:rPr>
              <a:t>Rare Today</a:t>
            </a:r>
            <a:r>
              <a:rPr lang="en-US" altLang="en-US" sz="2000" dirty="0">
                <a:latin typeface="+mj-lt"/>
              </a:rPr>
              <a:t>: Courts prefer sale to prevent lender windfall. </a:t>
            </a:r>
          </a:p>
          <a:p>
            <a:pPr lvl="0" defTabSz="914400" eaLnBrk="0" fontAlgn="base" hangingPunct="0">
              <a:spcBef>
                <a:spcPct val="0"/>
              </a:spcBef>
              <a:spcAft>
                <a:spcPct val="0"/>
              </a:spcAft>
              <a:buFontTx/>
              <a:buChar char="•"/>
            </a:pPr>
            <a:r>
              <a:rPr lang="en-US" altLang="en-US" sz="2000" b="1" dirty="0">
                <a:latin typeface="+mj-lt"/>
              </a:rPr>
              <a:t>Post-Foreclosure</a:t>
            </a:r>
            <a:r>
              <a:rPr lang="en-US" altLang="en-US" sz="2000" dirty="0">
                <a:latin typeface="+mj-lt"/>
              </a:rPr>
              <a:t>: Mortgagee may sue for unpaid debt, reviving redemption rights unless property is sold. </a:t>
            </a:r>
          </a:p>
          <a:p>
            <a:pPr lvl="0" defTabSz="914400" eaLnBrk="0" fontAlgn="base" hangingPunct="0">
              <a:spcBef>
                <a:spcPct val="0"/>
              </a:spcBef>
              <a:spcAft>
                <a:spcPct val="0"/>
              </a:spcAft>
              <a:buFontTx/>
              <a:buChar char="•"/>
            </a:pPr>
            <a:r>
              <a:rPr lang="en-GB" sz="2000" b="1" dirty="0">
                <a:latin typeface="+mj-lt"/>
              </a:rPr>
              <a:t>Equitable mortgagees </a:t>
            </a:r>
            <a:r>
              <a:rPr lang="en-GB" sz="2000" dirty="0">
                <a:latin typeface="+mj-lt"/>
              </a:rPr>
              <a:t>may foreclose in the same way as legal mortgagees, except that the court order will direct the mortgagor to convey the legal title to the mortgagee</a:t>
            </a:r>
            <a:endParaRPr lang="en-US" altLang="en-US" sz="2000" dirty="0">
              <a:latin typeface="+mj-lt"/>
            </a:endParaRPr>
          </a:p>
          <a:p>
            <a:endParaRPr lang="en-GB" dirty="0"/>
          </a:p>
        </p:txBody>
      </p:sp>
    </p:spTree>
    <p:extLst>
      <p:ext uri="{BB962C8B-B14F-4D97-AF65-F5344CB8AC3E}">
        <p14:creationId xmlns:p14="http://schemas.microsoft.com/office/powerpoint/2010/main" val="10668638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859EC-E317-63C4-DFD7-E945DDBD1AE9}"/>
              </a:ext>
            </a:extLst>
          </p:cNvPr>
          <p:cNvSpPr>
            <a:spLocks noGrp="1"/>
          </p:cNvSpPr>
          <p:nvPr>
            <p:ph type="title"/>
          </p:nvPr>
        </p:nvSpPr>
        <p:spPr>
          <a:xfrm>
            <a:off x="192702" y="109502"/>
            <a:ext cx="1930738" cy="707136"/>
          </a:xfrm>
        </p:spPr>
        <p:txBody>
          <a:bodyPr>
            <a:normAutofit fontScale="90000"/>
          </a:bodyPr>
          <a:lstStyle/>
          <a:p>
            <a:r>
              <a:rPr lang="en-GB" sz="2400" dirty="0"/>
              <a:t>Summary of Mortgagee’s Rights</a:t>
            </a:r>
          </a:p>
        </p:txBody>
      </p:sp>
      <p:pic>
        <p:nvPicPr>
          <p:cNvPr id="5" name="Picture 4">
            <a:extLst>
              <a:ext uri="{FF2B5EF4-FFF2-40B4-BE49-F238E27FC236}">
                <a16:creationId xmlns:a16="http://schemas.microsoft.com/office/drawing/2014/main" id="{9081B537-9584-8DF8-94C9-A2F5950484B1}"/>
              </a:ext>
            </a:extLst>
          </p:cNvPr>
          <p:cNvPicPr>
            <a:picLocks noChangeAspect="1"/>
          </p:cNvPicPr>
          <p:nvPr/>
        </p:nvPicPr>
        <p:blipFill>
          <a:blip r:embed="rId2"/>
          <a:stretch>
            <a:fillRect/>
          </a:stretch>
        </p:blipFill>
        <p:spPr>
          <a:xfrm>
            <a:off x="2204720" y="214508"/>
            <a:ext cx="9723120" cy="6165972"/>
          </a:xfrm>
          <a:prstGeom prst="rect">
            <a:avLst/>
          </a:prstGeom>
        </p:spPr>
      </p:pic>
    </p:spTree>
    <p:extLst>
      <p:ext uri="{BB962C8B-B14F-4D97-AF65-F5344CB8AC3E}">
        <p14:creationId xmlns:p14="http://schemas.microsoft.com/office/powerpoint/2010/main" val="1829069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214F2-5B1A-5F75-1CC4-80385D206524}"/>
              </a:ext>
            </a:extLst>
          </p:cNvPr>
          <p:cNvSpPr>
            <a:spLocks noGrp="1"/>
          </p:cNvSpPr>
          <p:nvPr>
            <p:ph type="title"/>
          </p:nvPr>
        </p:nvSpPr>
        <p:spPr>
          <a:xfrm>
            <a:off x="439590" y="271272"/>
            <a:ext cx="8596668" cy="826008"/>
          </a:xfrm>
        </p:spPr>
        <p:txBody>
          <a:bodyPr>
            <a:normAutofit fontScale="90000"/>
          </a:bodyPr>
          <a:lstStyle/>
          <a:p>
            <a:r>
              <a:rPr lang="en-GB" dirty="0"/>
              <a:t>Priority of Mortgages</a:t>
            </a:r>
            <a:br>
              <a:rPr lang="en-GB" dirty="0"/>
            </a:br>
            <a:r>
              <a:rPr lang="en-GB" dirty="0"/>
              <a:t>Legal Mortgages Registered Land</a:t>
            </a:r>
          </a:p>
        </p:txBody>
      </p:sp>
      <p:sp>
        <p:nvSpPr>
          <p:cNvPr id="3" name="Content Placeholder 2">
            <a:extLst>
              <a:ext uri="{FF2B5EF4-FFF2-40B4-BE49-F238E27FC236}">
                <a16:creationId xmlns:a16="http://schemas.microsoft.com/office/drawing/2014/main" id="{018B4BEC-58F0-BCFB-6089-E453557E43C1}"/>
              </a:ext>
            </a:extLst>
          </p:cNvPr>
          <p:cNvSpPr>
            <a:spLocks noGrp="1"/>
          </p:cNvSpPr>
          <p:nvPr>
            <p:ph idx="1"/>
          </p:nvPr>
        </p:nvSpPr>
        <p:spPr>
          <a:xfrm>
            <a:off x="439590" y="1468693"/>
            <a:ext cx="8596668" cy="5118035"/>
          </a:xfrm>
        </p:spPr>
        <p:txBody>
          <a:bodyPr>
            <a:normAutofit lnSpcReduction="10000"/>
          </a:bodyPr>
          <a:lstStyle/>
          <a:p>
            <a:pPr fontAlgn="auto"/>
            <a:r>
              <a:rPr lang="en-GB" dirty="0"/>
              <a:t>Under </a:t>
            </a:r>
            <a:r>
              <a:rPr lang="en-GB" b="1" dirty="0"/>
              <a:t>ss28–30 LRA 2002 - </a:t>
            </a:r>
            <a:r>
              <a:rPr lang="en-GB" dirty="0"/>
              <a:t> Interests rank in order of creation whether they are legal or equitable, unless the transaction is a registered disposition for value which has been completed by registration. In this case, only interests entered on the register or interests which override will bind the buyer (the mortgagee here). </a:t>
            </a:r>
          </a:p>
          <a:p>
            <a:pPr fontAlgn="auto"/>
            <a:r>
              <a:rPr lang="en-GB" dirty="0" err="1"/>
              <a:t>I.e</a:t>
            </a:r>
            <a:r>
              <a:rPr lang="en-GB" dirty="0"/>
              <a:t> the buyer for value of a registered estate (the mortgagee here) will take the estate transferred subject to:</a:t>
            </a:r>
          </a:p>
          <a:p>
            <a:pPr lvl="1"/>
            <a:r>
              <a:rPr lang="en-GB" dirty="0"/>
              <a:t> any interests that have been completed by registration under </a:t>
            </a:r>
            <a:r>
              <a:rPr lang="en-GB" b="1" dirty="0"/>
              <a:t>s27 LRA 2002</a:t>
            </a:r>
            <a:r>
              <a:rPr lang="en-GB" dirty="0"/>
              <a:t>,</a:t>
            </a:r>
          </a:p>
          <a:p>
            <a:pPr lvl="1"/>
            <a:r>
              <a:rPr lang="en-GB" dirty="0"/>
              <a:t> interests which are overriding under </a:t>
            </a:r>
            <a:r>
              <a:rPr lang="en-GB" b="1" dirty="0"/>
              <a:t>Sch 3</a:t>
            </a:r>
            <a:r>
              <a:rPr lang="en-GB" dirty="0"/>
              <a:t> and </a:t>
            </a:r>
          </a:p>
          <a:p>
            <a:pPr lvl="1"/>
            <a:r>
              <a:rPr lang="en-GB" dirty="0"/>
              <a:t>interests protected by entry on the register by means of a notice or a restriction on the charges register, </a:t>
            </a:r>
          </a:p>
          <a:p>
            <a:pPr marL="0" indent="0" fontAlgn="auto">
              <a:buNone/>
            </a:pPr>
            <a:r>
              <a:rPr lang="en-GB" dirty="0"/>
              <a:t>but they will take free of any other interests (</a:t>
            </a:r>
            <a:r>
              <a:rPr lang="en-GB" b="1" dirty="0"/>
              <a:t>s29</a:t>
            </a:r>
            <a:r>
              <a:rPr lang="en-GB" dirty="0"/>
              <a:t>).</a:t>
            </a:r>
          </a:p>
          <a:p>
            <a:pPr fontAlgn="auto"/>
            <a:r>
              <a:rPr lang="en-GB" dirty="0"/>
              <a:t>Registered charges rank in the order in which they are entered on the register. If there is a failure to register a legal charge over registered land, it does not take effect at law and will take effect in equity only under </a:t>
            </a:r>
            <a:r>
              <a:rPr lang="en-GB" b="1" dirty="0"/>
              <a:t>s7 LRA 2002</a:t>
            </a:r>
            <a:r>
              <a:rPr lang="en-GB" dirty="0"/>
              <a:t>.</a:t>
            </a:r>
          </a:p>
          <a:p>
            <a:endParaRPr lang="en-GB" dirty="0"/>
          </a:p>
        </p:txBody>
      </p:sp>
    </p:spTree>
    <p:extLst>
      <p:ext uri="{BB962C8B-B14F-4D97-AF65-F5344CB8AC3E}">
        <p14:creationId xmlns:p14="http://schemas.microsoft.com/office/powerpoint/2010/main" val="29307744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435BE-C7CB-CF15-D3C8-58AA1F42FC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5FB1C4-1C20-B789-F5E6-BE41EA3C0E39}"/>
              </a:ext>
            </a:extLst>
          </p:cNvPr>
          <p:cNvSpPr>
            <a:spLocks noGrp="1"/>
          </p:cNvSpPr>
          <p:nvPr>
            <p:ph type="title"/>
          </p:nvPr>
        </p:nvSpPr>
        <p:spPr>
          <a:xfrm>
            <a:off x="457878" y="156238"/>
            <a:ext cx="8596668" cy="660400"/>
          </a:xfrm>
        </p:spPr>
        <p:txBody>
          <a:bodyPr/>
          <a:lstStyle/>
          <a:p>
            <a:r>
              <a:rPr lang="en-GB" dirty="0"/>
              <a:t>Priority of Mortgages: Example</a:t>
            </a:r>
          </a:p>
        </p:txBody>
      </p:sp>
      <p:pic>
        <p:nvPicPr>
          <p:cNvPr id="5" name="Picture 4">
            <a:extLst>
              <a:ext uri="{FF2B5EF4-FFF2-40B4-BE49-F238E27FC236}">
                <a16:creationId xmlns:a16="http://schemas.microsoft.com/office/drawing/2014/main" id="{88403F99-2B0A-B3FB-539A-304C2920B3D0}"/>
              </a:ext>
            </a:extLst>
          </p:cNvPr>
          <p:cNvPicPr>
            <a:picLocks noChangeAspect="1"/>
          </p:cNvPicPr>
          <p:nvPr/>
        </p:nvPicPr>
        <p:blipFill>
          <a:blip r:embed="rId2"/>
          <a:stretch>
            <a:fillRect/>
          </a:stretch>
        </p:blipFill>
        <p:spPr>
          <a:xfrm>
            <a:off x="597216" y="1001665"/>
            <a:ext cx="8851584" cy="5510895"/>
          </a:xfrm>
          <a:prstGeom prst="rect">
            <a:avLst/>
          </a:prstGeom>
        </p:spPr>
      </p:pic>
    </p:spTree>
    <p:extLst>
      <p:ext uri="{BB962C8B-B14F-4D97-AF65-F5344CB8AC3E}">
        <p14:creationId xmlns:p14="http://schemas.microsoft.com/office/powerpoint/2010/main" val="10406680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6A2DF-E239-7470-7CC1-4E635873AB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D9E12-DF91-F5BA-4413-83EA40FA946A}"/>
              </a:ext>
            </a:extLst>
          </p:cNvPr>
          <p:cNvSpPr>
            <a:spLocks noGrp="1"/>
          </p:cNvSpPr>
          <p:nvPr>
            <p:ph type="title"/>
          </p:nvPr>
        </p:nvSpPr>
        <p:spPr>
          <a:xfrm>
            <a:off x="192024" y="156238"/>
            <a:ext cx="9602216" cy="584426"/>
          </a:xfrm>
        </p:spPr>
        <p:txBody>
          <a:bodyPr>
            <a:normAutofit/>
          </a:bodyPr>
          <a:lstStyle/>
          <a:p>
            <a:r>
              <a:rPr lang="en-GB" sz="2800" dirty="0"/>
              <a:t>Priority of Mortgages: Legal Mortgages Unregistered Land</a:t>
            </a:r>
          </a:p>
        </p:txBody>
      </p:sp>
      <p:sp>
        <p:nvSpPr>
          <p:cNvPr id="3" name="Content Placeholder 2">
            <a:extLst>
              <a:ext uri="{FF2B5EF4-FFF2-40B4-BE49-F238E27FC236}">
                <a16:creationId xmlns:a16="http://schemas.microsoft.com/office/drawing/2014/main" id="{AACBB920-2229-70C8-2E5C-523B1963F7C9}"/>
              </a:ext>
            </a:extLst>
          </p:cNvPr>
          <p:cNvSpPr>
            <a:spLocks noGrp="1"/>
          </p:cNvSpPr>
          <p:nvPr>
            <p:ph idx="1"/>
          </p:nvPr>
        </p:nvSpPr>
        <p:spPr>
          <a:xfrm>
            <a:off x="393192" y="1078992"/>
            <a:ext cx="8842248" cy="5779008"/>
          </a:xfrm>
        </p:spPr>
        <p:txBody>
          <a:bodyPr>
            <a:normAutofit/>
          </a:bodyPr>
          <a:lstStyle/>
          <a:p>
            <a:pPr fontAlgn="auto"/>
            <a:r>
              <a:rPr lang="en-GB" dirty="0"/>
              <a:t>Where the legal mortgagee also holds the title deeds, their interest binds the world (unless there is fraud, estoppel or gross negligence) - the absence of the title deeds will alert a subsequent mortgagee to the existence of a mortgage. </a:t>
            </a:r>
          </a:p>
          <a:p>
            <a:pPr fontAlgn="auto"/>
            <a:r>
              <a:rPr lang="en-GB" dirty="0"/>
              <a:t>It may be, however, that for some reason the mortgagee holds only some of the title deeds. It could also be that the mortgagor has recovered their title deeds on some pretext, such as to check their boundary fences. In either case, it is possible that a second mortgagee may also obtain a legal mortgage “protected by deposit of title deeds”.</a:t>
            </a:r>
          </a:p>
          <a:p>
            <a:pPr fontAlgn="auto"/>
            <a:r>
              <a:rPr lang="en-GB" dirty="0"/>
              <a:t> Where two mortgages are legal, the first in time of creation will prevail (in the absence of fraud etc.).</a:t>
            </a:r>
          </a:p>
          <a:p>
            <a:pPr fontAlgn="auto"/>
            <a:r>
              <a:rPr lang="en-GB" dirty="0"/>
              <a:t>In unregistered land, a legal mortgage which is not protected by deposit of title deeds is a puisne mortgage, which must be protected by entry on the land charges register of a Class C(</a:t>
            </a:r>
            <a:r>
              <a:rPr lang="en-GB" dirty="0" err="1"/>
              <a:t>i</a:t>
            </a:r>
            <a:r>
              <a:rPr lang="en-GB" dirty="0"/>
              <a:t>) land charge. When there are two mortgages and neither is protected by the deposit of the title deeds, priority is determined by </a:t>
            </a:r>
            <a:r>
              <a:rPr lang="en-GB" b="1" dirty="0"/>
              <a:t>s97 LPA 1925 </a:t>
            </a:r>
            <a:r>
              <a:rPr lang="en-GB" dirty="0"/>
              <a:t>and</a:t>
            </a:r>
            <a:r>
              <a:rPr lang="en-GB" b="1" dirty="0"/>
              <a:t> s4(5)</a:t>
            </a:r>
            <a:r>
              <a:rPr lang="en-GB" dirty="0"/>
              <a:t> </a:t>
            </a:r>
            <a:r>
              <a:rPr lang="en-GB" b="1" dirty="0"/>
              <a:t>Land Charges Act 1972 (LCA 1972)</a:t>
            </a:r>
            <a:r>
              <a:rPr lang="en-GB" dirty="0"/>
              <a:t>. </a:t>
            </a:r>
          </a:p>
        </p:txBody>
      </p:sp>
    </p:spTree>
    <p:extLst>
      <p:ext uri="{BB962C8B-B14F-4D97-AF65-F5344CB8AC3E}">
        <p14:creationId xmlns:p14="http://schemas.microsoft.com/office/powerpoint/2010/main" val="7423954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4C4F3-CD8E-669A-6331-C16EAA3DBC35}"/>
              </a:ext>
            </a:extLst>
          </p:cNvPr>
          <p:cNvSpPr>
            <a:spLocks noGrp="1"/>
          </p:cNvSpPr>
          <p:nvPr>
            <p:ph type="title"/>
          </p:nvPr>
        </p:nvSpPr>
        <p:spPr>
          <a:xfrm>
            <a:off x="540174" y="156238"/>
            <a:ext cx="8596668" cy="794738"/>
          </a:xfrm>
        </p:spPr>
        <p:txBody>
          <a:bodyPr/>
          <a:lstStyle/>
          <a:p>
            <a:r>
              <a:rPr lang="en-GB" b="1" dirty="0"/>
              <a:t>Priority of Mortgages: Equitable</a:t>
            </a:r>
          </a:p>
        </p:txBody>
      </p:sp>
      <p:sp>
        <p:nvSpPr>
          <p:cNvPr id="3" name="Content Placeholder 2">
            <a:extLst>
              <a:ext uri="{FF2B5EF4-FFF2-40B4-BE49-F238E27FC236}">
                <a16:creationId xmlns:a16="http://schemas.microsoft.com/office/drawing/2014/main" id="{9209FA01-BD99-2E92-8A7A-571B3A58F1E7}"/>
              </a:ext>
            </a:extLst>
          </p:cNvPr>
          <p:cNvSpPr>
            <a:spLocks noGrp="1"/>
          </p:cNvSpPr>
          <p:nvPr>
            <p:ph idx="1"/>
          </p:nvPr>
        </p:nvSpPr>
        <p:spPr>
          <a:xfrm>
            <a:off x="403014" y="996696"/>
            <a:ext cx="8238066" cy="5660136"/>
          </a:xfrm>
        </p:spPr>
        <p:txBody>
          <a:bodyPr>
            <a:normAutofit/>
          </a:bodyPr>
          <a:lstStyle/>
          <a:p>
            <a:r>
              <a:rPr lang="en-GB" dirty="0"/>
              <a:t>Equitable mortgages- Registered Land: </a:t>
            </a:r>
            <a:r>
              <a:rPr lang="en-GB" b="1" dirty="0"/>
              <a:t>should be protected by entry of a notice on the register –</a:t>
            </a:r>
            <a:r>
              <a:rPr lang="en-GB" dirty="0"/>
              <a:t> either agreed or unilateral. All later interests take subject to these entries, regardless of whether that later interest is legal or equitable.</a:t>
            </a:r>
          </a:p>
          <a:p>
            <a:pPr fontAlgn="auto"/>
            <a:r>
              <a:rPr lang="en-GB" dirty="0"/>
              <a:t>If the equitable mortgage is not protected by entry, and the later mortgage is legal, the legal mortgage takes priority over the equitable one upon registration unless the equitable mortgagee was in actual occupation and has overriding status under </a:t>
            </a:r>
            <a:r>
              <a:rPr lang="en-GB" b="1" dirty="0" err="1"/>
              <a:t>Schs</a:t>
            </a:r>
            <a:r>
              <a:rPr lang="en-GB" b="1" dirty="0"/>
              <a:t> 1</a:t>
            </a:r>
            <a:r>
              <a:rPr lang="en-GB" dirty="0"/>
              <a:t> and </a:t>
            </a:r>
            <a:r>
              <a:rPr lang="en-GB" b="1" dirty="0"/>
              <a:t>3 LRA 2002</a:t>
            </a:r>
            <a:r>
              <a:rPr lang="en-GB" dirty="0"/>
              <a:t>.</a:t>
            </a:r>
          </a:p>
          <a:p>
            <a:pPr fontAlgn="auto"/>
            <a:r>
              <a:rPr lang="en-GB" dirty="0"/>
              <a:t>If the equitable mortgage is not protected by registration, and the later mortgage is also equitable, the general equitable rule that “where the equities are equal, the first in time prevails” will apply. This rule applies even where the later equitable mortgage is protected by the entry of a notice (</a:t>
            </a:r>
            <a:r>
              <a:rPr lang="en-GB" b="1" i="1" dirty="0"/>
              <a:t>The Mortgage Corp v Nationwide Credit Corp [1994]</a:t>
            </a:r>
            <a:r>
              <a:rPr lang="en-GB" dirty="0"/>
              <a:t>). Note, however, that this is subject to the equities being equal, and in the case of fraud or estoppel, for instance, the ranking will alter accordingly.</a:t>
            </a:r>
          </a:p>
          <a:p>
            <a:endParaRPr lang="en-GB" dirty="0"/>
          </a:p>
        </p:txBody>
      </p:sp>
    </p:spTree>
    <p:extLst>
      <p:ext uri="{BB962C8B-B14F-4D97-AF65-F5344CB8AC3E}">
        <p14:creationId xmlns:p14="http://schemas.microsoft.com/office/powerpoint/2010/main" val="27293391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A95A7-8EA6-49B3-B312-B8BAFEEBAA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1C4E51-E269-8CB8-54C9-5C939BEA8FDA}"/>
              </a:ext>
            </a:extLst>
          </p:cNvPr>
          <p:cNvSpPr>
            <a:spLocks noGrp="1"/>
          </p:cNvSpPr>
          <p:nvPr>
            <p:ph type="title"/>
          </p:nvPr>
        </p:nvSpPr>
        <p:spPr>
          <a:xfrm>
            <a:off x="540174" y="156238"/>
            <a:ext cx="8596668" cy="794738"/>
          </a:xfrm>
        </p:spPr>
        <p:txBody>
          <a:bodyPr/>
          <a:lstStyle/>
          <a:p>
            <a:r>
              <a:rPr lang="en-GB" dirty="0"/>
              <a:t>Priority of Mortgages: Equitable</a:t>
            </a:r>
          </a:p>
        </p:txBody>
      </p:sp>
      <p:sp>
        <p:nvSpPr>
          <p:cNvPr id="3" name="Content Placeholder 2">
            <a:extLst>
              <a:ext uri="{FF2B5EF4-FFF2-40B4-BE49-F238E27FC236}">
                <a16:creationId xmlns:a16="http://schemas.microsoft.com/office/drawing/2014/main" id="{7610C618-FCEA-2C86-568C-5216247ED718}"/>
              </a:ext>
            </a:extLst>
          </p:cNvPr>
          <p:cNvSpPr>
            <a:spLocks noGrp="1"/>
          </p:cNvSpPr>
          <p:nvPr>
            <p:ph idx="1"/>
          </p:nvPr>
        </p:nvSpPr>
        <p:spPr>
          <a:xfrm>
            <a:off x="357294" y="969264"/>
            <a:ext cx="8055186" cy="4965192"/>
          </a:xfrm>
        </p:spPr>
        <p:txBody>
          <a:bodyPr>
            <a:normAutofit/>
          </a:bodyPr>
          <a:lstStyle/>
          <a:p>
            <a:r>
              <a:rPr lang="en-GB" sz="2400" dirty="0"/>
              <a:t>Equitable mortgages- Unregistered Land : If the mortgage is equitable and the mortgagee does not hold the title deeds, the mortgage must be protected by registration as a </a:t>
            </a:r>
            <a:r>
              <a:rPr lang="en-GB" sz="2400" dirty="0">
                <a:solidFill>
                  <a:srgbClr val="FF0000"/>
                </a:solidFill>
              </a:rPr>
              <a:t>Class C(iii) land charge.</a:t>
            </a:r>
          </a:p>
          <a:p>
            <a:pPr fontAlgn="auto"/>
            <a:r>
              <a:rPr lang="en-GB" sz="2400" dirty="0"/>
              <a:t>If, however, the equitable mortgagee does hold the title deeds, the mortgage is not capable of registration (</a:t>
            </a:r>
            <a:r>
              <a:rPr lang="en-GB" sz="2400" b="1" dirty="0"/>
              <a:t>s2(4) LCA 1972</a:t>
            </a:r>
            <a:r>
              <a:rPr lang="en-GB" sz="2400" dirty="0"/>
              <a:t>). In such cases, the normal equitable rules apply, that is to say, the equitable mortgage will have priority against anyone except a</a:t>
            </a:r>
            <a:r>
              <a:rPr lang="en-GB" sz="2400" i="1" dirty="0"/>
              <a:t> bona fide</a:t>
            </a:r>
            <a:r>
              <a:rPr lang="en-GB" sz="2400" dirty="0"/>
              <a:t> purchaser for value of the legal estate without notice.</a:t>
            </a:r>
          </a:p>
          <a:p>
            <a:endParaRPr lang="en-GB" dirty="0"/>
          </a:p>
        </p:txBody>
      </p:sp>
    </p:spTree>
    <p:extLst>
      <p:ext uri="{BB962C8B-B14F-4D97-AF65-F5344CB8AC3E}">
        <p14:creationId xmlns:p14="http://schemas.microsoft.com/office/powerpoint/2010/main" val="11717635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2FF22-4B84-EAD5-CB38-624F5AC682CA}"/>
              </a:ext>
            </a:extLst>
          </p:cNvPr>
          <p:cNvSpPr>
            <a:spLocks noGrp="1"/>
          </p:cNvSpPr>
          <p:nvPr>
            <p:ph type="title"/>
          </p:nvPr>
        </p:nvSpPr>
        <p:spPr>
          <a:xfrm>
            <a:off x="585894" y="156238"/>
            <a:ext cx="8596668" cy="1320800"/>
          </a:xfrm>
        </p:spPr>
        <p:txBody>
          <a:bodyPr>
            <a:normAutofit fontScale="90000"/>
          </a:bodyPr>
          <a:lstStyle/>
          <a:p>
            <a:r>
              <a:rPr lang="en-GB" dirty="0"/>
              <a:t>Priority of Mortgages of Equitable Interests (Registered and Unregistered Land)</a:t>
            </a:r>
          </a:p>
        </p:txBody>
      </p:sp>
      <p:sp>
        <p:nvSpPr>
          <p:cNvPr id="3" name="Content Placeholder 2">
            <a:extLst>
              <a:ext uri="{FF2B5EF4-FFF2-40B4-BE49-F238E27FC236}">
                <a16:creationId xmlns:a16="http://schemas.microsoft.com/office/drawing/2014/main" id="{E51765F4-67C8-4C5D-C177-E1F9AB1424F0}"/>
              </a:ext>
            </a:extLst>
          </p:cNvPr>
          <p:cNvSpPr>
            <a:spLocks noGrp="1"/>
          </p:cNvSpPr>
          <p:nvPr>
            <p:ph idx="1"/>
          </p:nvPr>
        </p:nvSpPr>
        <p:spPr>
          <a:xfrm>
            <a:off x="503598" y="1477038"/>
            <a:ext cx="8596668" cy="4686018"/>
          </a:xfrm>
        </p:spPr>
        <p:txBody>
          <a:bodyPr>
            <a:normAutofit/>
          </a:bodyPr>
          <a:lstStyle/>
          <a:p>
            <a:pPr fontAlgn="auto"/>
            <a:r>
              <a:rPr lang="en-GB" sz="2400" dirty="0"/>
              <a:t>If mortgage secured only upon an equitable interest, </a:t>
            </a:r>
            <a:r>
              <a:rPr lang="en-GB" sz="2400" dirty="0" err="1"/>
              <a:t>e.g</a:t>
            </a:r>
            <a:r>
              <a:rPr lang="en-GB" sz="2400" dirty="0"/>
              <a:t> a life interest, the order in which priority ranks is governed by the rule in </a:t>
            </a:r>
            <a:r>
              <a:rPr lang="en-GB" sz="2400" b="1" i="1" dirty="0"/>
              <a:t>Dearle v Hall [1823]</a:t>
            </a:r>
            <a:r>
              <a:rPr lang="en-GB" sz="2400" dirty="0"/>
              <a:t>.</a:t>
            </a:r>
          </a:p>
          <a:p>
            <a:pPr fontAlgn="auto"/>
            <a:r>
              <a:rPr lang="en-GB" sz="2400" dirty="0"/>
              <a:t> The rule is that priority ranks according to the time at which the trustees of the legal estate </a:t>
            </a:r>
            <a:r>
              <a:rPr lang="en-GB" sz="2400" dirty="0">
                <a:solidFill>
                  <a:srgbClr val="FF0000"/>
                </a:solidFill>
              </a:rPr>
              <a:t>receive notice </a:t>
            </a:r>
            <a:r>
              <a:rPr lang="en-GB" sz="2400" dirty="0"/>
              <a:t>of the mortgage. This is subject to the doctrine of notice, so that any mortgagee who has actual or constructive notice of the existence of a prior mortgage </a:t>
            </a:r>
            <a:r>
              <a:rPr lang="en-GB" sz="2400" b="1" dirty="0"/>
              <a:t>when they lent the money</a:t>
            </a:r>
            <a:r>
              <a:rPr lang="en-GB" sz="2400" dirty="0"/>
              <a:t> cannot gain priority over that prior mortgage by giving notice to the trustees first.</a:t>
            </a:r>
          </a:p>
          <a:p>
            <a:pPr marL="0" indent="0">
              <a:buNone/>
            </a:pPr>
            <a:endParaRPr lang="en-GB" dirty="0"/>
          </a:p>
        </p:txBody>
      </p:sp>
    </p:spTree>
    <p:extLst>
      <p:ext uri="{BB962C8B-B14F-4D97-AF65-F5344CB8AC3E}">
        <p14:creationId xmlns:p14="http://schemas.microsoft.com/office/powerpoint/2010/main" val="25717823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822A9-3D96-8C0E-CC1C-9BF66F969F61}"/>
              </a:ext>
            </a:extLst>
          </p:cNvPr>
          <p:cNvSpPr>
            <a:spLocks noGrp="1"/>
          </p:cNvSpPr>
          <p:nvPr>
            <p:ph type="title"/>
          </p:nvPr>
        </p:nvSpPr>
        <p:spPr>
          <a:xfrm>
            <a:off x="677334" y="344424"/>
            <a:ext cx="2623650" cy="844296"/>
          </a:xfrm>
        </p:spPr>
        <p:txBody>
          <a:bodyPr/>
          <a:lstStyle/>
          <a:p>
            <a:r>
              <a:rPr lang="en-GB" dirty="0"/>
              <a:t>“Tacking”</a:t>
            </a:r>
          </a:p>
        </p:txBody>
      </p:sp>
      <p:sp>
        <p:nvSpPr>
          <p:cNvPr id="3" name="Content Placeholder 2">
            <a:extLst>
              <a:ext uri="{FF2B5EF4-FFF2-40B4-BE49-F238E27FC236}">
                <a16:creationId xmlns:a16="http://schemas.microsoft.com/office/drawing/2014/main" id="{A83F08F6-F6A0-52AE-9529-D4A5B5C84B58}"/>
              </a:ext>
            </a:extLst>
          </p:cNvPr>
          <p:cNvSpPr>
            <a:spLocks noGrp="1"/>
          </p:cNvSpPr>
          <p:nvPr>
            <p:ph idx="1"/>
          </p:nvPr>
        </p:nvSpPr>
        <p:spPr>
          <a:xfrm>
            <a:off x="567606" y="1042416"/>
            <a:ext cx="8596668" cy="5257800"/>
          </a:xfrm>
        </p:spPr>
        <p:txBody>
          <a:bodyPr>
            <a:normAutofit fontScale="92500" lnSpcReduction="10000"/>
          </a:bodyPr>
          <a:lstStyle/>
          <a:p>
            <a:pPr fontAlgn="auto"/>
            <a:r>
              <a:rPr lang="en-GB" dirty="0"/>
              <a:t>Definition: Mortgagee who, having lent money to a mortgagor, makes further advances to them. s94(1) LPA 1925 provides three cases in which a mortgagee can tack their further advance to their original mortgage and thereby claim priority over any intervening incumbrancer.</a:t>
            </a:r>
          </a:p>
          <a:p>
            <a:pPr lvl="1"/>
            <a:r>
              <a:rPr lang="en-GB" dirty="0"/>
              <a:t>Where the intervening incumbrancer agrees to the tacking.</a:t>
            </a:r>
          </a:p>
          <a:p>
            <a:pPr lvl="1"/>
            <a:r>
              <a:rPr lang="en-GB" dirty="0"/>
              <a:t>Where the tacking mortgagee has no notice of the existence of any intervening mortgages. If the intervening mortgage is protected by deposit of title deeds or if the mortgage, being registrable, is so registered, then there is notice.</a:t>
            </a:r>
          </a:p>
          <a:p>
            <a:pPr lvl="1"/>
            <a:r>
              <a:rPr lang="en-GB" dirty="0"/>
              <a:t>Where the prior mortgage imposes an obligation on the mortgagee to make it, then tacking can take place even if there is express notice. </a:t>
            </a:r>
            <a:r>
              <a:rPr lang="en-GB" dirty="0" err="1"/>
              <a:t>Megarry</a:t>
            </a:r>
            <a:r>
              <a:rPr lang="en-GB" dirty="0"/>
              <a:t> and Thompson, </a:t>
            </a:r>
            <a:r>
              <a:rPr lang="en-GB" i="1" dirty="0" err="1"/>
              <a:t>Megarry’s</a:t>
            </a:r>
            <a:r>
              <a:rPr lang="en-GB" i="1" dirty="0"/>
              <a:t> Coursebook of the Law of Real Property</a:t>
            </a:r>
            <a:r>
              <a:rPr lang="en-GB" dirty="0"/>
              <a:t>, 7th ed., provides an example:</a:t>
            </a:r>
            <a:br>
              <a:rPr lang="en-GB" dirty="0"/>
            </a:br>
            <a:br>
              <a:rPr lang="en-GB" dirty="0"/>
            </a:br>
            <a:r>
              <a:rPr lang="en-GB" dirty="0"/>
              <a:t>"If in return for a mortgage a bank binds itself to honour a customer’s cheques up to an overdraft of £10,000 there is no question of the bank having to search before honouring each cheque, for not even express notice will prevent the bank from tacking each further advance."</a:t>
            </a:r>
          </a:p>
          <a:p>
            <a:pPr fontAlgn="auto"/>
            <a:r>
              <a:rPr lang="en-GB" dirty="0"/>
              <a:t>Note:  priority affects only the order in which the competing mortgagees will be paid out, not the order in which they can exercise their rights. As soon as the necessary requirements are satisfied, each mortgagee is entitled to exercise their rights – they do not all have to wait until the first mortgagee takes steps.</a:t>
            </a:r>
          </a:p>
          <a:p>
            <a:endParaRPr lang="en-GB" dirty="0"/>
          </a:p>
        </p:txBody>
      </p:sp>
    </p:spTree>
    <p:extLst>
      <p:ext uri="{BB962C8B-B14F-4D97-AF65-F5344CB8AC3E}">
        <p14:creationId xmlns:p14="http://schemas.microsoft.com/office/powerpoint/2010/main" val="28667410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4A369E1-BE59-5601-314C-560D53724412}"/>
              </a:ext>
            </a:extLst>
          </p:cNvPr>
          <p:cNvPicPr>
            <a:picLocks noChangeAspect="1"/>
          </p:cNvPicPr>
          <p:nvPr/>
        </p:nvPicPr>
        <p:blipFill>
          <a:blip r:embed="rId2"/>
          <a:stretch>
            <a:fillRect/>
          </a:stretch>
        </p:blipFill>
        <p:spPr>
          <a:xfrm>
            <a:off x="1904805" y="1131994"/>
            <a:ext cx="8384267" cy="4590386"/>
          </a:xfrm>
          <a:prstGeom prst="rect">
            <a:avLst/>
          </a:prstGeom>
        </p:spPr>
      </p:pic>
    </p:spTree>
    <p:extLst>
      <p:ext uri="{BB962C8B-B14F-4D97-AF65-F5344CB8AC3E}">
        <p14:creationId xmlns:p14="http://schemas.microsoft.com/office/powerpoint/2010/main" val="35647805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B8F73A7-2F60-AA11-8DA3-64BBBC63DC46}"/>
              </a:ext>
            </a:extLst>
          </p:cNvPr>
          <p:cNvPicPr>
            <a:picLocks noChangeAspect="1"/>
          </p:cNvPicPr>
          <p:nvPr/>
        </p:nvPicPr>
        <p:blipFill>
          <a:blip r:embed="rId2"/>
          <a:stretch>
            <a:fillRect/>
          </a:stretch>
        </p:blipFill>
        <p:spPr>
          <a:xfrm>
            <a:off x="1692758" y="947690"/>
            <a:ext cx="6976043" cy="5284353"/>
          </a:xfrm>
          <a:prstGeom prst="rect">
            <a:avLst/>
          </a:prstGeom>
        </p:spPr>
      </p:pic>
    </p:spTree>
    <p:extLst>
      <p:ext uri="{BB962C8B-B14F-4D97-AF65-F5344CB8AC3E}">
        <p14:creationId xmlns:p14="http://schemas.microsoft.com/office/powerpoint/2010/main" val="2518699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39FDB89-6DAE-E0F5-BDD3-5BA719CDFC80}"/>
              </a:ext>
            </a:extLst>
          </p:cNvPr>
          <p:cNvPicPr>
            <a:picLocks noChangeAspect="1"/>
          </p:cNvPicPr>
          <p:nvPr/>
        </p:nvPicPr>
        <p:blipFill>
          <a:blip r:embed="rId2"/>
          <a:stretch>
            <a:fillRect/>
          </a:stretch>
        </p:blipFill>
        <p:spPr>
          <a:xfrm>
            <a:off x="1216957" y="584598"/>
            <a:ext cx="8820226" cy="5137782"/>
          </a:xfrm>
          <a:prstGeom prst="rect">
            <a:avLst/>
          </a:prstGeom>
        </p:spPr>
      </p:pic>
    </p:spTree>
    <p:extLst>
      <p:ext uri="{BB962C8B-B14F-4D97-AF65-F5344CB8AC3E}">
        <p14:creationId xmlns:p14="http://schemas.microsoft.com/office/powerpoint/2010/main" val="31038420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2097089" y="215900"/>
            <a:ext cx="7927975" cy="1284288"/>
          </a:xfrm>
        </p:spPr>
        <p:txBody>
          <a:bodyPr/>
          <a:lstStyle/>
          <a:p>
            <a:pPr>
              <a:defRPr/>
            </a:pPr>
            <a:r>
              <a:rPr lang="en-GB" dirty="0"/>
              <a:t>Any Questions?</a:t>
            </a:r>
          </a:p>
        </p:txBody>
      </p:sp>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9793812-3D8C-45AB-BC7C-616AA8B3AC76}" type="slidenum">
              <a:rPr lang="en-GB" altLang="en-US">
                <a:latin typeface="Calibri" panose="020F0502020204030204" pitchFamily="34" charset="0"/>
              </a:rPr>
              <a:pPr eaLnBrk="1" hangingPunct="1"/>
              <a:t>44</a:t>
            </a:fld>
            <a:endParaRPr lang="en-GB" altLang="en-US">
              <a:latin typeface="Calibri" panose="020F0502020204030204" pitchFamily="34" charset="0"/>
            </a:endParaRPr>
          </a:p>
        </p:txBody>
      </p:sp>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800601" y="2349501"/>
            <a:ext cx="2098675" cy="2479675"/>
          </a:xfrm>
          <a:noFill/>
        </p:spPr>
      </p:pic>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3614" y="1552575"/>
            <a:ext cx="5608637" cy="400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1026</TotalTime>
  <Words>7067</Words>
  <Application>Microsoft Office PowerPoint</Application>
  <PresentationFormat>Widescreen</PresentationFormat>
  <Paragraphs>263</Paragraphs>
  <Slides>44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Aptos</vt:lpstr>
      <vt:lpstr>Arial</vt:lpstr>
      <vt:lpstr>Calibri</vt:lpstr>
      <vt:lpstr>Trebuchet MS</vt:lpstr>
      <vt:lpstr>Wingdings 3</vt:lpstr>
      <vt:lpstr>Facet</vt:lpstr>
      <vt:lpstr>Property and Conveyancing: Third party rights in land Mortgages</vt:lpstr>
      <vt:lpstr>Terminology</vt:lpstr>
      <vt:lpstr>Terminology</vt:lpstr>
      <vt:lpstr>Mortgages</vt:lpstr>
      <vt:lpstr>Mortgages</vt:lpstr>
      <vt:lpstr>Mortgages</vt:lpstr>
      <vt:lpstr>Creation of Mortgages</vt:lpstr>
      <vt:lpstr>Creation of Freehold Mortgages at law</vt:lpstr>
      <vt:lpstr>Creation of Leasehold Mortgages at law</vt:lpstr>
      <vt:lpstr>Equitable Mortgages ...created by: </vt:lpstr>
      <vt:lpstr>Protection of the Mortgagor (Borrower)</vt:lpstr>
      <vt:lpstr>No clogs or fetters</vt:lpstr>
      <vt:lpstr>Postponement of the right to redeem </vt:lpstr>
      <vt:lpstr>Collateral Advantages = an additional advantage</vt:lpstr>
      <vt:lpstr>Restraint of Trade</vt:lpstr>
      <vt:lpstr>No oppressive or unconscionable terms</vt:lpstr>
      <vt:lpstr>The Consumer Credit Act 2006 and the Financial Services and Markets Act 2000 </vt:lpstr>
      <vt:lpstr>The right to grant leases</vt:lpstr>
      <vt:lpstr>Undue Influence</vt:lpstr>
      <vt:lpstr>Barclays Bank plc v O’Brien [1993]</vt:lpstr>
      <vt:lpstr>Royal Bank of Scotland plc v Etridge (No. 2) [2001]</vt:lpstr>
      <vt:lpstr>Protection from undue influence</vt:lpstr>
      <vt:lpstr>Mortgagee’s Rights</vt:lpstr>
      <vt:lpstr>Possession – Legal Mortgages</vt:lpstr>
      <vt:lpstr>Relief against Possession</vt:lpstr>
      <vt:lpstr>Relief against possession – requirement for due diligence</vt:lpstr>
      <vt:lpstr>Possession: equitable mortgages</vt:lpstr>
      <vt:lpstr>Sale: Legal Mortgages</vt:lpstr>
      <vt:lpstr>Sale: Legal Mortgages</vt:lpstr>
      <vt:lpstr>Sale: Equitable Mortgages</vt:lpstr>
      <vt:lpstr>Appointment of Receiver</vt:lpstr>
      <vt:lpstr>Foreclosure ( Legal and Equitable mortgages:</vt:lpstr>
      <vt:lpstr>Summary of Mortgagee’s Rights</vt:lpstr>
      <vt:lpstr>Priority of Mortgages Legal Mortgages Registered Land</vt:lpstr>
      <vt:lpstr>Priority of Mortgages: Example</vt:lpstr>
      <vt:lpstr>Priority of Mortgages: Legal Mortgages Unregistered Land</vt:lpstr>
      <vt:lpstr>Priority of Mortgages: Equitable</vt:lpstr>
      <vt:lpstr>Priority of Mortgages: Equitable</vt:lpstr>
      <vt:lpstr>Priority of Mortgages of Equitable Interests (Registered and Unregistered Land)</vt:lpstr>
      <vt:lpstr>“Tacking”</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2025-10-21T12:18:03Z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