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8"/>
  </p:notesMasterIdLst>
  <p:sldIdLst>
    <p:sldId id="256" r:id="rId2"/>
    <p:sldId id="257" r:id="rId3"/>
    <p:sldId id="258" r:id="rId4"/>
    <p:sldId id="259" r:id="rId5"/>
    <p:sldId id="274" r:id="rId6"/>
    <p:sldId id="260" r:id="rId7"/>
    <p:sldId id="261" r:id="rId8"/>
    <p:sldId id="262" r:id="rId9"/>
    <p:sldId id="269" r:id="rId10"/>
    <p:sldId id="263" r:id="rId11"/>
    <p:sldId id="264" r:id="rId12"/>
    <p:sldId id="271" r:id="rId13"/>
    <p:sldId id="273" r:id="rId14"/>
    <p:sldId id="266" r:id="rId15"/>
    <p:sldId id="267" r:id="rId16"/>
    <p:sldId id="268" r:id="rId17"/>
  </p:sldIdLst>
  <p:sldSz cx="9144000" cy="5143500" type="screen16x9"/>
  <p:notesSz cx="51435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5212F"/>
    <a:srgbClr val="66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8F268F8-2764-404D-BFD6-EB9250806BAE}" v="49" dt="2026-03-22T20:11:46.11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85" autoAdjust="0"/>
    <p:restoredTop sz="73647" autoAdjust="0"/>
  </p:normalViewPr>
  <p:slideViewPr>
    <p:cSldViewPr snapToGrid="0" snapToObjects="1">
      <p:cViewPr varScale="1">
        <p:scale>
          <a:sx n="61" d="100"/>
          <a:sy n="61" d="100"/>
        </p:scale>
        <p:origin x="1384"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917559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Good afternoon, my name is Sahyra Khan, and today I will be presenting my final year project, </a:t>
            </a:r>
            <a:r>
              <a:rPr lang="en-GB" dirty="0" err="1"/>
              <a:t>BloomWell</a:t>
            </a:r>
            <a:r>
              <a:rPr lang="en-GB" dirty="0"/>
              <a:t>.</a:t>
            </a:r>
            <a:br>
              <a:rPr lang="en-GB" dirty="0"/>
            </a:br>
            <a:r>
              <a:rPr lang="en-GB" dirty="0"/>
              <a:t>This project focuses on using technology to improve access to fitness and wellbeing in a way that is more inclusive and user-focused.</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600" dirty="0"/>
              <a:t>This slide gives a quick overview of how my presentation will flow.</a:t>
            </a:r>
            <a:br>
              <a:rPr lang="en-GB" sz="1600" dirty="0"/>
            </a:br>
            <a:r>
              <a:rPr lang="en-GB" sz="1600" dirty="0"/>
              <a:t>I will start by setting the context, looking at the problem and the research behind it.</a:t>
            </a:r>
            <a:br>
              <a:rPr lang="en-GB" sz="1600" dirty="0"/>
            </a:br>
            <a:r>
              <a:rPr lang="en-GB" sz="1600" dirty="0"/>
              <a:t>Then I will move on to how I designed and built the system, including the technologies and overall structure.</a:t>
            </a:r>
            <a:br>
              <a:rPr lang="en-GB" sz="1600" dirty="0"/>
            </a:br>
            <a:r>
              <a:rPr lang="en-GB" sz="1600" dirty="0"/>
              <a:t>After that, I will highlight the main features and how the platform performs.</a:t>
            </a:r>
            <a:br>
              <a:rPr lang="en-GB" sz="1600" dirty="0"/>
            </a:br>
            <a:r>
              <a:rPr lang="en-GB" sz="1600" dirty="0"/>
              <a:t>Finally, I will bring everything together by discussing the results and future direction of the project..</a:t>
            </a:r>
            <a:endParaRPr lang="en-US" sz="1600"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highlights that the challenge is not just access to fitness, but whether women feel comfortable and supported in those spaces. Many existing platforms overlook these needs, focusing on general users rather than specific experiences. </a:t>
            </a:r>
            <a:r>
              <a:rPr lang="en-GB" dirty="0" err="1"/>
              <a:t>BloomWell</a:t>
            </a:r>
            <a:r>
              <a:rPr lang="en-GB" dirty="0"/>
              <a:t> responds to this by creating a platform designed entirely around women, bringing together safety, inclusivity, and trusted opportunities in one place.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slide shows how research informed the project. Evidence from Sport England and the World Health Organization shows that women have lower participation in physical activity, often due to barriers such as safety and inclusivity. Studies also highlight that trust and user-focused design are key to engagement in digital platforms. Platforms such as Mindbody, </a:t>
            </a:r>
            <a:r>
              <a:rPr lang="en-GB" dirty="0" err="1"/>
              <a:t>ClassPass</a:t>
            </a:r>
            <a:r>
              <a:rPr lang="en-GB" dirty="0"/>
              <a:t>, </a:t>
            </a:r>
            <a:r>
              <a:rPr lang="en-GB" dirty="0" err="1"/>
              <a:t>Gympass</a:t>
            </a:r>
            <a:r>
              <a:rPr lang="en-GB" dirty="0"/>
              <a:t>, and </a:t>
            </a:r>
            <a:r>
              <a:rPr lang="en-GB" dirty="0" err="1"/>
              <a:t>WellnessLiving</a:t>
            </a:r>
            <a:r>
              <a:rPr lang="en-GB" dirty="0"/>
              <a:t> are built for general fitness users, offering booking and membership services across a wide range of activities, rather than focusing on women-specific </a:t>
            </a:r>
            <a:r>
              <a:rPr lang="en-GB" dirty="0" err="1"/>
              <a:t>needs.This</a:t>
            </a:r>
            <a:r>
              <a:rPr lang="en-GB" dirty="0"/>
              <a:t> creates a clear gap, which </a:t>
            </a:r>
            <a:r>
              <a:rPr lang="en-GB" dirty="0" err="1"/>
              <a:t>BloomWell</a:t>
            </a:r>
            <a:r>
              <a:rPr lang="en-GB" dirty="0"/>
              <a:t> addresses by offering a more inclusive and tailored solution.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71450" y="1143000"/>
            <a:ext cx="5486400" cy="3086100"/>
          </a:xfrm>
          <a:prstGeom prst="rect">
            <a:avLst/>
          </a:prstGeom>
          <a:noFill/>
          <a:ln w="12700">
            <a:solidFill>
              <a:prstClr val="black"/>
            </a:solidFill>
          </a:ln>
        </p:spPr>
      </p:sp>
      <p:sp>
        <p:nvSpPr>
          <p:cNvPr id="3" name="Notes Placeholder 2"/>
          <p:cNvSpPr>
            <a:spLocks noGrp="1"/>
          </p:cNvSpPr>
          <p:nvPr>
            <p:ph type="body" idx="1"/>
          </p:nvPr>
        </p:nvSpPr>
        <p:spPr>
          <a:xfrm>
            <a:off x="514350" y="4400550"/>
            <a:ext cx="4114800" cy="3600450"/>
          </a:xfrm>
          <a:prstGeom prst="rect">
            <a:avLst/>
          </a:prstGeom>
        </p:spPr>
        <p:txBody>
          <a:bodyPr/>
          <a:lstStyle/>
          <a:p>
            <a:endParaRPr lang="en-GB" dirty="0"/>
          </a:p>
        </p:txBody>
      </p:sp>
    </p:spTree>
    <p:extLst>
      <p:ext uri="{BB962C8B-B14F-4D97-AF65-F5344CB8AC3E}">
        <p14:creationId xmlns:p14="http://schemas.microsoft.com/office/powerpoint/2010/main" val="25077126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goal of this project is to build a platform that makes it easier for women to discover and take part in local fitness and wellbeing activities in a safe and supportive environment.</a:t>
            </a:r>
            <a:endParaRPr lang="en-GB" sz="1200" kern="1200" dirty="0">
              <a:solidFill>
                <a:schemeClr val="tx1"/>
              </a:solidFill>
              <a:effectLst/>
              <a:latin typeface="+mn-lt"/>
              <a:ea typeface="+mn-ea"/>
              <a:cs typeface="+mn-cs"/>
            </a:endParaRPr>
          </a:p>
          <a:p>
            <a:r>
              <a:rPr lang="en-GB"/>
              <a:t>To achieve this, I focused on five key objectives that guided the design and development of the system.</a:t>
            </a:r>
            <a:r>
              <a:rPr lang="en-GB" sz="1200" kern="1200">
                <a:solidFill>
                  <a:schemeClr val="tx1"/>
                </a:solidFill>
                <a:effectLst/>
                <a:latin typeface="+mn-lt"/>
                <a:ea typeface="+mn-ea"/>
                <a:cs typeface="+mn-cs"/>
              </a:rPr>
              <a:t>.</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All five objectives were successfully completed.</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I used Agile methodology throughout the project, working in short development cycles.</a:t>
            </a:r>
          </a:p>
          <a:p>
            <a:r>
              <a:rPr lang="en-GB" sz="1200" kern="1200" dirty="0">
                <a:solidFill>
                  <a:schemeClr val="tx1"/>
                </a:solidFill>
                <a:effectLst/>
                <a:latin typeface="+mn-lt"/>
                <a:ea typeface="+mn-ea"/>
                <a:cs typeface="+mn-cs"/>
              </a:rPr>
              <a:t>This allowed me to plan, build, test, and refine the system continuously.</a:t>
            </a:r>
          </a:p>
          <a:p>
            <a:r>
              <a:rPr lang="en-GB" sz="1200" kern="1200" dirty="0">
                <a:solidFill>
                  <a:schemeClr val="tx1"/>
                </a:solidFill>
                <a:effectLst/>
                <a:latin typeface="+mn-lt"/>
                <a:ea typeface="+mn-ea"/>
                <a:cs typeface="+mn-cs"/>
              </a:rPr>
              <a:t>For the technology stack, I used Python and Flask for the backend, and SQLite for the database.</a:t>
            </a:r>
          </a:p>
          <a:p>
            <a:r>
              <a:rPr lang="en-GB" sz="1200" kern="1200" dirty="0">
                <a:solidFill>
                  <a:schemeClr val="tx1"/>
                </a:solidFill>
                <a:effectLst/>
                <a:latin typeface="+mn-lt"/>
                <a:ea typeface="+mn-ea"/>
                <a:cs typeface="+mn-cs"/>
              </a:rPr>
              <a:t>For the frontend, I used Jinja2 templating, Bootstrap for responsive design, and CSS and JavaScript for styling and interaction.</a:t>
            </a:r>
          </a:p>
          <a:p>
            <a:r>
              <a:rPr lang="en-GB" sz="1200" kern="1200" dirty="0">
                <a:solidFill>
                  <a:schemeClr val="tx1"/>
                </a:solidFill>
                <a:effectLst/>
                <a:latin typeface="+mn-lt"/>
                <a:ea typeface="+mn-ea"/>
                <a:cs typeface="+mn-cs"/>
              </a:rPr>
              <a:t>I also used Flask Login for authentication and </a:t>
            </a:r>
            <a:r>
              <a:rPr lang="en-GB" sz="1200" kern="1200" dirty="0" err="1">
                <a:solidFill>
                  <a:schemeClr val="tx1"/>
                </a:solidFill>
                <a:effectLst/>
                <a:latin typeface="+mn-lt"/>
                <a:ea typeface="+mn-ea"/>
                <a:cs typeface="+mn-cs"/>
              </a:rPr>
              <a:t>Werkzeug</a:t>
            </a:r>
            <a:r>
              <a:rPr lang="en-GB" sz="1200" kern="1200" dirty="0">
                <a:solidFill>
                  <a:schemeClr val="tx1"/>
                </a:solidFill>
                <a:effectLst/>
                <a:latin typeface="+mn-lt"/>
                <a:ea typeface="+mn-ea"/>
                <a:cs typeface="+mn-cs"/>
              </a:rPr>
              <a:t> for secure password hashing.</a:t>
            </a:r>
          </a:p>
          <a:p>
            <a:r>
              <a:rPr lang="en-GB" sz="1200" kern="1200" dirty="0">
                <a:solidFill>
                  <a:schemeClr val="tx1"/>
                </a:solidFill>
                <a:effectLst/>
                <a:latin typeface="+mn-lt"/>
                <a:ea typeface="+mn-ea"/>
                <a:cs typeface="+mn-cs"/>
              </a:rPr>
              <a:t>These technologies were chosen because they are efficient, lightweight, and suitable for a full stack application.</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system follows a three-tier architecture.</a:t>
            </a:r>
          </a:p>
          <a:p>
            <a:r>
              <a:rPr lang="en-GB" sz="1200" kern="1200" dirty="0">
                <a:solidFill>
                  <a:schemeClr val="tx1"/>
                </a:solidFill>
                <a:effectLst/>
                <a:latin typeface="+mn-lt"/>
                <a:ea typeface="+mn-ea"/>
                <a:cs typeface="+mn-cs"/>
              </a:rPr>
              <a:t>The first layer is the presentation layer, which is the user interface.</a:t>
            </a:r>
          </a:p>
          <a:p>
            <a:r>
              <a:rPr lang="en-GB" sz="1200" kern="1200" dirty="0">
                <a:solidFill>
                  <a:schemeClr val="tx1"/>
                </a:solidFill>
                <a:effectLst/>
                <a:latin typeface="+mn-lt"/>
                <a:ea typeface="+mn-ea"/>
                <a:cs typeface="+mn-cs"/>
              </a:rPr>
              <a:t>The second layer is the application layer, which handles business logic and system functionality.</a:t>
            </a:r>
          </a:p>
          <a:p>
            <a:r>
              <a:rPr lang="en-GB" sz="1200" kern="1200" dirty="0">
                <a:solidFill>
                  <a:schemeClr val="tx1"/>
                </a:solidFill>
                <a:effectLst/>
                <a:latin typeface="+mn-lt"/>
                <a:ea typeface="+mn-ea"/>
                <a:cs typeface="+mn-cs"/>
              </a:rPr>
              <a:t>The third layer is the data layer, which stores all platform data in the database.</a:t>
            </a:r>
          </a:p>
          <a:p>
            <a:r>
              <a:rPr lang="en-GB" sz="1200" kern="1200" dirty="0">
                <a:solidFill>
                  <a:schemeClr val="tx1"/>
                </a:solidFill>
                <a:effectLst/>
                <a:latin typeface="+mn-lt"/>
                <a:ea typeface="+mn-ea"/>
                <a:cs typeface="+mn-cs"/>
              </a:rPr>
              <a:t>This structure ensures that the system is organised, secure, and easy to maintain.</a:t>
            </a:r>
          </a:p>
          <a:p>
            <a:r>
              <a:rPr lang="en-GB" sz="1200" kern="1200" dirty="0">
                <a:solidFill>
                  <a:schemeClr val="tx1"/>
                </a:solidFill>
                <a:effectLst/>
                <a:latin typeface="+mn-lt"/>
                <a:ea typeface="+mn-ea"/>
                <a:cs typeface="+mn-cs"/>
              </a:rPr>
              <a:t> </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71450" y="1143000"/>
            <a:ext cx="5486400" cy="3086100"/>
          </a:xfrm>
          <a:prstGeom prst="rect">
            <a:avLst/>
          </a:prstGeom>
          <a:noFill/>
          <a:ln w="12700">
            <a:solidFill>
              <a:prstClr val="black"/>
            </a:solidFill>
          </a:ln>
        </p:spPr>
      </p:sp>
      <p:sp>
        <p:nvSpPr>
          <p:cNvPr id="3" name="Notes Placeholder 2"/>
          <p:cNvSpPr>
            <a:spLocks noGrp="1"/>
          </p:cNvSpPr>
          <p:nvPr>
            <p:ph type="body" idx="1"/>
          </p:nvPr>
        </p:nvSpPr>
        <p:spPr>
          <a:xfrm>
            <a:off x="514350" y="4400550"/>
            <a:ext cx="4114800" cy="3600450"/>
          </a:xfrm>
          <a:prstGeom prst="rect">
            <a:avLst/>
          </a:prstGeom>
        </p:spPr>
        <p:txBody>
          <a:bodyPr/>
          <a:lstStyle/>
          <a:p>
            <a:r>
              <a:rPr lang="en-GB" dirty="0"/>
              <a:t>This slide shows the database structure of </a:t>
            </a:r>
            <a:r>
              <a:rPr lang="en-GB" dirty="0" err="1"/>
              <a:t>BloomWell</a:t>
            </a:r>
            <a:r>
              <a:rPr lang="en-GB" dirty="0"/>
              <a:t>. It includes twelve connected models that manage all platform data. The user model handles login and roles, while profiles store role-specific details. Other models manage classes, bookings, reviews, and communication features. Together, they are all linked, allowing the system to function as one complete platform.</a:t>
            </a:r>
          </a:p>
        </p:txBody>
      </p:sp>
    </p:spTree>
    <p:extLst>
      <p:ext uri="{BB962C8B-B14F-4D97-AF65-F5344CB8AC3E}">
        <p14:creationId xmlns:p14="http://schemas.microsoft.com/office/powerpoint/2010/main" val="14256163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There are three main user roles in the platform: members, providers, and administrators.</a:t>
            </a:r>
          </a:p>
          <a:p>
            <a:r>
              <a:rPr lang="en-GB" sz="1200" kern="1200" dirty="0">
                <a:solidFill>
                  <a:schemeClr val="tx1"/>
                </a:solidFill>
                <a:effectLst/>
                <a:latin typeface="+mn-lt"/>
                <a:ea typeface="+mn-ea"/>
                <a:cs typeface="+mn-cs"/>
              </a:rPr>
              <a:t>Members can search for classes, make bookings, leave reviews, and participate in discussions.</a:t>
            </a:r>
          </a:p>
          <a:p>
            <a:r>
              <a:rPr lang="en-GB" sz="1200" kern="1200" dirty="0">
                <a:solidFill>
                  <a:schemeClr val="tx1"/>
                </a:solidFill>
                <a:effectLst/>
                <a:latin typeface="+mn-lt"/>
                <a:ea typeface="+mn-ea"/>
                <a:cs typeface="+mn-cs"/>
              </a:rPr>
              <a:t>Providers can create and manage classes, view bookings, and monitor performance.</a:t>
            </a:r>
          </a:p>
          <a:p>
            <a:r>
              <a:rPr lang="en-GB" sz="1200" kern="1200" dirty="0">
                <a:solidFill>
                  <a:schemeClr val="tx1"/>
                </a:solidFill>
                <a:effectLst/>
                <a:latin typeface="+mn-lt"/>
                <a:ea typeface="+mn-ea"/>
                <a:cs typeface="+mn-cs"/>
              </a:rPr>
              <a:t>Administrators manage users, approve providers, and oversee the entire platform.</a:t>
            </a:r>
          </a:p>
          <a:p>
            <a:r>
              <a:rPr lang="en-GB" sz="1200" kern="1200" dirty="0">
                <a:solidFill>
                  <a:schemeClr val="tx1"/>
                </a:solidFill>
                <a:effectLst/>
                <a:latin typeface="+mn-lt"/>
                <a:ea typeface="+mn-ea"/>
                <a:cs typeface="+mn-cs"/>
              </a:rPr>
              <a:t>Access to features is controlled using role-based access control, ensuring that users can only access what they are authorised to use.</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slide summarises the testing carried out and the results. Functional testing ensured all features worked correctly across user roles, while security testing confirmed access control and data protection. Edge case testing checked how the system handled unusual situations to ensure stability. Overall, the results show that the platform is reliable, secure, and successfully meets all project objectives.</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This slide shows the project timeline from October to March.</a:t>
            </a:r>
          </a:p>
          <a:p>
            <a:r>
              <a:rPr lang="en-GB" sz="1200" kern="1200" dirty="0">
                <a:solidFill>
                  <a:schemeClr val="tx1"/>
                </a:solidFill>
                <a:effectLst/>
                <a:latin typeface="+mn-lt"/>
                <a:ea typeface="+mn-ea"/>
                <a:cs typeface="+mn-cs"/>
              </a:rPr>
              <a:t>The project progressed through research, design, development, and testing phases.</a:t>
            </a:r>
          </a:p>
          <a:p>
            <a:r>
              <a:rPr lang="en-GB" sz="1200" kern="1200" dirty="0">
                <a:solidFill>
                  <a:schemeClr val="tx1"/>
                </a:solidFill>
                <a:effectLst/>
                <a:latin typeface="+mn-lt"/>
                <a:ea typeface="+mn-ea"/>
                <a:cs typeface="+mn-cs"/>
              </a:rPr>
              <a:t>Using Agile methodology helped me stay organised and complete each phase on time.</a:t>
            </a:r>
          </a:p>
          <a:p>
            <a:r>
              <a:rPr lang="en-GB" sz="1200" kern="1200" dirty="0">
                <a:solidFill>
                  <a:schemeClr val="tx1"/>
                </a:solidFill>
                <a:effectLst/>
                <a:latin typeface="+mn-lt"/>
                <a:ea typeface="+mn-ea"/>
                <a:cs typeface="+mn-cs"/>
              </a:rPr>
              <a:t> </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slide highlights how accessibility and usability were integrated into the platform. Responsive design ensures the system works across different screen sizes, while keyboard and focus navigation allow all users to interact with the platform easily. Semantic </a:t>
            </a:r>
            <a:r>
              <a:rPr lang="en-GB" dirty="0" err="1"/>
              <a:t>HyperText</a:t>
            </a:r>
            <a:r>
              <a:rPr lang="en-GB" dirty="0"/>
              <a:t> Markup Language and accessibility fields support screen readers and structured content. Overall, the design focuses on inclusivity, allowing the platform to better support diverse user needs.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In conclusion, </a:t>
            </a:r>
            <a:r>
              <a:rPr lang="en-GB" sz="1200" kern="1200" dirty="0" err="1">
                <a:solidFill>
                  <a:schemeClr val="tx1"/>
                </a:solidFill>
                <a:effectLst/>
                <a:latin typeface="+mn-lt"/>
                <a:ea typeface="+mn-ea"/>
                <a:cs typeface="+mn-cs"/>
              </a:rPr>
              <a:t>BloomWell</a:t>
            </a:r>
            <a:r>
              <a:rPr lang="en-GB" sz="1200" kern="1200" dirty="0">
                <a:solidFill>
                  <a:schemeClr val="tx1"/>
                </a:solidFill>
                <a:effectLst/>
                <a:latin typeface="+mn-lt"/>
                <a:ea typeface="+mn-ea"/>
                <a:cs typeface="+mn-cs"/>
              </a:rPr>
              <a:t> successfully addresses a real-world problem by providing a safe and inclusive platform for women.</a:t>
            </a:r>
          </a:p>
          <a:p>
            <a:r>
              <a:rPr lang="en-GB" sz="1200" kern="1200" dirty="0">
                <a:solidFill>
                  <a:schemeClr val="tx1"/>
                </a:solidFill>
                <a:effectLst/>
                <a:latin typeface="+mn-lt"/>
                <a:ea typeface="+mn-ea"/>
                <a:cs typeface="+mn-cs"/>
              </a:rPr>
              <a:t>All project objectives were achieved, and the system is fully functional.</a:t>
            </a:r>
          </a:p>
          <a:p>
            <a:r>
              <a:rPr lang="en-GB" sz="1200" kern="1200" dirty="0">
                <a:solidFill>
                  <a:schemeClr val="tx1"/>
                </a:solidFill>
                <a:effectLst/>
                <a:latin typeface="+mn-lt"/>
                <a:ea typeface="+mn-ea"/>
                <a:cs typeface="+mn-cs"/>
              </a:rPr>
              <a:t>For future development, I would include a mobile application, payment integration, artificial intelligence-based recommendations, map-based search, and real time communication features.</a:t>
            </a:r>
          </a:p>
          <a:p>
            <a:r>
              <a:rPr lang="en-GB" sz="1200" kern="1200" dirty="0">
                <a:solidFill>
                  <a:schemeClr val="tx1"/>
                </a:solidFill>
                <a:effectLst/>
                <a:latin typeface="+mn-lt"/>
                <a:ea typeface="+mn-ea"/>
                <a:cs typeface="+mn-cs"/>
              </a:rPr>
              <a:t>These improvements would make the platform more suitable for real world deployment.</a:t>
            </a:r>
          </a:p>
          <a:p>
            <a:r>
              <a:rPr lang="en-GB" sz="1200" kern="1200" dirty="0">
                <a:solidFill>
                  <a:schemeClr val="tx1"/>
                </a:solidFill>
                <a:effectLst/>
                <a:latin typeface="+mn-lt"/>
                <a:ea typeface="+mn-ea"/>
                <a:cs typeface="+mn-cs"/>
              </a:rPr>
              <a:t> </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references used in this project support both the research and the technical implementation.</a:t>
            </a:r>
          </a:p>
          <a:p>
            <a:r>
              <a:rPr lang="en-GB" sz="1200" kern="1200" dirty="0">
                <a:solidFill>
                  <a:schemeClr val="tx1"/>
                </a:solidFill>
                <a:effectLst/>
                <a:latin typeface="+mn-lt"/>
                <a:ea typeface="+mn-ea"/>
                <a:cs typeface="+mn-cs"/>
              </a:rPr>
              <a:t>Each source directly influenced design decisions, particularly in areas such as safety, inclusivity, and system functionality.</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hyperlink" Target="https://carelearning.org.uk/qualifications/level-3-diploma-care/an-41-partnership-families/1-2-identify-factors-that-may-affect-the-level-of-involvement-of-family-members" TargetMode="External"/><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hyperlink" Target="https://www.mindbodyonline.com/business/education/blog/how-classpass-works-for-businesses" TargetMode="Externa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1A0D1A"/>
        </a:solidFill>
        <a:effectLst/>
      </p:bgPr>
    </p:bg>
    <p:spTree>
      <p:nvGrpSpPr>
        <p:cNvPr id="1" name=""/>
        <p:cNvGrpSpPr/>
        <p:nvPr/>
      </p:nvGrpSpPr>
      <p:grpSpPr>
        <a:xfrm>
          <a:off x="0" y="0"/>
          <a:ext cx="0" cy="0"/>
          <a:chOff x="0" y="0"/>
          <a:chExt cx="0" cy="0"/>
        </a:xfrm>
      </p:grpSpPr>
      <p:sp>
        <p:nvSpPr>
          <p:cNvPr id="2" name="Shape 0"/>
          <p:cNvSpPr/>
          <p:nvPr/>
        </p:nvSpPr>
        <p:spPr>
          <a:xfrm>
            <a:off x="0" y="0"/>
            <a:ext cx="9144000" cy="73152"/>
          </a:xfrm>
          <a:prstGeom prst="rect">
            <a:avLst/>
          </a:prstGeom>
          <a:solidFill>
            <a:srgbClr val="C96F7E"/>
          </a:solidFill>
          <a:ln w="12700">
            <a:solidFill>
              <a:srgbClr val="C96F7E"/>
            </a:solidFill>
            <a:prstDash val="solid"/>
          </a:ln>
        </p:spPr>
        <p:txBody>
          <a:bodyPr/>
          <a:lstStyle/>
          <a:p>
            <a:endParaRPr lang="en-GB"/>
          </a:p>
        </p:txBody>
      </p:sp>
      <p:sp>
        <p:nvSpPr>
          <p:cNvPr id="3" name="Shape 1"/>
          <p:cNvSpPr/>
          <p:nvPr/>
        </p:nvSpPr>
        <p:spPr>
          <a:xfrm>
            <a:off x="0" y="73152"/>
            <a:ext cx="9144000" cy="36576"/>
          </a:xfrm>
          <a:prstGeom prst="rect">
            <a:avLst/>
          </a:prstGeom>
          <a:solidFill>
            <a:srgbClr val="7B4F6E"/>
          </a:solidFill>
          <a:ln w="12700">
            <a:solidFill>
              <a:srgbClr val="7B4F6E"/>
            </a:solidFill>
            <a:prstDash val="solid"/>
          </a:ln>
        </p:spPr>
        <p:txBody>
          <a:bodyPr/>
          <a:lstStyle/>
          <a:p>
            <a:endParaRPr lang="en-GB"/>
          </a:p>
        </p:txBody>
      </p:sp>
      <p:sp>
        <p:nvSpPr>
          <p:cNvPr id="4" name="Text 2"/>
          <p:cNvSpPr/>
          <p:nvPr/>
        </p:nvSpPr>
        <p:spPr>
          <a:xfrm>
            <a:off x="457200" y="502920"/>
            <a:ext cx="8229600" cy="1005840"/>
          </a:xfrm>
          <a:prstGeom prst="rect">
            <a:avLst/>
          </a:prstGeom>
          <a:noFill/>
          <a:ln/>
        </p:spPr>
        <p:txBody>
          <a:bodyPr wrap="square" rtlCol="0" anchor="ctr"/>
          <a:lstStyle/>
          <a:p>
            <a:pPr marL="0" indent="0">
              <a:buNone/>
            </a:pPr>
            <a:r>
              <a:rPr lang="en-US" sz="5600" b="1" dirty="0">
                <a:solidFill>
                  <a:srgbClr val="C96F7E"/>
                </a:solidFill>
                <a:latin typeface="Georgia" pitchFamily="34" charset="0"/>
                <a:ea typeface="Georgia" pitchFamily="34" charset="-122"/>
                <a:cs typeface="Georgia" pitchFamily="34" charset="-120"/>
              </a:rPr>
              <a:t>Bloom</a:t>
            </a:r>
            <a:r>
              <a:rPr lang="en-US" sz="5600" b="1" dirty="0">
                <a:solidFill>
                  <a:srgbClr val="FFFFFF"/>
                </a:solidFill>
                <a:latin typeface="Georgia" pitchFamily="34" charset="0"/>
                <a:ea typeface="Georgia" pitchFamily="34" charset="-122"/>
                <a:cs typeface="Georgia" pitchFamily="34" charset="-120"/>
              </a:rPr>
              <a:t>Well</a:t>
            </a:r>
            <a:r>
              <a:rPr lang="en-US" sz="2200" dirty="0">
                <a:solidFill>
                  <a:srgbClr val="7A9B8A"/>
                </a:solidFill>
                <a:latin typeface="Georgia" pitchFamily="34" charset="0"/>
                <a:ea typeface="Georgia" pitchFamily="34" charset="-122"/>
                <a:cs typeface="Georgia" pitchFamily="34" charset="-120"/>
              </a:rPr>
              <a:t>  ✦</a:t>
            </a:r>
            <a:endParaRPr lang="en-US" sz="5600" dirty="0"/>
          </a:p>
        </p:txBody>
      </p:sp>
      <p:sp>
        <p:nvSpPr>
          <p:cNvPr id="5" name="Text 3"/>
          <p:cNvSpPr/>
          <p:nvPr/>
        </p:nvSpPr>
        <p:spPr>
          <a:xfrm>
            <a:off x="457200" y="1572768"/>
            <a:ext cx="8229600" cy="457200"/>
          </a:xfrm>
          <a:prstGeom prst="rect">
            <a:avLst/>
          </a:prstGeom>
          <a:noFill/>
          <a:ln/>
        </p:spPr>
        <p:txBody>
          <a:bodyPr wrap="square" rtlCol="0" anchor="ctr"/>
          <a:lstStyle/>
          <a:p>
            <a:pPr marL="0" indent="0">
              <a:buNone/>
            </a:pPr>
            <a:r>
              <a:rPr lang="en-US" sz="1600" i="1" dirty="0">
                <a:solidFill>
                  <a:srgbClr val="EDD5E8"/>
                </a:solidFill>
                <a:latin typeface="Georgia" pitchFamily="34" charset="0"/>
                <a:ea typeface="Georgia" pitchFamily="34" charset="-122"/>
                <a:cs typeface="Georgia" pitchFamily="34" charset="-120"/>
              </a:rPr>
              <a:t>Women's Wellbeing and Fitness Community Platform</a:t>
            </a:r>
            <a:endParaRPr lang="en-US" sz="1600" dirty="0"/>
          </a:p>
        </p:txBody>
      </p:sp>
      <p:sp>
        <p:nvSpPr>
          <p:cNvPr id="6" name="Shape 4"/>
          <p:cNvSpPr/>
          <p:nvPr/>
        </p:nvSpPr>
        <p:spPr>
          <a:xfrm flipV="1">
            <a:off x="548640" y="2212847"/>
            <a:ext cx="1920240" cy="1525"/>
          </a:xfrm>
          <a:prstGeom prst="line">
            <a:avLst/>
          </a:prstGeom>
          <a:noFill/>
          <a:ln w="12700">
            <a:solidFill>
              <a:srgbClr val="7B4F6E"/>
            </a:solidFill>
            <a:prstDash val="solid"/>
          </a:ln>
        </p:spPr>
        <p:txBody>
          <a:bodyPr/>
          <a:lstStyle/>
          <a:p>
            <a:endParaRPr lang="en-GB" dirty="0"/>
          </a:p>
        </p:txBody>
      </p:sp>
      <p:sp>
        <p:nvSpPr>
          <p:cNvPr id="7" name="Shape 5"/>
          <p:cNvSpPr/>
          <p:nvPr/>
        </p:nvSpPr>
        <p:spPr>
          <a:xfrm flipH="1">
            <a:off x="2880360" y="2157984"/>
            <a:ext cx="83820" cy="109728"/>
          </a:xfrm>
          <a:prstGeom prst="ellipse">
            <a:avLst/>
          </a:prstGeom>
          <a:solidFill>
            <a:srgbClr val="C96F7E"/>
          </a:solidFill>
          <a:ln w="12700">
            <a:solidFill>
              <a:srgbClr val="C96F7E"/>
            </a:solidFill>
            <a:prstDash val="solid"/>
          </a:ln>
        </p:spPr>
        <p:txBody>
          <a:bodyPr/>
          <a:lstStyle/>
          <a:p>
            <a:endParaRPr lang="en-GB"/>
          </a:p>
        </p:txBody>
      </p:sp>
      <p:sp>
        <p:nvSpPr>
          <p:cNvPr id="8" name="Shape 6"/>
          <p:cNvSpPr/>
          <p:nvPr/>
        </p:nvSpPr>
        <p:spPr>
          <a:xfrm>
            <a:off x="3268980" y="2212847"/>
            <a:ext cx="1859280" cy="1"/>
          </a:xfrm>
          <a:prstGeom prst="line">
            <a:avLst/>
          </a:prstGeom>
          <a:noFill/>
          <a:ln w="12700">
            <a:solidFill>
              <a:srgbClr val="7B4F6E"/>
            </a:solidFill>
            <a:prstDash val="solid"/>
          </a:ln>
        </p:spPr>
        <p:txBody>
          <a:bodyPr/>
          <a:lstStyle/>
          <a:p>
            <a:endParaRPr lang="en-GB"/>
          </a:p>
        </p:txBody>
      </p:sp>
      <p:sp>
        <p:nvSpPr>
          <p:cNvPr id="9" name="Text 7"/>
          <p:cNvSpPr/>
          <p:nvPr/>
        </p:nvSpPr>
        <p:spPr>
          <a:xfrm>
            <a:off x="457200" y="2395728"/>
            <a:ext cx="8229600" cy="274320"/>
          </a:xfrm>
          <a:prstGeom prst="rect">
            <a:avLst/>
          </a:prstGeom>
          <a:noFill/>
          <a:ln/>
        </p:spPr>
        <p:txBody>
          <a:bodyPr wrap="square" rtlCol="0" anchor="ctr"/>
          <a:lstStyle/>
          <a:p>
            <a:pPr marL="0" indent="0">
              <a:buNone/>
            </a:pPr>
            <a:r>
              <a:rPr lang="en-US" sz="1300" b="1" dirty="0">
                <a:solidFill>
                  <a:srgbClr val="FFFFFF"/>
                </a:solidFill>
                <a:latin typeface="Calibri" pitchFamily="34" charset="0"/>
                <a:ea typeface="Calibri" pitchFamily="34" charset="-122"/>
                <a:cs typeface="Calibri" pitchFamily="34" charset="-120"/>
              </a:rPr>
              <a:t>Sahyra Khan  |  Student ID: 2237641</a:t>
            </a:r>
            <a:endParaRPr lang="en-US" sz="1300" dirty="0"/>
          </a:p>
        </p:txBody>
      </p:sp>
      <p:sp>
        <p:nvSpPr>
          <p:cNvPr id="10" name="Text 8"/>
          <p:cNvSpPr/>
          <p:nvPr/>
        </p:nvSpPr>
        <p:spPr>
          <a:xfrm>
            <a:off x="457200" y="2907792"/>
            <a:ext cx="8229600" cy="237744"/>
          </a:xfrm>
          <a:prstGeom prst="rect">
            <a:avLst/>
          </a:prstGeom>
          <a:noFill/>
          <a:ln/>
        </p:spPr>
        <p:txBody>
          <a:bodyPr wrap="square" rtlCol="0" anchor="ctr"/>
          <a:lstStyle/>
          <a:p>
            <a:pPr marL="0" indent="0">
              <a:buNone/>
            </a:pPr>
            <a:r>
              <a:rPr lang="en-US" sz="1100" dirty="0">
                <a:solidFill>
                  <a:srgbClr val="9B8A94"/>
                </a:solidFill>
                <a:latin typeface="Calibri" pitchFamily="34" charset="0"/>
                <a:ea typeface="Calibri" pitchFamily="34" charset="-122"/>
                <a:cs typeface="Calibri" pitchFamily="34" charset="-120"/>
              </a:rPr>
              <a:t>BSc (Hons) Applied Computing  |  IICL, UWTSD Birmingham</a:t>
            </a:r>
            <a:endParaRPr lang="en-US" sz="1100" dirty="0"/>
          </a:p>
        </p:txBody>
      </p:sp>
      <p:sp>
        <p:nvSpPr>
          <p:cNvPr id="11" name="Text 9"/>
          <p:cNvSpPr/>
          <p:nvPr/>
        </p:nvSpPr>
        <p:spPr>
          <a:xfrm>
            <a:off x="457200" y="3246120"/>
            <a:ext cx="8229600" cy="237744"/>
          </a:xfrm>
          <a:prstGeom prst="rect">
            <a:avLst/>
          </a:prstGeom>
          <a:noFill/>
          <a:ln/>
        </p:spPr>
        <p:txBody>
          <a:bodyPr wrap="square" rtlCol="0" anchor="ctr"/>
          <a:lstStyle/>
          <a:p>
            <a:pPr marL="0" indent="0">
              <a:buNone/>
            </a:pPr>
            <a:r>
              <a:rPr lang="en-US" sz="1100" dirty="0">
                <a:solidFill>
                  <a:srgbClr val="9B8A94"/>
                </a:solidFill>
                <a:latin typeface="Calibri" pitchFamily="34" charset="0"/>
                <a:ea typeface="Calibri" pitchFamily="34" charset="-122"/>
                <a:cs typeface="Calibri" pitchFamily="34" charset="-120"/>
              </a:rPr>
              <a:t>Supervised by: MD Shantanu Islam  |  Final Viva  |  2026</a:t>
            </a:r>
            <a:endParaRPr lang="en-US" sz="1100" dirty="0"/>
          </a:p>
        </p:txBody>
      </p:sp>
      <p:sp>
        <p:nvSpPr>
          <p:cNvPr id="12" name="Shape 10"/>
          <p:cNvSpPr/>
          <p:nvPr/>
        </p:nvSpPr>
        <p:spPr>
          <a:xfrm>
            <a:off x="0" y="4668012"/>
            <a:ext cx="9144000" cy="475488"/>
          </a:xfrm>
          <a:prstGeom prst="rect">
            <a:avLst/>
          </a:prstGeom>
          <a:solidFill>
            <a:srgbClr val="7B4F6E"/>
          </a:solidFill>
          <a:ln w="12700">
            <a:solidFill>
              <a:srgbClr val="7B4F6E"/>
            </a:solidFill>
            <a:prstDash val="solid"/>
          </a:ln>
        </p:spPr>
        <p:txBody>
          <a:bodyPr/>
          <a:lstStyle/>
          <a:p>
            <a:endParaRPr lang="en-GB"/>
          </a:p>
        </p:txBody>
      </p:sp>
      <p:sp>
        <p:nvSpPr>
          <p:cNvPr id="13" name="Text 11"/>
          <p:cNvSpPr/>
          <p:nvPr/>
        </p:nvSpPr>
        <p:spPr>
          <a:xfrm>
            <a:off x="0" y="4668012"/>
            <a:ext cx="9144000" cy="475488"/>
          </a:xfrm>
          <a:prstGeom prst="rect">
            <a:avLst/>
          </a:prstGeom>
          <a:noFill/>
          <a:ln/>
        </p:spPr>
        <p:txBody>
          <a:bodyPr wrap="square" rtlCol="0" anchor="ctr"/>
          <a:lstStyle/>
          <a:p>
            <a:pPr marL="0" indent="0" algn="ctr">
              <a:buNone/>
            </a:pPr>
            <a:r>
              <a:rPr lang="en-US" sz="900" dirty="0">
                <a:solidFill>
                  <a:srgbClr val="EDD5E8"/>
                </a:solidFill>
                <a:latin typeface="Calibri" pitchFamily="34" charset="0"/>
                <a:ea typeface="Calibri" pitchFamily="34" charset="-122"/>
                <a:cs typeface="Calibri" pitchFamily="34" charset="-120"/>
              </a:rPr>
              <a:t>Prifysgol Cymru  |  University of Wales  |  Trinity Saint David  |  UWTSD Birmingham</a:t>
            </a:r>
            <a:endParaRPr lang="en-US" sz="900" dirty="0"/>
          </a:p>
        </p:txBody>
      </p:sp>
      <p:pic>
        <p:nvPicPr>
          <p:cNvPr id="15" name="Picture 14">
            <a:extLst>
              <a:ext uri="{FF2B5EF4-FFF2-40B4-BE49-F238E27FC236}">
                <a16:creationId xmlns:a16="http://schemas.microsoft.com/office/drawing/2014/main" id="{47292945-2539-33FE-5506-F58E728C74F3}"/>
              </a:ext>
            </a:extLst>
          </p:cNvPr>
          <p:cNvPicPr>
            <a:picLocks noChangeAspect="1"/>
          </p:cNvPicPr>
          <p:nvPr/>
        </p:nvPicPr>
        <p:blipFill>
          <a:blip r:embed="rId3"/>
          <a:stretch>
            <a:fillRect/>
          </a:stretch>
        </p:blipFill>
        <p:spPr>
          <a:xfrm>
            <a:off x="7497032" y="217170"/>
            <a:ext cx="1410747" cy="744474"/>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DF7FC"/>
        </a:solidFill>
        <a:effectLst/>
      </p:bgPr>
    </p:bg>
    <p:spTree>
      <p:nvGrpSpPr>
        <p:cNvPr id="1" name=""/>
        <p:cNvGrpSpPr/>
        <p:nvPr/>
      </p:nvGrpSpPr>
      <p:grpSpPr>
        <a:xfrm>
          <a:off x="0" y="0"/>
          <a:ext cx="0" cy="0"/>
          <a:chOff x="0" y="0"/>
          <a:chExt cx="0" cy="0"/>
        </a:xfrm>
      </p:grpSpPr>
      <p:sp>
        <p:nvSpPr>
          <p:cNvPr id="2" name="Shape 0"/>
          <p:cNvSpPr/>
          <p:nvPr/>
        </p:nvSpPr>
        <p:spPr>
          <a:xfrm>
            <a:off x="0" y="0"/>
            <a:ext cx="2926080" cy="5143500"/>
          </a:xfrm>
          <a:prstGeom prst="rect">
            <a:avLst/>
          </a:prstGeom>
          <a:solidFill>
            <a:srgbClr val="2D1A28"/>
          </a:solidFill>
          <a:ln w="12700">
            <a:solidFill>
              <a:srgbClr val="2D1A28"/>
            </a:solidFill>
            <a:prstDash val="solid"/>
          </a:ln>
        </p:spPr>
        <p:txBody>
          <a:bodyPr/>
          <a:lstStyle/>
          <a:p>
            <a:endParaRPr lang="en-GB"/>
          </a:p>
        </p:txBody>
      </p:sp>
      <p:sp>
        <p:nvSpPr>
          <p:cNvPr id="3" name="Shape 1"/>
          <p:cNvSpPr/>
          <p:nvPr/>
        </p:nvSpPr>
        <p:spPr>
          <a:xfrm>
            <a:off x="2926080" y="0"/>
            <a:ext cx="45720" cy="5143500"/>
          </a:xfrm>
          <a:prstGeom prst="rect">
            <a:avLst/>
          </a:prstGeom>
          <a:solidFill>
            <a:srgbClr val="C96F7E"/>
          </a:solidFill>
          <a:ln w="12700">
            <a:solidFill>
              <a:srgbClr val="C96F7E"/>
            </a:solidFill>
            <a:prstDash val="solid"/>
          </a:ln>
        </p:spPr>
        <p:txBody>
          <a:bodyPr/>
          <a:lstStyle/>
          <a:p>
            <a:endParaRPr lang="en-GB"/>
          </a:p>
        </p:txBody>
      </p:sp>
      <p:sp>
        <p:nvSpPr>
          <p:cNvPr id="4" name="Text 2"/>
          <p:cNvSpPr/>
          <p:nvPr/>
        </p:nvSpPr>
        <p:spPr>
          <a:xfrm>
            <a:off x="182880" y="274320"/>
            <a:ext cx="2560320" cy="502920"/>
          </a:xfrm>
          <a:prstGeom prst="rect">
            <a:avLst/>
          </a:prstGeom>
          <a:noFill/>
          <a:ln/>
        </p:spPr>
        <p:txBody>
          <a:bodyPr wrap="square" rtlCol="0" anchor="ctr"/>
          <a:lstStyle/>
          <a:p>
            <a:pPr marL="0" indent="0">
              <a:buNone/>
            </a:pPr>
            <a:r>
              <a:rPr lang="en-US" sz="2200" b="1" dirty="0">
                <a:solidFill>
                  <a:srgbClr val="C96F7E"/>
                </a:solidFill>
                <a:latin typeface="Georgia" pitchFamily="34" charset="0"/>
                <a:ea typeface="Georgia" pitchFamily="34" charset="-122"/>
                <a:cs typeface="Georgia" pitchFamily="34" charset="-120"/>
              </a:rPr>
              <a:t>Bloom</a:t>
            </a:r>
            <a:r>
              <a:rPr lang="en-US" sz="2200" b="1" dirty="0">
                <a:solidFill>
                  <a:srgbClr val="FFFFFF"/>
                </a:solidFill>
                <a:latin typeface="Georgia" pitchFamily="34" charset="0"/>
                <a:ea typeface="Georgia" pitchFamily="34" charset="-122"/>
                <a:cs typeface="Georgia" pitchFamily="34" charset="-120"/>
              </a:rPr>
              <a:t>Well</a:t>
            </a:r>
            <a:endParaRPr lang="en-US" sz="2200" dirty="0"/>
          </a:p>
        </p:txBody>
      </p:sp>
      <p:sp>
        <p:nvSpPr>
          <p:cNvPr id="5" name="Text 3"/>
          <p:cNvSpPr/>
          <p:nvPr/>
        </p:nvSpPr>
        <p:spPr>
          <a:xfrm>
            <a:off x="182880" y="822960"/>
            <a:ext cx="2560320" cy="731520"/>
          </a:xfrm>
          <a:prstGeom prst="rect">
            <a:avLst/>
          </a:prstGeom>
          <a:noFill/>
          <a:ln/>
        </p:spPr>
        <p:txBody>
          <a:bodyPr wrap="square" rtlCol="0" anchor="ctr"/>
          <a:lstStyle/>
          <a:p>
            <a:pPr marL="0" indent="0">
              <a:buNone/>
            </a:pPr>
            <a:r>
              <a:rPr lang="en-US" sz="1800" b="1" dirty="0">
                <a:solidFill>
                  <a:srgbClr val="FFFFFF"/>
                </a:solidFill>
                <a:latin typeface="Georgia" pitchFamily="34" charset="0"/>
                <a:ea typeface="Georgia" pitchFamily="34" charset="-122"/>
                <a:cs typeface="Georgia" pitchFamily="34" charset="-120"/>
              </a:rPr>
              <a:t>Agenda</a:t>
            </a:r>
            <a:endParaRPr lang="en-US" sz="1800" dirty="0"/>
          </a:p>
        </p:txBody>
      </p:sp>
      <p:sp>
        <p:nvSpPr>
          <p:cNvPr id="6" name="Shape 4"/>
          <p:cNvSpPr/>
          <p:nvPr/>
        </p:nvSpPr>
        <p:spPr>
          <a:xfrm>
            <a:off x="182880" y="1627632"/>
            <a:ext cx="2377440" cy="0"/>
          </a:xfrm>
          <a:prstGeom prst="line">
            <a:avLst/>
          </a:prstGeom>
          <a:noFill/>
          <a:ln w="12700">
            <a:solidFill>
              <a:srgbClr val="C96F7E"/>
            </a:solidFill>
            <a:prstDash val="solid"/>
          </a:ln>
        </p:spPr>
        <p:txBody>
          <a:bodyPr/>
          <a:lstStyle/>
          <a:p>
            <a:endParaRPr lang="en-GB"/>
          </a:p>
        </p:txBody>
      </p:sp>
      <p:sp>
        <p:nvSpPr>
          <p:cNvPr id="7" name="Text 5"/>
          <p:cNvSpPr/>
          <p:nvPr/>
        </p:nvSpPr>
        <p:spPr>
          <a:xfrm>
            <a:off x="182880" y="4059936"/>
            <a:ext cx="2560320" cy="640080"/>
          </a:xfrm>
          <a:prstGeom prst="rect">
            <a:avLst/>
          </a:prstGeom>
          <a:noFill/>
          <a:ln/>
        </p:spPr>
        <p:txBody>
          <a:bodyPr wrap="square" rtlCol="0" anchor="ctr"/>
          <a:lstStyle/>
          <a:p>
            <a:pPr marL="0" indent="0">
              <a:buNone/>
            </a:pPr>
            <a:r>
              <a:rPr lang="en-US" sz="950" dirty="0">
                <a:solidFill>
                  <a:srgbClr val="9B8A94"/>
                </a:solidFill>
                <a:latin typeface="Calibri" pitchFamily="34" charset="0"/>
                <a:ea typeface="Calibri" pitchFamily="34" charset="-122"/>
                <a:cs typeface="Calibri" pitchFamily="34" charset="-120"/>
              </a:rPr>
              <a:t>Final Viva Presentation</a:t>
            </a:r>
            <a:endParaRPr lang="en-US" sz="950" dirty="0"/>
          </a:p>
          <a:p>
            <a:pPr marL="0" indent="0">
              <a:buNone/>
            </a:pPr>
            <a:r>
              <a:rPr lang="en-US" sz="950" dirty="0">
                <a:solidFill>
                  <a:srgbClr val="9B8A94"/>
                </a:solidFill>
                <a:latin typeface="Calibri" pitchFamily="34" charset="0"/>
                <a:ea typeface="Calibri" pitchFamily="34" charset="-122"/>
                <a:cs typeface="Calibri" pitchFamily="34" charset="-120"/>
              </a:rPr>
              <a:t>ACCA6020 Independent Project</a:t>
            </a:r>
            <a:endParaRPr lang="en-US" sz="950" dirty="0"/>
          </a:p>
          <a:p>
            <a:pPr marL="0" indent="0">
              <a:buNone/>
            </a:pPr>
            <a:r>
              <a:rPr lang="en-US" sz="950" dirty="0">
                <a:solidFill>
                  <a:srgbClr val="9B8A94"/>
                </a:solidFill>
                <a:latin typeface="Calibri" pitchFamily="34" charset="0"/>
                <a:ea typeface="Calibri" pitchFamily="34" charset="-122"/>
                <a:cs typeface="Calibri" pitchFamily="34" charset="-120"/>
              </a:rPr>
              <a:t>2026</a:t>
            </a:r>
            <a:endParaRPr lang="en-US" sz="950" dirty="0"/>
          </a:p>
        </p:txBody>
      </p:sp>
      <p:sp>
        <p:nvSpPr>
          <p:cNvPr id="8" name="Shape 6"/>
          <p:cNvSpPr/>
          <p:nvPr/>
        </p:nvSpPr>
        <p:spPr>
          <a:xfrm>
            <a:off x="3127248" y="164592"/>
            <a:ext cx="2852928" cy="804672"/>
          </a:xfrm>
          <a:prstGeom prst="rect">
            <a:avLst/>
          </a:prstGeom>
          <a:solidFill>
            <a:srgbClr val="FFFFFF"/>
          </a:solidFill>
          <a:ln w="12700">
            <a:solidFill>
              <a:srgbClr val="E8D5E3"/>
            </a:solidFill>
            <a:prstDash val="solid"/>
          </a:ln>
        </p:spPr>
        <p:txBody>
          <a:bodyPr/>
          <a:lstStyle/>
          <a:p>
            <a:endParaRPr lang="en-GB"/>
          </a:p>
        </p:txBody>
      </p:sp>
      <p:sp>
        <p:nvSpPr>
          <p:cNvPr id="9" name="Shape 7"/>
          <p:cNvSpPr/>
          <p:nvPr/>
        </p:nvSpPr>
        <p:spPr>
          <a:xfrm>
            <a:off x="3127248" y="164592"/>
            <a:ext cx="457200" cy="804672"/>
          </a:xfrm>
          <a:prstGeom prst="rect">
            <a:avLst/>
          </a:prstGeom>
          <a:solidFill>
            <a:srgbClr val="C96F7E"/>
          </a:solidFill>
          <a:ln w="12700">
            <a:solidFill>
              <a:srgbClr val="C96F7E"/>
            </a:solidFill>
            <a:prstDash val="solid"/>
          </a:ln>
        </p:spPr>
        <p:txBody>
          <a:bodyPr/>
          <a:lstStyle/>
          <a:p>
            <a:endParaRPr lang="en-GB"/>
          </a:p>
        </p:txBody>
      </p:sp>
      <p:sp>
        <p:nvSpPr>
          <p:cNvPr id="10" name="Text 8"/>
          <p:cNvSpPr/>
          <p:nvPr/>
        </p:nvSpPr>
        <p:spPr>
          <a:xfrm>
            <a:off x="3127248" y="164592"/>
            <a:ext cx="457200" cy="804672"/>
          </a:xfrm>
          <a:prstGeom prst="rect">
            <a:avLst/>
          </a:prstGeom>
          <a:noFill/>
          <a:ln/>
        </p:spPr>
        <p:txBody>
          <a:bodyPr wrap="square" rtlCol="0" anchor="ctr"/>
          <a:lstStyle/>
          <a:p>
            <a:pPr marL="0" indent="0" algn="ctr">
              <a:buNone/>
            </a:pPr>
            <a:r>
              <a:rPr lang="en-US" sz="1300" b="1" dirty="0">
                <a:solidFill>
                  <a:srgbClr val="FFFFFF"/>
                </a:solidFill>
                <a:latin typeface="Georgia" pitchFamily="34" charset="0"/>
                <a:ea typeface="Georgia" pitchFamily="34" charset="-122"/>
                <a:cs typeface="Georgia" pitchFamily="34" charset="-120"/>
              </a:rPr>
              <a:t>01</a:t>
            </a:r>
            <a:endParaRPr lang="en-US" sz="1300" dirty="0"/>
          </a:p>
        </p:txBody>
      </p:sp>
      <p:sp>
        <p:nvSpPr>
          <p:cNvPr id="11" name="Text 9"/>
          <p:cNvSpPr/>
          <p:nvPr/>
        </p:nvSpPr>
        <p:spPr>
          <a:xfrm>
            <a:off x="3657600" y="164592"/>
            <a:ext cx="2249424" cy="804672"/>
          </a:xfrm>
          <a:prstGeom prst="rect">
            <a:avLst/>
          </a:prstGeom>
          <a:noFill/>
          <a:ln/>
        </p:spPr>
        <p:txBody>
          <a:bodyPr wrap="square" rtlCol="0" anchor="ctr"/>
          <a:lstStyle/>
          <a:p>
            <a:pPr marL="0" indent="0">
              <a:buNone/>
            </a:pPr>
            <a:r>
              <a:rPr lang="en-US" sz="1000" dirty="0">
                <a:solidFill>
                  <a:srgbClr val="2D1A28"/>
                </a:solidFill>
                <a:latin typeface="Calibri" pitchFamily="34" charset="0"/>
                <a:ea typeface="Calibri" pitchFamily="34" charset="-122"/>
                <a:cs typeface="Calibri" pitchFamily="34" charset="-120"/>
              </a:rPr>
              <a:t>Introduction &amp; Problem Statement</a:t>
            </a:r>
            <a:endParaRPr lang="en-US" sz="1000" dirty="0"/>
          </a:p>
        </p:txBody>
      </p:sp>
      <p:sp>
        <p:nvSpPr>
          <p:cNvPr id="12" name="Shape 10"/>
          <p:cNvSpPr/>
          <p:nvPr/>
        </p:nvSpPr>
        <p:spPr>
          <a:xfrm>
            <a:off x="3127248" y="1097280"/>
            <a:ext cx="2852928" cy="804672"/>
          </a:xfrm>
          <a:prstGeom prst="rect">
            <a:avLst/>
          </a:prstGeom>
          <a:solidFill>
            <a:srgbClr val="FFFFFF"/>
          </a:solidFill>
          <a:ln w="12700">
            <a:solidFill>
              <a:srgbClr val="E8D5E3"/>
            </a:solidFill>
            <a:prstDash val="solid"/>
          </a:ln>
        </p:spPr>
        <p:txBody>
          <a:bodyPr/>
          <a:lstStyle/>
          <a:p>
            <a:endParaRPr lang="en-GB"/>
          </a:p>
        </p:txBody>
      </p:sp>
      <p:sp>
        <p:nvSpPr>
          <p:cNvPr id="13" name="Shape 11"/>
          <p:cNvSpPr/>
          <p:nvPr/>
        </p:nvSpPr>
        <p:spPr>
          <a:xfrm>
            <a:off x="3127248" y="1097280"/>
            <a:ext cx="457200" cy="804672"/>
          </a:xfrm>
          <a:prstGeom prst="rect">
            <a:avLst/>
          </a:prstGeom>
          <a:solidFill>
            <a:srgbClr val="7B4F6E"/>
          </a:solidFill>
          <a:ln w="12700">
            <a:solidFill>
              <a:srgbClr val="7B4F6E"/>
            </a:solidFill>
            <a:prstDash val="solid"/>
          </a:ln>
        </p:spPr>
        <p:txBody>
          <a:bodyPr/>
          <a:lstStyle/>
          <a:p>
            <a:endParaRPr lang="en-GB"/>
          </a:p>
        </p:txBody>
      </p:sp>
      <p:sp>
        <p:nvSpPr>
          <p:cNvPr id="14" name="Text 12"/>
          <p:cNvSpPr/>
          <p:nvPr/>
        </p:nvSpPr>
        <p:spPr>
          <a:xfrm>
            <a:off x="3127248" y="1097280"/>
            <a:ext cx="457200" cy="804672"/>
          </a:xfrm>
          <a:prstGeom prst="rect">
            <a:avLst/>
          </a:prstGeom>
          <a:noFill/>
          <a:ln/>
        </p:spPr>
        <p:txBody>
          <a:bodyPr wrap="square" rtlCol="0" anchor="ctr"/>
          <a:lstStyle/>
          <a:p>
            <a:pPr marL="0" indent="0" algn="ctr">
              <a:buNone/>
            </a:pPr>
            <a:r>
              <a:rPr lang="en-US" sz="1300" b="1" dirty="0">
                <a:solidFill>
                  <a:srgbClr val="FFFFFF"/>
                </a:solidFill>
                <a:latin typeface="Georgia" pitchFamily="34" charset="0"/>
                <a:ea typeface="Georgia" pitchFamily="34" charset="-122"/>
                <a:cs typeface="Georgia" pitchFamily="34" charset="-120"/>
              </a:rPr>
              <a:t>02</a:t>
            </a:r>
            <a:endParaRPr lang="en-US" sz="1300" dirty="0"/>
          </a:p>
        </p:txBody>
      </p:sp>
      <p:sp>
        <p:nvSpPr>
          <p:cNvPr id="15" name="Text 13"/>
          <p:cNvSpPr/>
          <p:nvPr/>
        </p:nvSpPr>
        <p:spPr>
          <a:xfrm>
            <a:off x="3657600" y="1097280"/>
            <a:ext cx="2249424" cy="804672"/>
          </a:xfrm>
          <a:prstGeom prst="rect">
            <a:avLst/>
          </a:prstGeom>
          <a:noFill/>
          <a:ln/>
        </p:spPr>
        <p:txBody>
          <a:bodyPr wrap="square" rtlCol="0" anchor="ctr"/>
          <a:lstStyle/>
          <a:p>
            <a:pPr marL="0" indent="0">
              <a:buNone/>
            </a:pPr>
            <a:r>
              <a:rPr lang="en-US" sz="1000" dirty="0">
                <a:solidFill>
                  <a:srgbClr val="2D1A28"/>
                </a:solidFill>
                <a:latin typeface="Calibri" pitchFamily="34" charset="0"/>
                <a:ea typeface="Calibri" pitchFamily="34" charset="-122"/>
                <a:cs typeface="Calibri" pitchFamily="34" charset="-120"/>
              </a:rPr>
              <a:t>Literature Review &amp; Research Gap</a:t>
            </a:r>
            <a:endParaRPr lang="en-US" sz="1000" dirty="0"/>
          </a:p>
        </p:txBody>
      </p:sp>
      <p:sp>
        <p:nvSpPr>
          <p:cNvPr id="16" name="Shape 14"/>
          <p:cNvSpPr/>
          <p:nvPr/>
        </p:nvSpPr>
        <p:spPr>
          <a:xfrm>
            <a:off x="3127248" y="2029968"/>
            <a:ext cx="2852928" cy="804672"/>
          </a:xfrm>
          <a:prstGeom prst="rect">
            <a:avLst/>
          </a:prstGeom>
          <a:solidFill>
            <a:srgbClr val="FFFFFF"/>
          </a:solidFill>
          <a:ln w="12700">
            <a:solidFill>
              <a:srgbClr val="E8D5E3"/>
            </a:solidFill>
            <a:prstDash val="solid"/>
          </a:ln>
        </p:spPr>
        <p:txBody>
          <a:bodyPr/>
          <a:lstStyle/>
          <a:p>
            <a:endParaRPr lang="en-GB"/>
          </a:p>
        </p:txBody>
      </p:sp>
      <p:sp>
        <p:nvSpPr>
          <p:cNvPr id="17" name="Shape 15"/>
          <p:cNvSpPr/>
          <p:nvPr/>
        </p:nvSpPr>
        <p:spPr>
          <a:xfrm>
            <a:off x="3127248" y="2029968"/>
            <a:ext cx="457200" cy="804672"/>
          </a:xfrm>
          <a:prstGeom prst="rect">
            <a:avLst/>
          </a:prstGeom>
          <a:solidFill>
            <a:srgbClr val="7A9B8A"/>
          </a:solidFill>
          <a:ln w="12700">
            <a:solidFill>
              <a:srgbClr val="7A9B8A"/>
            </a:solidFill>
            <a:prstDash val="solid"/>
          </a:ln>
        </p:spPr>
        <p:txBody>
          <a:bodyPr/>
          <a:lstStyle/>
          <a:p>
            <a:endParaRPr lang="en-GB"/>
          </a:p>
        </p:txBody>
      </p:sp>
      <p:sp>
        <p:nvSpPr>
          <p:cNvPr id="18" name="Text 16"/>
          <p:cNvSpPr/>
          <p:nvPr/>
        </p:nvSpPr>
        <p:spPr>
          <a:xfrm>
            <a:off x="3127248" y="2029968"/>
            <a:ext cx="457200" cy="804672"/>
          </a:xfrm>
          <a:prstGeom prst="rect">
            <a:avLst/>
          </a:prstGeom>
          <a:noFill/>
          <a:ln/>
        </p:spPr>
        <p:txBody>
          <a:bodyPr wrap="square" rtlCol="0" anchor="ctr"/>
          <a:lstStyle/>
          <a:p>
            <a:pPr marL="0" indent="0" algn="ctr">
              <a:buNone/>
            </a:pPr>
            <a:r>
              <a:rPr lang="en-US" sz="1300" b="1" dirty="0">
                <a:solidFill>
                  <a:srgbClr val="FFFFFF"/>
                </a:solidFill>
                <a:latin typeface="Georgia" pitchFamily="34" charset="0"/>
                <a:ea typeface="Georgia" pitchFamily="34" charset="-122"/>
                <a:cs typeface="Georgia" pitchFamily="34" charset="-120"/>
              </a:rPr>
              <a:t>03</a:t>
            </a:r>
            <a:endParaRPr lang="en-US" sz="1300" dirty="0"/>
          </a:p>
        </p:txBody>
      </p:sp>
      <p:sp>
        <p:nvSpPr>
          <p:cNvPr id="19" name="Text 17"/>
          <p:cNvSpPr/>
          <p:nvPr/>
        </p:nvSpPr>
        <p:spPr>
          <a:xfrm>
            <a:off x="3657600" y="2029968"/>
            <a:ext cx="2249424" cy="804672"/>
          </a:xfrm>
          <a:prstGeom prst="rect">
            <a:avLst/>
          </a:prstGeom>
          <a:noFill/>
          <a:ln/>
        </p:spPr>
        <p:txBody>
          <a:bodyPr wrap="square" rtlCol="0" anchor="ctr"/>
          <a:lstStyle/>
          <a:p>
            <a:pPr marL="0" indent="0">
              <a:buNone/>
            </a:pPr>
            <a:r>
              <a:rPr lang="en-US" sz="1000" dirty="0">
                <a:solidFill>
                  <a:srgbClr val="2D1A28"/>
                </a:solidFill>
                <a:latin typeface="Calibri" pitchFamily="34" charset="0"/>
                <a:ea typeface="Calibri" pitchFamily="34" charset="-122"/>
                <a:cs typeface="Calibri" pitchFamily="34" charset="-120"/>
              </a:rPr>
              <a:t>Aims &amp; Objectives</a:t>
            </a:r>
            <a:endParaRPr lang="en-US" sz="1000" dirty="0"/>
          </a:p>
        </p:txBody>
      </p:sp>
      <p:sp>
        <p:nvSpPr>
          <p:cNvPr id="20" name="Shape 18"/>
          <p:cNvSpPr/>
          <p:nvPr/>
        </p:nvSpPr>
        <p:spPr>
          <a:xfrm>
            <a:off x="3127248" y="2962656"/>
            <a:ext cx="2852928" cy="804672"/>
          </a:xfrm>
          <a:prstGeom prst="rect">
            <a:avLst/>
          </a:prstGeom>
          <a:solidFill>
            <a:srgbClr val="FFFFFF"/>
          </a:solidFill>
          <a:ln w="12700">
            <a:solidFill>
              <a:srgbClr val="E8D5E3"/>
            </a:solidFill>
            <a:prstDash val="solid"/>
          </a:ln>
        </p:spPr>
        <p:txBody>
          <a:bodyPr/>
          <a:lstStyle/>
          <a:p>
            <a:endParaRPr lang="en-GB"/>
          </a:p>
        </p:txBody>
      </p:sp>
      <p:sp>
        <p:nvSpPr>
          <p:cNvPr id="21" name="Shape 19"/>
          <p:cNvSpPr/>
          <p:nvPr/>
        </p:nvSpPr>
        <p:spPr>
          <a:xfrm>
            <a:off x="3127248" y="2962656"/>
            <a:ext cx="457200" cy="804672"/>
          </a:xfrm>
          <a:prstGeom prst="rect">
            <a:avLst/>
          </a:prstGeom>
          <a:solidFill>
            <a:srgbClr val="C96F7E"/>
          </a:solidFill>
          <a:ln w="12700">
            <a:solidFill>
              <a:srgbClr val="C96F7E"/>
            </a:solidFill>
            <a:prstDash val="solid"/>
          </a:ln>
        </p:spPr>
        <p:txBody>
          <a:bodyPr/>
          <a:lstStyle/>
          <a:p>
            <a:endParaRPr lang="en-GB"/>
          </a:p>
        </p:txBody>
      </p:sp>
      <p:sp>
        <p:nvSpPr>
          <p:cNvPr id="22" name="Text 20"/>
          <p:cNvSpPr/>
          <p:nvPr/>
        </p:nvSpPr>
        <p:spPr>
          <a:xfrm>
            <a:off x="3127248" y="2962656"/>
            <a:ext cx="457200" cy="804672"/>
          </a:xfrm>
          <a:prstGeom prst="rect">
            <a:avLst/>
          </a:prstGeom>
          <a:noFill/>
          <a:ln/>
        </p:spPr>
        <p:txBody>
          <a:bodyPr wrap="square" rtlCol="0" anchor="ctr"/>
          <a:lstStyle/>
          <a:p>
            <a:pPr marL="0" indent="0" algn="ctr">
              <a:buNone/>
            </a:pPr>
            <a:r>
              <a:rPr lang="en-US" sz="1300" b="1" dirty="0">
                <a:solidFill>
                  <a:srgbClr val="FFFFFF"/>
                </a:solidFill>
                <a:latin typeface="Georgia" pitchFamily="34" charset="0"/>
                <a:ea typeface="Georgia" pitchFamily="34" charset="-122"/>
                <a:cs typeface="Georgia" pitchFamily="34" charset="-120"/>
              </a:rPr>
              <a:t>04</a:t>
            </a:r>
            <a:endParaRPr lang="en-US" sz="1300" dirty="0"/>
          </a:p>
        </p:txBody>
      </p:sp>
      <p:sp>
        <p:nvSpPr>
          <p:cNvPr id="23" name="Text 21"/>
          <p:cNvSpPr/>
          <p:nvPr/>
        </p:nvSpPr>
        <p:spPr>
          <a:xfrm>
            <a:off x="3657600" y="2962656"/>
            <a:ext cx="2249424" cy="804672"/>
          </a:xfrm>
          <a:prstGeom prst="rect">
            <a:avLst/>
          </a:prstGeom>
          <a:noFill/>
          <a:ln/>
        </p:spPr>
        <p:txBody>
          <a:bodyPr wrap="square" rtlCol="0" anchor="ctr"/>
          <a:lstStyle/>
          <a:p>
            <a:pPr marL="0" indent="0">
              <a:buNone/>
            </a:pPr>
            <a:r>
              <a:rPr lang="en-US" sz="1000" dirty="0">
                <a:solidFill>
                  <a:srgbClr val="2D1A28"/>
                </a:solidFill>
                <a:latin typeface="Calibri" pitchFamily="34" charset="0"/>
                <a:ea typeface="Calibri" pitchFamily="34" charset="-122"/>
                <a:cs typeface="Calibri" pitchFamily="34" charset="-120"/>
              </a:rPr>
              <a:t>Methodology &amp; Technology Stack</a:t>
            </a:r>
            <a:endParaRPr lang="en-US" sz="1000" dirty="0"/>
          </a:p>
        </p:txBody>
      </p:sp>
      <p:sp>
        <p:nvSpPr>
          <p:cNvPr id="24" name="Shape 22"/>
          <p:cNvSpPr/>
          <p:nvPr/>
        </p:nvSpPr>
        <p:spPr>
          <a:xfrm>
            <a:off x="3127248" y="3895344"/>
            <a:ext cx="2852928" cy="804672"/>
          </a:xfrm>
          <a:prstGeom prst="rect">
            <a:avLst/>
          </a:prstGeom>
          <a:solidFill>
            <a:srgbClr val="FFFFFF"/>
          </a:solidFill>
          <a:ln w="12700">
            <a:solidFill>
              <a:srgbClr val="E8D5E3"/>
            </a:solidFill>
            <a:prstDash val="solid"/>
          </a:ln>
        </p:spPr>
        <p:txBody>
          <a:bodyPr/>
          <a:lstStyle/>
          <a:p>
            <a:endParaRPr lang="en-GB"/>
          </a:p>
        </p:txBody>
      </p:sp>
      <p:sp>
        <p:nvSpPr>
          <p:cNvPr id="25" name="Shape 23"/>
          <p:cNvSpPr/>
          <p:nvPr/>
        </p:nvSpPr>
        <p:spPr>
          <a:xfrm>
            <a:off x="3127248" y="3895344"/>
            <a:ext cx="457200" cy="804672"/>
          </a:xfrm>
          <a:prstGeom prst="rect">
            <a:avLst/>
          </a:prstGeom>
          <a:solidFill>
            <a:srgbClr val="7B4F6E"/>
          </a:solidFill>
          <a:ln w="12700">
            <a:solidFill>
              <a:srgbClr val="7B4F6E"/>
            </a:solidFill>
            <a:prstDash val="solid"/>
          </a:ln>
        </p:spPr>
        <p:txBody>
          <a:bodyPr/>
          <a:lstStyle/>
          <a:p>
            <a:endParaRPr lang="en-GB"/>
          </a:p>
        </p:txBody>
      </p:sp>
      <p:sp>
        <p:nvSpPr>
          <p:cNvPr id="26" name="Text 24"/>
          <p:cNvSpPr/>
          <p:nvPr/>
        </p:nvSpPr>
        <p:spPr>
          <a:xfrm>
            <a:off x="3127248" y="3895344"/>
            <a:ext cx="457200" cy="804672"/>
          </a:xfrm>
          <a:prstGeom prst="rect">
            <a:avLst/>
          </a:prstGeom>
          <a:noFill/>
          <a:ln/>
        </p:spPr>
        <p:txBody>
          <a:bodyPr wrap="square" rtlCol="0" anchor="ctr"/>
          <a:lstStyle/>
          <a:p>
            <a:pPr marL="0" indent="0" algn="ctr">
              <a:buNone/>
            </a:pPr>
            <a:r>
              <a:rPr lang="en-US" sz="1300" b="1" dirty="0">
                <a:solidFill>
                  <a:srgbClr val="FFFFFF"/>
                </a:solidFill>
                <a:latin typeface="Georgia" pitchFamily="34" charset="0"/>
                <a:ea typeface="Georgia" pitchFamily="34" charset="-122"/>
                <a:cs typeface="Georgia" pitchFamily="34" charset="-120"/>
              </a:rPr>
              <a:t>05</a:t>
            </a:r>
            <a:endParaRPr lang="en-US" sz="1300" dirty="0"/>
          </a:p>
        </p:txBody>
      </p:sp>
      <p:sp>
        <p:nvSpPr>
          <p:cNvPr id="27" name="Text 25"/>
          <p:cNvSpPr/>
          <p:nvPr/>
        </p:nvSpPr>
        <p:spPr>
          <a:xfrm>
            <a:off x="3657600" y="3895344"/>
            <a:ext cx="2249424" cy="804672"/>
          </a:xfrm>
          <a:prstGeom prst="rect">
            <a:avLst/>
          </a:prstGeom>
          <a:noFill/>
          <a:ln/>
        </p:spPr>
        <p:txBody>
          <a:bodyPr wrap="square" rtlCol="0" anchor="ctr"/>
          <a:lstStyle/>
          <a:p>
            <a:pPr marL="0" indent="0">
              <a:buNone/>
            </a:pPr>
            <a:r>
              <a:rPr lang="en-US" sz="1000" dirty="0">
                <a:solidFill>
                  <a:srgbClr val="2D1A28"/>
                </a:solidFill>
                <a:latin typeface="Calibri" pitchFamily="34" charset="0"/>
                <a:ea typeface="Calibri" pitchFamily="34" charset="-122"/>
                <a:cs typeface="Calibri" pitchFamily="34" charset="-120"/>
              </a:rPr>
              <a:t>System Architecture</a:t>
            </a:r>
            <a:endParaRPr lang="en-US" sz="1000" dirty="0"/>
          </a:p>
        </p:txBody>
      </p:sp>
      <p:sp>
        <p:nvSpPr>
          <p:cNvPr id="28" name="Shape 26"/>
          <p:cNvSpPr/>
          <p:nvPr/>
        </p:nvSpPr>
        <p:spPr>
          <a:xfrm>
            <a:off x="6126480" y="164592"/>
            <a:ext cx="2852928" cy="804672"/>
          </a:xfrm>
          <a:prstGeom prst="rect">
            <a:avLst/>
          </a:prstGeom>
          <a:solidFill>
            <a:srgbClr val="FFFFFF"/>
          </a:solidFill>
          <a:ln w="12700">
            <a:solidFill>
              <a:srgbClr val="E8D5E3"/>
            </a:solidFill>
            <a:prstDash val="solid"/>
          </a:ln>
        </p:spPr>
        <p:txBody>
          <a:bodyPr/>
          <a:lstStyle/>
          <a:p>
            <a:endParaRPr lang="en-GB"/>
          </a:p>
        </p:txBody>
      </p:sp>
      <p:sp>
        <p:nvSpPr>
          <p:cNvPr id="29" name="Shape 27"/>
          <p:cNvSpPr/>
          <p:nvPr/>
        </p:nvSpPr>
        <p:spPr>
          <a:xfrm>
            <a:off x="6126480" y="164592"/>
            <a:ext cx="457200" cy="804672"/>
          </a:xfrm>
          <a:prstGeom prst="rect">
            <a:avLst/>
          </a:prstGeom>
          <a:solidFill>
            <a:srgbClr val="7A9B8A"/>
          </a:solidFill>
          <a:ln w="12700">
            <a:solidFill>
              <a:srgbClr val="7A9B8A"/>
            </a:solidFill>
            <a:prstDash val="solid"/>
          </a:ln>
        </p:spPr>
        <p:txBody>
          <a:bodyPr/>
          <a:lstStyle/>
          <a:p>
            <a:endParaRPr lang="en-GB"/>
          </a:p>
        </p:txBody>
      </p:sp>
      <p:sp>
        <p:nvSpPr>
          <p:cNvPr id="30" name="Text 28"/>
          <p:cNvSpPr/>
          <p:nvPr/>
        </p:nvSpPr>
        <p:spPr>
          <a:xfrm>
            <a:off x="6126480" y="164592"/>
            <a:ext cx="457200" cy="804672"/>
          </a:xfrm>
          <a:prstGeom prst="rect">
            <a:avLst/>
          </a:prstGeom>
          <a:noFill/>
          <a:ln/>
        </p:spPr>
        <p:txBody>
          <a:bodyPr wrap="square" rtlCol="0" anchor="ctr"/>
          <a:lstStyle/>
          <a:p>
            <a:pPr marL="0" indent="0" algn="ctr">
              <a:buNone/>
            </a:pPr>
            <a:r>
              <a:rPr lang="en-US" sz="1300" b="1" dirty="0">
                <a:solidFill>
                  <a:srgbClr val="FFFFFF"/>
                </a:solidFill>
                <a:latin typeface="Georgia" pitchFamily="34" charset="0"/>
                <a:ea typeface="Georgia" pitchFamily="34" charset="-122"/>
                <a:cs typeface="Georgia" pitchFamily="34" charset="-120"/>
              </a:rPr>
              <a:t>06</a:t>
            </a:r>
            <a:endParaRPr lang="en-US" sz="1300" dirty="0"/>
          </a:p>
        </p:txBody>
      </p:sp>
      <p:sp>
        <p:nvSpPr>
          <p:cNvPr id="31" name="Text 29"/>
          <p:cNvSpPr/>
          <p:nvPr/>
        </p:nvSpPr>
        <p:spPr>
          <a:xfrm>
            <a:off x="6656832" y="164592"/>
            <a:ext cx="2249424" cy="804672"/>
          </a:xfrm>
          <a:prstGeom prst="rect">
            <a:avLst/>
          </a:prstGeom>
          <a:noFill/>
          <a:ln/>
        </p:spPr>
        <p:txBody>
          <a:bodyPr wrap="square" rtlCol="0" anchor="ctr"/>
          <a:lstStyle/>
          <a:p>
            <a:pPr marL="0" indent="0">
              <a:buNone/>
            </a:pPr>
            <a:r>
              <a:rPr lang="en-US" sz="1000" dirty="0">
                <a:solidFill>
                  <a:srgbClr val="2D1A28"/>
                </a:solidFill>
                <a:latin typeface="Calibri" pitchFamily="34" charset="0"/>
                <a:ea typeface="Calibri" pitchFamily="34" charset="-122"/>
                <a:cs typeface="Calibri" pitchFamily="34" charset="-120"/>
              </a:rPr>
              <a:t>User Roles &amp; Features</a:t>
            </a:r>
            <a:endParaRPr lang="en-US" sz="1000" dirty="0"/>
          </a:p>
        </p:txBody>
      </p:sp>
      <p:sp>
        <p:nvSpPr>
          <p:cNvPr id="32" name="Shape 30"/>
          <p:cNvSpPr/>
          <p:nvPr/>
        </p:nvSpPr>
        <p:spPr>
          <a:xfrm>
            <a:off x="6126480" y="1097280"/>
            <a:ext cx="2852928" cy="804672"/>
          </a:xfrm>
          <a:prstGeom prst="rect">
            <a:avLst/>
          </a:prstGeom>
          <a:solidFill>
            <a:srgbClr val="FFFFFF"/>
          </a:solidFill>
          <a:ln w="12700">
            <a:solidFill>
              <a:srgbClr val="E8D5E3"/>
            </a:solidFill>
            <a:prstDash val="solid"/>
          </a:ln>
        </p:spPr>
        <p:txBody>
          <a:bodyPr/>
          <a:lstStyle/>
          <a:p>
            <a:endParaRPr lang="en-GB"/>
          </a:p>
        </p:txBody>
      </p:sp>
      <p:sp>
        <p:nvSpPr>
          <p:cNvPr id="33" name="Shape 31"/>
          <p:cNvSpPr/>
          <p:nvPr/>
        </p:nvSpPr>
        <p:spPr>
          <a:xfrm>
            <a:off x="6126480" y="1097280"/>
            <a:ext cx="457200" cy="804672"/>
          </a:xfrm>
          <a:prstGeom prst="rect">
            <a:avLst/>
          </a:prstGeom>
          <a:solidFill>
            <a:srgbClr val="C96F7E"/>
          </a:solidFill>
          <a:ln w="12700">
            <a:solidFill>
              <a:srgbClr val="C96F7E"/>
            </a:solidFill>
            <a:prstDash val="solid"/>
          </a:ln>
        </p:spPr>
        <p:txBody>
          <a:bodyPr/>
          <a:lstStyle/>
          <a:p>
            <a:endParaRPr lang="en-GB"/>
          </a:p>
        </p:txBody>
      </p:sp>
      <p:sp>
        <p:nvSpPr>
          <p:cNvPr id="34" name="Text 32"/>
          <p:cNvSpPr/>
          <p:nvPr/>
        </p:nvSpPr>
        <p:spPr>
          <a:xfrm>
            <a:off x="6126480" y="1097280"/>
            <a:ext cx="457200" cy="804672"/>
          </a:xfrm>
          <a:prstGeom prst="rect">
            <a:avLst/>
          </a:prstGeom>
          <a:noFill/>
          <a:ln/>
        </p:spPr>
        <p:txBody>
          <a:bodyPr wrap="square" rtlCol="0" anchor="ctr"/>
          <a:lstStyle/>
          <a:p>
            <a:pPr marL="0" indent="0" algn="ctr">
              <a:buNone/>
            </a:pPr>
            <a:r>
              <a:rPr lang="en-US" sz="1300" b="1" dirty="0">
                <a:solidFill>
                  <a:srgbClr val="FFFFFF"/>
                </a:solidFill>
                <a:latin typeface="Georgia" pitchFamily="34" charset="0"/>
                <a:ea typeface="Georgia" pitchFamily="34" charset="-122"/>
                <a:cs typeface="Georgia" pitchFamily="34" charset="-120"/>
              </a:rPr>
              <a:t>07</a:t>
            </a:r>
            <a:endParaRPr lang="en-US" sz="1300" dirty="0"/>
          </a:p>
        </p:txBody>
      </p:sp>
      <p:sp>
        <p:nvSpPr>
          <p:cNvPr id="35" name="Text 33"/>
          <p:cNvSpPr/>
          <p:nvPr/>
        </p:nvSpPr>
        <p:spPr>
          <a:xfrm>
            <a:off x="6656832" y="1097280"/>
            <a:ext cx="2249424" cy="804672"/>
          </a:xfrm>
          <a:prstGeom prst="rect">
            <a:avLst/>
          </a:prstGeom>
          <a:noFill/>
          <a:ln/>
        </p:spPr>
        <p:txBody>
          <a:bodyPr wrap="square" rtlCol="0" anchor="ctr"/>
          <a:lstStyle/>
          <a:p>
            <a:pPr marL="0" indent="0">
              <a:buNone/>
            </a:pPr>
            <a:r>
              <a:rPr lang="en-US" sz="1000" dirty="0">
                <a:solidFill>
                  <a:srgbClr val="2D1A28"/>
                </a:solidFill>
                <a:latin typeface="Calibri" pitchFamily="34" charset="0"/>
                <a:ea typeface="Calibri" pitchFamily="34" charset="-122"/>
                <a:cs typeface="Calibri" pitchFamily="34" charset="-120"/>
              </a:rPr>
              <a:t>Testing &amp; Results</a:t>
            </a:r>
            <a:endParaRPr lang="en-US" sz="1000" dirty="0"/>
          </a:p>
        </p:txBody>
      </p:sp>
      <p:sp>
        <p:nvSpPr>
          <p:cNvPr id="36" name="Shape 34"/>
          <p:cNvSpPr/>
          <p:nvPr/>
        </p:nvSpPr>
        <p:spPr>
          <a:xfrm>
            <a:off x="6126480" y="2029968"/>
            <a:ext cx="2852928" cy="804672"/>
          </a:xfrm>
          <a:prstGeom prst="rect">
            <a:avLst/>
          </a:prstGeom>
          <a:solidFill>
            <a:srgbClr val="FFFFFF"/>
          </a:solidFill>
          <a:ln w="12700">
            <a:solidFill>
              <a:srgbClr val="E8D5E3"/>
            </a:solidFill>
            <a:prstDash val="solid"/>
          </a:ln>
        </p:spPr>
        <p:txBody>
          <a:bodyPr/>
          <a:lstStyle/>
          <a:p>
            <a:endParaRPr lang="en-GB"/>
          </a:p>
        </p:txBody>
      </p:sp>
      <p:sp>
        <p:nvSpPr>
          <p:cNvPr id="37" name="Shape 35"/>
          <p:cNvSpPr/>
          <p:nvPr/>
        </p:nvSpPr>
        <p:spPr>
          <a:xfrm>
            <a:off x="6126480" y="2029968"/>
            <a:ext cx="457200" cy="804672"/>
          </a:xfrm>
          <a:prstGeom prst="rect">
            <a:avLst/>
          </a:prstGeom>
          <a:solidFill>
            <a:srgbClr val="7B4F6E"/>
          </a:solidFill>
          <a:ln w="12700">
            <a:solidFill>
              <a:srgbClr val="7B4F6E"/>
            </a:solidFill>
            <a:prstDash val="solid"/>
          </a:ln>
        </p:spPr>
        <p:txBody>
          <a:bodyPr/>
          <a:lstStyle/>
          <a:p>
            <a:endParaRPr lang="en-GB"/>
          </a:p>
        </p:txBody>
      </p:sp>
      <p:sp>
        <p:nvSpPr>
          <p:cNvPr id="38" name="Text 36"/>
          <p:cNvSpPr/>
          <p:nvPr/>
        </p:nvSpPr>
        <p:spPr>
          <a:xfrm>
            <a:off x="6126480" y="2029968"/>
            <a:ext cx="457200" cy="804672"/>
          </a:xfrm>
          <a:prstGeom prst="rect">
            <a:avLst/>
          </a:prstGeom>
          <a:noFill/>
          <a:ln/>
        </p:spPr>
        <p:txBody>
          <a:bodyPr wrap="square" rtlCol="0" anchor="ctr"/>
          <a:lstStyle/>
          <a:p>
            <a:pPr marL="0" indent="0" algn="ctr">
              <a:buNone/>
            </a:pPr>
            <a:r>
              <a:rPr lang="en-US" sz="1300" b="1" dirty="0">
                <a:solidFill>
                  <a:srgbClr val="FFFFFF"/>
                </a:solidFill>
                <a:latin typeface="Georgia" pitchFamily="34" charset="0"/>
                <a:ea typeface="Georgia" pitchFamily="34" charset="-122"/>
                <a:cs typeface="Georgia" pitchFamily="34" charset="-120"/>
              </a:rPr>
              <a:t>08</a:t>
            </a:r>
            <a:endParaRPr lang="en-US" sz="1300" dirty="0"/>
          </a:p>
        </p:txBody>
      </p:sp>
      <p:sp>
        <p:nvSpPr>
          <p:cNvPr id="39" name="Text 37"/>
          <p:cNvSpPr/>
          <p:nvPr/>
        </p:nvSpPr>
        <p:spPr>
          <a:xfrm>
            <a:off x="6656832" y="2029968"/>
            <a:ext cx="2249424" cy="804672"/>
          </a:xfrm>
          <a:prstGeom prst="rect">
            <a:avLst/>
          </a:prstGeom>
          <a:noFill/>
          <a:ln/>
        </p:spPr>
        <p:txBody>
          <a:bodyPr wrap="square" rtlCol="0" anchor="ctr"/>
          <a:lstStyle/>
          <a:p>
            <a:pPr marL="0" indent="0">
              <a:buNone/>
            </a:pPr>
            <a:r>
              <a:rPr lang="en-US" sz="1000" dirty="0">
                <a:solidFill>
                  <a:srgbClr val="2D1A28"/>
                </a:solidFill>
                <a:latin typeface="Calibri" pitchFamily="34" charset="0"/>
                <a:ea typeface="Calibri" pitchFamily="34" charset="-122"/>
                <a:cs typeface="Calibri" pitchFamily="34" charset="-120"/>
              </a:rPr>
              <a:t>Gantt Chart</a:t>
            </a:r>
            <a:endParaRPr lang="en-US" sz="1000" dirty="0"/>
          </a:p>
        </p:txBody>
      </p:sp>
      <p:sp>
        <p:nvSpPr>
          <p:cNvPr id="40" name="Shape 38"/>
          <p:cNvSpPr/>
          <p:nvPr/>
        </p:nvSpPr>
        <p:spPr>
          <a:xfrm>
            <a:off x="6126480" y="2962656"/>
            <a:ext cx="2852928" cy="804672"/>
          </a:xfrm>
          <a:prstGeom prst="rect">
            <a:avLst/>
          </a:prstGeom>
          <a:solidFill>
            <a:srgbClr val="FFFFFF"/>
          </a:solidFill>
          <a:ln w="12700">
            <a:solidFill>
              <a:srgbClr val="E8D5E3"/>
            </a:solidFill>
            <a:prstDash val="solid"/>
          </a:ln>
        </p:spPr>
        <p:txBody>
          <a:bodyPr/>
          <a:lstStyle/>
          <a:p>
            <a:endParaRPr lang="en-GB"/>
          </a:p>
        </p:txBody>
      </p:sp>
      <p:sp>
        <p:nvSpPr>
          <p:cNvPr id="41" name="Shape 39"/>
          <p:cNvSpPr/>
          <p:nvPr/>
        </p:nvSpPr>
        <p:spPr>
          <a:xfrm>
            <a:off x="6126480" y="2962656"/>
            <a:ext cx="457200" cy="804672"/>
          </a:xfrm>
          <a:prstGeom prst="rect">
            <a:avLst/>
          </a:prstGeom>
          <a:solidFill>
            <a:srgbClr val="7A9B8A"/>
          </a:solidFill>
          <a:ln w="12700">
            <a:solidFill>
              <a:srgbClr val="7A9B8A"/>
            </a:solidFill>
            <a:prstDash val="solid"/>
          </a:ln>
        </p:spPr>
        <p:txBody>
          <a:bodyPr/>
          <a:lstStyle/>
          <a:p>
            <a:endParaRPr lang="en-GB"/>
          </a:p>
        </p:txBody>
      </p:sp>
      <p:sp>
        <p:nvSpPr>
          <p:cNvPr id="42" name="Text 40"/>
          <p:cNvSpPr/>
          <p:nvPr/>
        </p:nvSpPr>
        <p:spPr>
          <a:xfrm>
            <a:off x="6126480" y="2962656"/>
            <a:ext cx="457200" cy="804672"/>
          </a:xfrm>
          <a:prstGeom prst="rect">
            <a:avLst/>
          </a:prstGeom>
          <a:noFill/>
          <a:ln/>
        </p:spPr>
        <p:txBody>
          <a:bodyPr wrap="square" rtlCol="0" anchor="ctr"/>
          <a:lstStyle/>
          <a:p>
            <a:pPr marL="0" indent="0" algn="ctr">
              <a:buNone/>
            </a:pPr>
            <a:r>
              <a:rPr lang="en-US" sz="1300" b="1" dirty="0">
                <a:solidFill>
                  <a:srgbClr val="FFFFFF"/>
                </a:solidFill>
                <a:latin typeface="Georgia" pitchFamily="34" charset="0"/>
                <a:ea typeface="Georgia" pitchFamily="34" charset="-122"/>
                <a:cs typeface="Georgia" pitchFamily="34" charset="-120"/>
              </a:rPr>
              <a:t>09</a:t>
            </a:r>
            <a:endParaRPr lang="en-US" sz="1300" dirty="0"/>
          </a:p>
        </p:txBody>
      </p:sp>
      <p:sp>
        <p:nvSpPr>
          <p:cNvPr id="43" name="Text 41"/>
          <p:cNvSpPr/>
          <p:nvPr/>
        </p:nvSpPr>
        <p:spPr>
          <a:xfrm>
            <a:off x="6656832" y="2962656"/>
            <a:ext cx="2249424" cy="804672"/>
          </a:xfrm>
          <a:prstGeom prst="rect">
            <a:avLst/>
          </a:prstGeom>
          <a:noFill/>
          <a:ln/>
        </p:spPr>
        <p:txBody>
          <a:bodyPr wrap="square" rtlCol="0" anchor="ctr"/>
          <a:lstStyle/>
          <a:p>
            <a:pPr marL="0" indent="0">
              <a:buNone/>
            </a:pPr>
            <a:r>
              <a:rPr lang="en-US" sz="1000" dirty="0">
                <a:solidFill>
                  <a:srgbClr val="2D1A28"/>
                </a:solidFill>
                <a:latin typeface="Calibri" pitchFamily="34" charset="0"/>
                <a:ea typeface="Calibri" pitchFamily="34" charset="-122"/>
                <a:cs typeface="Calibri" pitchFamily="34" charset="-120"/>
              </a:rPr>
              <a:t>Conclusion &amp; Future Work</a:t>
            </a:r>
            <a:endParaRPr lang="en-US" sz="1000" dirty="0"/>
          </a:p>
        </p:txBody>
      </p:sp>
      <p:sp>
        <p:nvSpPr>
          <p:cNvPr id="44" name="Shape 42"/>
          <p:cNvSpPr/>
          <p:nvPr/>
        </p:nvSpPr>
        <p:spPr>
          <a:xfrm>
            <a:off x="6126480" y="3895344"/>
            <a:ext cx="2852928" cy="804672"/>
          </a:xfrm>
          <a:prstGeom prst="rect">
            <a:avLst/>
          </a:prstGeom>
          <a:solidFill>
            <a:srgbClr val="FFFFFF"/>
          </a:solidFill>
          <a:ln w="12700">
            <a:solidFill>
              <a:srgbClr val="E8D5E3"/>
            </a:solidFill>
            <a:prstDash val="solid"/>
          </a:ln>
        </p:spPr>
        <p:txBody>
          <a:bodyPr/>
          <a:lstStyle/>
          <a:p>
            <a:endParaRPr lang="en-GB"/>
          </a:p>
        </p:txBody>
      </p:sp>
      <p:sp>
        <p:nvSpPr>
          <p:cNvPr id="45" name="Shape 43"/>
          <p:cNvSpPr/>
          <p:nvPr/>
        </p:nvSpPr>
        <p:spPr>
          <a:xfrm>
            <a:off x="6126480" y="3895344"/>
            <a:ext cx="457200" cy="804672"/>
          </a:xfrm>
          <a:prstGeom prst="rect">
            <a:avLst/>
          </a:prstGeom>
          <a:solidFill>
            <a:srgbClr val="C96F7E"/>
          </a:solidFill>
          <a:ln w="12700">
            <a:solidFill>
              <a:srgbClr val="C96F7E"/>
            </a:solidFill>
            <a:prstDash val="solid"/>
          </a:ln>
        </p:spPr>
        <p:txBody>
          <a:bodyPr/>
          <a:lstStyle/>
          <a:p>
            <a:endParaRPr lang="en-GB"/>
          </a:p>
        </p:txBody>
      </p:sp>
      <p:sp>
        <p:nvSpPr>
          <p:cNvPr id="46" name="Text 44"/>
          <p:cNvSpPr/>
          <p:nvPr/>
        </p:nvSpPr>
        <p:spPr>
          <a:xfrm>
            <a:off x="6126480" y="3895344"/>
            <a:ext cx="457200" cy="804672"/>
          </a:xfrm>
          <a:prstGeom prst="rect">
            <a:avLst/>
          </a:prstGeom>
          <a:noFill/>
          <a:ln/>
        </p:spPr>
        <p:txBody>
          <a:bodyPr wrap="square" rtlCol="0" anchor="ctr"/>
          <a:lstStyle/>
          <a:p>
            <a:pPr marL="0" indent="0" algn="ctr">
              <a:buNone/>
            </a:pPr>
            <a:r>
              <a:rPr lang="en-US" sz="1300" b="1" dirty="0">
                <a:solidFill>
                  <a:srgbClr val="FFFFFF"/>
                </a:solidFill>
                <a:latin typeface="Georgia" pitchFamily="34" charset="0"/>
                <a:ea typeface="Georgia" pitchFamily="34" charset="-122"/>
                <a:cs typeface="Georgia" pitchFamily="34" charset="-120"/>
              </a:rPr>
              <a:t>10</a:t>
            </a:r>
            <a:endParaRPr lang="en-US" sz="1300" dirty="0"/>
          </a:p>
        </p:txBody>
      </p:sp>
      <p:sp>
        <p:nvSpPr>
          <p:cNvPr id="47" name="Text 45"/>
          <p:cNvSpPr/>
          <p:nvPr/>
        </p:nvSpPr>
        <p:spPr>
          <a:xfrm>
            <a:off x="6656832" y="3895344"/>
            <a:ext cx="2249424" cy="804672"/>
          </a:xfrm>
          <a:prstGeom prst="rect">
            <a:avLst/>
          </a:prstGeom>
          <a:noFill/>
          <a:ln/>
        </p:spPr>
        <p:txBody>
          <a:bodyPr wrap="square" rtlCol="0" anchor="ctr"/>
          <a:lstStyle/>
          <a:p>
            <a:pPr marL="0" indent="0">
              <a:buNone/>
            </a:pPr>
            <a:r>
              <a:rPr lang="en-US" sz="1000" dirty="0">
                <a:solidFill>
                  <a:srgbClr val="2D1A28"/>
                </a:solidFill>
                <a:latin typeface="Calibri" pitchFamily="34" charset="0"/>
                <a:ea typeface="Calibri" pitchFamily="34" charset="-122"/>
                <a:cs typeface="Calibri" pitchFamily="34" charset="-120"/>
              </a:rPr>
              <a:t>References</a:t>
            </a:r>
            <a:endParaRPr lang="en-US" sz="10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DF7FC"/>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7B4F6E"/>
          </a:solidFill>
          <a:ln w="12700">
            <a:solidFill>
              <a:srgbClr val="7B4F6E"/>
            </a:solidFill>
            <a:prstDash val="solid"/>
          </a:ln>
        </p:spPr>
        <p:txBody>
          <a:bodyPr/>
          <a:lstStyle/>
          <a:p>
            <a:endParaRPr lang="en-GB"/>
          </a:p>
        </p:txBody>
      </p:sp>
      <p:sp>
        <p:nvSpPr>
          <p:cNvPr id="3" name="Shape 1"/>
          <p:cNvSpPr/>
          <p:nvPr/>
        </p:nvSpPr>
        <p:spPr>
          <a:xfrm>
            <a:off x="0" y="822960"/>
            <a:ext cx="9144000" cy="45720"/>
          </a:xfrm>
          <a:prstGeom prst="rect">
            <a:avLst/>
          </a:prstGeom>
          <a:solidFill>
            <a:srgbClr val="C96F7E"/>
          </a:solidFill>
          <a:ln w="12700">
            <a:solidFill>
              <a:srgbClr val="C96F7E"/>
            </a:solidFill>
            <a:prstDash val="solid"/>
          </a:ln>
        </p:spPr>
        <p:txBody>
          <a:bodyPr/>
          <a:lstStyle/>
          <a:p>
            <a:endParaRPr lang="en-GB"/>
          </a:p>
        </p:txBody>
      </p:sp>
      <p:sp>
        <p:nvSpPr>
          <p:cNvPr id="4" name="Text 2"/>
          <p:cNvSpPr/>
          <p:nvPr/>
        </p:nvSpPr>
        <p:spPr>
          <a:xfrm>
            <a:off x="320040" y="0"/>
            <a:ext cx="8503920" cy="822960"/>
          </a:xfrm>
          <a:prstGeom prst="rect">
            <a:avLst/>
          </a:prstGeom>
          <a:noFill/>
          <a:ln/>
        </p:spPr>
        <p:txBody>
          <a:bodyPr wrap="square" rtlCol="0" anchor="ctr"/>
          <a:lstStyle/>
          <a:p>
            <a:pPr marL="0" indent="0">
              <a:buNone/>
            </a:pPr>
            <a:r>
              <a:rPr lang="en-US" sz="2200" b="1" dirty="0">
                <a:solidFill>
                  <a:srgbClr val="FFFFFF"/>
                </a:solidFill>
                <a:latin typeface="Georgia" pitchFamily="34" charset="0"/>
                <a:ea typeface="Georgia" pitchFamily="34" charset="-122"/>
                <a:cs typeface="Georgia" pitchFamily="34" charset="-120"/>
              </a:rPr>
              <a:t>Introduction &amp; Problem Statement</a:t>
            </a:r>
            <a:endParaRPr lang="en-US" sz="2200" dirty="0"/>
          </a:p>
        </p:txBody>
      </p:sp>
      <p:sp>
        <p:nvSpPr>
          <p:cNvPr id="7" name="Shape 5"/>
          <p:cNvSpPr/>
          <p:nvPr/>
        </p:nvSpPr>
        <p:spPr>
          <a:xfrm>
            <a:off x="228600" y="1115568"/>
            <a:ext cx="4023360" cy="347472"/>
          </a:xfrm>
          <a:prstGeom prst="rect">
            <a:avLst/>
          </a:prstGeom>
          <a:solidFill>
            <a:srgbClr val="C96F7E"/>
          </a:solidFill>
          <a:ln w="12700">
            <a:solidFill>
              <a:srgbClr val="C96F7E"/>
            </a:solidFill>
            <a:prstDash val="solid"/>
          </a:ln>
        </p:spPr>
        <p:txBody>
          <a:bodyPr/>
          <a:lstStyle/>
          <a:p>
            <a:endParaRPr lang="en-GB"/>
          </a:p>
        </p:txBody>
      </p:sp>
      <p:sp>
        <p:nvSpPr>
          <p:cNvPr id="8" name="Text 6"/>
          <p:cNvSpPr/>
          <p:nvPr/>
        </p:nvSpPr>
        <p:spPr>
          <a:xfrm>
            <a:off x="347472" y="1115568"/>
            <a:ext cx="3785616" cy="347472"/>
          </a:xfrm>
          <a:prstGeom prst="rect">
            <a:avLst/>
          </a:prstGeom>
          <a:noFill/>
          <a:ln/>
        </p:spPr>
        <p:txBody>
          <a:bodyPr wrap="square" rtlCol="0" anchor="ctr"/>
          <a:lstStyle/>
          <a:p>
            <a:pPr marL="0" indent="0">
              <a:buNone/>
            </a:pPr>
            <a:r>
              <a:rPr lang="en-US" sz="1300" b="1" dirty="0">
                <a:solidFill>
                  <a:srgbClr val="FFFFFF"/>
                </a:solidFill>
                <a:latin typeface="Calibri" pitchFamily="34" charset="0"/>
                <a:ea typeface="Calibri" pitchFamily="34" charset="-122"/>
                <a:cs typeface="Calibri" pitchFamily="34" charset="-120"/>
              </a:rPr>
              <a:t>The Problem</a:t>
            </a:r>
            <a:endParaRPr lang="en-US" sz="1300" dirty="0"/>
          </a:p>
        </p:txBody>
      </p:sp>
      <p:sp>
        <p:nvSpPr>
          <p:cNvPr id="10" name="Text 8"/>
          <p:cNvSpPr/>
          <p:nvPr/>
        </p:nvSpPr>
        <p:spPr>
          <a:xfrm>
            <a:off x="475488" y="1536192"/>
            <a:ext cx="3639312" cy="347472"/>
          </a:xfrm>
          <a:prstGeom prst="rect">
            <a:avLst/>
          </a:prstGeom>
          <a:noFill/>
          <a:ln/>
        </p:spPr>
        <p:txBody>
          <a:bodyPr wrap="square" rtlCol="0" anchor="ctr"/>
          <a:lstStyle/>
          <a:p>
            <a:pPr marL="171450" indent="-171450">
              <a:buFont typeface="Arial" panose="020B0604020202020204" pitchFamily="34" charset="0"/>
              <a:buChar char="•"/>
            </a:pPr>
            <a:r>
              <a:rPr lang="en-US" sz="1000" dirty="0">
                <a:solidFill>
                  <a:srgbClr val="2D1A28"/>
                </a:solidFill>
                <a:latin typeface="Calibri" pitchFamily="34" charset="0"/>
                <a:ea typeface="Calibri" pitchFamily="34" charset="-122"/>
                <a:cs typeface="Calibri" pitchFamily="34" charset="-120"/>
              </a:rPr>
              <a:t>Women face significant barriers accessing safe fitness &amp; wellbeing activities [1].</a:t>
            </a:r>
            <a:endParaRPr lang="en-US" sz="1000" dirty="0"/>
          </a:p>
        </p:txBody>
      </p:sp>
      <p:sp>
        <p:nvSpPr>
          <p:cNvPr id="12" name="Text 10"/>
          <p:cNvSpPr/>
          <p:nvPr/>
        </p:nvSpPr>
        <p:spPr>
          <a:xfrm>
            <a:off x="475488" y="1892808"/>
            <a:ext cx="3639312" cy="347472"/>
          </a:xfrm>
          <a:prstGeom prst="rect">
            <a:avLst/>
          </a:prstGeom>
          <a:noFill/>
          <a:ln/>
        </p:spPr>
        <p:txBody>
          <a:bodyPr wrap="square" rtlCol="0" anchor="ctr"/>
          <a:lstStyle/>
          <a:p>
            <a:pPr marL="171450" indent="-171450">
              <a:buFont typeface="Arial" panose="020B0604020202020204" pitchFamily="34" charset="0"/>
              <a:buChar char="•"/>
            </a:pPr>
            <a:r>
              <a:rPr lang="en-US" sz="1000" dirty="0">
                <a:solidFill>
                  <a:srgbClr val="2D1A28"/>
                </a:solidFill>
                <a:latin typeface="Calibri" pitchFamily="34" charset="0"/>
                <a:ea typeface="Calibri" pitchFamily="34" charset="-122"/>
                <a:cs typeface="Calibri" pitchFamily="34" charset="-120"/>
              </a:rPr>
              <a:t>Limited women-only options and safety concerns in mixed environments [2].</a:t>
            </a:r>
            <a:endParaRPr lang="en-US" sz="1000" dirty="0"/>
          </a:p>
        </p:txBody>
      </p:sp>
      <p:sp>
        <p:nvSpPr>
          <p:cNvPr id="14" name="Text 12"/>
          <p:cNvSpPr/>
          <p:nvPr/>
        </p:nvSpPr>
        <p:spPr>
          <a:xfrm>
            <a:off x="475488" y="2185416"/>
            <a:ext cx="3639312" cy="347472"/>
          </a:xfrm>
          <a:prstGeom prst="rect">
            <a:avLst/>
          </a:prstGeom>
          <a:noFill/>
          <a:ln/>
        </p:spPr>
        <p:txBody>
          <a:bodyPr wrap="square" rtlCol="0" anchor="ctr"/>
          <a:lstStyle/>
          <a:p>
            <a:pPr marL="171450" indent="-171450">
              <a:buFont typeface="Arial" panose="020B0604020202020204" pitchFamily="34" charset="0"/>
              <a:buChar char="•"/>
            </a:pPr>
            <a:r>
              <a:rPr lang="en-US" sz="1000" dirty="0">
                <a:solidFill>
                  <a:srgbClr val="2D1A28"/>
                </a:solidFill>
                <a:latin typeface="Calibri" pitchFamily="34" charset="0"/>
                <a:ea typeface="Calibri" pitchFamily="34" charset="-122"/>
                <a:cs typeface="Calibri" pitchFamily="34" charset="-120"/>
              </a:rPr>
              <a:t>Cultural and family responsibilities restrict participation [3]. </a:t>
            </a:r>
            <a:endParaRPr lang="en-US" sz="1000" dirty="0"/>
          </a:p>
        </p:txBody>
      </p:sp>
      <p:sp>
        <p:nvSpPr>
          <p:cNvPr id="16" name="Text 14"/>
          <p:cNvSpPr/>
          <p:nvPr/>
        </p:nvSpPr>
        <p:spPr>
          <a:xfrm>
            <a:off x="493776" y="2484951"/>
            <a:ext cx="3639312" cy="347472"/>
          </a:xfrm>
          <a:prstGeom prst="rect">
            <a:avLst/>
          </a:prstGeom>
          <a:noFill/>
          <a:ln/>
        </p:spPr>
        <p:txBody>
          <a:bodyPr wrap="square" rtlCol="0" anchor="ctr"/>
          <a:lstStyle/>
          <a:p>
            <a:pPr marL="171450" indent="-171450">
              <a:buFont typeface="Arial" panose="020B0604020202020204" pitchFamily="34" charset="0"/>
              <a:buChar char="•"/>
            </a:pPr>
            <a:r>
              <a:rPr lang="en-US" sz="1000" dirty="0">
                <a:solidFill>
                  <a:srgbClr val="2D1A28"/>
                </a:solidFill>
                <a:latin typeface="Calibri" pitchFamily="34" charset="0"/>
                <a:ea typeface="Calibri" pitchFamily="34" charset="-122"/>
                <a:cs typeface="Calibri" pitchFamily="34" charset="-120"/>
              </a:rPr>
              <a:t>Mainstream fitness apps target general audiences — women's specific needs are not addressed [4].</a:t>
            </a:r>
            <a:endParaRPr lang="en-US" sz="1000" dirty="0"/>
          </a:p>
        </p:txBody>
      </p:sp>
      <p:sp>
        <p:nvSpPr>
          <p:cNvPr id="18" name="Text 16"/>
          <p:cNvSpPr/>
          <p:nvPr/>
        </p:nvSpPr>
        <p:spPr>
          <a:xfrm>
            <a:off x="493776" y="2818569"/>
            <a:ext cx="3639312" cy="347472"/>
          </a:xfrm>
          <a:prstGeom prst="rect">
            <a:avLst/>
          </a:prstGeom>
          <a:noFill/>
          <a:ln/>
        </p:spPr>
        <p:txBody>
          <a:bodyPr wrap="square" rtlCol="0" anchor="ctr"/>
          <a:lstStyle/>
          <a:p>
            <a:pPr marL="171450" indent="-171450">
              <a:buFont typeface="Arial" panose="020B0604020202020204" pitchFamily="34" charset="0"/>
              <a:buChar char="•"/>
            </a:pPr>
            <a:r>
              <a:rPr lang="en-US" sz="1000" dirty="0">
                <a:solidFill>
                  <a:srgbClr val="2D1A28"/>
                </a:solidFill>
                <a:latin typeface="Calibri" pitchFamily="34" charset="0"/>
                <a:ea typeface="Calibri" pitchFamily="34" charset="-122"/>
                <a:cs typeface="Calibri" pitchFamily="34" charset="-120"/>
              </a:rPr>
              <a:t>No centralised platform combines safety, trust, and women-focused class discovery in one place.</a:t>
            </a:r>
            <a:endParaRPr lang="en-US" sz="1000" dirty="0"/>
          </a:p>
        </p:txBody>
      </p:sp>
      <p:sp>
        <p:nvSpPr>
          <p:cNvPr id="19" name="Shape 17"/>
          <p:cNvSpPr/>
          <p:nvPr/>
        </p:nvSpPr>
        <p:spPr>
          <a:xfrm>
            <a:off x="4480560" y="1115568"/>
            <a:ext cx="4434840" cy="3438144"/>
          </a:xfrm>
          <a:prstGeom prst="rect">
            <a:avLst/>
          </a:prstGeom>
          <a:solidFill>
            <a:srgbClr val="FFFFFF"/>
          </a:solidFill>
          <a:ln w="12700">
            <a:solidFill>
              <a:srgbClr val="E8D5E3"/>
            </a:solidFill>
            <a:prstDash val="solid"/>
          </a:ln>
        </p:spPr>
        <p:txBody>
          <a:bodyPr/>
          <a:lstStyle/>
          <a:p>
            <a:endParaRPr lang="en-GB" dirty="0"/>
          </a:p>
        </p:txBody>
      </p:sp>
      <p:sp>
        <p:nvSpPr>
          <p:cNvPr id="20" name="Shape 18"/>
          <p:cNvSpPr/>
          <p:nvPr/>
        </p:nvSpPr>
        <p:spPr>
          <a:xfrm>
            <a:off x="4480560" y="1115568"/>
            <a:ext cx="4434840" cy="347472"/>
          </a:xfrm>
          <a:prstGeom prst="rect">
            <a:avLst/>
          </a:prstGeom>
          <a:solidFill>
            <a:srgbClr val="7A9B8A"/>
          </a:solidFill>
          <a:ln w="12700">
            <a:solidFill>
              <a:srgbClr val="7A9B8A"/>
            </a:solidFill>
            <a:prstDash val="solid"/>
          </a:ln>
        </p:spPr>
        <p:txBody>
          <a:bodyPr/>
          <a:lstStyle/>
          <a:p>
            <a:endParaRPr lang="en-GB"/>
          </a:p>
        </p:txBody>
      </p:sp>
      <p:sp>
        <p:nvSpPr>
          <p:cNvPr id="21" name="Text 19"/>
          <p:cNvSpPr/>
          <p:nvPr/>
        </p:nvSpPr>
        <p:spPr>
          <a:xfrm>
            <a:off x="4608576" y="1115568"/>
            <a:ext cx="4187952" cy="347472"/>
          </a:xfrm>
          <a:prstGeom prst="rect">
            <a:avLst/>
          </a:prstGeom>
          <a:noFill/>
          <a:ln/>
        </p:spPr>
        <p:txBody>
          <a:bodyPr wrap="square" rtlCol="0" anchor="ctr"/>
          <a:lstStyle/>
          <a:p>
            <a:pPr marL="0" indent="0">
              <a:buNone/>
            </a:pPr>
            <a:r>
              <a:rPr lang="en-US" sz="1300" b="1" dirty="0">
                <a:solidFill>
                  <a:srgbClr val="FFFFFF"/>
                </a:solidFill>
                <a:latin typeface="Calibri" pitchFamily="34" charset="0"/>
                <a:ea typeface="Calibri" pitchFamily="34" charset="-122"/>
                <a:cs typeface="Calibri" pitchFamily="34" charset="-120"/>
              </a:rPr>
              <a:t>The Solution: BloomWell</a:t>
            </a:r>
            <a:endParaRPr lang="en-US" sz="1300" dirty="0"/>
          </a:p>
        </p:txBody>
      </p:sp>
      <p:sp>
        <p:nvSpPr>
          <p:cNvPr id="22" name="Shape 20"/>
          <p:cNvSpPr/>
          <p:nvPr/>
        </p:nvSpPr>
        <p:spPr>
          <a:xfrm>
            <a:off x="4608576" y="1536192"/>
            <a:ext cx="4187952" cy="512064"/>
          </a:xfrm>
          <a:prstGeom prst="rect">
            <a:avLst/>
          </a:prstGeom>
          <a:solidFill>
            <a:srgbClr val="F5EEF3"/>
          </a:solidFill>
          <a:ln w="12700">
            <a:solidFill>
              <a:srgbClr val="E8D5E3"/>
            </a:solidFill>
            <a:prstDash val="solid"/>
          </a:ln>
        </p:spPr>
        <p:txBody>
          <a:bodyPr/>
          <a:lstStyle/>
          <a:p>
            <a:endParaRPr lang="en-GB"/>
          </a:p>
        </p:txBody>
      </p:sp>
      <p:sp>
        <p:nvSpPr>
          <p:cNvPr id="23" name="Shape 21"/>
          <p:cNvSpPr/>
          <p:nvPr/>
        </p:nvSpPr>
        <p:spPr>
          <a:xfrm>
            <a:off x="4608576" y="1536192"/>
            <a:ext cx="54864" cy="512064"/>
          </a:xfrm>
          <a:prstGeom prst="rect">
            <a:avLst/>
          </a:prstGeom>
          <a:solidFill>
            <a:srgbClr val="7B4F6E"/>
          </a:solidFill>
          <a:ln w="12700">
            <a:solidFill>
              <a:srgbClr val="7B4F6E"/>
            </a:solidFill>
            <a:prstDash val="solid"/>
          </a:ln>
        </p:spPr>
        <p:txBody>
          <a:bodyPr/>
          <a:lstStyle/>
          <a:p>
            <a:endParaRPr lang="en-GB"/>
          </a:p>
        </p:txBody>
      </p:sp>
      <p:sp>
        <p:nvSpPr>
          <p:cNvPr id="24" name="Text 22"/>
          <p:cNvSpPr/>
          <p:nvPr/>
        </p:nvSpPr>
        <p:spPr>
          <a:xfrm>
            <a:off x="4700016" y="1554480"/>
            <a:ext cx="4023360" cy="475488"/>
          </a:xfrm>
          <a:prstGeom prst="rect">
            <a:avLst/>
          </a:prstGeom>
          <a:noFill/>
          <a:ln/>
        </p:spPr>
        <p:txBody>
          <a:bodyPr wrap="square" rtlCol="0" anchor="ctr"/>
          <a:lstStyle/>
          <a:p>
            <a:pPr marL="0" indent="0">
              <a:buNone/>
            </a:pPr>
            <a:r>
              <a:rPr lang="en-US" sz="950" b="1" dirty="0">
                <a:solidFill>
                  <a:srgbClr val="7B4F6E"/>
                </a:solidFill>
                <a:latin typeface="Calibri" pitchFamily="34" charset="0"/>
                <a:ea typeface="Calibri" pitchFamily="34" charset="-122"/>
                <a:cs typeface="Calibri" pitchFamily="34" charset="-120"/>
              </a:rPr>
              <a:t>BloomWell </a:t>
            </a:r>
            <a:r>
              <a:rPr lang="en-US" sz="950" dirty="0">
                <a:solidFill>
                  <a:srgbClr val="2D1A28"/>
                </a:solidFill>
                <a:latin typeface="Calibri" pitchFamily="34" charset="0"/>
                <a:ea typeface="Calibri" pitchFamily="34" charset="-122"/>
                <a:cs typeface="Calibri" pitchFamily="34" charset="-120"/>
              </a:rPr>
              <a:t>is a centralised, women-focused digital platform connecting women to safe, inclusive, and verified fitness and wellbeing opportunities.</a:t>
            </a:r>
            <a:endParaRPr lang="en-US" sz="950" dirty="0"/>
          </a:p>
        </p:txBody>
      </p:sp>
      <p:sp>
        <p:nvSpPr>
          <p:cNvPr id="37" name="Shape 35"/>
          <p:cNvSpPr/>
          <p:nvPr/>
        </p:nvSpPr>
        <p:spPr>
          <a:xfrm>
            <a:off x="0" y="4828032"/>
            <a:ext cx="9144000" cy="315468"/>
          </a:xfrm>
          <a:prstGeom prst="rect">
            <a:avLst/>
          </a:prstGeom>
          <a:solidFill>
            <a:srgbClr val="2D1A28"/>
          </a:solidFill>
          <a:ln w="12700">
            <a:solidFill>
              <a:srgbClr val="2D1A28"/>
            </a:solidFill>
            <a:prstDash val="solid"/>
          </a:ln>
        </p:spPr>
        <p:txBody>
          <a:bodyPr/>
          <a:lstStyle/>
          <a:p>
            <a:endParaRPr lang="en-GB"/>
          </a:p>
        </p:txBody>
      </p:sp>
      <p:sp>
        <p:nvSpPr>
          <p:cNvPr id="38" name="Text 36"/>
          <p:cNvSpPr/>
          <p:nvPr/>
        </p:nvSpPr>
        <p:spPr>
          <a:xfrm>
            <a:off x="0" y="4828032"/>
            <a:ext cx="9144000" cy="315468"/>
          </a:xfrm>
          <a:prstGeom prst="rect">
            <a:avLst/>
          </a:prstGeom>
          <a:noFill/>
          <a:ln/>
        </p:spPr>
        <p:txBody>
          <a:bodyPr wrap="square" rtlCol="0" anchor="ctr"/>
          <a:lstStyle/>
          <a:p>
            <a:pPr marL="0" indent="0" algn="ctr">
              <a:buNone/>
            </a:pPr>
            <a:r>
              <a:rPr lang="en-US" sz="850" b="1" dirty="0">
                <a:solidFill>
                  <a:srgbClr val="C96F7E"/>
                </a:solidFill>
                <a:latin typeface="Calibri" pitchFamily="34" charset="0"/>
                <a:ea typeface="Calibri" pitchFamily="34" charset="-122"/>
                <a:cs typeface="Calibri" pitchFamily="34" charset="-120"/>
              </a:rPr>
              <a:t>BloomWell  ✦  </a:t>
            </a:r>
            <a:r>
              <a:rPr lang="en-US" sz="850" dirty="0">
                <a:solidFill>
                  <a:srgbClr val="9B8A94"/>
                </a:solidFill>
                <a:latin typeface="Calibri" pitchFamily="34" charset="0"/>
                <a:ea typeface="Calibri" pitchFamily="34" charset="-122"/>
                <a:cs typeface="Calibri" pitchFamily="34" charset="-120"/>
              </a:rPr>
              <a:t>Sahyra Khan  |  2237641  |  BSc (Hons) Applied Computing  |  UWTSD Birmingham  |  2026</a:t>
            </a:r>
            <a:endParaRPr lang="en-US" sz="850" dirty="0"/>
          </a:p>
        </p:txBody>
      </p:sp>
      <p:pic>
        <p:nvPicPr>
          <p:cNvPr id="44" name="Picture 43">
            <a:extLst>
              <a:ext uri="{FF2B5EF4-FFF2-40B4-BE49-F238E27FC236}">
                <a16:creationId xmlns:a16="http://schemas.microsoft.com/office/drawing/2014/main" id="{316323B5-E1EE-F32B-2B7C-DF50293F3EA2}"/>
              </a:ext>
            </a:extLst>
          </p:cNvPr>
          <p:cNvPicPr>
            <a:picLocks noChangeAspect="1"/>
          </p:cNvPicPr>
          <p:nvPr/>
        </p:nvPicPr>
        <p:blipFill>
          <a:blip r:embed="rId3"/>
          <a:stretch>
            <a:fillRect/>
          </a:stretch>
        </p:blipFill>
        <p:spPr>
          <a:xfrm>
            <a:off x="4663440" y="2121409"/>
            <a:ext cx="4052075" cy="2199132"/>
          </a:xfrm>
          <a:prstGeom prst="rect">
            <a:avLst/>
          </a:prstGeom>
        </p:spPr>
      </p:pic>
      <p:pic>
        <p:nvPicPr>
          <p:cNvPr id="6" name="Picture 5">
            <a:extLst>
              <a:ext uri="{FF2B5EF4-FFF2-40B4-BE49-F238E27FC236}">
                <a16:creationId xmlns:a16="http://schemas.microsoft.com/office/drawing/2014/main" id="{BE9D84E0-EBAD-DCFF-0F04-F5DD1D94ADC6}"/>
              </a:ext>
            </a:extLst>
          </p:cNvPr>
          <p:cNvPicPr>
            <a:picLocks noChangeAspect="1"/>
          </p:cNvPicPr>
          <p:nvPr/>
        </p:nvPicPr>
        <p:blipFill>
          <a:blip r:embed="rId4"/>
          <a:stretch>
            <a:fillRect/>
          </a:stretch>
        </p:blipFill>
        <p:spPr>
          <a:xfrm>
            <a:off x="525703" y="3338824"/>
            <a:ext cx="1633889" cy="1029456"/>
          </a:xfrm>
          <a:prstGeom prst="rect">
            <a:avLst/>
          </a:prstGeom>
        </p:spPr>
      </p:pic>
      <p:pic>
        <p:nvPicPr>
          <p:cNvPr id="25" name="Picture 24">
            <a:extLst>
              <a:ext uri="{FF2B5EF4-FFF2-40B4-BE49-F238E27FC236}">
                <a16:creationId xmlns:a16="http://schemas.microsoft.com/office/drawing/2014/main" id="{07F0F0D4-6C87-A05F-D577-195AD9C44F9A}"/>
              </a:ext>
            </a:extLst>
          </p:cNvPr>
          <p:cNvPicPr>
            <a:picLocks noChangeAspect="1"/>
          </p:cNvPicPr>
          <p:nvPr/>
        </p:nvPicPr>
        <p:blipFill>
          <a:blip r:embed="rId5"/>
          <a:stretch>
            <a:fillRect/>
          </a:stretch>
        </p:blipFill>
        <p:spPr>
          <a:xfrm>
            <a:off x="2388192" y="3299102"/>
            <a:ext cx="1633888" cy="1027892"/>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DF7FC"/>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7B4F6E"/>
          </a:solidFill>
          <a:ln w="12700">
            <a:solidFill>
              <a:srgbClr val="7B4F6E"/>
            </a:solidFill>
            <a:prstDash val="solid"/>
          </a:ln>
        </p:spPr>
        <p:txBody>
          <a:bodyPr/>
          <a:lstStyle/>
          <a:p>
            <a:endParaRPr lang="en-GB"/>
          </a:p>
        </p:txBody>
      </p:sp>
      <p:sp>
        <p:nvSpPr>
          <p:cNvPr id="3" name="Shape 1"/>
          <p:cNvSpPr/>
          <p:nvPr/>
        </p:nvSpPr>
        <p:spPr>
          <a:xfrm>
            <a:off x="0" y="822960"/>
            <a:ext cx="9144000" cy="45720"/>
          </a:xfrm>
          <a:prstGeom prst="rect">
            <a:avLst/>
          </a:prstGeom>
          <a:solidFill>
            <a:srgbClr val="C96F7E"/>
          </a:solidFill>
          <a:ln w="12700">
            <a:solidFill>
              <a:srgbClr val="C96F7E"/>
            </a:solidFill>
            <a:prstDash val="solid"/>
          </a:ln>
        </p:spPr>
        <p:txBody>
          <a:bodyPr/>
          <a:lstStyle/>
          <a:p>
            <a:endParaRPr lang="en-GB"/>
          </a:p>
        </p:txBody>
      </p:sp>
      <p:sp>
        <p:nvSpPr>
          <p:cNvPr id="4" name="Text 2"/>
          <p:cNvSpPr/>
          <p:nvPr/>
        </p:nvSpPr>
        <p:spPr>
          <a:xfrm>
            <a:off x="320040" y="0"/>
            <a:ext cx="8503920" cy="822960"/>
          </a:xfrm>
          <a:prstGeom prst="rect">
            <a:avLst/>
          </a:prstGeom>
          <a:noFill/>
          <a:ln/>
        </p:spPr>
        <p:txBody>
          <a:bodyPr wrap="square" rtlCol="0" anchor="ctr"/>
          <a:lstStyle/>
          <a:p>
            <a:pPr marL="0" indent="0">
              <a:buNone/>
            </a:pPr>
            <a:r>
              <a:rPr lang="en-US" sz="2200" b="1" dirty="0">
                <a:solidFill>
                  <a:srgbClr val="FFFFFF"/>
                </a:solidFill>
                <a:latin typeface="Georgia" pitchFamily="34" charset="0"/>
                <a:ea typeface="Georgia" pitchFamily="34" charset="-122"/>
                <a:cs typeface="Georgia" pitchFamily="34" charset="-120"/>
              </a:rPr>
              <a:t>Literature Review &amp; Research Gap</a:t>
            </a:r>
            <a:endParaRPr lang="en-US" sz="2200" dirty="0"/>
          </a:p>
        </p:txBody>
      </p:sp>
      <p:sp>
        <p:nvSpPr>
          <p:cNvPr id="5" name="Text 3"/>
          <p:cNvSpPr/>
          <p:nvPr/>
        </p:nvSpPr>
        <p:spPr>
          <a:xfrm>
            <a:off x="320040" y="841248"/>
            <a:ext cx="8503920" cy="201168"/>
          </a:xfrm>
          <a:prstGeom prst="rect">
            <a:avLst/>
          </a:prstGeom>
          <a:noFill/>
          <a:ln/>
        </p:spPr>
        <p:txBody>
          <a:bodyPr wrap="square" rtlCol="0" anchor="ctr"/>
          <a:lstStyle/>
          <a:p>
            <a:pPr marL="0" indent="0">
              <a:buNone/>
            </a:pPr>
            <a:r>
              <a:rPr lang="en-US" sz="1000" i="1" dirty="0">
                <a:solidFill>
                  <a:srgbClr val="7B4F6E"/>
                </a:solidFill>
                <a:latin typeface="Calibri" pitchFamily="34" charset="0"/>
                <a:ea typeface="Calibri" pitchFamily="34" charset="-122"/>
                <a:cs typeface="Calibri" pitchFamily="34" charset="-120"/>
              </a:rPr>
              <a:t>Academic research and the identified gap</a:t>
            </a:r>
            <a:endParaRPr lang="en-US" sz="1000" dirty="0"/>
          </a:p>
        </p:txBody>
      </p:sp>
      <p:sp>
        <p:nvSpPr>
          <p:cNvPr id="6" name="Shape 4"/>
          <p:cNvSpPr/>
          <p:nvPr/>
        </p:nvSpPr>
        <p:spPr>
          <a:xfrm>
            <a:off x="228600" y="1115568"/>
            <a:ext cx="2816352" cy="3529584"/>
          </a:xfrm>
          <a:prstGeom prst="rect">
            <a:avLst/>
          </a:prstGeom>
          <a:solidFill>
            <a:srgbClr val="FFFFFF"/>
          </a:solidFill>
          <a:ln w="12700">
            <a:solidFill>
              <a:srgbClr val="E8D5E3"/>
            </a:solidFill>
            <a:prstDash val="solid"/>
          </a:ln>
        </p:spPr>
        <p:txBody>
          <a:bodyPr/>
          <a:lstStyle/>
          <a:p>
            <a:endParaRPr lang="en-GB"/>
          </a:p>
        </p:txBody>
      </p:sp>
      <p:sp>
        <p:nvSpPr>
          <p:cNvPr id="7" name="Shape 5"/>
          <p:cNvSpPr/>
          <p:nvPr/>
        </p:nvSpPr>
        <p:spPr>
          <a:xfrm>
            <a:off x="228600" y="1115568"/>
            <a:ext cx="2816352" cy="402336"/>
          </a:xfrm>
          <a:prstGeom prst="rect">
            <a:avLst/>
          </a:prstGeom>
          <a:solidFill>
            <a:srgbClr val="7B4F6E"/>
          </a:solidFill>
          <a:ln w="12700">
            <a:solidFill>
              <a:srgbClr val="7B4F6E"/>
            </a:solidFill>
            <a:prstDash val="solid"/>
          </a:ln>
        </p:spPr>
        <p:txBody>
          <a:bodyPr/>
          <a:lstStyle/>
          <a:p>
            <a:endParaRPr lang="en-GB"/>
          </a:p>
        </p:txBody>
      </p:sp>
      <p:sp>
        <p:nvSpPr>
          <p:cNvPr id="8" name="Text 6"/>
          <p:cNvSpPr/>
          <p:nvPr/>
        </p:nvSpPr>
        <p:spPr>
          <a:xfrm>
            <a:off x="338328" y="1115568"/>
            <a:ext cx="2596896" cy="402336"/>
          </a:xfrm>
          <a:prstGeom prst="rect">
            <a:avLst/>
          </a:prstGeom>
          <a:noFill/>
          <a:ln/>
        </p:spPr>
        <p:txBody>
          <a:bodyPr wrap="square" rtlCol="0" anchor="ctr"/>
          <a:lstStyle/>
          <a:p>
            <a:pPr marL="0" indent="0">
              <a:buNone/>
            </a:pPr>
            <a:r>
              <a:rPr lang="en-US" sz="1200" b="1" dirty="0">
                <a:solidFill>
                  <a:srgbClr val="FFFFFF"/>
                </a:solidFill>
                <a:latin typeface="Calibri" pitchFamily="34" charset="0"/>
                <a:ea typeface="Calibri" pitchFamily="34" charset="-122"/>
                <a:cs typeface="Calibri" pitchFamily="34" charset="-120"/>
              </a:rPr>
              <a:t>Academic Research</a:t>
            </a:r>
            <a:endParaRPr lang="en-US" sz="1200" dirty="0"/>
          </a:p>
        </p:txBody>
      </p:sp>
      <p:sp>
        <p:nvSpPr>
          <p:cNvPr id="9" name="Shape 7"/>
          <p:cNvSpPr/>
          <p:nvPr/>
        </p:nvSpPr>
        <p:spPr>
          <a:xfrm>
            <a:off x="356616" y="1609344"/>
            <a:ext cx="2560320" cy="640080"/>
          </a:xfrm>
          <a:prstGeom prst="roundRect">
            <a:avLst>
              <a:gd name="adj" fmla="val 5714"/>
            </a:avLst>
          </a:prstGeom>
          <a:solidFill>
            <a:srgbClr val="F5EEF3"/>
          </a:solidFill>
          <a:ln w="12700">
            <a:solidFill>
              <a:srgbClr val="E8D5E3"/>
            </a:solidFill>
            <a:prstDash val="solid"/>
          </a:ln>
        </p:spPr>
        <p:txBody>
          <a:bodyPr/>
          <a:lstStyle/>
          <a:p>
            <a:endParaRPr lang="en-GB"/>
          </a:p>
        </p:txBody>
      </p:sp>
      <p:sp>
        <p:nvSpPr>
          <p:cNvPr id="10" name="Text 8"/>
          <p:cNvSpPr/>
          <p:nvPr/>
        </p:nvSpPr>
        <p:spPr>
          <a:xfrm>
            <a:off x="429768" y="1627632"/>
            <a:ext cx="2414016" cy="603504"/>
          </a:xfrm>
          <a:prstGeom prst="rect">
            <a:avLst/>
          </a:prstGeom>
          <a:noFill/>
          <a:ln/>
        </p:spPr>
        <p:txBody>
          <a:bodyPr wrap="square" rtlCol="0" anchor="ctr"/>
          <a:lstStyle/>
          <a:p>
            <a:pPr marL="0" indent="0">
              <a:buNone/>
            </a:pPr>
            <a:r>
              <a:rPr lang="en-US" sz="900" dirty="0">
                <a:solidFill>
                  <a:srgbClr val="2D1A28"/>
                </a:solidFill>
                <a:latin typeface="Calibri" pitchFamily="34" charset="0"/>
                <a:ea typeface="Calibri" pitchFamily="34" charset="-122"/>
                <a:cs typeface="Calibri" pitchFamily="34" charset="-120"/>
              </a:rPr>
              <a:t>Women experience a greater long-term health burden — physical activity is one of the most effective interventions [1].</a:t>
            </a:r>
            <a:endParaRPr lang="en-US" sz="900" dirty="0"/>
          </a:p>
        </p:txBody>
      </p:sp>
      <p:sp>
        <p:nvSpPr>
          <p:cNvPr id="11" name="Shape 9"/>
          <p:cNvSpPr/>
          <p:nvPr/>
        </p:nvSpPr>
        <p:spPr>
          <a:xfrm>
            <a:off x="356616" y="2359152"/>
            <a:ext cx="2560320" cy="640080"/>
          </a:xfrm>
          <a:prstGeom prst="roundRect">
            <a:avLst>
              <a:gd name="adj" fmla="val 5714"/>
            </a:avLst>
          </a:prstGeom>
          <a:solidFill>
            <a:srgbClr val="FFFFFF"/>
          </a:solidFill>
          <a:ln w="12700">
            <a:solidFill>
              <a:srgbClr val="E8D5E3"/>
            </a:solidFill>
            <a:prstDash val="solid"/>
          </a:ln>
        </p:spPr>
        <p:txBody>
          <a:bodyPr/>
          <a:lstStyle/>
          <a:p>
            <a:endParaRPr lang="en-GB"/>
          </a:p>
        </p:txBody>
      </p:sp>
      <p:sp>
        <p:nvSpPr>
          <p:cNvPr id="12" name="Text 10"/>
          <p:cNvSpPr/>
          <p:nvPr/>
        </p:nvSpPr>
        <p:spPr>
          <a:xfrm>
            <a:off x="429768" y="2377440"/>
            <a:ext cx="2414016" cy="603504"/>
          </a:xfrm>
          <a:prstGeom prst="rect">
            <a:avLst/>
          </a:prstGeom>
          <a:noFill/>
          <a:ln/>
        </p:spPr>
        <p:txBody>
          <a:bodyPr wrap="square" rtlCol="0" anchor="ctr"/>
          <a:lstStyle/>
          <a:p>
            <a:pPr marL="0" indent="0">
              <a:buNone/>
            </a:pPr>
            <a:r>
              <a:rPr lang="en-US" sz="900" dirty="0">
                <a:solidFill>
                  <a:srgbClr val="2D1A28"/>
                </a:solidFill>
                <a:latin typeface="Calibri" pitchFamily="34" charset="0"/>
                <a:ea typeface="Calibri" pitchFamily="34" charset="-122"/>
                <a:cs typeface="Calibri" pitchFamily="34" charset="-120"/>
              </a:rPr>
              <a:t>Digital platforms significantly improve access when designed inclusively for diverse communities [2].</a:t>
            </a:r>
            <a:endParaRPr lang="en-US" sz="900" dirty="0"/>
          </a:p>
        </p:txBody>
      </p:sp>
      <p:sp>
        <p:nvSpPr>
          <p:cNvPr id="13" name="Shape 11"/>
          <p:cNvSpPr/>
          <p:nvPr/>
        </p:nvSpPr>
        <p:spPr>
          <a:xfrm>
            <a:off x="356616" y="3108960"/>
            <a:ext cx="2560320" cy="640080"/>
          </a:xfrm>
          <a:prstGeom prst="roundRect">
            <a:avLst>
              <a:gd name="adj" fmla="val 5714"/>
            </a:avLst>
          </a:prstGeom>
          <a:solidFill>
            <a:srgbClr val="F5EEF3"/>
          </a:solidFill>
          <a:ln w="12700">
            <a:solidFill>
              <a:srgbClr val="E8D5E3"/>
            </a:solidFill>
            <a:prstDash val="solid"/>
          </a:ln>
        </p:spPr>
        <p:txBody>
          <a:bodyPr/>
          <a:lstStyle/>
          <a:p>
            <a:endParaRPr lang="en-GB"/>
          </a:p>
        </p:txBody>
      </p:sp>
      <p:sp>
        <p:nvSpPr>
          <p:cNvPr id="14" name="Text 12"/>
          <p:cNvSpPr/>
          <p:nvPr/>
        </p:nvSpPr>
        <p:spPr>
          <a:xfrm>
            <a:off x="429768" y="3127248"/>
            <a:ext cx="2414016" cy="603504"/>
          </a:xfrm>
          <a:prstGeom prst="rect">
            <a:avLst/>
          </a:prstGeom>
          <a:noFill/>
          <a:ln/>
        </p:spPr>
        <p:txBody>
          <a:bodyPr wrap="square" rtlCol="0" anchor="ctr"/>
          <a:lstStyle/>
          <a:p>
            <a:r>
              <a:rPr lang="en-GB" sz="900" dirty="0"/>
              <a:t>Users are more likely to engage with a platform when it is easy to use, reliable, and actually useful to them.</a:t>
            </a:r>
            <a:r>
              <a:rPr lang="en-US" sz="900" dirty="0">
                <a:solidFill>
                  <a:srgbClr val="2D1A28"/>
                </a:solidFill>
                <a:latin typeface="Calibri" pitchFamily="34" charset="0"/>
                <a:ea typeface="Calibri" pitchFamily="34" charset="-122"/>
                <a:cs typeface="Calibri" pitchFamily="34" charset="-120"/>
              </a:rPr>
              <a:t>[3].</a:t>
            </a:r>
            <a:endParaRPr lang="en-US" sz="900" dirty="0"/>
          </a:p>
        </p:txBody>
      </p:sp>
      <p:sp>
        <p:nvSpPr>
          <p:cNvPr id="15" name="Shape 13"/>
          <p:cNvSpPr/>
          <p:nvPr/>
        </p:nvSpPr>
        <p:spPr>
          <a:xfrm>
            <a:off x="356616" y="3858768"/>
            <a:ext cx="2560320" cy="640080"/>
          </a:xfrm>
          <a:prstGeom prst="roundRect">
            <a:avLst>
              <a:gd name="adj" fmla="val 5714"/>
            </a:avLst>
          </a:prstGeom>
          <a:solidFill>
            <a:srgbClr val="FFFFFF"/>
          </a:solidFill>
          <a:ln w="12700">
            <a:solidFill>
              <a:srgbClr val="E8D5E3"/>
            </a:solidFill>
            <a:prstDash val="solid"/>
          </a:ln>
        </p:spPr>
        <p:txBody>
          <a:bodyPr/>
          <a:lstStyle/>
          <a:p>
            <a:endParaRPr lang="en-GB"/>
          </a:p>
        </p:txBody>
      </p:sp>
      <p:sp>
        <p:nvSpPr>
          <p:cNvPr id="16" name="Text 14"/>
          <p:cNvSpPr/>
          <p:nvPr/>
        </p:nvSpPr>
        <p:spPr>
          <a:xfrm>
            <a:off x="429768" y="3877056"/>
            <a:ext cx="2414016" cy="603504"/>
          </a:xfrm>
          <a:prstGeom prst="rect">
            <a:avLst/>
          </a:prstGeom>
          <a:noFill/>
          <a:ln/>
        </p:spPr>
        <p:txBody>
          <a:bodyPr wrap="square" rtlCol="0" anchor="ctr"/>
          <a:lstStyle/>
          <a:p>
            <a:pPr marL="0" indent="0">
              <a:buNone/>
            </a:pPr>
            <a:r>
              <a:rPr lang="en-US" sz="900" dirty="0">
                <a:solidFill>
                  <a:srgbClr val="2D1A28"/>
                </a:solidFill>
                <a:latin typeface="Calibri" pitchFamily="34" charset="0"/>
                <a:ea typeface="Calibri" pitchFamily="34" charset="-122"/>
                <a:cs typeface="Calibri" pitchFamily="34" charset="-120"/>
              </a:rPr>
              <a:t>Inclusive design is critical for community-based systems serving users with diverse backgrounds [5]. </a:t>
            </a:r>
            <a:endParaRPr lang="en-US" sz="900" dirty="0"/>
          </a:p>
        </p:txBody>
      </p:sp>
      <p:sp>
        <p:nvSpPr>
          <p:cNvPr id="17" name="Shape 15"/>
          <p:cNvSpPr/>
          <p:nvPr/>
        </p:nvSpPr>
        <p:spPr>
          <a:xfrm>
            <a:off x="3172968" y="1115568"/>
            <a:ext cx="2816352" cy="3529584"/>
          </a:xfrm>
          <a:prstGeom prst="rect">
            <a:avLst/>
          </a:prstGeom>
          <a:solidFill>
            <a:srgbClr val="FFFFFF"/>
          </a:solidFill>
          <a:ln w="12700">
            <a:solidFill>
              <a:srgbClr val="E8D5E3"/>
            </a:solidFill>
            <a:prstDash val="solid"/>
          </a:ln>
        </p:spPr>
        <p:txBody>
          <a:bodyPr/>
          <a:lstStyle/>
          <a:p>
            <a:endParaRPr lang="en-GB"/>
          </a:p>
        </p:txBody>
      </p:sp>
      <p:sp>
        <p:nvSpPr>
          <p:cNvPr id="18" name="Shape 16"/>
          <p:cNvSpPr/>
          <p:nvPr/>
        </p:nvSpPr>
        <p:spPr>
          <a:xfrm>
            <a:off x="3172968" y="1115568"/>
            <a:ext cx="2816352" cy="402336"/>
          </a:xfrm>
          <a:prstGeom prst="rect">
            <a:avLst/>
          </a:prstGeom>
          <a:solidFill>
            <a:srgbClr val="C96F7E"/>
          </a:solidFill>
          <a:ln w="12700">
            <a:solidFill>
              <a:srgbClr val="C96F7E"/>
            </a:solidFill>
            <a:prstDash val="solid"/>
          </a:ln>
        </p:spPr>
        <p:txBody>
          <a:bodyPr/>
          <a:lstStyle/>
          <a:p>
            <a:endParaRPr lang="en-GB"/>
          </a:p>
        </p:txBody>
      </p:sp>
      <p:sp>
        <p:nvSpPr>
          <p:cNvPr id="19" name="Text 17"/>
          <p:cNvSpPr/>
          <p:nvPr/>
        </p:nvSpPr>
        <p:spPr>
          <a:xfrm>
            <a:off x="3282696" y="1115568"/>
            <a:ext cx="2596896" cy="402336"/>
          </a:xfrm>
          <a:prstGeom prst="rect">
            <a:avLst/>
          </a:prstGeom>
          <a:noFill/>
          <a:ln/>
        </p:spPr>
        <p:txBody>
          <a:bodyPr wrap="square" rtlCol="0" anchor="ctr"/>
          <a:lstStyle/>
          <a:p>
            <a:pPr marL="0" indent="0">
              <a:buNone/>
            </a:pPr>
            <a:r>
              <a:rPr lang="en-US" sz="1200" b="1" dirty="0">
                <a:solidFill>
                  <a:srgbClr val="FFFFFF"/>
                </a:solidFill>
                <a:latin typeface="Calibri" pitchFamily="34" charset="0"/>
                <a:ea typeface="Calibri" pitchFamily="34" charset="-122"/>
                <a:cs typeface="Calibri" pitchFamily="34" charset="-120"/>
              </a:rPr>
              <a:t>Related Work</a:t>
            </a:r>
            <a:endParaRPr lang="en-US" sz="1200" dirty="0"/>
          </a:p>
        </p:txBody>
      </p:sp>
      <p:sp>
        <p:nvSpPr>
          <p:cNvPr id="20" name="Shape 18"/>
          <p:cNvSpPr/>
          <p:nvPr/>
        </p:nvSpPr>
        <p:spPr>
          <a:xfrm>
            <a:off x="3300984" y="1609344"/>
            <a:ext cx="2560320" cy="640080"/>
          </a:xfrm>
          <a:prstGeom prst="roundRect">
            <a:avLst>
              <a:gd name="adj" fmla="val 5714"/>
            </a:avLst>
          </a:prstGeom>
          <a:solidFill>
            <a:srgbClr val="F5EEF3"/>
          </a:solidFill>
          <a:ln w="12700">
            <a:solidFill>
              <a:srgbClr val="E8D5E3"/>
            </a:solidFill>
            <a:prstDash val="solid"/>
          </a:ln>
        </p:spPr>
        <p:txBody>
          <a:bodyPr/>
          <a:lstStyle/>
          <a:p>
            <a:endParaRPr lang="en-GB"/>
          </a:p>
        </p:txBody>
      </p:sp>
      <p:sp>
        <p:nvSpPr>
          <p:cNvPr id="21" name="Text 19"/>
          <p:cNvSpPr/>
          <p:nvPr/>
        </p:nvSpPr>
        <p:spPr>
          <a:xfrm>
            <a:off x="3374136" y="1627632"/>
            <a:ext cx="2414016" cy="603504"/>
          </a:xfrm>
          <a:prstGeom prst="rect">
            <a:avLst/>
          </a:prstGeom>
          <a:noFill/>
          <a:ln/>
        </p:spPr>
        <p:txBody>
          <a:bodyPr wrap="square" rtlCol="0" anchor="ctr"/>
          <a:lstStyle/>
          <a:p>
            <a:pPr marL="0" indent="0">
              <a:buNone/>
            </a:pPr>
            <a:r>
              <a:rPr lang="en-US" sz="900" dirty="0">
                <a:solidFill>
                  <a:srgbClr val="2D1A28"/>
                </a:solidFill>
                <a:latin typeface="Calibri" pitchFamily="34" charset="0"/>
                <a:ea typeface="Calibri" pitchFamily="34" charset="-122"/>
                <a:cs typeface="Calibri" pitchFamily="34" charset="-120"/>
              </a:rPr>
              <a:t>Mainstream platforms (Mindbody, ClassPass) target general audiences — no women-specific focus [6]. </a:t>
            </a:r>
            <a:endParaRPr lang="en-US" sz="900" dirty="0"/>
          </a:p>
        </p:txBody>
      </p:sp>
      <p:sp>
        <p:nvSpPr>
          <p:cNvPr id="22" name="Shape 20"/>
          <p:cNvSpPr/>
          <p:nvPr/>
        </p:nvSpPr>
        <p:spPr>
          <a:xfrm>
            <a:off x="3300984" y="2359152"/>
            <a:ext cx="2560320" cy="640080"/>
          </a:xfrm>
          <a:prstGeom prst="roundRect">
            <a:avLst>
              <a:gd name="adj" fmla="val 5714"/>
            </a:avLst>
          </a:prstGeom>
          <a:solidFill>
            <a:srgbClr val="FFFFFF"/>
          </a:solidFill>
          <a:ln w="12700">
            <a:solidFill>
              <a:srgbClr val="E8D5E3"/>
            </a:solidFill>
            <a:prstDash val="solid"/>
          </a:ln>
        </p:spPr>
        <p:txBody>
          <a:bodyPr/>
          <a:lstStyle/>
          <a:p>
            <a:endParaRPr lang="en-GB"/>
          </a:p>
        </p:txBody>
      </p:sp>
      <p:sp>
        <p:nvSpPr>
          <p:cNvPr id="23" name="Text 21"/>
          <p:cNvSpPr/>
          <p:nvPr/>
        </p:nvSpPr>
        <p:spPr>
          <a:xfrm>
            <a:off x="3374136" y="2377440"/>
            <a:ext cx="2414016" cy="603504"/>
          </a:xfrm>
          <a:prstGeom prst="rect">
            <a:avLst/>
          </a:prstGeom>
          <a:noFill/>
          <a:ln/>
        </p:spPr>
        <p:txBody>
          <a:bodyPr wrap="square" rtlCol="0" anchor="ctr"/>
          <a:lstStyle/>
          <a:p>
            <a:pPr marL="0" indent="0">
              <a:buNone/>
            </a:pPr>
            <a:r>
              <a:rPr lang="en-US" sz="900" dirty="0">
                <a:solidFill>
                  <a:srgbClr val="2D1A28"/>
                </a:solidFill>
                <a:latin typeface="Calibri" pitchFamily="34" charset="0"/>
                <a:ea typeface="Calibri" pitchFamily="34" charset="-122"/>
                <a:cs typeface="Calibri" pitchFamily="34" charset="-120"/>
              </a:rPr>
              <a:t>NHS and community providers still rely on manual, paper-based booking systems.</a:t>
            </a:r>
            <a:endParaRPr lang="en-US" sz="900" dirty="0"/>
          </a:p>
        </p:txBody>
      </p:sp>
      <p:sp>
        <p:nvSpPr>
          <p:cNvPr id="24" name="Shape 22"/>
          <p:cNvSpPr/>
          <p:nvPr/>
        </p:nvSpPr>
        <p:spPr>
          <a:xfrm>
            <a:off x="3300984" y="3108960"/>
            <a:ext cx="2560320" cy="640080"/>
          </a:xfrm>
          <a:prstGeom prst="roundRect">
            <a:avLst>
              <a:gd name="adj" fmla="val 5714"/>
            </a:avLst>
          </a:prstGeom>
          <a:solidFill>
            <a:srgbClr val="F5EEF3"/>
          </a:solidFill>
          <a:ln w="12700">
            <a:solidFill>
              <a:srgbClr val="E8D5E3"/>
            </a:solidFill>
            <a:prstDash val="solid"/>
          </a:ln>
        </p:spPr>
        <p:txBody>
          <a:bodyPr/>
          <a:lstStyle/>
          <a:p>
            <a:endParaRPr lang="en-GB"/>
          </a:p>
        </p:txBody>
      </p:sp>
      <p:sp>
        <p:nvSpPr>
          <p:cNvPr id="25" name="Text 23"/>
          <p:cNvSpPr/>
          <p:nvPr/>
        </p:nvSpPr>
        <p:spPr>
          <a:xfrm>
            <a:off x="3374136" y="3127248"/>
            <a:ext cx="2414016" cy="603504"/>
          </a:xfrm>
          <a:prstGeom prst="rect">
            <a:avLst/>
          </a:prstGeom>
          <a:noFill/>
          <a:ln/>
        </p:spPr>
        <p:txBody>
          <a:bodyPr wrap="square" rtlCol="0" anchor="ctr"/>
          <a:lstStyle/>
          <a:p>
            <a:pPr marL="0" indent="0">
              <a:buNone/>
            </a:pPr>
            <a:r>
              <a:rPr lang="en-US" sz="900" dirty="0">
                <a:solidFill>
                  <a:srgbClr val="2D1A28"/>
                </a:solidFill>
                <a:latin typeface="Calibri" pitchFamily="34" charset="0"/>
                <a:ea typeface="Calibri" pitchFamily="34" charset="-122"/>
                <a:cs typeface="Calibri" pitchFamily="34" charset="-120"/>
              </a:rPr>
              <a:t>No existing platform combines safety verification, community trust, and local class discovery [7]. </a:t>
            </a:r>
            <a:endParaRPr lang="en-US" sz="900" dirty="0"/>
          </a:p>
        </p:txBody>
      </p:sp>
      <p:sp>
        <p:nvSpPr>
          <p:cNvPr id="26" name="Shape 24"/>
          <p:cNvSpPr/>
          <p:nvPr/>
        </p:nvSpPr>
        <p:spPr>
          <a:xfrm>
            <a:off x="3300984" y="3858768"/>
            <a:ext cx="2560320" cy="640080"/>
          </a:xfrm>
          <a:prstGeom prst="roundRect">
            <a:avLst>
              <a:gd name="adj" fmla="val 5714"/>
            </a:avLst>
          </a:prstGeom>
          <a:solidFill>
            <a:srgbClr val="FFFFFF"/>
          </a:solidFill>
          <a:ln w="12700">
            <a:solidFill>
              <a:srgbClr val="E8D5E3"/>
            </a:solidFill>
            <a:prstDash val="solid"/>
          </a:ln>
        </p:spPr>
        <p:txBody>
          <a:bodyPr/>
          <a:lstStyle/>
          <a:p>
            <a:endParaRPr lang="en-GB" dirty="0"/>
          </a:p>
        </p:txBody>
      </p:sp>
      <p:sp>
        <p:nvSpPr>
          <p:cNvPr id="27" name="Text 25"/>
          <p:cNvSpPr/>
          <p:nvPr/>
        </p:nvSpPr>
        <p:spPr>
          <a:xfrm>
            <a:off x="3374136" y="3877056"/>
            <a:ext cx="2414016" cy="603504"/>
          </a:xfrm>
          <a:prstGeom prst="rect">
            <a:avLst/>
          </a:prstGeom>
          <a:noFill/>
          <a:ln/>
        </p:spPr>
        <p:txBody>
          <a:bodyPr wrap="square" rtlCol="0" anchor="ctr"/>
          <a:lstStyle/>
          <a:p>
            <a:pPr marL="0" indent="0">
              <a:buNone/>
            </a:pPr>
            <a:r>
              <a:rPr lang="en-US" sz="900" dirty="0">
                <a:solidFill>
                  <a:srgbClr val="2D1A28"/>
                </a:solidFill>
                <a:latin typeface="Calibri" pitchFamily="34" charset="0"/>
                <a:ea typeface="Calibri" pitchFamily="34" charset="-122"/>
                <a:cs typeface="Calibri" pitchFamily="34" charset="-120"/>
              </a:rPr>
              <a:t>Existing apps lack culturally sensitive access features for diverse women's communities [8,9].</a:t>
            </a:r>
            <a:endParaRPr lang="en-US" sz="900" dirty="0"/>
          </a:p>
        </p:txBody>
      </p:sp>
      <p:sp>
        <p:nvSpPr>
          <p:cNvPr id="28" name="Shape 26"/>
          <p:cNvSpPr/>
          <p:nvPr/>
        </p:nvSpPr>
        <p:spPr>
          <a:xfrm>
            <a:off x="6117336" y="1115568"/>
            <a:ext cx="2816352" cy="3529584"/>
          </a:xfrm>
          <a:prstGeom prst="rect">
            <a:avLst/>
          </a:prstGeom>
          <a:solidFill>
            <a:srgbClr val="FFFFFF"/>
          </a:solidFill>
          <a:ln w="12700">
            <a:solidFill>
              <a:srgbClr val="E8D5E3"/>
            </a:solidFill>
            <a:prstDash val="solid"/>
          </a:ln>
        </p:spPr>
        <p:txBody>
          <a:bodyPr/>
          <a:lstStyle/>
          <a:p>
            <a:endParaRPr lang="en-GB"/>
          </a:p>
        </p:txBody>
      </p:sp>
      <p:sp>
        <p:nvSpPr>
          <p:cNvPr id="29" name="Shape 27"/>
          <p:cNvSpPr/>
          <p:nvPr/>
        </p:nvSpPr>
        <p:spPr>
          <a:xfrm>
            <a:off x="6117336" y="1115568"/>
            <a:ext cx="2816352" cy="402336"/>
          </a:xfrm>
          <a:prstGeom prst="rect">
            <a:avLst/>
          </a:prstGeom>
          <a:solidFill>
            <a:srgbClr val="7A9B8A"/>
          </a:solidFill>
          <a:ln w="12700">
            <a:solidFill>
              <a:srgbClr val="7A9B8A"/>
            </a:solidFill>
            <a:prstDash val="solid"/>
          </a:ln>
        </p:spPr>
        <p:txBody>
          <a:bodyPr/>
          <a:lstStyle/>
          <a:p>
            <a:endParaRPr lang="en-GB"/>
          </a:p>
        </p:txBody>
      </p:sp>
      <p:sp>
        <p:nvSpPr>
          <p:cNvPr id="30" name="Text 28"/>
          <p:cNvSpPr/>
          <p:nvPr/>
        </p:nvSpPr>
        <p:spPr>
          <a:xfrm>
            <a:off x="6227064" y="1115568"/>
            <a:ext cx="2596896" cy="402336"/>
          </a:xfrm>
          <a:prstGeom prst="rect">
            <a:avLst/>
          </a:prstGeom>
          <a:noFill/>
          <a:ln/>
        </p:spPr>
        <p:txBody>
          <a:bodyPr wrap="square" rtlCol="0" anchor="ctr"/>
          <a:lstStyle/>
          <a:p>
            <a:pPr marL="0" indent="0">
              <a:buNone/>
            </a:pPr>
            <a:r>
              <a:rPr lang="en-US" sz="1200" b="1" dirty="0">
                <a:solidFill>
                  <a:srgbClr val="FFFFFF"/>
                </a:solidFill>
                <a:latin typeface="Calibri" pitchFamily="34" charset="0"/>
                <a:ea typeface="Calibri" pitchFamily="34" charset="-122"/>
                <a:cs typeface="Calibri" pitchFamily="34" charset="-120"/>
              </a:rPr>
              <a:t>Research Gap</a:t>
            </a:r>
            <a:endParaRPr lang="en-US" sz="1200" dirty="0"/>
          </a:p>
        </p:txBody>
      </p:sp>
      <p:sp>
        <p:nvSpPr>
          <p:cNvPr id="31" name="Shape 29"/>
          <p:cNvSpPr/>
          <p:nvPr/>
        </p:nvSpPr>
        <p:spPr>
          <a:xfrm>
            <a:off x="6245352" y="1609344"/>
            <a:ext cx="2560320" cy="640080"/>
          </a:xfrm>
          <a:prstGeom prst="roundRect">
            <a:avLst>
              <a:gd name="adj" fmla="val 5714"/>
            </a:avLst>
          </a:prstGeom>
          <a:solidFill>
            <a:srgbClr val="F5EEF3"/>
          </a:solidFill>
          <a:ln w="12700">
            <a:solidFill>
              <a:srgbClr val="E8D5E3"/>
            </a:solidFill>
            <a:prstDash val="solid"/>
          </a:ln>
        </p:spPr>
        <p:txBody>
          <a:bodyPr/>
          <a:lstStyle/>
          <a:p>
            <a:endParaRPr lang="en-GB"/>
          </a:p>
        </p:txBody>
      </p:sp>
      <p:sp>
        <p:nvSpPr>
          <p:cNvPr id="32" name="Text 30"/>
          <p:cNvSpPr/>
          <p:nvPr/>
        </p:nvSpPr>
        <p:spPr>
          <a:xfrm>
            <a:off x="6318504" y="1627632"/>
            <a:ext cx="2414016" cy="603504"/>
          </a:xfrm>
          <a:prstGeom prst="rect">
            <a:avLst/>
          </a:prstGeom>
          <a:noFill/>
          <a:ln/>
        </p:spPr>
        <p:txBody>
          <a:bodyPr wrap="square" rtlCol="0" anchor="ctr"/>
          <a:lstStyle/>
          <a:p>
            <a:pPr marL="0" indent="0">
              <a:buNone/>
            </a:pPr>
            <a:r>
              <a:rPr lang="en-US" sz="900" dirty="0">
                <a:solidFill>
                  <a:srgbClr val="2D1A28"/>
                </a:solidFill>
                <a:latin typeface="Calibri" pitchFamily="34" charset="0"/>
                <a:ea typeface="Calibri" pitchFamily="34" charset="-122"/>
                <a:cs typeface="Calibri" pitchFamily="34" charset="-120"/>
              </a:rPr>
              <a:t>No centralised system combines safety verification, community trust, and women-focused discovery.</a:t>
            </a:r>
            <a:endParaRPr lang="en-US" sz="900" dirty="0"/>
          </a:p>
        </p:txBody>
      </p:sp>
      <p:sp>
        <p:nvSpPr>
          <p:cNvPr id="33" name="Shape 31"/>
          <p:cNvSpPr/>
          <p:nvPr/>
        </p:nvSpPr>
        <p:spPr>
          <a:xfrm>
            <a:off x="6245352" y="2359152"/>
            <a:ext cx="2560320" cy="640080"/>
          </a:xfrm>
          <a:prstGeom prst="roundRect">
            <a:avLst>
              <a:gd name="adj" fmla="val 5714"/>
            </a:avLst>
          </a:prstGeom>
          <a:solidFill>
            <a:srgbClr val="FFFFFF"/>
          </a:solidFill>
          <a:ln w="12700">
            <a:solidFill>
              <a:srgbClr val="E8D5E3"/>
            </a:solidFill>
            <a:prstDash val="solid"/>
          </a:ln>
        </p:spPr>
        <p:txBody>
          <a:bodyPr/>
          <a:lstStyle/>
          <a:p>
            <a:endParaRPr lang="en-GB"/>
          </a:p>
        </p:txBody>
      </p:sp>
      <p:sp>
        <p:nvSpPr>
          <p:cNvPr id="34" name="Text 32"/>
          <p:cNvSpPr/>
          <p:nvPr/>
        </p:nvSpPr>
        <p:spPr>
          <a:xfrm>
            <a:off x="6318504" y="2377440"/>
            <a:ext cx="2414016" cy="603504"/>
          </a:xfrm>
          <a:prstGeom prst="rect">
            <a:avLst/>
          </a:prstGeom>
          <a:noFill/>
          <a:ln/>
        </p:spPr>
        <p:txBody>
          <a:bodyPr wrap="square" rtlCol="0" anchor="ctr"/>
          <a:lstStyle/>
          <a:p>
            <a:pPr marL="0" indent="0">
              <a:buNone/>
            </a:pPr>
            <a:r>
              <a:rPr lang="en-US" sz="900" dirty="0">
                <a:solidFill>
                  <a:srgbClr val="2D1A28"/>
                </a:solidFill>
                <a:latin typeface="Calibri" pitchFamily="34" charset="0"/>
                <a:ea typeface="Calibri" pitchFamily="34" charset="-122"/>
                <a:cs typeface="Calibri" pitchFamily="34" charset="-120"/>
              </a:rPr>
              <a:t>Gap identified: culturally sensitive, inclusive, local wellness platform for women.</a:t>
            </a:r>
            <a:endParaRPr lang="en-US" sz="900" dirty="0"/>
          </a:p>
        </p:txBody>
      </p:sp>
      <p:sp>
        <p:nvSpPr>
          <p:cNvPr id="35" name="Shape 33"/>
          <p:cNvSpPr/>
          <p:nvPr/>
        </p:nvSpPr>
        <p:spPr>
          <a:xfrm>
            <a:off x="6245352" y="3108960"/>
            <a:ext cx="2560320" cy="640080"/>
          </a:xfrm>
          <a:prstGeom prst="roundRect">
            <a:avLst>
              <a:gd name="adj" fmla="val 5714"/>
            </a:avLst>
          </a:prstGeom>
          <a:solidFill>
            <a:srgbClr val="F5EEF3"/>
          </a:solidFill>
          <a:ln w="12700">
            <a:solidFill>
              <a:srgbClr val="E8D5E3"/>
            </a:solidFill>
            <a:prstDash val="solid"/>
          </a:ln>
        </p:spPr>
        <p:txBody>
          <a:bodyPr/>
          <a:lstStyle/>
          <a:p>
            <a:endParaRPr lang="en-GB"/>
          </a:p>
        </p:txBody>
      </p:sp>
      <p:sp>
        <p:nvSpPr>
          <p:cNvPr id="36" name="Text 34"/>
          <p:cNvSpPr/>
          <p:nvPr/>
        </p:nvSpPr>
        <p:spPr>
          <a:xfrm>
            <a:off x="6318504" y="3127248"/>
            <a:ext cx="2414016" cy="603504"/>
          </a:xfrm>
          <a:prstGeom prst="rect">
            <a:avLst/>
          </a:prstGeom>
          <a:noFill/>
          <a:ln/>
        </p:spPr>
        <p:txBody>
          <a:bodyPr wrap="square" rtlCol="0" anchor="ctr"/>
          <a:lstStyle/>
          <a:p>
            <a:pPr marL="0" indent="0">
              <a:buNone/>
            </a:pPr>
            <a:r>
              <a:rPr lang="en-US" sz="900" dirty="0">
                <a:solidFill>
                  <a:srgbClr val="2D1A28"/>
                </a:solidFill>
                <a:latin typeface="Calibri" pitchFamily="34" charset="0"/>
                <a:ea typeface="Calibri" pitchFamily="34" charset="-122"/>
                <a:cs typeface="Calibri" pitchFamily="34" charset="-120"/>
              </a:rPr>
              <a:t>BloomWell fills this gap — operating at the individual level.</a:t>
            </a:r>
            <a:endParaRPr lang="en-US" sz="900" dirty="0"/>
          </a:p>
        </p:txBody>
      </p:sp>
      <p:sp>
        <p:nvSpPr>
          <p:cNvPr id="37" name="Shape 35"/>
          <p:cNvSpPr/>
          <p:nvPr/>
        </p:nvSpPr>
        <p:spPr>
          <a:xfrm>
            <a:off x="6245352" y="3858768"/>
            <a:ext cx="2560320" cy="640080"/>
          </a:xfrm>
          <a:prstGeom prst="roundRect">
            <a:avLst>
              <a:gd name="adj" fmla="val 5714"/>
            </a:avLst>
          </a:prstGeom>
          <a:solidFill>
            <a:srgbClr val="FFFFFF"/>
          </a:solidFill>
          <a:ln w="12700">
            <a:solidFill>
              <a:srgbClr val="E8D5E3"/>
            </a:solidFill>
            <a:prstDash val="solid"/>
          </a:ln>
        </p:spPr>
        <p:txBody>
          <a:bodyPr/>
          <a:lstStyle/>
          <a:p>
            <a:endParaRPr lang="en-GB"/>
          </a:p>
        </p:txBody>
      </p:sp>
      <p:sp>
        <p:nvSpPr>
          <p:cNvPr id="38" name="Text 36"/>
          <p:cNvSpPr/>
          <p:nvPr/>
        </p:nvSpPr>
        <p:spPr>
          <a:xfrm>
            <a:off x="6318504" y="3877056"/>
            <a:ext cx="2414016" cy="603504"/>
          </a:xfrm>
          <a:prstGeom prst="rect">
            <a:avLst/>
          </a:prstGeom>
          <a:noFill/>
          <a:ln/>
        </p:spPr>
        <p:txBody>
          <a:bodyPr wrap="square" rtlCol="0" anchor="ctr"/>
          <a:lstStyle/>
          <a:p>
            <a:pPr marL="0" indent="0">
              <a:buNone/>
            </a:pPr>
            <a:r>
              <a:rPr lang="en-US" sz="900" dirty="0">
                <a:solidFill>
                  <a:srgbClr val="2D1A28"/>
                </a:solidFill>
                <a:latin typeface="Calibri" pitchFamily="34" charset="0"/>
                <a:ea typeface="Calibri" pitchFamily="34" charset="-122"/>
                <a:cs typeface="Calibri" pitchFamily="34" charset="-120"/>
              </a:rPr>
              <a:t>Connecting specific women to specific verified providers based on safety, location, and preference.</a:t>
            </a:r>
            <a:endParaRPr lang="en-US" sz="900" dirty="0"/>
          </a:p>
        </p:txBody>
      </p:sp>
      <p:sp>
        <p:nvSpPr>
          <p:cNvPr id="39" name="Shape 37"/>
          <p:cNvSpPr/>
          <p:nvPr/>
        </p:nvSpPr>
        <p:spPr>
          <a:xfrm>
            <a:off x="0" y="4828032"/>
            <a:ext cx="9144000" cy="315468"/>
          </a:xfrm>
          <a:prstGeom prst="rect">
            <a:avLst/>
          </a:prstGeom>
          <a:solidFill>
            <a:srgbClr val="2D1A28"/>
          </a:solidFill>
          <a:ln w="12700">
            <a:solidFill>
              <a:srgbClr val="2D1A28"/>
            </a:solidFill>
            <a:prstDash val="solid"/>
          </a:ln>
        </p:spPr>
        <p:txBody>
          <a:bodyPr/>
          <a:lstStyle/>
          <a:p>
            <a:endParaRPr lang="en-GB"/>
          </a:p>
        </p:txBody>
      </p:sp>
      <p:sp>
        <p:nvSpPr>
          <p:cNvPr id="40" name="Text 38"/>
          <p:cNvSpPr/>
          <p:nvPr/>
        </p:nvSpPr>
        <p:spPr>
          <a:xfrm>
            <a:off x="0" y="4828032"/>
            <a:ext cx="9144000" cy="315468"/>
          </a:xfrm>
          <a:prstGeom prst="rect">
            <a:avLst/>
          </a:prstGeom>
          <a:noFill/>
          <a:ln/>
        </p:spPr>
        <p:txBody>
          <a:bodyPr wrap="square" rtlCol="0" anchor="ctr"/>
          <a:lstStyle/>
          <a:p>
            <a:pPr marL="0" indent="0" algn="ctr">
              <a:buNone/>
            </a:pPr>
            <a:r>
              <a:rPr lang="en-US" sz="850" b="1" dirty="0">
                <a:solidFill>
                  <a:srgbClr val="C96F7E"/>
                </a:solidFill>
                <a:latin typeface="Calibri" pitchFamily="34" charset="0"/>
                <a:ea typeface="Calibri" pitchFamily="34" charset="-122"/>
                <a:cs typeface="Calibri" pitchFamily="34" charset="-120"/>
              </a:rPr>
              <a:t>BloomWell  ✦  </a:t>
            </a:r>
            <a:r>
              <a:rPr lang="en-US" sz="850" dirty="0">
                <a:solidFill>
                  <a:srgbClr val="9B8A94"/>
                </a:solidFill>
                <a:latin typeface="Calibri" pitchFamily="34" charset="0"/>
                <a:ea typeface="Calibri" pitchFamily="34" charset="-122"/>
                <a:cs typeface="Calibri" pitchFamily="34" charset="-120"/>
              </a:rPr>
              <a:t>Sahyra Khan  |  2237641  |  BSc (Hons) Applied Computing  |  UWTSD Birmingham  |  2026</a:t>
            </a:r>
            <a:endParaRPr lang="en-US" sz="85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500"/>
          </a:xfrm>
          <a:prstGeom prst="rect">
            <a:avLst/>
          </a:prstGeom>
          <a:solidFill>
            <a:srgbClr val="443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7759" y="360045"/>
            <a:ext cx="8428482" cy="442341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C5024B43-87A8-7ECF-04C7-05381EB582F2}"/>
              </a:ext>
            </a:extLst>
          </p:cNvPr>
          <p:cNvPicPr>
            <a:picLocks noChangeAspect="1"/>
          </p:cNvPicPr>
          <p:nvPr/>
        </p:nvPicPr>
        <p:blipFill>
          <a:blip r:embed="rId3"/>
          <a:stretch>
            <a:fillRect/>
          </a:stretch>
        </p:blipFill>
        <p:spPr>
          <a:xfrm>
            <a:off x="1202404" y="482600"/>
            <a:ext cx="6739191" cy="4178299"/>
          </a:xfrm>
          <a:prstGeom prst="rect">
            <a:avLst/>
          </a:prstGeom>
        </p:spPr>
      </p:pic>
    </p:spTree>
    <p:extLst>
      <p:ext uri="{BB962C8B-B14F-4D97-AF65-F5344CB8AC3E}">
        <p14:creationId xmlns:p14="http://schemas.microsoft.com/office/powerpoint/2010/main" val="22295990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5">
    <p:bg>
      <p:bgPr>
        <a:solidFill>
          <a:srgbClr val="FDF7FC"/>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7B4F6E"/>
          </a:solidFill>
          <a:ln w="12700">
            <a:solidFill>
              <a:srgbClr val="7B4F6E"/>
            </a:solidFill>
            <a:prstDash val="solid"/>
          </a:ln>
        </p:spPr>
        <p:txBody>
          <a:bodyPr/>
          <a:lstStyle/>
          <a:p>
            <a:endParaRPr lang="en-GB"/>
          </a:p>
        </p:txBody>
      </p:sp>
      <p:sp>
        <p:nvSpPr>
          <p:cNvPr id="3" name="Shape 1"/>
          <p:cNvSpPr/>
          <p:nvPr/>
        </p:nvSpPr>
        <p:spPr>
          <a:xfrm>
            <a:off x="0" y="822960"/>
            <a:ext cx="9144000" cy="45720"/>
          </a:xfrm>
          <a:prstGeom prst="rect">
            <a:avLst/>
          </a:prstGeom>
          <a:solidFill>
            <a:srgbClr val="C96F7E"/>
          </a:solidFill>
          <a:ln w="12700">
            <a:solidFill>
              <a:srgbClr val="C96F7E"/>
            </a:solidFill>
            <a:prstDash val="solid"/>
          </a:ln>
        </p:spPr>
        <p:txBody>
          <a:bodyPr/>
          <a:lstStyle/>
          <a:p>
            <a:endParaRPr lang="en-GB"/>
          </a:p>
        </p:txBody>
      </p:sp>
      <p:sp>
        <p:nvSpPr>
          <p:cNvPr id="4" name="Text 2"/>
          <p:cNvSpPr/>
          <p:nvPr/>
        </p:nvSpPr>
        <p:spPr>
          <a:xfrm>
            <a:off x="320040" y="0"/>
            <a:ext cx="8503920" cy="822960"/>
          </a:xfrm>
          <a:prstGeom prst="rect">
            <a:avLst/>
          </a:prstGeom>
          <a:noFill/>
          <a:ln/>
        </p:spPr>
        <p:txBody>
          <a:bodyPr wrap="square" rtlCol="0" anchor="ctr"/>
          <a:lstStyle/>
          <a:p>
            <a:pPr marL="0" indent="0">
              <a:buNone/>
            </a:pPr>
            <a:r>
              <a:rPr lang="en-US" sz="2200" b="1" dirty="0">
                <a:solidFill>
                  <a:srgbClr val="FFFFFF"/>
                </a:solidFill>
                <a:latin typeface="Georgia" pitchFamily="34" charset="0"/>
                <a:ea typeface="Georgia" pitchFamily="34" charset="-122"/>
                <a:cs typeface="Georgia" pitchFamily="34" charset="-120"/>
              </a:rPr>
              <a:t>Aims &amp; Objectives</a:t>
            </a:r>
            <a:endParaRPr lang="en-US" sz="2200" dirty="0"/>
          </a:p>
        </p:txBody>
      </p:sp>
      <p:sp>
        <p:nvSpPr>
          <p:cNvPr id="5" name="Shape 3"/>
          <p:cNvSpPr/>
          <p:nvPr/>
        </p:nvSpPr>
        <p:spPr>
          <a:xfrm>
            <a:off x="228600" y="969264"/>
            <a:ext cx="8686800" cy="749808"/>
          </a:xfrm>
          <a:prstGeom prst="rect">
            <a:avLst/>
          </a:prstGeom>
          <a:solidFill>
            <a:srgbClr val="2D1A28"/>
          </a:solidFill>
          <a:ln w="12700">
            <a:solidFill>
              <a:srgbClr val="2D1A28"/>
            </a:solidFill>
            <a:prstDash val="solid"/>
          </a:ln>
        </p:spPr>
        <p:txBody>
          <a:bodyPr/>
          <a:lstStyle/>
          <a:p>
            <a:endParaRPr lang="en-GB"/>
          </a:p>
        </p:txBody>
      </p:sp>
      <p:sp>
        <p:nvSpPr>
          <p:cNvPr id="6" name="Shape 4"/>
          <p:cNvSpPr/>
          <p:nvPr/>
        </p:nvSpPr>
        <p:spPr>
          <a:xfrm>
            <a:off x="228600" y="969264"/>
            <a:ext cx="73152" cy="749808"/>
          </a:xfrm>
          <a:prstGeom prst="rect">
            <a:avLst/>
          </a:prstGeom>
          <a:solidFill>
            <a:srgbClr val="C96F7E"/>
          </a:solidFill>
          <a:ln w="12700">
            <a:solidFill>
              <a:srgbClr val="C96F7E"/>
            </a:solidFill>
            <a:prstDash val="solid"/>
          </a:ln>
        </p:spPr>
        <p:txBody>
          <a:bodyPr/>
          <a:lstStyle/>
          <a:p>
            <a:endParaRPr lang="en-GB"/>
          </a:p>
        </p:txBody>
      </p:sp>
      <p:sp>
        <p:nvSpPr>
          <p:cNvPr id="7" name="Text 5"/>
          <p:cNvSpPr/>
          <p:nvPr/>
        </p:nvSpPr>
        <p:spPr>
          <a:xfrm>
            <a:off x="347472" y="969264"/>
            <a:ext cx="548640" cy="749808"/>
          </a:xfrm>
          <a:prstGeom prst="rect">
            <a:avLst/>
          </a:prstGeom>
          <a:noFill/>
          <a:ln/>
        </p:spPr>
        <p:txBody>
          <a:bodyPr wrap="square" rtlCol="0" anchor="ctr"/>
          <a:lstStyle/>
          <a:p>
            <a:pPr marL="0" indent="0">
              <a:buNone/>
            </a:pPr>
            <a:r>
              <a:rPr lang="en-US" sz="1000" b="1" dirty="0">
                <a:solidFill>
                  <a:srgbClr val="C96F7E"/>
                </a:solidFill>
                <a:latin typeface="Calibri" pitchFamily="34" charset="0"/>
                <a:ea typeface="Calibri" pitchFamily="34" charset="-122"/>
                <a:cs typeface="Calibri" pitchFamily="34" charset="-120"/>
              </a:rPr>
              <a:t>AIM</a:t>
            </a:r>
            <a:endParaRPr lang="en-US" sz="1000" dirty="0"/>
          </a:p>
        </p:txBody>
      </p:sp>
      <p:sp>
        <p:nvSpPr>
          <p:cNvPr id="8" name="Text 6"/>
          <p:cNvSpPr/>
          <p:nvPr/>
        </p:nvSpPr>
        <p:spPr>
          <a:xfrm>
            <a:off x="987552" y="969264"/>
            <a:ext cx="7808976" cy="749808"/>
          </a:xfrm>
          <a:prstGeom prst="rect">
            <a:avLst/>
          </a:prstGeom>
          <a:noFill/>
          <a:ln/>
        </p:spPr>
        <p:txBody>
          <a:bodyPr wrap="square" rtlCol="0" anchor="ctr"/>
          <a:lstStyle/>
          <a:p>
            <a:pPr marL="0" indent="0">
              <a:buNone/>
            </a:pPr>
            <a:r>
              <a:rPr lang="en-US" sz="1050" dirty="0">
                <a:solidFill>
                  <a:srgbClr val="FFFFFF"/>
                </a:solidFill>
                <a:latin typeface="Calibri" pitchFamily="34" charset="0"/>
                <a:ea typeface="Calibri" pitchFamily="34" charset="-122"/>
                <a:cs typeface="Calibri" pitchFamily="34" charset="-120"/>
              </a:rPr>
              <a:t>To design and develop a centralised digital platform that helps women easily discover and access local women-only fitness and wellbeing opportunities, while promoting safety, inclusivity, and regular participation in physical and mental wellness activities.</a:t>
            </a:r>
            <a:endParaRPr lang="en-US" sz="1050" dirty="0"/>
          </a:p>
        </p:txBody>
      </p:sp>
      <p:sp>
        <p:nvSpPr>
          <p:cNvPr id="9" name="Shape 7"/>
          <p:cNvSpPr/>
          <p:nvPr/>
        </p:nvSpPr>
        <p:spPr>
          <a:xfrm>
            <a:off x="228600" y="1828800"/>
            <a:ext cx="1627632" cy="2468880"/>
          </a:xfrm>
          <a:prstGeom prst="rect">
            <a:avLst/>
          </a:prstGeom>
          <a:solidFill>
            <a:srgbClr val="FFFFFF"/>
          </a:solidFill>
          <a:ln w="12700">
            <a:solidFill>
              <a:srgbClr val="E8D5E3"/>
            </a:solidFill>
            <a:prstDash val="solid"/>
          </a:ln>
        </p:spPr>
        <p:txBody>
          <a:bodyPr/>
          <a:lstStyle/>
          <a:p>
            <a:endParaRPr lang="en-GB"/>
          </a:p>
        </p:txBody>
      </p:sp>
      <p:sp>
        <p:nvSpPr>
          <p:cNvPr id="10" name="Shape 8"/>
          <p:cNvSpPr/>
          <p:nvPr/>
        </p:nvSpPr>
        <p:spPr>
          <a:xfrm>
            <a:off x="228600" y="1828800"/>
            <a:ext cx="1627632" cy="713232"/>
          </a:xfrm>
          <a:prstGeom prst="rect">
            <a:avLst/>
          </a:prstGeom>
          <a:solidFill>
            <a:srgbClr val="7B4F6E"/>
          </a:solidFill>
          <a:ln w="12700">
            <a:solidFill>
              <a:srgbClr val="7B4F6E"/>
            </a:solidFill>
            <a:prstDash val="solid"/>
          </a:ln>
        </p:spPr>
        <p:txBody>
          <a:bodyPr/>
          <a:lstStyle/>
          <a:p>
            <a:endParaRPr lang="en-GB"/>
          </a:p>
        </p:txBody>
      </p:sp>
      <p:sp>
        <p:nvSpPr>
          <p:cNvPr id="11" name="Text 9"/>
          <p:cNvSpPr/>
          <p:nvPr/>
        </p:nvSpPr>
        <p:spPr>
          <a:xfrm>
            <a:off x="228600" y="1828800"/>
            <a:ext cx="1627632" cy="402336"/>
          </a:xfrm>
          <a:prstGeom prst="rect">
            <a:avLst/>
          </a:prstGeom>
          <a:noFill/>
          <a:ln/>
        </p:spPr>
        <p:txBody>
          <a:bodyPr wrap="square" rtlCol="0" anchor="ctr"/>
          <a:lstStyle/>
          <a:p>
            <a:pPr marL="0" indent="0" algn="ctr">
              <a:buNone/>
            </a:pPr>
            <a:r>
              <a:rPr lang="en-US" sz="2200" b="1" dirty="0">
                <a:solidFill>
                  <a:srgbClr val="FFFFFF"/>
                </a:solidFill>
                <a:latin typeface="Georgia" pitchFamily="34" charset="0"/>
                <a:ea typeface="Georgia" pitchFamily="34" charset="-122"/>
                <a:cs typeface="Georgia" pitchFamily="34" charset="-120"/>
              </a:rPr>
              <a:t>01</a:t>
            </a:r>
            <a:endParaRPr lang="en-US" sz="2200" dirty="0"/>
          </a:p>
        </p:txBody>
      </p:sp>
      <p:sp>
        <p:nvSpPr>
          <p:cNvPr id="12" name="Text 10"/>
          <p:cNvSpPr/>
          <p:nvPr/>
        </p:nvSpPr>
        <p:spPr>
          <a:xfrm>
            <a:off x="228600" y="2212848"/>
            <a:ext cx="1627632" cy="329184"/>
          </a:xfrm>
          <a:prstGeom prst="rect">
            <a:avLst/>
          </a:prstGeom>
          <a:noFill/>
          <a:ln/>
        </p:spPr>
        <p:txBody>
          <a:bodyPr wrap="square" rtlCol="0" anchor="ctr"/>
          <a:lstStyle/>
          <a:p>
            <a:pPr marL="0" indent="0" algn="ctr">
              <a:buNone/>
            </a:pPr>
            <a:r>
              <a:rPr lang="en-US" sz="950" b="1" dirty="0">
                <a:solidFill>
                  <a:srgbClr val="FFFFFF"/>
                </a:solidFill>
                <a:latin typeface="Calibri" pitchFamily="34" charset="0"/>
                <a:ea typeface="Calibri" pitchFamily="34" charset="-122"/>
                <a:cs typeface="Calibri" pitchFamily="34" charset="-120"/>
              </a:rPr>
              <a:t>Research &amp;</a:t>
            </a:r>
            <a:endParaRPr lang="en-US" sz="950" dirty="0"/>
          </a:p>
          <a:p>
            <a:pPr marL="0" indent="0" algn="ctr">
              <a:buNone/>
            </a:pPr>
            <a:r>
              <a:rPr lang="en-US" sz="950" b="1" dirty="0">
                <a:solidFill>
                  <a:srgbClr val="FFFFFF"/>
                </a:solidFill>
                <a:latin typeface="Calibri" pitchFamily="34" charset="0"/>
                <a:ea typeface="Calibri" pitchFamily="34" charset="-122"/>
                <a:cs typeface="Calibri" pitchFamily="34" charset="-120"/>
              </a:rPr>
              <a:t>Requirements</a:t>
            </a:r>
            <a:endParaRPr lang="en-US" sz="950" dirty="0"/>
          </a:p>
        </p:txBody>
      </p:sp>
      <p:sp>
        <p:nvSpPr>
          <p:cNvPr id="13" name="Text 11"/>
          <p:cNvSpPr/>
          <p:nvPr/>
        </p:nvSpPr>
        <p:spPr>
          <a:xfrm>
            <a:off x="320040" y="2615184"/>
            <a:ext cx="1444752" cy="1609344"/>
          </a:xfrm>
          <a:prstGeom prst="rect">
            <a:avLst/>
          </a:prstGeom>
          <a:noFill/>
          <a:ln/>
        </p:spPr>
        <p:txBody>
          <a:bodyPr wrap="square" rtlCol="0" anchor="t"/>
          <a:lstStyle/>
          <a:p>
            <a:pPr marL="0" indent="0">
              <a:buNone/>
            </a:pPr>
            <a:r>
              <a:rPr lang="en-US" sz="900" dirty="0">
                <a:solidFill>
                  <a:srgbClr val="6B5B65"/>
                </a:solidFill>
                <a:latin typeface="Calibri" pitchFamily="34" charset="0"/>
                <a:ea typeface="Calibri" pitchFamily="34" charset="-122"/>
                <a:cs typeface="Calibri" pitchFamily="34" charset="-120"/>
              </a:rPr>
              <a:t>Investigate social, functional, and technical requirements through literature review.</a:t>
            </a:r>
            <a:endParaRPr lang="en-US" sz="900" dirty="0"/>
          </a:p>
        </p:txBody>
      </p:sp>
      <p:sp>
        <p:nvSpPr>
          <p:cNvPr id="14" name="Shape 12"/>
          <p:cNvSpPr/>
          <p:nvPr/>
        </p:nvSpPr>
        <p:spPr>
          <a:xfrm>
            <a:off x="1947672" y="1828800"/>
            <a:ext cx="1627632" cy="2468880"/>
          </a:xfrm>
          <a:prstGeom prst="rect">
            <a:avLst/>
          </a:prstGeom>
          <a:solidFill>
            <a:srgbClr val="FFFFFF"/>
          </a:solidFill>
          <a:ln w="12700">
            <a:solidFill>
              <a:srgbClr val="E8D5E3"/>
            </a:solidFill>
            <a:prstDash val="solid"/>
          </a:ln>
        </p:spPr>
        <p:txBody>
          <a:bodyPr/>
          <a:lstStyle/>
          <a:p>
            <a:endParaRPr lang="en-GB"/>
          </a:p>
        </p:txBody>
      </p:sp>
      <p:sp>
        <p:nvSpPr>
          <p:cNvPr id="15" name="Shape 13"/>
          <p:cNvSpPr/>
          <p:nvPr/>
        </p:nvSpPr>
        <p:spPr>
          <a:xfrm>
            <a:off x="1947672" y="1828800"/>
            <a:ext cx="1627632" cy="713232"/>
          </a:xfrm>
          <a:prstGeom prst="rect">
            <a:avLst/>
          </a:prstGeom>
          <a:solidFill>
            <a:srgbClr val="C96F7E"/>
          </a:solidFill>
          <a:ln w="12700">
            <a:solidFill>
              <a:srgbClr val="C96F7E"/>
            </a:solidFill>
            <a:prstDash val="solid"/>
          </a:ln>
        </p:spPr>
        <p:txBody>
          <a:bodyPr/>
          <a:lstStyle/>
          <a:p>
            <a:endParaRPr lang="en-GB"/>
          </a:p>
        </p:txBody>
      </p:sp>
      <p:sp>
        <p:nvSpPr>
          <p:cNvPr id="16" name="Text 14"/>
          <p:cNvSpPr/>
          <p:nvPr/>
        </p:nvSpPr>
        <p:spPr>
          <a:xfrm>
            <a:off x="1947672" y="1828800"/>
            <a:ext cx="1627632" cy="402336"/>
          </a:xfrm>
          <a:prstGeom prst="rect">
            <a:avLst/>
          </a:prstGeom>
          <a:noFill/>
          <a:ln/>
        </p:spPr>
        <p:txBody>
          <a:bodyPr wrap="square" rtlCol="0" anchor="ctr"/>
          <a:lstStyle/>
          <a:p>
            <a:pPr marL="0" indent="0" algn="ctr">
              <a:buNone/>
            </a:pPr>
            <a:r>
              <a:rPr lang="en-US" sz="2200" b="1" dirty="0">
                <a:solidFill>
                  <a:srgbClr val="FFFFFF"/>
                </a:solidFill>
                <a:latin typeface="Georgia" pitchFamily="34" charset="0"/>
                <a:ea typeface="Georgia" pitchFamily="34" charset="-122"/>
                <a:cs typeface="Georgia" pitchFamily="34" charset="-120"/>
              </a:rPr>
              <a:t>02</a:t>
            </a:r>
            <a:endParaRPr lang="en-US" sz="2200" dirty="0"/>
          </a:p>
        </p:txBody>
      </p:sp>
      <p:sp>
        <p:nvSpPr>
          <p:cNvPr id="17" name="Text 15"/>
          <p:cNvSpPr/>
          <p:nvPr/>
        </p:nvSpPr>
        <p:spPr>
          <a:xfrm>
            <a:off x="1947672" y="2212848"/>
            <a:ext cx="1627632" cy="329184"/>
          </a:xfrm>
          <a:prstGeom prst="rect">
            <a:avLst/>
          </a:prstGeom>
          <a:noFill/>
          <a:ln/>
        </p:spPr>
        <p:txBody>
          <a:bodyPr wrap="square" rtlCol="0" anchor="ctr"/>
          <a:lstStyle/>
          <a:p>
            <a:pPr marL="0" indent="0" algn="ctr">
              <a:buNone/>
            </a:pPr>
            <a:r>
              <a:rPr lang="en-US" sz="950" b="1" dirty="0">
                <a:solidFill>
                  <a:srgbClr val="FFFFFF"/>
                </a:solidFill>
                <a:latin typeface="Calibri" pitchFamily="34" charset="0"/>
                <a:ea typeface="Calibri" pitchFamily="34" charset="-122"/>
                <a:cs typeface="Calibri" pitchFamily="34" charset="-120"/>
              </a:rPr>
              <a:t>Design &amp;</a:t>
            </a:r>
            <a:endParaRPr lang="en-US" sz="950" dirty="0"/>
          </a:p>
          <a:p>
            <a:pPr marL="0" indent="0" algn="ctr">
              <a:buNone/>
            </a:pPr>
            <a:r>
              <a:rPr lang="en-US" sz="950" b="1" dirty="0">
                <a:solidFill>
                  <a:srgbClr val="FFFFFF"/>
                </a:solidFill>
                <a:latin typeface="Calibri" pitchFamily="34" charset="0"/>
                <a:ea typeface="Calibri" pitchFamily="34" charset="-122"/>
                <a:cs typeface="Calibri" pitchFamily="34" charset="-120"/>
              </a:rPr>
              <a:t>Build</a:t>
            </a:r>
            <a:endParaRPr lang="en-US" sz="950" dirty="0"/>
          </a:p>
        </p:txBody>
      </p:sp>
      <p:sp>
        <p:nvSpPr>
          <p:cNvPr id="18" name="Text 16"/>
          <p:cNvSpPr/>
          <p:nvPr/>
        </p:nvSpPr>
        <p:spPr>
          <a:xfrm>
            <a:off x="2039112" y="2615184"/>
            <a:ext cx="1444752" cy="1609344"/>
          </a:xfrm>
          <a:prstGeom prst="rect">
            <a:avLst/>
          </a:prstGeom>
          <a:noFill/>
          <a:ln/>
        </p:spPr>
        <p:txBody>
          <a:bodyPr wrap="square" rtlCol="0" anchor="t"/>
          <a:lstStyle/>
          <a:p>
            <a:pPr marL="0" indent="0">
              <a:buNone/>
            </a:pPr>
            <a:r>
              <a:rPr lang="en-US" sz="900" dirty="0">
                <a:solidFill>
                  <a:srgbClr val="6B5B65"/>
                </a:solidFill>
                <a:latin typeface="Calibri" pitchFamily="34" charset="0"/>
                <a:ea typeface="Calibri" pitchFamily="34" charset="-122"/>
                <a:cs typeface="Calibri" pitchFamily="34" charset="-120"/>
              </a:rPr>
              <a:t>Develop a full-stack web app with registration, booking, and role-based dashboards.</a:t>
            </a:r>
            <a:endParaRPr lang="en-US" sz="900" dirty="0"/>
          </a:p>
        </p:txBody>
      </p:sp>
      <p:sp>
        <p:nvSpPr>
          <p:cNvPr id="19" name="Shape 17"/>
          <p:cNvSpPr/>
          <p:nvPr/>
        </p:nvSpPr>
        <p:spPr>
          <a:xfrm>
            <a:off x="3666744" y="1828800"/>
            <a:ext cx="1627632" cy="2468880"/>
          </a:xfrm>
          <a:prstGeom prst="rect">
            <a:avLst/>
          </a:prstGeom>
          <a:solidFill>
            <a:srgbClr val="FFFFFF"/>
          </a:solidFill>
          <a:ln w="12700">
            <a:solidFill>
              <a:srgbClr val="E8D5E3"/>
            </a:solidFill>
            <a:prstDash val="solid"/>
          </a:ln>
        </p:spPr>
        <p:txBody>
          <a:bodyPr/>
          <a:lstStyle/>
          <a:p>
            <a:endParaRPr lang="en-GB"/>
          </a:p>
        </p:txBody>
      </p:sp>
      <p:sp>
        <p:nvSpPr>
          <p:cNvPr id="20" name="Shape 18"/>
          <p:cNvSpPr/>
          <p:nvPr/>
        </p:nvSpPr>
        <p:spPr>
          <a:xfrm>
            <a:off x="3666744" y="1828800"/>
            <a:ext cx="1627632" cy="713232"/>
          </a:xfrm>
          <a:prstGeom prst="rect">
            <a:avLst/>
          </a:prstGeom>
          <a:solidFill>
            <a:srgbClr val="7A9B8A"/>
          </a:solidFill>
          <a:ln w="12700">
            <a:solidFill>
              <a:srgbClr val="7A9B8A"/>
            </a:solidFill>
            <a:prstDash val="solid"/>
          </a:ln>
        </p:spPr>
        <p:txBody>
          <a:bodyPr/>
          <a:lstStyle/>
          <a:p>
            <a:endParaRPr lang="en-GB"/>
          </a:p>
        </p:txBody>
      </p:sp>
      <p:sp>
        <p:nvSpPr>
          <p:cNvPr id="21" name="Text 19"/>
          <p:cNvSpPr/>
          <p:nvPr/>
        </p:nvSpPr>
        <p:spPr>
          <a:xfrm>
            <a:off x="3666744" y="1828800"/>
            <a:ext cx="1627632" cy="402336"/>
          </a:xfrm>
          <a:prstGeom prst="rect">
            <a:avLst/>
          </a:prstGeom>
          <a:noFill/>
          <a:ln/>
        </p:spPr>
        <p:txBody>
          <a:bodyPr wrap="square" rtlCol="0" anchor="ctr"/>
          <a:lstStyle/>
          <a:p>
            <a:pPr marL="0" indent="0" algn="ctr">
              <a:buNone/>
            </a:pPr>
            <a:r>
              <a:rPr lang="en-US" sz="2200" b="1" dirty="0">
                <a:solidFill>
                  <a:srgbClr val="FFFFFF"/>
                </a:solidFill>
                <a:latin typeface="Georgia" pitchFamily="34" charset="0"/>
                <a:ea typeface="Georgia" pitchFamily="34" charset="-122"/>
                <a:cs typeface="Georgia" pitchFamily="34" charset="-120"/>
              </a:rPr>
              <a:t>03</a:t>
            </a:r>
            <a:endParaRPr lang="en-US" sz="2200" dirty="0"/>
          </a:p>
        </p:txBody>
      </p:sp>
      <p:sp>
        <p:nvSpPr>
          <p:cNvPr id="22" name="Text 20"/>
          <p:cNvSpPr/>
          <p:nvPr/>
        </p:nvSpPr>
        <p:spPr>
          <a:xfrm>
            <a:off x="3666744" y="2212848"/>
            <a:ext cx="1627632" cy="329184"/>
          </a:xfrm>
          <a:prstGeom prst="rect">
            <a:avLst/>
          </a:prstGeom>
          <a:noFill/>
          <a:ln/>
        </p:spPr>
        <p:txBody>
          <a:bodyPr wrap="square" rtlCol="0" anchor="ctr"/>
          <a:lstStyle/>
          <a:p>
            <a:pPr marL="0" indent="0" algn="ctr">
              <a:buNone/>
            </a:pPr>
            <a:r>
              <a:rPr lang="en-US" sz="950" b="1" dirty="0">
                <a:solidFill>
                  <a:srgbClr val="FFFFFF"/>
                </a:solidFill>
                <a:latin typeface="Calibri" pitchFamily="34" charset="0"/>
                <a:ea typeface="Calibri" pitchFamily="34" charset="-122"/>
                <a:cs typeface="Calibri" pitchFamily="34" charset="-120"/>
              </a:rPr>
              <a:t>Core</a:t>
            </a:r>
            <a:endParaRPr lang="en-US" sz="950" dirty="0"/>
          </a:p>
          <a:p>
            <a:pPr marL="0" indent="0" algn="ctr">
              <a:buNone/>
            </a:pPr>
            <a:r>
              <a:rPr lang="en-US" sz="950" b="1" dirty="0">
                <a:solidFill>
                  <a:srgbClr val="FFFFFF"/>
                </a:solidFill>
                <a:latin typeface="Calibri" pitchFamily="34" charset="0"/>
                <a:ea typeface="Calibri" pitchFamily="34" charset="-122"/>
                <a:cs typeface="Calibri" pitchFamily="34" charset="-120"/>
              </a:rPr>
              <a:t>Features</a:t>
            </a:r>
            <a:endParaRPr lang="en-US" sz="950" dirty="0"/>
          </a:p>
        </p:txBody>
      </p:sp>
      <p:sp>
        <p:nvSpPr>
          <p:cNvPr id="23" name="Text 21"/>
          <p:cNvSpPr/>
          <p:nvPr/>
        </p:nvSpPr>
        <p:spPr>
          <a:xfrm>
            <a:off x="3758184" y="2615184"/>
            <a:ext cx="1444752" cy="1609344"/>
          </a:xfrm>
          <a:prstGeom prst="rect">
            <a:avLst/>
          </a:prstGeom>
          <a:noFill/>
          <a:ln/>
        </p:spPr>
        <p:txBody>
          <a:bodyPr wrap="square" rtlCol="0" anchor="t"/>
          <a:lstStyle/>
          <a:p>
            <a:pPr marL="0" indent="0">
              <a:buNone/>
            </a:pPr>
            <a:r>
              <a:rPr lang="en-US" sz="900" dirty="0">
                <a:solidFill>
                  <a:srgbClr val="6B5B65"/>
                </a:solidFill>
                <a:latin typeface="Calibri" pitchFamily="34" charset="0"/>
                <a:ea typeface="Calibri" pitchFamily="34" charset="-122"/>
                <a:cs typeface="Calibri" pitchFamily="34" charset="-120"/>
              </a:rPr>
              <a:t>Build secure booking, women-only verification, RBAC, notifications, and analytics.</a:t>
            </a:r>
            <a:endParaRPr lang="en-US" sz="900" dirty="0"/>
          </a:p>
        </p:txBody>
      </p:sp>
      <p:sp>
        <p:nvSpPr>
          <p:cNvPr id="24" name="Shape 22"/>
          <p:cNvSpPr/>
          <p:nvPr/>
        </p:nvSpPr>
        <p:spPr>
          <a:xfrm>
            <a:off x="5385816" y="1828800"/>
            <a:ext cx="1627632" cy="2468880"/>
          </a:xfrm>
          <a:prstGeom prst="rect">
            <a:avLst/>
          </a:prstGeom>
          <a:solidFill>
            <a:srgbClr val="FFFFFF"/>
          </a:solidFill>
          <a:ln w="12700">
            <a:solidFill>
              <a:srgbClr val="E8D5E3"/>
            </a:solidFill>
            <a:prstDash val="solid"/>
          </a:ln>
        </p:spPr>
        <p:txBody>
          <a:bodyPr/>
          <a:lstStyle/>
          <a:p>
            <a:endParaRPr lang="en-GB"/>
          </a:p>
        </p:txBody>
      </p:sp>
      <p:sp>
        <p:nvSpPr>
          <p:cNvPr id="25" name="Shape 23"/>
          <p:cNvSpPr/>
          <p:nvPr/>
        </p:nvSpPr>
        <p:spPr>
          <a:xfrm>
            <a:off x="5385816" y="1828800"/>
            <a:ext cx="1627632" cy="713232"/>
          </a:xfrm>
          <a:prstGeom prst="rect">
            <a:avLst/>
          </a:prstGeom>
          <a:solidFill>
            <a:srgbClr val="7B4F6E"/>
          </a:solidFill>
          <a:ln w="12700">
            <a:solidFill>
              <a:srgbClr val="7B4F6E"/>
            </a:solidFill>
            <a:prstDash val="solid"/>
          </a:ln>
        </p:spPr>
        <p:txBody>
          <a:bodyPr/>
          <a:lstStyle/>
          <a:p>
            <a:endParaRPr lang="en-GB"/>
          </a:p>
        </p:txBody>
      </p:sp>
      <p:sp>
        <p:nvSpPr>
          <p:cNvPr id="26" name="Text 24"/>
          <p:cNvSpPr/>
          <p:nvPr/>
        </p:nvSpPr>
        <p:spPr>
          <a:xfrm>
            <a:off x="5385816" y="1828800"/>
            <a:ext cx="1627632" cy="402336"/>
          </a:xfrm>
          <a:prstGeom prst="rect">
            <a:avLst/>
          </a:prstGeom>
          <a:noFill/>
          <a:ln/>
        </p:spPr>
        <p:txBody>
          <a:bodyPr wrap="square" rtlCol="0" anchor="ctr"/>
          <a:lstStyle/>
          <a:p>
            <a:pPr marL="0" indent="0" algn="ctr">
              <a:buNone/>
            </a:pPr>
            <a:r>
              <a:rPr lang="en-US" sz="2200" b="1" dirty="0">
                <a:solidFill>
                  <a:srgbClr val="FFFFFF"/>
                </a:solidFill>
                <a:latin typeface="Georgia" pitchFamily="34" charset="0"/>
                <a:ea typeface="Georgia" pitchFamily="34" charset="-122"/>
                <a:cs typeface="Georgia" pitchFamily="34" charset="-120"/>
              </a:rPr>
              <a:t>04</a:t>
            </a:r>
            <a:endParaRPr lang="en-US" sz="2200" dirty="0"/>
          </a:p>
        </p:txBody>
      </p:sp>
      <p:sp>
        <p:nvSpPr>
          <p:cNvPr id="27" name="Text 25"/>
          <p:cNvSpPr/>
          <p:nvPr/>
        </p:nvSpPr>
        <p:spPr>
          <a:xfrm>
            <a:off x="5385816" y="2212848"/>
            <a:ext cx="1627632" cy="329184"/>
          </a:xfrm>
          <a:prstGeom prst="rect">
            <a:avLst/>
          </a:prstGeom>
          <a:noFill/>
          <a:ln/>
        </p:spPr>
        <p:txBody>
          <a:bodyPr wrap="square" rtlCol="0" anchor="ctr"/>
          <a:lstStyle/>
          <a:p>
            <a:pPr marL="0" indent="0" algn="ctr">
              <a:buNone/>
            </a:pPr>
            <a:r>
              <a:rPr lang="en-US" sz="950" b="1" dirty="0">
                <a:solidFill>
                  <a:srgbClr val="FFFFFF"/>
                </a:solidFill>
                <a:latin typeface="Calibri" pitchFamily="34" charset="0"/>
                <a:ea typeface="Calibri" pitchFamily="34" charset="-122"/>
                <a:cs typeface="Calibri" pitchFamily="34" charset="-120"/>
              </a:rPr>
              <a:t>Evaluate</a:t>
            </a:r>
            <a:endParaRPr lang="en-US" sz="950" dirty="0"/>
          </a:p>
          <a:p>
            <a:pPr marL="0" indent="0" algn="ctr">
              <a:buNone/>
            </a:pPr>
            <a:r>
              <a:rPr lang="en-US" sz="950" b="1" dirty="0">
                <a:solidFill>
                  <a:srgbClr val="FFFFFF"/>
                </a:solidFill>
                <a:latin typeface="Calibri" pitchFamily="34" charset="0"/>
                <a:ea typeface="Calibri" pitchFamily="34" charset="-122"/>
                <a:cs typeface="Calibri" pitchFamily="34" charset="-120"/>
              </a:rPr>
              <a:t>&amp; Test</a:t>
            </a:r>
            <a:endParaRPr lang="en-US" sz="950" dirty="0"/>
          </a:p>
        </p:txBody>
      </p:sp>
      <p:sp>
        <p:nvSpPr>
          <p:cNvPr id="28" name="Text 26"/>
          <p:cNvSpPr/>
          <p:nvPr/>
        </p:nvSpPr>
        <p:spPr>
          <a:xfrm>
            <a:off x="5477256" y="2615184"/>
            <a:ext cx="1444752" cy="1609344"/>
          </a:xfrm>
          <a:prstGeom prst="rect">
            <a:avLst/>
          </a:prstGeom>
          <a:noFill/>
          <a:ln/>
        </p:spPr>
        <p:txBody>
          <a:bodyPr wrap="square" rtlCol="0" anchor="t"/>
          <a:lstStyle/>
          <a:p>
            <a:pPr marL="0" indent="0">
              <a:buNone/>
            </a:pPr>
            <a:r>
              <a:rPr lang="en-US" sz="900" dirty="0">
                <a:solidFill>
                  <a:srgbClr val="6B5B65"/>
                </a:solidFill>
                <a:latin typeface="Calibri" pitchFamily="34" charset="0"/>
                <a:ea typeface="Calibri" pitchFamily="34" charset="-122"/>
                <a:cs typeface="Calibri" pitchFamily="34" charset="-120"/>
              </a:rPr>
              <a:t>Measure success through feature delivery, usability testing, and user feedback.</a:t>
            </a:r>
            <a:endParaRPr lang="en-US" sz="900" dirty="0"/>
          </a:p>
        </p:txBody>
      </p:sp>
      <p:sp>
        <p:nvSpPr>
          <p:cNvPr id="29" name="Shape 27"/>
          <p:cNvSpPr/>
          <p:nvPr/>
        </p:nvSpPr>
        <p:spPr>
          <a:xfrm>
            <a:off x="7104888" y="1828800"/>
            <a:ext cx="1627632" cy="2468880"/>
          </a:xfrm>
          <a:prstGeom prst="rect">
            <a:avLst/>
          </a:prstGeom>
          <a:solidFill>
            <a:srgbClr val="FFFFFF"/>
          </a:solidFill>
          <a:ln w="12700">
            <a:solidFill>
              <a:srgbClr val="E8D5E3"/>
            </a:solidFill>
            <a:prstDash val="solid"/>
          </a:ln>
        </p:spPr>
        <p:txBody>
          <a:bodyPr/>
          <a:lstStyle/>
          <a:p>
            <a:endParaRPr lang="en-GB"/>
          </a:p>
        </p:txBody>
      </p:sp>
      <p:sp>
        <p:nvSpPr>
          <p:cNvPr id="30" name="Shape 28"/>
          <p:cNvSpPr/>
          <p:nvPr/>
        </p:nvSpPr>
        <p:spPr>
          <a:xfrm>
            <a:off x="7104888" y="1828800"/>
            <a:ext cx="1627632" cy="713232"/>
          </a:xfrm>
          <a:prstGeom prst="rect">
            <a:avLst/>
          </a:prstGeom>
          <a:solidFill>
            <a:srgbClr val="C96F7E"/>
          </a:solidFill>
          <a:ln w="12700">
            <a:solidFill>
              <a:srgbClr val="C96F7E"/>
            </a:solidFill>
            <a:prstDash val="solid"/>
          </a:ln>
        </p:spPr>
        <p:txBody>
          <a:bodyPr/>
          <a:lstStyle/>
          <a:p>
            <a:endParaRPr lang="en-GB"/>
          </a:p>
        </p:txBody>
      </p:sp>
      <p:sp>
        <p:nvSpPr>
          <p:cNvPr id="31" name="Text 29"/>
          <p:cNvSpPr/>
          <p:nvPr/>
        </p:nvSpPr>
        <p:spPr>
          <a:xfrm>
            <a:off x="7104888" y="1828800"/>
            <a:ext cx="1627632" cy="402336"/>
          </a:xfrm>
          <a:prstGeom prst="rect">
            <a:avLst/>
          </a:prstGeom>
          <a:noFill/>
          <a:ln/>
        </p:spPr>
        <p:txBody>
          <a:bodyPr wrap="square" rtlCol="0" anchor="ctr"/>
          <a:lstStyle/>
          <a:p>
            <a:pPr marL="0" indent="0" algn="ctr">
              <a:buNone/>
            </a:pPr>
            <a:r>
              <a:rPr lang="en-US" sz="2200" b="1" dirty="0">
                <a:solidFill>
                  <a:srgbClr val="FFFFFF"/>
                </a:solidFill>
                <a:latin typeface="Georgia" pitchFamily="34" charset="0"/>
                <a:ea typeface="Georgia" pitchFamily="34" charset="-122"/>
                <a:cs typeface="Georgia" pitchFamily="34" charset="-120"/>
              </a:rPr>
              <a:t>05</a:t>
            </a:r>
            <a:endParaRPr lang="en-US" sz="2200" dirty="0"/>
          </a:p>
        </p:txBody>
      </p:sp>
      <p:sp>
        <p:nvSpPr>
          <p:cNvPr id="32" name="Text 30"/>
          <p:cNvSpPr/>
          <p:nvPr/>
        </p:nvSpPr>
        <p:spPr>
          <a:xfrm>
            <a:off x="7104888" y="2212848"/>
            <a:ext cx="1627632" cy="329184"/>
          </a:xfrm>
          <a:prstGeom prst="rect">
            <a:avLst/>
          </a:prstGeom>
          <a:noFill/>
          <a:ln/>
        </p:spPr>
        <p:txBody>
          <a:bodyPr wrap="square" rtlCol="0" anchor="ctr"/>
          <a:lstStyle/>
          <a:p>
            <a:pPr marL="0" indent="0" algn="ctr">
              <a:buNone/>
            </a:pPr>
            <a:r>
              <a:rPr lang="en-US" sz="950" b="1" dirty="0">
                <a:solidFill>
                  <a:srgbClr val="FFFFFF"/>
                </a:solidFill>
                <a:latin typeface="Calibri" pitchFamily="34" charset="0"/>
                <a:ea typeface="Calibri" pitchFamily="34" charset="-122"/>
                <a:cs typeface="Calibri" pitchFamily="34" charset="-120"/>
              </a:rPr>
              <a:t>Agile</a:t>
            </a:r>
            <a:endParaRPr lang="en-US" sz="950" dirty="0"/>
          </a:p>
          <a:p>
            <a:pPr marL="0" indent="0" algn="ctr">
              <a:buNone/>
            </a:pPr>
            <a:r>
              <a:rPr lang="en-US" sz="950" b="1" dirty="0">
                <a:solidFill>
                  <a:srgbClr val="FFFFFF"/>
                </a:solidFill>
                <a:latin typeface="Calibri" pitchFamily="34" charset="0"/>
                <a:ea typeface="Calibri" pitchFamily="34" charset="-122"/>
                <a:cs typeface="Calibri" pitchFamily="34" charset="-120"/>
              </a:rPr>
              <a:t>Development</a:t>
            </a:r>
            <a:endParaRPr lang="en-US" sz="950" dirty="0"/>
          </a:p>
        </p:txBody>
      </p:sp>
      <p:sp>
        <p:nvSpPr>
          <p:cNvPr id="33" name="Text 31"/>
          <p:cNvSpPr/>
          <p:nvPr/>
        </p:nvSpPr>
        <p:spPr>
          <a:xfrm>
            <a:off x="7196328" y="2615184"/>
            <a:ext cx="1444752" cy="1609344"/>
          </a:xfrm>
          <a:prstGeom prst="rect">
            <a:avLst/>
          </a:prstGeom>
          <a:noFill/>
          <a:ln/>
        </p:spPr>
        <p:txBody>
          <a:bodyPr wrap="square" rtlCol="0" anchor="t"/>
          <a:lstStyle/>
          <a:p>
            <a:pPr marL="0" indent="0">
              <a:buNone/>
            </a:pPr>
            <a:r>
              <a:rPr lang="en-US" sz="900" dirty="0">
                <a:solidFill>
                  <a:srgbClr val="6B5B65"/>
                </a:solidFill>
                <a:latin typeface="Calibri" pitchFamily="34" charset="0"/>
                <a:ea typeface="Calibri" pitchFamily="34" charset="-122"/>
                <a:cs typeface="Calibri" pitchFamily="34" charset="-120"/>
              </a:rPr>
              <a:t>Use Agile methodology to iteratively design, develop, and refine the system.</a:t>
            </a:r>
            <a:endParaRPr lang="en-US" sz="900" dirty="0"/>
          </a:p>
        </p:txBody>
      </p:sp>
      <p:sp>
        <p:nvSpPr>
          <p:cNvPr id="34" name="Shape 32"/>
          <p:cNvSpPr/>
          <p:nvPr/>
        </p:nvSpPr>
        <p:spPr>
          <a:xfrm>
            <a:off x="0" y="4828032"/>
            <a:ext cx="9144000" cy="315468"/>
          </a:xfrm>
          <a:prstGeom prst="rect">
            <a:avLst/>
          </a:prstGeom>
          <a:solidFill>
            <a:srgbClr val="2D1A28"/>
          </a:solidFill>
          <a:ln w="12700">
            <a:solidFill>
              <a:srgbClr val="2D1A28"/>
            </a:solidFill>
            <a:prstDash val="solid"/>
          </a:ln>
        </p:spPr>
        <p:txBody>
          <a:bodyPr/>
          <a:lstStyle/>
          <a:p>
            <a:endParaRPr lang="en-GB"/>
          </a:p>
        </p:txBody>
      </p:sp>
      <p:sp>
        <p:nvSpPr>
          <p:cNvPr id="35" name="Text 33"/>
          <p:cNvSpPr/>
          <p:nvPr/>
        </p:nvSpPr>
        <p:spPr>
          <a:xfrm>
            <a:off x="0" y="4808405"/>
            <a:ext cx="9144000" cy="315468"/>
          </a:xfrm>
          <a:prstGeom prst="rect">
            <a:avLst/>
          </a:prstGeom>
          <a:noFill/>
          <a:ln/>
        </p:spPr>
        <p:txBody>
          <a:bodyPr wrap="square" rtlCol="0" anchor="ctr"/>
          <a:lstStyle/>
          <a:p>
            <a:pPr marL="0" indent="0" algn="ctr">
              <a:buNone/>
            </a:pPr>
            <a:r>
              <a:rPr lang="en-US" sz="850" b="1" dirty="0">
                <a:solidFill>
                  <a:srgbClr val="C96F7E"/>
                </a:solidFill>
                <a:latin typeface="Calibri" pitchFamily="34" charset="0"/>
                <a:ea typeface="Calibri" pitchFamily="34" charset="-122"/>
                <a:cs typeface="Calibri" pitchFamily="34" charset="-120"/>
              </a:rPr>
              <a:t>BloomWell  ✦  </a:t>
            </a:r>
            <a:r>
              <a:rPr lang="en-US" sz="850" dirty="0">
                <a:solidFill>
                  <a:srgbClr val="9B8A94"/>
                </a:solidFill>
                <a:latin typeface="Calibri" pitchFamily="34" charset="0"/>
                <a:ea typeface="Calibri" pitchFamily="34" charset="-122"/>
                <a:cs typeface="Calibri" pitchFamily="34" charset="-120"/>
              </a:rPr>
              <a:t>Sahyra Khan  |  2237641  |  BSc (Hons) Applied Computing  |  UWTSD Birmingham  |  2026</a:t>
            </a:r>
            <a:endParaRPr lang="en-US" sz="85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6">
    <p:bg>
      <p:bgPr>
        <a:solidFill>
          <a:srgbClr val="FDF7FC"/>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7B4F6E"/>
          </a:solidFill>
          <a:ln w="12700">
            <a:solidFill>
              <a:srgbClr val="7B4F6E"/>
            </a:solidFill>
            <a:prstDash val="solid"/>
          </a:ln>
        </p:spPr>
        <p:txBody>
          <a:bodyPr/>
          <a:lstStyle/>
          <a:p>
            <a:endParaRPr lang="en-GB"/>
          </a:p>
        </p:txBody>
      </p:sp>
      <p:sp>
        <p:nvSpPr>
          <p:cNvPr id="3" name="Shape 1"/>
          <p:cNvSpPr/>
          <p:nvPr/>
        </p:nvSpPr>
        <p:spPr>
          <a:xfrm>
            <a:off x="0" y="822960"/>
            <a:ext cx="9144000" cy="45720"/>
          </a:xfrm>
          <a:prstGeom prst="rect">
            <a:avLst/>
          </a:prstGeom>
          <a:solidFill>
            <a:srgbClr val="C96F7E"/>
          </a:solidFill>
          <a:ln w="12700">
            <a:solidFill>
              <a:srgbClr val="C96F7E"/>
            </a:solidFill>
            <a:prstDash val="solid"/>
          </a:ln>
        </p:spPr>
        <p:txBody>
          <a:bodyPr/>
          <a:lstStyle/>
          <a:p>
            <a:endParaRPr lang="en-GB"/>
          </a:p>
        </p:txBody>
      </p:sp>
      <p:sp>
        <p:nvSpPr>
          <p:cNvPr id="4" name="Text 2"/>
          <p:cNvSpPr/>
          <p:nvPr/>
        </p:nvSpPr>
        <p:spPr>
          <a:xfrm>
            <a:off x="320040" y="0"/>
            <a:ext cx="8503920" cy="822960"/>
          </a:xfrm>
          <a:prstGeom prst="rect">
            <a:avLst/>
          </a:prstGeom>
          <a:noFill/>
          <a:ln/>
        </p:spPr>
        <p:txBody>
          <a:bodyPr wrap="square" rtlCol="0" anchor="ctr"/>
          <a:lstStyle/>
          <a:p>
            <a:pPr marL="0" indent="0">
              <a:buNone/>
            </a:pPr>
            <a:r>
              <a:rPr lang="en-US" sz="2200" b="1" dirty="0">
                <a:solidFill>
                  <a:srgbClr val="FFFFFF"/>
                </a:solidFill>
                <a:latin typeface="Georgia" pitchFamily="34" charset="0"/>
                <a:ea typeface="Georgia" pitchFamily="34" charset="-122"/>
                <a:cs typeface="Georgia" pitchFamily="34" charset="-120"/>
              </a:rPr>
              <a:t>Methodology &amp; Technology Stack</a:t>
            </a:r>
            <a:endParaRPr lang="en-US" sz="2200" dirty="0"/>
          </a:p>
        </p:txBody>
      </p:sp>
      <p:sp>
        <p:nvSpPr>
          <p:cNvPr id="5" name="Text 3"/>
          <p:cNvSpPr/>
          <p:nvPr/>
        </p:nvSpPr>
        <p:spPr>
          <a:xfrm>
            <a:off x="320040" y="841248"/>
            <a:ext cx="8503920" cy="201168"/>
          </a:xfrm>
          <a:prstGeom prst="rect">
            <a:avLst/>
          </a:prstGeom>
          <a:noFill/>
          <a:ln/>
        </p:spPr>
        <p:txBody>
          <a:bodyPr wrap="square" rtlCol="0" anchor="ctr"/>
          <a:lstStyle/>
          <a:p>
            <a:pPr marL="0" indent="0">
              <a:buNone/>
            </a:pPr>
            <a:r>
              <a:rPr lang="en-US" sz="1000" i="1" dirty="0">
                <a:solidFill>
                  <a:srgbClr val="7B4F6E"/>
                </a:solidFill>
                <a:latin typeface="Calibri" pitchFamily="34" charset="0"/>
                <a:ea typeface="Calibri" pitchFamily="34" charset="-122"/>
                <a:cs typeface="Calibri" pitchFamily="34" charset="-120"/>
              </a:rPr>
              <a:t>Agile iterative development with continuous testing</a:t>
            </a:r>
            <a:endParaRPr lang="en-US" sz="1000" dirty="0"/>
          </a:p>
        </p:txBody>
      </p:sp>
      <p:sp>
        <p:nvSpPr>
          <p:cNvPr id="6" name="Shape 4"/>
          <p:cNvSpPr/>
          <p:nvPr/>
        </p:nvSpPr>
        <p:spPr>
          <a:xfrm>
            <a:off x="228600" y="1115568"/>
            <a:ext cx="4023360" cy="3438144"/>
          </a:xfrm>
          <a:prstGeom prst="rect">
            <a:avLst/>
          </a:prstGeom>
          <a:solidFill>
            <a:srgbClr val="FFFFFF"/>
          </a:solidFill>
          <a:ln w="12700">
            <a:solidFill>
              <a:srgbClr val="E8D5E3"/>
            </a:solidFill>
            <a:prstDash val="solid"/>
          </a:ln>
        </p:spPr>
        <p:txBody>
          <a:bodyPr/>
          <a:lstStyle/>
          <a:p>
            <a:endParaRPr lang="en-GB" dirty="0"/>
          </a:p>
        </p:txBody>
      </p:sp>
      <p:sp>
        <p:nvSpPr>
          <p:cNvPr id="7" name="Shape 5"/>
          <p:cNvSpPr/>
          <p:nvPr/>
        </p:nvSpPr>
        <p:spPr>
          <a:xfrm>
            <a:off x="228600" y="1115568"/>
            <a:ext cx="4023360" cy="347472"/>
          </a:xfrm>
          <a:prstGeom prst="rect">
            <a:avLst/>
          </a:prstGeom>
          <a:solidFill>
            <a:srgbClr val="7B4F6E"/>
          </a:solidFill>
          <a:ln w="12700">
            <a:solidFill>
              <a:srgbClr val="7B4F6E"/>
            </a:solidFill>
            <a:prstDash val="solid"/>
          </a:ln>
        </p:spPr>
        <p:txBody>
          <a:bodyPr/>
          <a:lstStyle/>
          <a:p>
            <a:endParaRPr lang="en-GB"/>
          </a:p>
        </p:txBody>
      </p:sp>
      <p:sp>
        <p:nvSpPr>
          <p:cNvPr id="8" name="Text 6"/>
          <p:cNvSpPr/>
          <p:nvPr/>
        </p:nvSpPr>
        <p:spPr>
          <a:xfrm>
            <a:off x="347472" y="1115568"/>
            <a:ext cx="3785616" cy="347472"/>
          </a:xfrm>
          <a:prstGeom prst="rect">
            <a:avLst/>
          </a:prstGeom>
          <a:noFill/>
          <a:ln/>
        </p:spPr>
        <p:txBody>
          <a:bodyPr wrap="square" rtlCol="0" anchor="ctr"/>
          <a:lstStyle/>
          <a:p>
            <a:pPr marL="0" indent="0">
              <a:buNone/>
            </a:pPr>
            <a:r>
              <a:rPr lang="en-US" sz="1200" b="1" dirty="0">
                <a:solidFill>
                  <a:srgbClr val="FFFFFF"/>
                </a:solidFill>
                <a:latin typeface="Calibri" pitchFamily="34" charset="0"/>
                <a:ea typeface="Calibri" pitchFamily="34" charset="-122"/>
                <a:cs typeface="Calibri" pitchFamily="34" charset="-120"/>
              </a:rPr>
              <a:t>Agile Methodology</a:t>
            </a:r>
            <a:endParaRPr lang="en-US" sz="1200" dirty="0"/>
          </a:p>
        </p:txBody>
      </p:sp>
      <p:sp>
        <p:nvSpPr>
          <p:cNvPr id="9" name="Shape 7"/>
          <p:cNvSpPr/>
          <p:nvPr/>
        </p:nvSpPr>
        <p:spPr>
          <a:xfrm>
            <a:off x="347472" y="1536192"/>
            <a:ext cx="54864" cy="274320"/>
          </a:xfrm>
          <a:prstGeom prst="rect">
            <a:avLst/>
          </a:prstGeom>
          <a:solidFill>
            <a:srgbClr val="C96F7E"/>
          </a:solidFill>
          <a:ln w="12700">
            <a:solidFill>
              <a:srgbClr val="C96F7E"/>
            </a:solidFill>
            <a:prstDash val="solid"/>
          </a:ln>
        </p:spPr>
        <p:txBody>
          <a:bodyPr/>
          <a:lstStyle/>
          <a:p>
            <a:endParaRPr lang="en-GB"/>
          </a:p>
        </p:txBody>
      </p:sp>
      <p:sp>
        <p:nvSpPr>
          <p:cNvPr id="10" name="Text 8"/>
          <p:cNvSpPr/>
          <p:nvPr/>
        </p:nvSpPr>
        <p:spPr>
          <a:xfrm>
            <a:off x="475488" y="1517904"/>
            <a:ext cx="3621024" cy="329184"/>
          </a:xfrm>
          <a:prstGeom prst="rect">
            <a:avLst/>
          </a:prstGeom>
          <a:noFill/>
          <a:ln/>
        </p:spPr>
        <p:txBody>
          <a:bodyPr wrap="square" rtlCol="0" anchor="ctr"/>
          <a:lstStyle/>
          <a:p>
            <a:pPr marL="0" indent="0">
              <a:buNone/>
            </a:pPr>
            <a:r>
              <a:rPr lang="en-US" sz="1000" dirty="0">
                <a:solidFill>
                  <a:srgbClr val="2D1A28"/>
                </a:solidFill>
                <a:latin typeface="Calibri" pitchFamily="34" charset="0"/>
                <a:ea typeface="Calibri" pitchFamily="34" charset="-122"/>
                <a:cs typeface="Calibri" pitchFamily="34" charset="-120"/>
              </a:rPr>
              <a:t>Short iterative sprints: implement → test → refine [10].</a:t>
            </a:r>
            <a:endParaRPr lang="en-US" sz="1000" dirty="0"/>
          </a:p>
        </p:txBody>
      </p:sp>
      <p:sp>
        <p:nvSpPr>
          <p:cNvPr id="11" name="Shape 9"/>
          <p:cNvSpPr/>
          <p:nvPr/>
        </p:nvSpPr>
        <p:spPr>
          <a:xfrm>
            <a:off x="347472" y="1956816"/>
            <a:ext cx="54864" cy="274320"/>
          </a:xfrm>
          <a:prstGeom prst="rect">
            <a:avLst/>
          </a:prstGeom>
          <a:solidFill>
            <a:srgbClr val="C96F7E"/>
          </a:solidFill>
          <a:ln w="12700">
            <a:solidFill>
              <a:srgbClr val="C96F7E"/>
            </a:solidFill>
            <a:prstDash val="solid"/>
          </a:ln>
        </p:spPr>
        <p:txBody>
          <a:bodyPr/>
          <a:lstStyle/>
          <a:p>
            <a:endParaRPr lang="en-GB"/>
          </a:p>
        </p:txBody>
      </p:sp>
      <p:sp>
        <p:nvSpPr>
          <p:cNvPr id="12" name="Text 10"/>
          <p:cNvSpPr/>
          <p:nvPr/>
        </p:nvSpPr>
        <p:spPr>
          <a:xfrm>
            <a:off x="475488" y="1938528"/>
            <a:ext cx="3621024" cy="329184"/>
          </a:xfrm>
          <a:prstGeom prst="rect">
            <a:avLst/>
          </a:prstGeom>
          <a:noFill/>
          <a:ln/>
        </p:spPr>
        <p:txBody>
          <a:bodyPr wrap="square" rtlCol="0" anchor="ctr"/>
          <a:lstStyle/>
          <a:p>
            <a:pPr marL="0" indent="0">
              <a:buNone/>
            </a:pPr>
            <a:r>
              <a:rPr lang="en-US" sz="1000" dirty="0">
                <a:solidFill>
                  <a:srgbClr val="2D1A28"/>
                </a:solidFill>
                <a:latin typeface="Calibri" pitchFamily="34" charset="0"/>
                <a:ea typeface="Calibri" pitchFamily="34" charset="-122"/>
                <a:cs typeface="Calibri" pitchFamily="34" charset="-120"/>
              </a:rPr>
              <a:t>Each feature tested immediately after implementation.</a:t>
            </a:r>
            <a:endParaRPr lang="en-US" sz="1000" dirty="0"/>
          </a:p>
        </p:txBody>
      </p:sp>
      <p:sp>
        <p:nvSpPr>
          <p:cNvPr id="13" name="Shape 11"/>
          <p:cNvSpPr/>
          <p:nvPr/>
        </p:nvSpPr>
        <p:spPr>
          <a:xfrm>
            <a:off x="347472" y="2377440"/>
            <a:ext cx="54864" cy="274320"/>
          </a:xfrm>
          <a:prstGeom prst="rect">
            <a:avLst/>
          </a:prstGeom>
          <a:solidFill>
            <a:srgbClr val="C96F7E"/>
          </a:solidFill>
          <a:ln w="12700">
            <a:solidFill>
              <a:srgbClr val="C96F7E"/>
            </a:solidFill>
            <a:prstDash val="solid"/>
          </a:ln>
        </p:spPr>
        <p:txBody>
          <a:bodyPr/>
          <a:lstStyle/>
          <a:p>
            <a:endParaRPr lang="en-GB"/>
          </a:p>
        </p:txBody>
      </p:sp>
      <p:sp>
        <p:nvSpPr>
          <p:cNvPr id="14" name="Text 12"/>
          <p:cNvSpPr/>
          <p:nvPr/>
        </p:nvSpPr>
        <p:spPr>
          <a:xfrm>
            <a:off x="475488" y="2359152"/>
            <a:ext cx="3621024" cy="329184"/>
          </a:xfrm>
          <a:prstGeom prst="rect">
            <a:avLst/>
          </a:prstGeom>
          <a:noFill/>
          <a:ln/>
        </p:spPr>
        <p:txBody>
          <a:bodyPr wrap="square" rtlCol="0" anchor="ctr"/>
          <a:lstStyle/>
          <a:p>
            <a:pPr marL="0" indent="0">
              <a:buNone/>
            </a:pPr>
            <a:r>
              <a:rPr lang="en-US" sz="1000" dirty="0">
                <a:solidFill>
                  <a:srgbClr val="2D1A28"/>
                </a:solidFill>
                <a:latin typeface="Calibri" pitchFamily="34" charset="0"/>
                <a:ea typeface="Calibri" pitchFamily="34" charset="-122"/>
                <a:cs typeface="Calibri" pitchFamily="34" charset="-120"/>
              </a:rPr>
              <a:t>Defects resolved before moving to the next sprint.</a:t>
            </a:r>
            <a:endParaRPr lang="en-US" sz="1000" dirty="0"/>
          </a:p>
        </p:txBody>
      </p:sp>
      <p:sp>
        <p:nvSpPr>
          <p:cNvPr id="15" name="Shape 13"/>
          <p:cNvSpPr/>
          <p:nvPr/>
        </p:nvSpPr>
        <p:spPr>
          <a:xfrm>
            <a:off x="347472" y="2798064"/>
            <a:ext cx="54864" cy="274320"/>
          </a:xfrm>
          <a:prstGeom prst="rect">
            <a:avLst/>
          </a:prstGeom>
          <a:solidFill>
            <a:srgbClr val="C96F7E"/>
          </a:solidFill>
          <a:ln w="12700">
            <a:solidFill>
              <a:srgbClr val="C96F7E"/>
            </a:solidFill>
            <a:prstDash val="solid"/>
          </a:ln>
        </p:spPr>
        <p:txBody>
          <a:bodyPr/>
          <a:lstStyle/>
          <a:p>
            <a:endParaRPr lang="en-GB"/>
          </a:p>
        </p:txBody>
      </p:sp>
      <p:sp>
        <p:nvSpPr>
          <p:cNvPr id="16" name="Text 14"/>
          <p:cNvSpPr/>
          <p:nvPr/>
        </p:nvSpPr>
        <p:spPr>
          <a:xfrm>
            <a:off x="475488" y="2779776"/>
            <a:ext cx="3621024" cy="329184"/>
          </a:xfrm>
          <a:prstGeom prst="rect">
            <a:avLst/>
          </a:prstGeom>
          <a:noFill/>
          <a:ln/>
        </p:spPr>
        <p:txBody>
          <a:bodyPr wrap="square" rtlCol="0" anchor="ctr"/>
          <a:lstStyle/>
          <a:p>
            <a:pPr marL="0" indent="0">
              <a:buNone/>
            </a:pPr>
            <a:r>
              <a:rPr lang="en-US" sz="1000" dirty="0">
                <a:solidFill>
                  <a:srgbClr val="2D1A28"/>
                </a:solidFill>
                <a:latin typeface="Calibri" pitchFamily="34" charset="0"/>
                <a:ea typeface="Calibri" pitchFamily="34" charset="-122"/>
                <a:cs typeface="Calibri" pitchFamily="34" charset="-120"/>
              </a:rPr>
              <a:t>Flexibility to adapt features as user needs emerged.</a:t>
            </a:r>
            <a:endParaRPr lang="en-US" sz="1000" dirty="0"/>
          </a:p>
        </p:txBody>
      </p:sp>
      <p:sp>
        <p:nvSpPr>
          <p:cNvPr id="17" name="Shape 15"/>
          <p:cNvSpPr/>
          <p:nvPr/>
        </p:nvSpPr>
        <p:spPr>
          <a:xfrm>
            <a:off x="347472" y="3218688"/>
            <a:ext cx="54864" cy="274320"/>
          </a:xfrm>
          <a:prstGeom prst="rect">
            <a:avLst/>
          </a:prstGeom>
          <a:solidFill>
            <a:srgbClr val="C96F7E"/>
          </a:solidFill>
          <a:ln w="12700">
            <a:solidFill>
              <a:srgbClr val="C96F7E"/>
            </a:solidFill>
            <a:prstDash val="solid"/>
          </a:ln>
        </p:spPr>
        <p:txBody>
          <a:bodyPr/>
          <a:lstStyle/>
          <a:p>
            <a:endParaRPr lang="en-GB"/>
          </a:p>
        </p:txBody>
      </p:sp>
      <p:sp>
        <p:nvSpPr>
          <p:cNvPr id="18" name="Text 16"/>
          <p:cNvSpPr/>
          <p:nvPr/>
        </p:nvSpPr>
        <p:spPr>
          <a:xfrm>
            <a:off x="475488" y="3200400"/>
            <a:ext cx="3621024" cy="329184"/>
          </a:xfrm>
          <a:prstGeom prst="rect">
            <a:avLst/>
          </a:prstGeom>
          <a:noFill/>
          <a:ln/>
        </p:spPr>
        <p:txBody>
          <a:bodyPr wrap="square" rtlCol="0" anchor="ctr"/>
          <a:lstStyle/>
          <a:p>
            <a:pPr marL="0" indent="0">
              <a:buNone/>
            </a:pPr>
            <a:r>
              <a:rPr lang="en-US" sz="1000" dirty="0">
                <a:solidFill>
                  <a:srgbClr val="2D1A28"/>
                </a:solidFill>
                <a:latin typeface="Calibri" pitchFamily="34" charset="0"/>
                <a:ea typeface="Calibri" pitchFamily="34" charset="-122"/>
                <a:cs typeface="Calibri" pitchFamily="34" charset="-120"/>
              </a:rPr>
              <a:t>Platform kept aligned with original research objectives throughout [11]. </a:t>
            </a:r>
            <a:endParaRPr lang="en-US" sz="1000" dirty="0"/>
          </a:p>
        </p:txBody>
      </p:sp>
      <p:sp>
        <p:nvSpPr>
          <p:cNvPr id="19" name="Shape 17"/>
          <p:cNvSpPr/>
          <p:nvPr/>
        </p:nvSpPr>
        <p:spPr>
          <a:xfrm>
            <a:off x="347472" y="3712464"/>
            <a:ext cx="804672" cy="658368"/>
          </a:xfrm>
          <a:prstGeom prst="rect">
            <a:avLst/>
          </a:prstGeom>
          <a:solidFill>
            <a:srgbClr val="7B4F6E"/>
          </a:solidFill>
          <a:ln w="12700">
            <a:solidFill>
              <a:srgbClr val="7B4F6E"/>
            </a:solidFill>
            <a:prstDash val="solid"/>
          </a:ln>
        </p:spPr>
        <p:txBody>
          <a:bodyPr/>
          <a:lstStyle/>
          <a:p>
            <a:endParaRPr lang="en-GB"/>
          </a:p>
        </p:txBody>
      </p:sp>
      <p:sp>
        <p:nvSpPr>
          <p:cNvPr id="20" name="Text 18"/>
          <p:cNvSpPr/>
          <p:nvPr/>
        </p:nvSpPr>
        <p:spPr>
          <a:xfrm>
            <a:off x="347472" y="3712464"/>
            <a:ext cx="804672" cy="658368"/>
          </a:xfrm>
          <a:prstGeom prst="rect">
            <a:avLst/>
          </a:prstGeom>
          <a:noFill/>
          <a:ln/>
        </p:spPr>
        <p:txBody>
          <a:bodyPr wrap="square" rtlCol="0" anchor="ctr"/>
          <a:lstStyle/>
          <a:p>
            <a:pPr marL="0" indent="0" algn="ctr">
              <a:buNone/>
            </a:pPr>
            <a:r>
              <a:rPr lang="en-US" sz="1100" b="1" dirty="0">
                <a:solidFill>
                  <a:srgbClr val="FFFFFF"/>
                </a:solidFill>
                <a:latin typeface="Calibri" pitchFamily="34" charset="0"/>
                <a:ea typeface="Calibri" pitchFamily="34" charset="-122"/>
                <a:cs typeface="Calibri" pitchFamily="34" charset="-120"/>
              </a:rPr>
              <a:t>Plan</a:t>
            </a:r>
            <a:endParaRPr lang="en-US" sz="1100" dirty="0"/>
          </a:p>
        </p:txBody>
      </p:sp>
      <p:sp>
        <p:nvSpPr>
          <p:cNvPr id="21" name="Text 19"/>
          <p:cNvSpPr/>
          <p:nvPr/>
        </p:nvSpPr>
        <p:spPr>
          <a:xfrm>
            <a:off x="1152144" y="3877056"/>
            <a:ext cx="128016" cy="329184"/>
          </a:xfrm>
          <a:prstGeom prst="rect">
            <a:avLst/>
          </a:prstGeom>
          <a:noFill/>
          <a:ln/>
        </p:spPr>
        <p:txBody>
          <a:bodyPr wrap="square" rtlCol="0" anchor="ctr"/>
          <a:lstStyle/>
          <a:p>
            <a:pPr marL="0" indent="0" algn="ctr">
              <a:buNone/>
            </a:pPr>
            <a:r>
              <a:rPr lang="en-US" sz="1200" dirty="0">
                <a:solidFill>
                  <a:srgbClr val="6B5B65"/>
                </a:solidFill>
              </a:rPr>
              <a:t>→</a:t>
            </a:r>
            <a:endParaRPr lang="en-US" sz="1200" dirty="0"/>
          </a:p>
        </p:txBody>
      </p:sp>
      <p:sp>
        <p:nvSpPr>
          <p:cNvPr id="22" name="Shape 20"/>
          <p:cNvSpPr/>
          <p:nvPr/>
        </p:nvSpPr>
        <p:spPr>
          <a:xfrm>
            <a:off x="1280160" y="3712464"/>
            <a:ext cx="804672" cy="658368"/>
          </a:xfrm>
          <a:prstGeom prst="rect">
            <a:avLst/>
          </a:prstGeom>
          <a:solidFill>
            <a:srgbClr val="C96F7E"/>
          </a:solidFill>
          <a:ln w="12700">
            <a:solidFill>
              <a:srgbClr val="C96F7E"/>
            </a:solidFill>
            <a:prstDash val="solid"/>
          </a:ln>
        </p:spPr>
        <p:txBody>
          <a:bodyPr/>
          <a:lstStyle/>
          <a:p>
            <a:endParaRPr lang="en-GB"/>
          </a:p>
        </p:txBody>
      </p:sp>
      <p:sp>
        <p:nvSpPr>
          <p:cNvPr id="23" name="Text 21"/>
          <p:cNvSpPr/>
          <p:nvPr/>
        </p:nvSpPr>
        <p:spPr>
          <a:xfrm>
            <a:off x="1280160" y="3712464"/>
            <a:ext cx="804672" cy="658368"/>
          </a:xfrm>
          <a:prstGeom prst="rect">
            <a:avLst/>
          </a:prstGeom>
          <a:noFill/>
          <a:ln/>
        </p:spPr>
        <p:txBody>
          <a:bodyPr wrap="square" rtlCol="0" anchor="ctr"/>
          <a:lstStyle/>
          <a:p>
            <a:pPr marL="0" indent="0" algn="ctr">
              <a:buNone/>
            </a:pPr>
            <a:r>
              <a:rPr lang="en-US" sz="1100" b="1" dirty="0">
                <a:solidFill>
                  <a:srgbClr val="FFFFFF"/>
                </a:solidFill>
                <a:latin typeface="Calibri" pitchFamily="34" charset="0"/>
                <a:ea typeface="Calibri" pitchFamily="34" charset="-122"/>
                <a:cs typeface="Calibri" pitchFamily="34" charset="-120"/>
              </a:rPr>
              <a:t>Build</a:t>
            </a:r>
            <a:endParaRPr lang="en-US" sz="1100" dirty="0"/>
          </a:p>
        </p:txBody>
      </p:sp>
      <p:sp>
        <p:nvSpPr>
          <p:cNvPr id="24" name="Text 22"/>
          <p:cNvSpPr/>
          <p:nvPr/>
        </p:nvSpPr>
        <p:spPr>
          <a:xfrm>
            <a:off x="2084832" y="3877056"/>
            <a:ext cx="128016" cy="329184"/>
          </a:xfrm>
          <a:prstGeom prst="rect">
            <a:avLst/>
          </a:prstGeom>
          <a:noFill/>
          <a:ln/>
        </p:spPr>
        <p:txBody>
          <a:bodyPr wrap="square" rtlCol="0" anchor="ctr"/>
          <a:lstStyle/>
          <a:p>
            <a:pPr marL="0" indent="0" algn="ctr">
              <a:buNone/>
            </a:pPr>
            <a:r>
              <a:rPr lang="en-US" sz="1200" dirty="0">
                <a:solidFill>
                  <a:srgbClr val="6B5B65"/>
                </a:solidFill>
              </a:rPr>
              <a:t>→</a:t>
            </a:r>
            <a:endParaRPr lang="en-US" sz="1200" dirty="0"/>
          </a:p>
        </p:txBody>
      </p:sp>
      <p:sp>
        <p:nvSpPr>
          <p:cNvPr id="25" name="Shape 23"/>
          <p:cNvSpPr/>
          <p:nvPr/>
        </p:nvSpPr>
        <p:spPr>
          <a:xfrm>
            <a:off x="2212848" y="3712464"/>
            <a:ext cx="804672" cy="658368"/>
          </a:xfrm>
          <a:prstGeom prst="rect">
            <a:avLst/>
          </a:prstGeom>
          <a:solidFill>
            <a:srgbClr val="7A9B8A"/>
          </a:solidFill>
          <a:ln w="12700">
            <a:solidFill>
              <a:srgbClr val="7A9B8A"/>
            </a:solidFill>
            <a:prstDash val="solid"/>
          </a:ln>
        </p:spPr>
        <p:txBody>
          <a:bodyPr/>
          <a:lstStyle/>
          <a:p>
            <a:endParaRPr lang="en-GB"/>
          </a:p>
        </p:txBody>
      </p:sp>
      <p:sp>
        <p:nvSpPr>
          <p:cNvPr id="26" name="Text 24"/>
          <p:cNvSpPr/>
          <p:nvPr/>
        </p:nvSpPr>
        <p:spPr>
          <a:xfrm>
            <a:off x="2212848" y="3712464"/>
            <a:ext cx="804672" cy="658368"/>
          </a:xfrm>
          <a:prstGeom prst="rect">
            <a:avLst/>
          </a:prstGeom>
          <a:noFill/>
          <a:ln/>
        </p:spPr>
        <p:txBody>
          <a:bodyPr wrap="square" rtlCol="0" anchor="ctr"/>
          <a:lstStyle/>
          <a:p>
            <a:pPr marL="0" indent="0" algn="ctr">
              <a:buNone/>
            </a:pPr>
            <a:r>
              <a:rPr lang="en-US" sz="1100" b="1" dirty="0">
                <a:solidFill>
                  <a:srgbClr val="FFFFFF"/>
                </a:solidFill>
                <a:latin typeface="Calibri" pitchFamily="34" charset="0"/>
                <a:ea typeface="Calibri" pitchFamily="34" charset="-122"/>
                <a:cs typeface="Calibri" pitchFamily="34" charset="-120"/>
              </a:rPr>
              <a:t>Test</a:t>
            </a:r>
            <a:endParaRPr lang="en-US" sz="1100" dirty="0"/>
          </a:p>
        </p:txBody>
      </p:sp>
      <p:sp>
        <p:nvSpPr>
          <p:cNvPr id="27" name="Text 25"/>
          <p:cNvSpPr/>
          <p:nvPr/>
        </p:nvSpPr>
        <p:spPr>
          <a:xfrm>
            <a:off x="3017520" y="3877056"/>
            <a:ext cx="128016" cy="329184"/>
          </a:xfrm>
          <a:prstGeom prst="rect">
            <a:avLst/>
          </a:prstGeom>
          <a:noFill/>
          <a:ln/>
        </p:spPr>
        <p:txBody>
          <a:bodyPr wrap="square" rtlCol="0" anchor="ctr"/>
          <a:lstStyle/>
          <a:p>
            <a:pPr marL="0" indent="0" algn="ctr">
              <a:buNone/>
            </a:pPr>
            <a:r>
              <a:rPr lang="en-US" sz="1200" dirty="0">
                <a:solidFill>
                  <a:srgbClr val="6B5B65"/>
                </a:solidFill>
              </a:rPr>
              <a:t>→</a:t>
            </a:r>
            <a:endParaRPr lang="en-US" sz="1200" dirty="0"/>
          </a:p>
        </p:txBody>
      </p:sp>
      <p:sp>
        <p:nvSpPr>
          <p:cNvPr id="28" name="Shape 26"/>
          <p:cNvSpPr/>
          <p:nvPr/>
        </p:nvSpPr>
        <p:spPr>
          <a:xfrm>
            <a:off x="3145536" y="3712464"/>
            <a:ext cx="804672" cy="658368"/>
          </a:xfrm>
          <a:prstGeom prst="rect">
            <a:avLst/>
          </a:prstGeom>
          <a:solidFill>
            <a:srgbClr val="7B4F6E"/>
          </a:solidFill>
          <a:ln w="12700">
            <a:solidFill>
              <a:srgbClr val="7B4F6E"/>
            </a:solidFill>
            <a:prstDash val="solid"/>
          </a:ln>
        </p:spPr>
        <p:txBody>
          <a:bodyPr/>
          <a:lstStyle/>
          <a:p>
            <a:endParaRPr lang="en-GB"/>
          </a:p>
        </p:txBody>
      </p:sp>
      <p:sp>
        <p:nvSpPr>
          <p:cNvPr id="29" name="Text 27"/>
          <p:cNvSpPr/>
          <p:nvPr/>
        </p:nvSpPr>
        <p:spPr>
          <a:xfrm>
            <a:off x="3145536" y="3712464"/>
            <a:ext cx="804672" cy="658368"/>
          </a:xfrm>
          <a:prstGeom prst="rect">
            <a:avLst/>
          </a:prstGeom>
          <a:noFill/>
          <a:ln/>
        </p:spPr>
        <p:txBody>
          <a:bodyPr wrap="square" rtlCol="0" anchor="ctr"/>
          <a:lstStyle/>
          <a:p>
            <a:pPr marL="0" indent="0" algn="ctr">
              <a:buNone/>
            </a:pPr>
            <a:r>
              <a:rPr lang="en-US" sz="1100" b="1" dirty="0">
                <a:solidFill>
                  <a:srgbClr val="FFFFFF"/>
                </a:solidFill>
                <a:latin typeface="Calibri" pitchFamily="34" charset="0"/>
                <a:ea typeface="Calibri" pitchFamily="34" charset="-122"/>
                <a:cs typeface="Calibri" pitchFamily="34" charset="-120"/>
              </a:rPr>
              <a:t>Review</a:t>
            </a:r>
            <a:endParaRPr lang="en-US" sz="1100" dirty="0"/>
          </a:p>
        </p:txBody>
      </p:sp>
      <p:sp>
        <p:nvSpPr>
          <p:cNvPr id="31" name="Shape 29"/>
          <p:cNvSpPr/>
          <p:nvPr/>
        </p:nvSpPr>
        <p:spPr>
          <a:xfrm>
            <a:off x="4389120" y="1338349"/>
            <a:ext cx="4434840" cy="3438144"/>
          </a:xfrm>
          <a:prstGeom prst="rect">
            <a:avLst/>
          </a:prstGeom>
          <a:solidFill>
            <a:srgbClr val="FFFFFF"/>
          </a:solidFill>
          <a:ln w="12700">
            <a:solidFill>
              <a:srgbClr val="E8D5E3"/>
            </a:solidFill>
            <a:prstDash val="solid"/>
          </a:ln>
        </p:spPr>
        <p:txBody>
          <a:bodyPr/>
          <a:lstStyle/>
          <a:p>
            <a:endParaRPr lang="en-GB"/>
          </a:p>
        </p:txBody>
      </p:sp>
      <p:sp>
        <p:nvSpPr>
          <p:cNvPr id="32" name="Shape 30"/>
          <p:cNvSpPr/>
          <p:nvPr/>
        </p:nvSpPr>
        <p:spPr>
          <a:xfrm>
            <a:off x="4480560" y="1115568"/>
            <a:ext cx="4434840" cy="347472"/>
          </a:xfrm>
          <a:prstGeom prst="rect">
            <a:avLst/>
          </a:prstGeom>
          <a:solidFill>
            <a:srgbClr val="C96F7E"/>
          </a:solidFill>
          <a:ln w="12700">
            <a:solidFill>
              <a:srgbClr val="C96F7E"/>
            </a:solidFill>
            <a:prstDash val="solid"/>
          </a:ln>
        </p:spPr>
        <p:txBody>
          <a:bodyPr/>
          <a:lstStyle/>
          <a:p>
            <a:endParaRPr lang="en-GB"/>
          </a:p>
        </p:txBody>
      </p:sp>
      <p:sp>
        <p:nvSpPr>
          <p:cNvPr id="33" name="Text 31"/>
          <p:cNvSpPr/>
          <p:nvPr/>
        </p:nvSpPr>
        <p:spPr>
          <a:xfrm>
            <a:off x="4608576" y="1115568"/>
            <a:ext cx="4187952" cy="347472"/>
          </a:xfrm>
          <a:prstGeom prst="rect">
            <a:avLst/>
          </a:prstGeom>
          <a:noFill/>
          <a:ln/>
        </p:spPr>
        <p:txBody>
          <a:bodyPr wrap="square" rtlCol="0" anchor="ctr"/>
          <a:lstStyle/>
          <a:p>
            <a:pPr marL="0" indent="0">
              <a:buNone/>
            </a:pPr>
            <a:r>
              <a:rPr lang="en-US" sz="1200" b="1" dirty="0">
                <a:solidFill>
                  <a:srgbClr val="FFFFFF"/>
                </a:solidFill>
                <a:latin typeface="Calibri" pitchFamily="34" charset="0"/>
                <a:ea typeface="Calibri" pitchFamily="34" charset="-122"/>
                <a:cs typeface="Calibri" pitchFamily="34" charset="-120"/>
              </a:rPr>
              <a:t>Technology Stack</a:t>
            </a:r>
            <a:endParaRPr lang="en-US" sz="1200" dirty="0"/>
          </a:p>
        </p:txBody>
      </p:sp>
      <p:sp>
        <p:nvSpPr>
          <p:cNvPr id="34" name="Shape 32"/>
          <p:cNvSpPr/>
          <p:nvPr/>
        </p:nvSpPr>
        <p:spPr>
          <a:xfrm>
            <a:off x="4608576" y="1554480"/>
            <a:ext cx="804672" cy="402336"/>
          </a:xfrm>
          <a:prstGeom prst="rect">
            <a:avLst/>
          </a:prstGeom>
          <a:solidFill>
            <a:srgbClr val="7B4F6E"/>
          </a:solidFill>
          <a:ln w="12700">
            <a:solidFill>
              <a:srgbClr val="7B4F6E"/>
            </a:solidFill>
            <a:prstDash val="solid"/>
          </a:ln>
        </p:spPr>
        <p:txBody>
          <a:bodyPr/>
          <a:lstStyle/>
          <a:p>
            <a:endParaRPr lang="en-GB"/>
          </a:p>
        </p:txBody>
      </p:sp>
      <p:sp>
        <p:nvSpPr>
          <p:cNvPr id="35" name="Text 33"/>
          <p:cNvSpPr/>
          <p:nvPr/>
        </p:nvSpPr>
        <p:spPr>
          <a:xfrm>
            <a:off x="4608576" y="1554480"/>
            <a:ext cx="804672" cy="402336"/>
          </a:xfrm>
          <a:prstGeom prst="rect">
            <a:avLst/>
          </a:prstGeom>
          <a:noFill/>
          <a:ln/>
        </p:spPr>
        <p:txBody>
          <a:bodyPr wrap="square" rtlCol="0" anchor="ctr"/>
          <a:lstStyle/>
          <a:p>
            <a:pPr marL="0" indent="0" algn="ctr">
              <a:buNone/>
            </a:pPr>
            <a:r>
              <a:rPr lang="en-US" sz="950" b="1" dirty="0">
                <a:solidFill>
                  <a:srgbClr val="FFFFFF"/>
                </a:solidFill>
                <a:latin typeface="Calibri" pitchFamily="34" charset="0"/>
                <a:ea typeface="Calibri" pitchFamily="34" charset="-122"/>
                <a:cs typeface="Calibri" pitchFamily="34" charset="-120"/>
              </a:rPr>
              <a:t>Backend</a:t>
            </a:r>
            <a:endParaRPr lang="en-US" sz="950" dirty="0"/>
          </a:p>
        </p:txBody>
      </p:sp>
      <p:sp>
        <p:nvSpPr>
          <p:cNvPr id="36" name="Shape 34"/>
          <p:cNvSpPr/>
          <p:nvPr/>
        </p:nvSpPr>
        <p:spPr>
          <a:xfrm>
            <a:off x="5413248" y="1554480"/>
            <a:ext cx="3383280" cy="402336"/>
          </a:xfrm>
          <a:prstGeom prst="rect">
            <a:avLst/>
          </a:prstGeom>
          <a:solidFill>
            <a:srgbClr val="F5EEF3"/>
          </a:solidFill>
          <a:ln w="12700">
            <a:solidFill>
              <a:srgbClr val="E8D5E3"/>
            </a:solidFill>
            <a:prstDash val="solid"/>
          </a:ln>
        </p:spPr>
        <p:txBody>
          <a:bodyPr/>
          <a:lstStyle/>
          <a:p>
            <a:endParaRPr lang="en-GB" dirty="0"/>
          </a:p>
        </p:txBody>
      </p:sp>
      <p:sp>
        <p:nvSpPr>
          <p:cNvPr id="37" name="Text 35"/>
          <p:cNvSpPr/>
          <p:nvPr/>
        </p:nvSpPr>
        <p:spPr>
          <a:xfrm>
            <a:off x="5486400" y="1554480"/>
            <a:ext cx="3236976" cy="402336"/>
          </a:xfrm>
          <a:prstGeom prst="rect">
            <a:avLst/>
          </a:prstGeom>
          <a:noFill/>
          <a:ln/>
        </p:spPr>
        <p:txBody>
          <a:bodyPr wrap="square" rtlCol="0" anchor="ctr"/>
          <a:lstStyle/>
          <a:p>
            <a:pPr marL="0" indent="0">
              <a:buNone/>
            </a:pPr>
            <a:r>
              <a:rPr lang="en-US" sz="950" dirty="0">
                <a:solidFill>
                  <a:srgbClr val="2D1A28"/>
                </a:solidFill>
                <a:latin typeface="Calibri" pitchFamily="34" charset="0"/>
                <a:ea typeface="Calibri" pitchFamily="34" charset="-122"/>
                <a:cs typeface="Calibri" pitchFamily="34" charset="-120"/>
              </a:rPr>
              <a:t>Python  ·  Flask  ·  Flask-Login  ·  Flask-WTF [12]. </a:t>
            </a:r>
            <a:endParaRPr lang="en-US" sz="950" dirty="0"/>
          </a:p>
        </p:txBody>
      </p:sp>
      <p:sp>
        <p:nvSpPr>
          <p:cNvPr id="38" name="Shape 36"/>
          <p:cNvSpPr/>
          <p:nvPr/>
        </p:nvSpPr>
        <p:spPr>
          <a:xfrm>
            <a:off x="4608576" y="2103120"/>
            <a:ext cx="804672" cy="402336"/>
          </a:xfrm>
          <a:prstGeom prst="rect">
            <a:avLst/>
          </a:prstGeom>
          <a:solidFill>
            <a:srgbClr val="C96F7E"/>
          </a:solidFill>
          <a:ln w="12700">
            <a:solidFill>
              <a:srgbClr val="C96F7E"/>
            </a:solidFill>
            <a:prstDash val="solid"/>
          </a:ln>
        </p:spPr>
        <p:txBody>
          <a:bodyPr/>
          <a:lstStyle/>
          <a:p>
            <a:endParaRPr lang="en-GB"/>
          </a:p>
        </p:txBody>
      </p:sp>
      <p:sp>
        <p:nvSpPr>
          <p:cNvPr id="39" name="Text 37"/>
          <p:cNvSpPr/>
          <p:nvPr/>
        </p:nvSpPr>
        <p:spPr>
          <a:xfrm>
            <a:off x="4608576" y="2103120"/>
            <a:ext cx="804672" cy="402336"/>
          </a:xfrm>
          <a:prstGeom prst="rect">
            <a:avLst/>
          </a:prstGeom>
          <a:noFill/>
          <a:ln/>
        </p:spPr>
        <p:txBody>
          <a:bodyPr wrap="square" rtlCol="0" anchor="ctr"/>
          <a:lstStyle/>
          <a:p>
            <a:pPr marL="0" indent="0" algn="ctr">
              <a:buNone/>
            </a:pPr>
            <a:r>
              <a:rPr lang="en-US" sz="950" b="1" dirty="0">
                <a:solidFill>
                  <a:srgbClr val="FFFFFF"/>
                </a:solidFill>
                <a:latin typeface="Calibri" pitchFamily="34" charset="0"/>
                <a:ea typeface="Calibri" pitchFamily="34" charset="-122"/>
                <a:cs typeface="Calibri" pitchFamily="34" charset="-120"/>
              </a:rPr>
              <a:t>Database</a:t>
            </a:r>
            <a:endParaRPr lang="en-US" sz="950" dirty="0"/>
          </a:p>
        </p:txBody>
      </p:sp>
      <p:sp>
        <p:nvSpPr>
          <p:cNvPr id="40" name="Shape 38"/>
          <p:cNvSpPr/>
          <p:nvPr/>
        </p:nvSpPr>
        <p:spPr>
          <a:xfrm>
            <a:off x="5413248" y="2103120"/>
            <a:ext cx="3383280" cy="402336"/>
          </a:xfrm>
          <a:prstGeom prst="rect">
            <a:avLst/>
          </a:prstGeom>
          <a:solidFill>
            <a:srgbClr val="FFFFFF"/>
          </a:solidFill>
          <a:ln w="12700">
            <a:solidFill>
              <a:srgbClr val="E8D5E3"/>
            </a:solidFill>
            <a:prstDash val="solid"/>
          </a:ln>
        </p:spPr>
        <p:txBody>
          <a:bodyPr/>
          <a:lstStyle/>
          <a:p>
            <a:endParaRPr lang="en-GB"/>
          </a:p>
        </p:txBody>
      </p:sp>
      <p:sp>
        <p:nvSpPr>
          <p:cNvPr id="41" name="Text 39"/>
          <p:cNvSpPr/>
          <p:nvPr/>
        </p:nvSpPr>
        <p:spPr>
          <a:xfrm>
            <a:off x="5486400" y="2103120"/>
            <a:ext cx="3236976" cy="402336"/>
          </a:xfrm>
          <a:prstGeom prst="rect">
            <a:avLst/>
          </a:prstGeom>
          <a:noFill/>
          <a:ln/>
        </p:spPr>
        <p:txBody>
          <a:bodyPr wrap="square" rtlCol="0" anchor="ctr"/>
          <a:lstStyle/>
          <a:p>
            <a:pPr marL="0" indent="0">
              <a:buNone/>
            </a:pPr>
            <a:r>
              <a:rPr lang="en-US" sz="950" dirty="0">
                <a:solidFill>
                  <a:srgbClr val="2D1A28"/>
                </a:solidFill>
                <a:latin typeface="Calibri" pitchFamily="34" charset="0"/>
                <a:ea typeface="Calibri" pitchFamily="34" charset="-122"/>
                <a:cs typeface="Calibri" pitchFamily="34" charset="-120"/>
              </a:rPr>
              <a:t>SQLite  ·  Flask-SQL  ·  Flask-Migrate</a:t>
            </a:r>
            <a:endParaRPr lang="en-US" sz="950" dirty="0"/>
          </a:p>
        </p:txBody>
      </p:sp>
      <p:sp>
        <p:nvSpPr>
          <p:cNvPr id="42" name="Shape 40"/>
          <p:cNvSpPr/>
          <p:nvPr/>
        </p:nvSpPr>
        <p:spPr>
          <a:xfrm>
            <a:off x="4608576" y="2651760"/>
            <a:ext cx="804672" cy="402336"/>
          </a:xfrm>
          <a:prstGeom prst="rect">
            <a:avLst/>
          </a:prstGeom>
          <a:solidFill>
            <a:srgbClr val="7A9B8A"/>
          </a:solidFill>
          <a:ln w="12700">
            <a:solidFill>
              <a:srgbClr val="7A9B8A"/>
            </a:solidFill>
            <a:prstDash val="solid"/>
          </a:ln>
        </p:spPr>
        <p:txBody>
          <a:bodyPr/>
          <a:lstStyle/>
          <a:p>
            <a:endParaRPr lang="en-GB"/>
          </a:p>
        </p:txBody>
      </p:sp>
      <p:sp>
        <p:nvSpPr>
          <p:cNvPr id="43" name="Text 41"/>
          <p:cNvSpPr/>
          <p:nvPr/>
        </p:nvSpPr>
        <p:spPr>
          <a:xfrm>
            <a:off x="4608576" y="2651760"/>
            <a:ext cx="804672" cy="402336"/>
          </a:xfrm>
          <a:prstGeom prst="rect">
            <a:avLst/>
          </a:prstGeom>
          <a:noFill/>
          <a:ln/>
        </p:spPr>
        <p:txBody>
          <a:bodyPr wrap="square" rtlCol="0" anchor="ctr"/>
          <a:lstStyle/>
          <a:p>
            <a:pPr marL="0" indent="0" algn="ctr">
              <a:buNone/>
            </a:pPr>
            <a:r>
              <a:rPr lang="en-US" sz="950" b="1" dirty="0">
                <a:solidFill>
                  <a:srgbClr val="FFFFFF"/>
                </a:solidFill>
                <a:latin typeface="Calibri" pitchFamily="34" charset="0"/>
                <a:ea typeface="Calibri" pitchFamily="34" charset="-122"/>
                <a:cs typeface="Calibri" pitchFamily="34" charset="-120"/>
              </a:rPr>
              <a:t>Frontend</a:t>
            </a:r>
            <a:endParaRPr lang="en-US" sz="950" dirty="0"/>
          </a:p>
        </p:txBody>
      </p:sp>
      <p:sp>
        <p:nvSpPr>
          <p:cNvPr id="44" name="Shape 42"/>
          <p:cNvSpPr/>
          <p:nvPr/>
        </p:nvSpPr>
        <p:spPr>
          <a:xfrm>
            <a:off x="5413248" y="2651760"/>
            <a:ext cx="3383280" cy="402336"/>
          </a:xfrm>
          <a:prstGeom prst="rect">
            <a:avLst/>
          </a:prstGeom>
          <a:solidFill>
            <a:srgbClr val="F5EEF3"/>
          </a:solidFill>
          <a:ln w="12700">
            <a:solidFill>
              <a:srgbClr val="E8D5E3"/>
            </a:solidFill>
            <a:prstDash val="solid"/>
          </a:ln>
        </p:spPr>
        <p:txBody>
          <a:bodyPr/>
          <a:lstStyle/>
          <a:p>
            <a:endParaRPr lang="en-GB"/>
          </a:p>
        </p:txBody>
      </p:sp>
      <p:sp>
        <p:nvSpPr>
          <p:cNvPr id="45" name="Text 43"/>
          <p:cNvSpPr/>
          <p:nvPr/>
        </p:nvSpPr>
        <p:spPr>
          <a:xfrm>
            <a:off x="5486400" y="2651760"/>
            <a:ext cx="3236976" cy="402336"/>
          </a:xfrm>
          <a:prstGeom prst="rect">
            <a:avLst/>
          </a:prstGeom>
          <a:noFill/>
          <a:ln/>
        </p:spPr>
        <p:txBody>
          <a:bodyPr wrap="square" rtlCol="0" anchor="ctr"/>
          <a:lstStyle/>
          <a:p>
            <a:pPr marL="0" indent="0">
              <a:buNone/>
            </a:pPr>
            <a:r>
              <a:rPr lang="en-US" sz="950" dirty="0">
                <a:solidFill>
                  <a:srgbClr val="2D1A28"/>
                </a:solidFill>
                <a:latin typeface="Calibri" pitchFamily="34" charset="0"/>
                <a:ea typeface="Calibri" pitchFamily="34" charset="-122"/>
                <a:cs typeface="Calibri" pitchFamily="34" charset="-120"/>
              </a:rPr>
              <a:t>HTML  ·  CSS  ·  JavaScript  ·  Jinja2</a:t>
            </a:r>
            <a:endParaRPr lang="en-US" sz="950" dirty="0"/>
          </a:p>
        </p:txBody>
      </p:sp>
      <p:sp>
        <p:nvSpPr>
          <p:cNvPr id="46" name="Shape 44"/>
          <p:cNvSpPr/>
          <p:nvPr/>
        </p:nvSpPr>
        <p:spPr>
          <a:xfrm>
            <a:off x="4608576" y="3200400"/>
            <a:ext cx="804672" cy="402336"/>
          </a:xfrm>
          <a:prstGeom prst="rect">
            <a:avLst/>
          </a:prstGeom>
          <a:solidFill>
            <a:srgbClr val="7B4F6E"/>
          </a:solidFill>
          <a:ln w="12700">
            <a:solidFill>
              <a:srgbClr val="7B4F6E"/>
            </a:solidFill>
            <a:prstDash val="solid"/>
          </a:ln>
        </p:spPr>
        <p:txBody>
          <a:bodyPr/>
          <a:lstStyle/>
          <a:p>
            <a:endParaRPr lang="en-GB"/>
          </a:p>
        </p:txBody>
      </p:sp>
      <p:sp>
        <p:nvSpPr>
          <p:cNvPr id="47" name="Text 45"/>
          <p:cNvSpPr/>
          <p:nvPr/>
        </p:nvSpPr>
        <p:spPr>
          <a:xfrm>
            <a:off x="4608576" y="3200400"/>
            <a:ext cx="804672" cy="402336"/>
          </a:xfrm>
          <a:prstGeom prst="rect">
            <a:avLst/>
          </a:prstGeom>
          <a:noFill/>
          <a:ln/>
        </p:spPr>
        <p:txBody>
          <a:bodyPr wrap="square" rtlCol="0" anchor="ctr"/>
          <a:lstStyle/>
          <a:p>
            <a:pPr marL="0" indent="0" algn="ctr">
              <a:buNone/>
            </a:pPr>
            <a:r>
              <a:rPr lang="en-US" sz="950" b="1" dirty="0">
                <a:solidFill>
                  <a:srgbClr val="FFFFFF"/>
                </a:solidFill>
                <a:latin typeface="Calibri" pitchFamily="34" charset="0"/>
                <a:ea typeface="Calibri" pitchFamily="34" charset="-122"/>
                <a:cs typeface="Calibri" pitchFamily="34" charset="-120"/>
              </a:rPr>
              <a:t>Security</a:t>
            </a:r>
            <a:endParaRPr lang="en-US" sz="950" dirty="0"/>
          </a:p>
        </p:txBody>
      </p:sp>
      <p:sp>
        <p:nvSpPr>
          <p:cNvPr id="48" name="Shape 46"/>
          <p:cNvSpPr/>
          <p:nvPr/>
        </p:nvSpPr>
        <p:spPr>
          <a:xfrm>
            <a:off x="5413248" y="3200400"/>
            <a:ext cx="3383280" cy="402336"/>
          </a:xfrm>
          <a:prstGeom prst="rect">
            <a:avLst/>
          </a:prstGeom>
          <a:solidFill>
            <a:srgbClr val="FFFFFF"/>
          </a:solidFill>
          <a:ln w="12700">
            <a:solidFill>
              <a:srgbClr val="E8D5E3"/>
            </a:solidFill>
            <a:prstDash val="solid"/>
          </a:ln>
        </p:spPr>
        <p:txBody>
          <a:bodyPr/>
          <a:lstStyle/>
          <a:p>
            <a:endParaRPr lang="en-GB"/>
          </a:p>
        </p:txBody>
      </p:sp>
      <p:sp>
        <p:nvSpPr>
          <p:cNvPr id="49" name="Text 47"/>
          <p:cNvSpPr/>
          <p:nvPr/>
        </p:nvSpPr>
        <p:spPr>
          <a:xfrm>
            <a:off x="5486400" y="3200400"/>
            <a:ext cx="3236976" cy="402336"/>
          </a:xfrm>
          <a:prstGeom prst="rect">
            <a:avLst/>
          </a:prstGeom>
          <a:noFill/>
          <a:ln/>
        </p:spPr>
        <p:txBody>
          <a:bodyPr wrap="square" rtlCol="0" anchor="ctr"/>
          <a:lstStyle/>
          <a:p>
            <a:pPr marL="0" indent="0">
              <a:buNone/>
            </a:pPr>
            <a:r>
              <a:rPr lang="en-US" sz="950" dirty="0">
                <a:solidFill>
                  <a:srgbClr val="2D1A28"/>
                </a:solidFill>
                <a:latin typeface="Calibri" pitchFamily="34" charset="0"/>
                <a:ea typeface="Calibri" pitchFamily="34" charset="-122"/>
                <a:cs typeface="Calibri" pitchFamily="34" charset="-120"/>
              </a:rPr>
              <a:t>Werkzeug hashing  ·  CSRF protection  ·  Session mgmt</a:t>
            </a:r>
            <a:endParaRPr lang="en-US" sz="950" dirty="0"/>
          </a:p>
        </p:txBody>
      </p:sp>
      <p:sp>
        <p:nvSpPr>
          <p:cNvPr id="50" name="Shape 48"/>
          <p:cNvSpPr/>
          <p:nvPr/>
        </p:nvSpPr>
        <p:spPr>
          <a:xfrm>
            <a:off x="4608576" y="3749040"/>
            <a:ext cx="804672" cy="402336"/>
          </a:xfrm>
          <a:prstGeom prst="rect">
            <a:avLst/>
          </a:prstGeom>
          <a:solidFill>
            <a:srgbClr val="C96F7E"/>
          </a:solidFill>
          <a:ln w="12700">
            <a:solidFill>
              <a:srgbClr val="C96F7E"/>
            </a:solidFill>
            <a:prstDash val="solid"/>
          </a:ln>
        </p:spPr>
        <p:txBody>
          <a:bodyPr/>
          <a:lstStyle/>
          <a:p>
            <a:endParaRPr lang="en-GB"/>
          </a:p>
        </p:txBody>
      </p:sp>
      <p:sp>
        <p:nvSpPr>
          <p:cNvPr id="51" name="Text 49"/>
          <p:cNvSpPr/>
          <p:nvPr/>
        </p:nvSpPr>
        <p:spPr>
          <a:xfrm>
            <a:off x="4608576" y="3749040"/>
            <a:ext cx="804672" cy="402336"/>
          </a:xfrm>
          <a:prstGeom prst="rect">
            <a:avLst/>
          </a:prstGeom>
          <a:noFill/>
          <a:ln/>
        </p:spPr>
        <p:txBody>
          <a:bodyPr wrap="square" rtlCol="0" anchor="ctr"/>
          <a:lstStyle/>
          <a:p>
            <a:pPr marL="0" indent="0" algn="ctr">
              <a:buNone/>
            </a:pPr>
            <a:r>
              <a:rPr lang="en-US" sz="950" b="1" dirty="0">
                <a:solidFill>
                  <a:srgbClr val="FFFFFF"/>
                </a:solidFill>
                <a:latin typeface="Calibri" pitchFamily="34" charset="0"/>
                <a:ea typeface="Calibri" pitchFamily="34" charset="-122"/>
                <a:cs typeface="Calibri" pitchFamily="34" charset="-120"/>
              </a:rPr>
              <a:t>Other</a:t>
            </a:r>
            <a:endParaRPr lang="en-US" sz="950" dirty="0"/>
          </a:p>
        </p:txBody>
      </p:sp>
      <p:sp>
        <p:nvSpPr>
          <p:cNvPr id="52" name="Shape 50"/>
          <p:cNvSpPr/>
          <p:nvPr/>
        </p:nvSpPr>
        <p:spPr>
          <a:xfrm>
            <a:off x="5413248" y="3749040"/>
            <a:ext cx="3383280" cy="402336"/>
          </a:xfrm>
          <a:prstGeom prst="rect">
            <a:avLst/>
          </a:prstGeom>
          <a:solidFill>
            <a:srgbClr val="F5EEF3"/>
          </a:solidFill>
          <a:ln w="12700">
            <a:solidFill>
              <a:srgbClr val="E8D5E3"/>
            </a:solidFill>
            <a:prstDash val="solid"/>
          </a:ln>
        </p:spPr>
        <p:txBody>
          <a:bodyPr/>
          <a:lstStyle/>
          <a:p>
            <a:endParaRPr lang="en-GB"/>
          </a:p>
        </p:txBody>
      </p:sp>
      <p:sp>
        <p:nvSpPr>
          <p:cNvPr id="53" name="Text 51"/>
          <p:cNvSpPr/>
          <p:nvPr/>
        </p:nvSpPr>
        <p:spPr>
          <a:xfrm>
            <a:off x="5486400" y="3749040"/>
            <a:ext cx="3236976" cy="402336"/>
          </a:xfrm>
          <a:prstGeom prst="rect">
            <a:avLst/>
          </a:prstGeom>
          <a:noFill/>
          <a:ln/>
        </p:spPr>
        <p:txBody>
          <a:bodyPr wrap="square" rtlCol="0" anchor="ctr"/>
          <a:lstStyle/>
          <a:p>
            <a:pPr marL="0" indent="0">
              <a:buNone/>
            </a:pPr>
            <a:r>
              <a:rPr lang="en-US" sz="950" dirty="0">
                <a:solidFill>
                  <a:srgbClr val="2D1A28"/>
                </a:solidFill>
                <a:latin typeface="Calibri" pitchFamily="34" charset="0"/>
                <a:ea typeface="Calibri" pitchFamily="34" charset="-122"/>
                <a:cs typeface="Calibri" pitchFamily="34" charset="-120"/>
              </a:rPr>
              <a:t>Pillow  ·  qrcode  ·  email-validator  ·  Flask-Mail</a:t>
            </a:r>
            <a:endParaRPr lang="en-US" sz="950" dirty="0"/>
          </a:p>
        </p:txBody>
      </p:sp>
      <p:sp>
        <p:nvSpPr>
          <p:cNvPr id="54" name="Shape 52"/>
          <p:cNvSpPr/>
          <p:nvPr/>
        </p:nvSpPr>
        <p:spPr>
          <a:xfrm>
            <a:off x="0" y="4828032"/>
            <a:ext cx="9144000" cy="315468"/>
          </a:xfrm>
          <a:prstGeom prst="rect">
            <a:avLst/>
          </a:prstGeom>
          <a:solidFill>
            <a:srgbClr val="2D1A28"/>
          </a:solidFill>
          <a:ln w="12700">
            <a:solidFill>
              <a:srgbClr val="2D1A28"/>
            </a:solidFill>
            <a:prstDash val="solid"/>
          </a:ln>
        </p:spPr>
        <p:txBody>
          <a:bodyPr/>
          <a:lstStyle/>
          <a:p>
            <a:endParaRPr lang="en-GB"/>
          </a:p>
        </p:txBody>
      </p:sp>
      <p:sp>
        <p:nvSpPr>
          <p:cNvPr id="55" name="Text 53"/>
          <p:cNvSpPr/>
          <p:nvPr/>
        </p:nvSpPr>
        <p:spPr>
          <a:xfrm>
            <a:off x="0" y="4828032"/>
            <a:ext cx="9144000" cy="315468"/>
          </a:xfrm>
          <a:prstGeom prst="rect">
            <a:avLst/>
          </a:prstGeom>
          <a:noFill/>
          <a:ln/>
        </p:spPr>
        <p:txBody>
          <a:bodyPr wrap="square" rtlCol="0" anchor="ctr"/>
          <a:lstStyle/>
          <a:p>
            <a:pPr marL="0" indent="0" algn="ctr">
              <a:buNone/>
            </a:pPr>
            <a:r>
              <a:rPr lang="en-US" sz="850" b="1" dirty="0">
                <a:solidFill>
                  <a:srgbClr val="C96F7E"/>
                </a:solidFill>
                <a:latin typeface="Calibri" pitchFamily="34" charset="0"/>
                <a:ea typeface="Calibri" pitchFamily="34" charset="-122"/>
                <a:cs typeface="Calibri" pitchFamily="34" charset="-120"/>
              </a:rPr>
              <a:t>BloomWell  ✦  </a:t>
            </a:r>
            <a:r>
              <a:rPr lang="en-US" sz="850" dirty="0">
                <a:solidFill>
                  <a:srgbClr val="9B8A94"/>
                </a:solidFill>
                <a:latin typeface="Calibri" pitchFamily="34" charset="0"/>
                <a:ea typeface="Calibri" pitchFamily="34" charset="-122"/>
                <a:cs typeface="Calibri" pitchFamily="34" charset="-120"/>
              </a:rPr>
              <a:t>Sahyra Khan  |  2237641  |  BSc (Hons) Applied Computing  |  UWTSD Birmingham  |  2026</a:t>
            </a:r>
            <a:endParaRPr lang="en-US" sz="85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7">
    <p:bg>
      <p:bgPr>
        <a:solidFill>
          <a:srgbClr val="FDF7FC"/>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7B4F6E"/>
          </a:solidFill>
          <a:ln w="12700">
            <a:solidFill>
              <a:srgbClr val="7B4F6E"/>
            </a:solidFill>
            <a:prstDash val="solid"/>
          </a:ln>
        </p:spPr>
        <p:txBody>
          <a:bodyPr/>
          <a:lstStyle/>
          <a:p>
            <a:endParaRPr lang="en-GB"/>
          </a:p>
        </p:txBody>
      </p:sp>
      <p:sp>
        <p:nvSpPr>
          <p:cNvPr id="3" name="Shape 1"/>
          <p:cNvSpPr/>
          <p:nvPr/>
        </p:nvSpPr>
        <p:spPr>
          <a:xfrm>
            <a:off x="0" y="822960"/>
            <a:ext cx="9144000" cy="45720"/>
          </a:xfrm>
          <a:prstGeom prst="rect">
            <a:avLst/>
          </a:prstGeom>
          <a:solidFill>
            <a:srgbClr val="C96F7E"/>
          </a:solidFill>
          <a:ln w="12700">
            <a:solidFill>
              <a:srgbClr val="C96F7E"/>
            </a:solidFill>
            <a:prstDash val="solid"/>
          </a:ln>
        </p:spPr>
        <p:txBody>
          <a:bodyPr/>
          <a:lstStyle/>
          <a:p>
            <a:endParaRPr lang="en-GB"/>
          </a:p>
        </p:txBody>
      </p:sp>
      <p:sp>
        <p:nvSpPr>
          <p:cNvPr id="4" name="Text 2"/>
          <p:cNvSpPr/>
          <p:nvPr/>
        </p:nvSpPr>
        <p:spPr>
          <a:xfrm>
            <a:off x="320040" y="0"/>
            <a:ext cx="8503920" cy="822960"/>
          </a:xfrm>
          <a:prstGeom prst="rect">
            <a:avLst/>
          </a:prstGeom>
          <a:noFill/>
          <a:ln/>
        </p:spPr>
        <p:txBody>
          <a:bodyPr wrap="square" rtlCol="0" anchor="ctr"/>
          <a:lstStyle/>
          <a:p>
            <a:pPr marL="0" indent="0">
              <a:buNone/>
            </a:pPr>
            <a:r>
              <a:rPr lang="en-US" sz="2200" b="1" dirty="0">
                <a:solidFill>
                  <a:srgbClr val="FFFFFF"/>
                </a:solidFill>
                <a:latin typeface="Georgia" pitchFamily="34" charset="0"/>
                <a:ea typeface="Georgia" pitchFamily="34" charset="-122"/>
                <a:cs typeface="Georgia" pitchFamily="34" charset="-120"/>
              </a:rPr>
              <a:t>System Architecture</a:t>
            </a:r>
            <a:endParaRPr lang="en-US" sz="2200" dirty="0"/>
          </a:p>
        </p:txBody>
      </p:sp>
      <p:sp>
        <p:nvSpPr>
          <p:cNvPr id="5" name="Text 3"/>
          <p:cNvSpPr/>
          <p:nvPr/>
        </p:nvSpPr>
        <p:spPr>
          <a:xfrm>
            <a:off x="320040" y="841248"/>
            <a:ext cx="8503920" cy="201168"/>
          </a:xfrm>
          <a:prstGeom prst="rect">
            <a:avLst/>
          </a:prstGeom>
          <a:noFill/>
          <a:ln/>
        </p:spPr>
        <p:txBody>
          <a:bodyPr wrap="square" rtlCol="0" anchor="ctr"/>
          <a:lstStyle/>
          <a:p>
            <a:pPr marL="0" indent="0">
              <a:buNone/>
            </a:pPr>
            <a:r>
              <a:rPr lang="en-US" sz="1000" i="1" dirty="0">
                <a:solidFill>
                  <a:srgbClr val="7B4F6E"/>
                </a:solidFill>
                <a:latin typeface="Calibri" pitchFamily="34" charset="0"/>
                <a:ea typeface="Calibri" pitchFamily="34" charset="-122"/>
                <a:cs typeface="Calibri" pitchFamily="34" charset="-120"/>
              </a:rPr>
              <a:t>Three-layer web application structure</a:t>
            </a:r>
            <a:endParaRPr lang="en-US" sz="1000" dirty="0"/>
          </a:p>
        </p:txBody>
      </p:sp>
      <p:sp>
        <p:nvSpPr>
          <p:cNvPr id="6" name="Shape 4"/>
          <p:cNvSpPr/>
          <p:nvPr/>
        </p:nvSpPr>
        <p:spPr>
          <a:xfrm>
            <a:off x="3474720" y="1042416"/>
            <a:ext cx="2194560" cy="384048"/>
          </a:xfrm>
          <a:prstGeom prst="rect">
            <a:avLst/>
          </a:prstGeom>
          <a:solidFill>
            <a:srgbClr val="2D1A28"/>
          </a:solidFill>
          <a:ln w="12700">
            <a:solidFill>
              <a:srgbClr val="7B4F6E"/>
            </a:solidFill>
            <a:prstDash val="solid"/>
          </a:ln>
        </p:spPr>
        <p:txBody>
          <a:bodyPr/>
          <a:lstStyle/>
          <a:p>
            <a:endParaRPr lang="en-GB"/>
          </a:p>
        </p:txBody>
      </p:sp>
      <p:sp>
        <p:nvSpPr>
          <p:cNvPr id="7" name="Text 5"/>
          <p:cNvSpPr/>
          <p:nvPr/>
        </p:nvSpPr>
        <p:spPr>
          <a:xfrm>
            <a:off x="3474720" y="1042416"/>
            <a:ext cx="2194560" cy="384048"/>
          </a:xfrm>
          <a:prstGeom prst="rect">
            <a:avLst/>
          </a:prstGeom>
          <a:noFill/>
          <a:ln/>
        </p:spPr>
        <p:txBody>
          <a:bodyPr wrap="square" rtlCol="0" anchor="ctr"/>
          <a:lstStyle/>
          <a:p>
            <a:pPr marL="0" indent="0" algn="ctr">
              <a:buNone/>
            </a:pPr>
            <a:r>
              <a:rPr lang="en-US" sz="1200" b="1" kern="0" spc="300" dirty="0">
                <a:solidFill>
                  <a:srgbClr val="FFFFFF"/>
                </a:solidFill>
                <a:latin typeface="Calibri" pitchFamily="34" charset="0"/>
                <a:ea typeface="Calibri" pitchFamily="34" charset="-122"/>
                <a:cs typeface="Calibri" pitchFamily="34" charset="-120"/>
              </a:rPr>
              <a:t>USER</a:t>
            </a:r>
            <a:endParaRPr lang="en-US" sz="1200" dirty="0"/>
          </a:p>
        </p:txBody>
      </p:sp>
      <p:sp>
        <p:nvSpPr>
          <p:cNvPr id="8" name="Shape 6"/>
          <p:cNvSpPr/>
          <p:nvPr/>
        </p:nvSpPr>
        <p:spPr>
          <a:xfrm>
            <a:off x="4572000" y="1426464"/>
            <a:ext cx="0" cy="182880"/>
          </a:xfrm>
          <a:prstGeom prst="line">
            <a:avLst/>
          </a:prstGeom>
          <a:noFill/>
          <a:ln w="12700">
            <a:solidFill>
              <a:srgbClr val="7B4F6E"/>
            </a:solidFill>
            <a:prstDash val="solid"/>
          </a:ln>
        </p:spPr>
        <p:txBody>
          <a:bodyPr/>
          <a:lstStyle/>
          <a:p>
            <a:endParaRPr lang="en-GB"/>
          </a:p>
        </p:txBody>
      </p:sp>
      <p:sp>
        <p:nvSpPr>
          <p:cNvPr id="9" name="Text 7"/>
          <p:cNvSpPr/>
          <p:nvPr/>
        </p:nvSpPr>
        <p:spPr>
          <a:xfrm>
            <a:off x="4315968" y="1517904"/>
            <a:ext cx="512064" cy="164592"/>
          </a:xfrm>
          <a:prstGeom prst="rect">
            <a:avLst/>
          </a:prstGeom>
          <a:noFill/>
          <a:ln/>
        </p:spPr>
        <p:txBody>
          <a:bodyPr wrap="square" rtlCol="0" anchor="ctr"/>
          <a:lstStyle/>
          <a:p>
            <a:pPr marL="0" indent="0" algn="ctr">
              <a:buNone/>
            </a:pPr>
            <a:r>
              <a:rPr lang="en-US" sz="900" dirty="0">
                <a:solidFill>
                  <a:srgbClr val="7B4F6E"/>
                </a:solidFill>
              </a:rPr>
              <a:t>▼</a:t>
            </a:r>
            <a:endParaRPr lang="en-US" sz="900" dirty="0"/>
          </a:p>
        </p:txBody>
      </p:sp>
      <p:sp>
        <p:nvSpPr>
          <p:cNvPr id="10" name="Shape 8"/>
          <p:cNvSpPr/>
          <p:nvPr/>
        </p:nvSpPr>
        <p:spPr>
          <a:xfrm>
            <a:off x="228600" y="1700784"/>
            <a:ext cx="8686800" cy="877824"/>
          </a:xfrm>
          <a:prstGeom prst="rect">
            <a:avLst/>
          </a:prstGeom>
          <a:solidFill>
            <a:srgbClr val="C96F7E"/>
          </a:solidFill>
          <a:ln w="12700">
            <a:solidFill>
              <a:srgbClr val="C96F7E"/>
            </a:solidFill>
            <a:prstDash val="solid"/>
          </a:ln>
        </p:spPr>
        <p:txBody>
          <a:bodyPr/>
          <a:lstStyle/>
          <a:p>
            <a:endParaRPr lang="en-GB" dirty="0"/>
          </a:p>
        </p:txBody>
      </p:sp>
      <p:sp>
        <p:nvSpPr>
          <p:cNvPr id="11" name="Text 9"/>
          <p:cNvSpPr/>
          <p:nvPr/>
        </p:nvSpPr>
        <p:spPr>
          <a:xfrm>
            <a:off x="347472" y="1700784"/>
            <a:ext cx="2377440" cy="877824"/>
          </a:xfrm>
          <a:prstGeom prst="rect">
            <a:avLst/>
          </a:prstGeom>
          <a:noFill/>
          <a:ln/>
        </p:spPr>
        <p:txBody>
          <a:bodyPr wrap="square" rtlCol="0" anchor="ctr"/>
          <a:lstStyle/>
          <a:p>
            <a:pPr marL="0" indent="0">
              <a:buNone/>
            </a:pPr>
            <a:r>
              <a:rPr lang="en-US" sz="1000" b="1" kern="0" spc="100" dirty="0">
                <a:solidFill>
                  <a:srgbClr val="FFFFFF"/>
                </a:solidFill>
                <a:latin typeface="Calibri" pitchFamily="34" charset="0"/>
                <a:ea typeface="Calibri" pitchFamily="34" charset="-122"/>
                <a:cs typeface="Calibri" pitchFamily="34" charset="-120"/>
              </a:rPr>
              <a:t>PRESENTATION LAYER</a:t>
            </a:r>
            <a:endParaRPr lang="en-US" sz="1000" dirty="0"/>
          </a:p>
        </p:txBody>
      </p:sp>
      <p:sp>
        <p:nvSpPr>
          <p:cNvPr id="12" name="Shape 10"/>
          <p:cNvSpPr/>
          <p:nvPr/>
        </p:nvSpPr>
        <p:spPr>
          <a:xfrm>
            <a:off x="2724912" y="1810512"/>
            <a:ext cx="0" cy="658368"/>
          </a:xfrm>
          <a:prstGeom prst="line">
            <a:avLst/>
          </a:prstGeom>
          <a:noFill/>
          <a:ln w="12700">
            <a:solidFill>
              <a:srgbClr val="FFFFFF"/>
            </a:solidFill>
            <a:prstDash val="solid"/>
          </a:ln>
        </p:spPr>
        <p:txBody>
          <a:bodyPr/>
          <a:lstStyle/>
          <a:p>
            <a:endParaRPr lang="en-GB"/>
          </a:p>
        </p:txBody>
      </p:sp>
      <p:sp>
        <p:nvSpPr>
          <p:cNvPr id="13" name="Text 11"/>
          <p:cNvSpPr/>
          <p:nvPr/>
        </p:nvSpPr>
        <p:spPr>
          <a:xfrm>
            <a:off x="2834640" y="1719072"/>
            <a:ext cx="5961888" cy="841248"/>
          </a:xfrm>
          <a:prstGeom prst="rect">
            <a:avLst/>
          </a:prstGeom>
          <a:noFill/>
          <a:ln/>
        </p:spPr>
        <p:txBody>
          <a:bodyPr wrap="square" rtlCol="0" anchor="ctr"/>
          <a:lstStyle/>
          <a:p>
            <a:pPr marL="0" indent="0">
              <a:buNone/>
            </a:pPr>
            <a:r>
              <a:rPr lang="en-US" sz="1050" dirty="0">
                <a:solidFill>
                  <a:srgbClr val="FFFFFF"/>
                </a:solidFill>
                <a:latin typeface="Calibri" pitchFamily="34" charset="0"/>
                <a:ea typeface="Calibri" pitchFamily="34" charset="-122"/>
                <a:cs typeface="Calibri" pitchFamily="34" charset="-120"/>
              </a:rPr>
              <a:t>HTML  ·  CSS  ·  JavaScript  ·  Jinja2 Templates [13]. </a:t>
            </a:r>
            <a:endParaRPr lang="en-US" sz="1050" dirty="0"/>
          </a:p>
          <a:p>
            <a:pPr marL="0" indent="0">
              <a:buNone/>
            </a:pPr>
            <a:r>
              <a:rPr lang="en-US" sz="1050" dirty="0">
                <a:solidFill>
                  <a:srgbClr val="FFFFFF"/>
                </a:solidFill>
                <a:latin typeface="Calibri" pitchFamily="34" charset="0"/>
                <a:ea typeface="Calibri" pitchFamily="34" charset="-122"/>
                <a:cs typeface="Calibri" pitchFamily="34" charset="-120"/>
              </a:rPr>
              <a:t>Role-based dashboards  ·  Responsive UI  ·  Flash messages</a:t>
            </a:r>
            <a:endParaRPr lang="en-US" sz="1050" dirty="0"/>
          </a:p>
        </p:txBody>
      </p:sp>
      <p:sp>
        <p:nvSpPr>
          <p:cNvPr id="14" name="Shape 12"/>
          <p:cNvSpPr/>
          <p:nvPr/>
        </p:nvSpPr>
        <p:spPr>
          <a:xfrm>
            <a:off x="4572000" y="2578608"/>
            <a:ext cx="0" cy="182880"/>
          </a:xfrm>
          <a:prstGeom prst="line">
            <a:avLst/>
          </a:prstGeom>
          <a:noFill/>
          <a:ln w="12700">
            <a:solidFill>
              <a:srgbClr val="7B4F6E"/>
            </a:solidFill>
            <a:prstDash val="solid"/>
          </a:ln>
        </p:spPr>
        <p:txBody>
          <a:bodyPr/>
          <a:lstStyle/>
          <a:p>
            <a:endParaRPr lang="en-GB"/>
          </a:p>
        </p:txBody>
      </p:sp>
      <p:sp>
        <p:nvSpPr>
          <p:cNvPr id="15" name="Text 13"/>
          <p:cNvSpPr/>
          <p:nvPr/>
        </p:nvSpPr>
        <p:spPr>
          <a:xfrm>
            <a:off x="4315968" y="2670048"/>
            <a:ext cx="512064" cy="164592"/>
          </a:xfrm>
          <a:prstGeom prst="rect">
            <a:avLst/>
          </a:prstGeom>
          <a:noFill/>
          <a:ln/>
        </p:spPr>
        <p:txBody>
          <a:bodyPr wrap="square" rtlCol="0" anchor="ctr"/>
          <a:lstStyle/>
          <a:p>
            <a:pPr marL="0" indent="0" algn="ctr">
              <a:buNone/>
            </a:pPr>
            <a:r>
              <a:rPr lang="en-US" sz="900" dirty="0">
                <a:solidFill>
                  <a:srgbClr val="7B4F6E"/>
                </a:solidFill>
              </a:rPr>
              <a:t>▼</a:t>
            </a:r>
            <a:endParaRPr lang="en-US" sz="900" dirty="0"/>
          </a:p>
        </p:txBody>
      </p:sp>
      <p:sp>
        <p:nvSpPr>
          <p:cNvPr id="16" name="Shape 14"/>
          <p:cNvSpPr/>
          <p:nvPr/>
        </p:nvSpPr>
        <p:spPr>
          <a:xfrm>
            <a:off x="228600" y="2816352"/>
            <a:ext cx="8686800" cy="877824"/>
          </a:xfrm>
          <a:prstGeom prst="rect">
            <a:avLst/>
          </a:prstGeom>
          <a:solidFill>
            <a:srgbClr val="7B4F6E"/>
          </a:solidFill>
          <a:ln w="12700">
            <a:solidFill>
              <a:srgbClr val="7B4F6E"/>
            </a:solidFill>
            <a:prstDash val="solid"/>
          </a:ln>
        </p:spPr>
        <p:txBody>
          <a:bodyPr/>
          <a:lstStyle/>
          <a:p>
            <a:endParaRPr lang="en-GB" dirty="0"/>
          </a:p>
        </p:txBody>
      </p:sp>
      <p:sp>
        <p:nvSpPr>
          <p:cNvPr id="17" name="Text 15"/>
          <p:cNvSpPr/>
          <p:nvPr/>
        </p:nvSpPr>
        <p:spPr>
          <a:xfrm>
            <a:off x="347472" y="2816352"/>
            <a:ext cx="2377440" cy="877824"/>
          </a:xfrm>
          <a:prstGeom prst="rect">
            <a:avLst/>
          </a:prstGeom>
          <a:noFill/>
          <a:ln/>
        </p:spPr>
        <p:txBody>
          <a:bodyPr wrap="square" rtlCol="0" anchor="ctr"/>
          <a:lstStyle/>
          <a:p>
            <a:pPr marL="0" indent="0">
              <a:buNone/>
            </a:pPr>
            <a:r>
              <a:rPr lang="en-US" sz="1000" b="1" kern="0" spc="100" dirty="0">
                <a:solidFill>
                  <a:srgbClr val="FFFFFF"/>
                </a:solidFill>
                <a:latin typeface="Calibri" pitchFamily="34" charset="0"/>
                <a:ea typeface="Calibri" pitchFamily="34" charset="-122"/>
                <a:cs typeface="Calibri" pitchFamily="34" charset="-120"/>
              </a:rPr>
              <a:t>APPLICATION LAYER</a:t>
            </a:r>
            <a:endParaRPr lang="en-US" sz="1000" dirty="0"/>
          </a:p>
        </p:txBody>
      </p:sp>
      <p:sp>
        <p:nvSpPr>
          <p:cNvPr id="18" name="Shape 16"/>
          <p:cNvSpPr/>
          <p:nvPr/>
        </p:nvSpPr>
        <p:spPr>
          <a:xfrm>
            <a:off x="2724912" y="2926080"/>
            <a:ext cx="0" cy="658368"/>
          </a:xfrm>
          <a:prstGeom prst="line">
            <a:avLst/>
          </a:prstGeom>
          <a:noFill/>
          <a:ln w="12700">
            <a:solidFill>
              <a:srgbClr val="FFFFFF"/>
            </a:solidFill>
            <a:prstDash val="solid"/>
          </a:ln>
        </p:spPr>
        <p:txBody>
          <a:bodyPr/>
          <a:lstStyle/>
          <a:p>
            <a:endParaRPr lang="en-GB"/>
          </a:p>
        </p:txBody>
      </p:sp>
      <p:sp>
        <p:nvSpPr>
          <p:cNvPr id="19" name="Text 17"/>
          <p:cNvSpPr/>
          <p:nvPr/>
        </p:nvSpPr>
        <p:spPr>
          <a:xfrm>
            <a:off x="2834640" y="2834640"/>
            <a:ext cx="5961888" cy="841248"/>
          </a:xfrm>
          <a:prstGeom prst="rect">
            <a:avLst/>
          </a:prstGeom>
          <a:noFill/>
          <a:ln/>
        </p:spPr>
        <p:txBody>
          <a:bodyPr wrap="square" rtlCol="0" anchor="ctr"/>
          <a:lstStyle/>
          <a:p>
            <a:pPr marL="0" indent="0">
              <a:buNone/>
            </a:pPr>
            <a:r>
              <a:rPr lang="en-US" sz="1050" dirty="0">
                <a:solidFill>
                  <a:srgbClr val="FFFFFF"/>
                </a:solidFill>
                <a:latin typeface="Calibri" pitchFamily="34" charset="0"/>
                <a:ea typeface="Calibri" pitchFamily="34" charset="-122"/>
                <a:cs typeface="Calibri" pitchFamily="34" charset="-120"/>
              </a:rPr>
              <a:t>Flask Backend  ·  Routing  ·  Authentication  ·  Business Logic</a:t>
            </a:r>
            <a:endParaRPr lang="en-US" sz="1050" dirty="0"/>
          </a:p>
          <a:p>
            <a:pPr marL="0" indent="0">
              <a:buNone/>
            </a:pPr>
            <a:r>
              <a:rPr lang="en-US" sz="1050" dirty="0">
                <a:solidFill>
                  <a:srgbClr val="FFFFFF"/>
                </a:solidFill>
                <a:latin typeface="Calibri" pitchFamily="34" charset="0"/>
                <a:ea typeface="Calibri" pitchFamily="34" charset="-122"/>
                <a:cs typeface="Calibri" pitchFamily="34" charset="-120"/>
              </a:rPr>
              <a:t>Flask-Login  ·  Flask-WTF (CSRF)  ·  Role-based access control  ·  Session management [14]. </a:t>
            </a:r>
            <a:endParaRPr lang="en-US" sz="1050" dirty="0"/>
          </a:p>
        </p:txBody>
      </p:sp>
      <p:sp>
        <p:nvSpPr>
          <p:cNvPr id="20" name="Shape 18"/>
          <p:cNvSpPr/>
          <p:nvPr/>
        </p:nvSpPr>
        <p:spPr>
          <a:xfrm>
            <a:off x="4572000" y="3694176"/>
            <a:ext cx="0" cy="182880"/>
          </a:xfrm>
          <a:prstGeom prst="line">
            <a:avLst/>
          </a:prstGeom>
          <a:noFill/>
          <a:ln w="12700">
            <a:solidFill>
              <a:srgbClr val="7A9B8A"/>
            </a:solidFill>
            <a:prstDash val="solid"/>
          </a:ln>
        </p:spPr>
        <p:txBody>
          <a:bodyPr/>
          <a:lstStyle/>
          <a:p>
            <a:endParaRPr lang="en-GB"/>
          </a:p>
        </p:txBody>
      </p:sp>
      <p:sp>
        <p:nvSpPr>
          <p:cNvPr id="21" name="Text 19"/>
          <p:cNvSpPr/>
          <p:nvPr/>
        </p:nvSpPr>
        <p:spPr>
          <a:xfrm>
            <a:off x="4315968" y="3785616"/>
            <a:ext cx="512064" cy="164592"/>
          </a:xfrm>
          <a:prstGeom prst="rect">
            <a:avLst/>
          </a:prstGeom>
          <a:noFill/>
          <a:ln/>
        </p:spPr>
        <p:txBody>
          <a:bodyPr wrap="square" rtlCol="0" anchor="ctr"/>
          <a:lstStyle/>
          <a:p>
            <a:pPr marL="0" indent="0" algn="ctr">
              <a:buNone/>
            </a:pPr>
            <a:r>
              <a:rPr lang="en-US" sz="900" dirty="0">
                <a:solidFill>
                  <a:srgbClr val="7A9B8A"/>
                </a:solidFill>
              </a:rPr>
              <a:t>▼</a:t>
            </a:r>
            <a:endParaRPr lang="en-US" sz="900" dirty="0"/>
          </a:p>
        </p:txBody>
      </p:sp>
      <p:sp>
        <p:nvSpPr>
          <p:cNvPr id="22" name="Shape 20"/>
          <p:cNvSpPr/>
          <p:nvPr/>
        </p:nvSpPr>
        <p:spPr>
          <a:xfrm>
            <a:off x="228600" y="3931920"/>
            <a:ext cx="8686800" cy="676656"/>
          </a:xfrm>
          <a:prstGeom prst="rect">
            <a:avLst/>
          </a:prstGeom>
          <a:solidFill>
            <a:srgbClr val="7A9B8A"/>
          </a:solidFill>
          <a:ln w="12700">
            <a:solidFill>
              <a:srgbClr val="7A9B8A"/>
            </a:solidFill>
            <a:prstDash val="solid"/>
          </a:ln>
        </p:spPr>
        <p:txBody>
          <a:bodyPr/>
          <a:lstStyle/>
          <a:p>
            <a:endParaRPr lang="en-GB" dirty="0"/>
          </a:p>
        </p:txBody>
      </p:sp>
      <p:sp>
        <p:nvSpPr>
          <p:cNvPr id="23" name="Text 21"/>
          <p:cNvSpPr/>
          <p:nvPr/>
        </p:nvSpPr>
        <p:spPr>
          <a:xfrm>
            <a:off x="347472" y="3931920"/>
            <a:ext cx="2377440" cy="676656"/>
          </a:xfrm>
          <a:prstGeom prst="rect">
            <a:avLst/>
          </a:prstGeom>
          <a:noFill/>
          <a:ln/>
        </p:spPr>
        <p:txBody>
          <a:bodyPr wrap="square" rtlCol="0" anchor="ctr"/>
          <a:lstStyle/>
          <a:p>
            <a:pPr marL="0" indent="0">
              <a:buNone/>
            </a:pPr>
            <a:r>
              <a:rPr lang="en-US" sz="1000" b="1" kern="0" spc="100" dirty="0">
                <a:solidFill>
                  <a:srgbClr val="FFFFFF"/>
                </a:solidFill>
                <a:latin typeface="Calibri" pitchFamily="34" charset="0"/>
                <a:ea typeface="Calibri" pitchFamily="34" charset="-122"/>
                <a:cs typeface="Calibri" pitchFamily="34" charset="-120"/>
              </a:rPr>
              <a:t>DATA LAYER</a:t>
            </a:r>
            <a:endParaRPr lang="en-US" sz="1000" dirty="0"/>
          </a:p>
        </p:txBody>
      </p:sp>
      <p:sp>
        <p:nvSpPr>
          <p:cNvPr id="24" name="Shape 22"/>
          <p:cNvSpPr/>
          <p:nvPr/>
        </p:nvSpPr>
        <p:spPr>
          <a:xfrm>
            <a:off x="2724912" y="4023360"/>
            <a:ext cx="0" cy="493776"/>
          </a:xfrm>
          <a:prstGeom prst="line">
            <a:avLst/>
          </a:prstGeom>
          <a:noFill/>
          <a:ln w="12700">
            <a:solidFill>
              <a:srgbClr val="FFFFFF"/>
            </a:solidFill>
            <a:prstDash val="solid"/>
          </a:ln>
        </p:spPr>
        <p:txBody>
          <a:bodyPr/>
          <a:lstStyle/>
          <a:p>
            <a:endParaRPr lang="en-GB"/>
          </a:p>
        </p:txBody>
      </p:sp>
      <p:sp>
        <p:nvSpPr>
          <p:cNvPr id="25" name="Text 23"/>
          <p:cNvSpPr/>
          <p:nvPr/>
        </p:nvSpPr>
        <p:spPr>
          <a:xfrm>
            <a:off x="2834640" y="3950208"/>
            <a:ext cx="5961888" cy="640080"/>
          </a:xfrm>
          <a:prstGeom prst="rect">
            <a:avLst/>
          </a:prstGeom>
          <a:noFill/>
          <a:ln/>
        </p:spPr>
        <p:txBody>
          <a:bodyPr wrap="square" rtlCol="0" anchor="ctr"/>
          <a:lstStyle/>
          <a:p>
            <a:pPr marL="0" indent="0">
              <a:buNone/>
            </a:pPr>
            <a:r>
              <a:rPr lang="en-US" sz="1050" dirty="0">
                <a:solidFill>
                  <a:srgbClr val="FFFFFF"/>
                </a:solidFill>
                <a:latin typeface="Calibri" pitchFamily="34" charset="0"/>
                <a:ea typeface="Calibri" pitchFamily="34" charset="-122"/>
                <a:cs typeface="Calibri" pitchFamily="34" charset="-120"/>
              </a:rPr>
              <a:t>SQLite Database  ·  Flask-SQLAlchemy ORM</a:t>
            </a:r>
            <a:endParaRPr lang="en-US" sz="1050" dirty="0"/>
          </a:p>
          <a:p>
            <a:pPr marL="0" indent="0">
              <a:buNone/>
            </a:pPr>
            <a:r>
              <a:rPr lang="en-US" sz="1050" dirty="0">
                <a:solidFill>
                  <a:srgbClr val="FFFFFF"/>
                </a:solidFill>
                <a:latin typeface="Calibri" pitchFamily="34" charset="0"/>
                <a:ea typeface="Calibri" pitchFamily="34" charset="-122"/>
                <a:cs typeface="Calibri" pitchFamily="34" charset="-120"/>
              </a:rPr>
              <a:t>Users  ·  Classes  ·  Bookings  ·  Reviews  ·  Notifications  ·  Messages [15]. </a:t>
            </a:r>
            <a:endParaRPr lang="en-US" sz="1050" dirty="0"/>
          </a:p>
        </p:txBody>
      </p:sp>
      <p:sp>
        <p:nvSpPr>
          <p:cNvPr id="26" name="Shape 24"/>
          <p:cNvSpPr/>
          <p:nvPr/>
        </p:nvSpPr>
        <p:spPr>
          <a:xfrm>
            <a:off x="0" y="4828032"/>
            <a:ext cx="9144000" cy="315468"/>
          </a:xfrm>
          <a:prstGeom prst="rect">
            <a:avLst/>
          </a:prstGeom>
          <a:solidFill>
            <a:srgbClr val="2D1A28"/>
          </a:solidFill>
          <a:ln w="12700">
            <a:solidFill>
              <a:srgbClr val="2D1A28"/>
            </a:solidFill>
            <a:prstDash val="solid"/>
          </a:ln>
        </p:spPr>
        <p:txBody>
          <a:bodyPr/>
          <a:lstStyle/>
          <a:p>
            <a:endParaRPr lang="en-GB"/>
          </a:p>
        </p:txBody>
      </p:sp>
      <p:sp>
        <p:nvSpPr>
          <p:cNvPr id="27" name="Text 25"/>
          <p:cNvSpPr/>
          <p:nvPr/>
        </p:nvSpPr>
        <p:spPr>
          <a:xfrm>
            <a:off x="0" y="4828032"/>
            <a:ext cx="9144000" cy="315468"/>
          </a:xfrm>
          <a:prstGeom prst="rect">
            <a:avLst/>
          </a:prstGeom>
          <a:noFill/>
          <a:ln/>
        </p:spPr>
        <p:txBody>
          <a:bodyPr wrap="square" rtlCol="0" anchor="ctr"/>
          <a:lstStyle/>
          <a:p>
            <a:pPr marL="0" indent="0" algn="ctr">
              <a:buNone/>
            </a:pPr>
            <a:r>
              <a:rPr lang="en-US" sz="850" b="1" dirty="0">
                <a:solidFill>
                  <a:srgbClr val="C96F7E"/>
                </a:solidFill>
                <a:latin typeface="Calibri" pitchFamily="34" charset="0"/>
                <a:ea typeface="Calibri" pitchFamily="34" charset="-122"/>
                <a:cs typeface="Calibri" pitchFamily="34" charset="-120"/>
              </a:rPr>
              <a:t>BloomWell  ✦  </a:t>
            </a:r>
            <a:r>
              <a:rPr lang="en-US" sz="850" dirty="0">
                <a:solidFill>
                  <a:srgbClr val="9B8A94"/>
                </a:solidFill>
                <a:latin typeface="Calibri" pitchFamily="34" charset="0"/>
                <a:ea typeface="Calibri" pitchFamily="34" charset="-122"/>
                <a:cs typeface="Calibri" pitchFamily="34" charset="-120"/>
              </a:rPr>
              <a:t>Sahyra Khan  |  2237641  |  BSc (Hons) Applied Computing  |  UWTSD Birmingham  |  2026</a:t>
            </a:r>
            <a:endParaRPr lang="en-US" sz="85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143" y="0"/>
            <a:ext cx="9141714" cy="5143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2" name="Picture 1">
            <a:extLst>
              <a:ext uri="{FF2B5EF4-FFF2-40B4-BE49-F238E27FC236}">
                <a16:creationId xmlns:a16="http://schemas.microsoft.com/office/drawing/2014/main" id="{CC534A6A-4BCB-1BF6-4940-9EDE493BFCE4}"/>
              </a:ext>
            </a:extLst>
          </p:cNvPr>
          <p:cNvPicPr>
            <a:picLocks noChangeAspect="1"/>
          </p:cNvPicPr>
          <p:nvPr/>
        </p:nvPicPr>
        <p:blipFill>
          <a:blip r:embed="rId3"/>
          <a:srcRect b="19"/>
          <a:stretch>
            <a:fillRect/>
          </a:stretch>
        </p:blipFill>
        <p:spPr>
          <a:xfrm>
            <a:off x="20" y="961"/>
            <a:ext cx="9143980" cy="5142539"/>
          </a:xfrm>
          <a:prstGeom prst="rect">
            <a:avLst/>
          </a:prstGeom>
        </p:spPr>
      </p:pic>
    </p:spTree>
    <p:extLst>
      <p:ext uri="{BB962C8B-B14F-4D97-AF65-F5344CB8AC3E}">
        <p14:creationId xmlns:p14="http://schemas.microsoft.com/office/powerpoint/2010/main" val="42155046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8">
    <p:bg>
      <p:bgPr>
        <a:solidFill>
          <a:srgbClr val="FDF7FC"/>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7B4F6E"/>
          </a:solidFill>
          <a:ln w="12700">
            <a:solidFill>
              <a:srgbClr val="7B4F6E"/>
            </a:solidFill>
            <a:prstDash val="solid"/>
          </a:ln>
        </p:spPr>
        <p:txBody>
          <a:bodyPr/>
          <a:lstStyle/>
          <a:p>
            <a:endParaRPr lang="en-GB"/>
          </a:p>
        </p:txBody>
      </p:sp>
      <p:sp>
        <p:nvSpPr>
          <p:cNvPr id="3" name="Shape 1"/>
          <p:cNvSpPr/>
          <p:nvPr/>
        </p:nvSpPr>
        <p:spPr>
          <a:xfrm>
            <a:off x="0" y="822960"/>
            <a:ext cx="9144000" cy="45720"/>
          </a:xfrm>
          <a:prstGeom prst="rect">
            <a:avLst/>
          </a:prstGeom>
          <a:solidFill>
            <a:srgbClr val="C96F7E"/>
          </a:solidFill>
          <a:ln w="12700">
            <a:solidFill>
              <a:srgbClr val="C96F7E"/>
            </a:solidFill>
            <a:prstDash val="solid"/>
          </a:ln>
        </p:spPr>
        <p:txBody>
          <a:bodyPr/>
          <a:lstStyle/>
          <a:p>
            <a:endParaRPr lang="en-GB"/>
          </a:p>
        </p:txBody>
      </p:sp>
      <p:sp>
        <p:nvSpPr>
          <p:cNvPr id="4" name="Text 2"/>
          <p:cNvSpPr/>
          <p:nvPr/>
        </p:nvSpPr>
        <p:spPr>
          <a:xfrm>
            <a:off x="320040" y="0"/>
            <a:ext cx="8503920" cy="822960"/>
          </a:xfrm>
          <a:prstGeom prst="rect">
            <a:avLst/>
          </a:prstGeom>
          <a:noFill/>
          <a:ln/>
        </p:spPr>
        <p:txBody>
          <a:bodyPr wrap="square" rtlCol="0" anchor="ctr"/>
          <a:lstStyle/>
          <a:p>
            <a:pPr marL="0" indent="0">
              <a:buNone/>
            </a:pPr>
            <a:r>
              <a:rPr lang="en-US" sz="2200" b="1" dirty="0">
                <a:solidFill>
                  <a:srgbClr val="FFFFFF"/>
                </a:solidFill>
                <a:latin typeface="Georgia" pitchFamily="34" charset="0"/>
                <a:ea typeface="Georgia" pitchFamily="34" charset="-122"/>
                <a:cs typeface="Georgia" pitchFamily="34" charset="-120"/>
              </a:rPr>
              <a:t>User Roles &amp; Features</a:t>
            </a:r>
            <a:endParaRPr lang="en-US" sz="2200" dirty="0"/>
          </a:p>
        </p:txBody>
      </p:sp>
      <p:sp>
        <p:nvSpPr>
          <p:cNvPr id="5" name="Text 3"/>
          <p:cNvSpPr/>
          <p:nvPr/>
        </p:nvSpPr>
        <p:spPr>
          <a:xfrm>
            <a:off x="320040" y="841248"/>
            <a:ext cx="8503920" cy="201168"/>
          </a:xfrm>
          <a:prstGeom prst="rect">
            <a:avLst/>
          </a:prstGeom>
          <a:noFill/>
          <a:ln/>
        </p:spPr>
        <p:txBody>
          <a:bodyPr wrap="square" rtlCol="0" anchor="ctr"/>
          <a:lstStyle/>
          <a:p>
            <a:pPr marL="0" indent="0">
              <a:buNone/>
            </a:pPr>
            <a:r>
              <a:rPr lang="en-US" sz="1000" i="1" dirty="0">
                <a:solidFill>
                  <a:srgbClr val="7B4F6E"/>
                </a:solidFill>
                <a:latin typeface="Calibri" pitchFamily="34" charset="0"/>
                <a:ea typeface="Calibri" pitchFamily="34" charset="-122"/>
                <a:cs typeface="Calibri" pitchFamily="34" charset="-120"/>
              </a:rPr>
              <a:t>Three distinct interfaces with role-based access control</a:t>
            </a:r>
            <a:endParaRPr lang="en-US" sz="1000" dirty="0"/>
          </a:p>
        </p:txBody>
      </p:sp>
      <p:sp>
        <p:nvSpPr>
          <p:cNvPr id="6" name="Shape 4"/>
          <p:cNvSpPr/>
          <p:nvPr/>
        </p:nvSpPr>
        <p:spPr>
          <a:xfrm>
            <a:off x="228600" y="1005840"/>
            <a:ext cx="2816352" cy="3749040"/>
          </a:xfrm>
          <a:prstGeom prst="rect">
            <a:avLst/>
          </a:prstGeom>
          <a:solidFill>
            <a:srgbClr val="FFFFFF"/>
          </a:solidFill>
          <a:ln w="12700">
            <a:solidFill>
              <a:srgbClr val="E8D5E3"/>
            </a:solidFill>
            <a:prstDash val="solid"/>
          </a:ln>
        </p:spPr>
        <p:txBody>
          <a:bodyPr/>
          <a:lstStyle/>
          <a:p>
            <a:endParaRPr lang="en-GB"/>
          </a:p>
        </p:txBody>
      </p:sp>
      <p:sp>
        <p:nvSpPr>
          <p:cNvPr id="7" name="Shape 5"/>
          <p:cNvSpPr/>
          <p:nvPr/>
        </p:nvSpPr>
        <p:spPr>
          <a:xfrm>
            <a:off x="228600" y="1005840"/>
            <a:ext cx="2816352" cy="658368"/>
          </a:xfrm>
          <a:prstGeom prst="rect">
            <a:avLst/>
          </a:prstGeom>
          <a:solidFill>
            <a:srgbClr val="7B4F6E"/>
          </a:solidFill>
          <a:ln w="12700">
            <a:solidFill>
              <a:srgbClr val="7B4F6E"/>
            </a:solidFill>
            <a:prstDash val="solid"/>
          </a:ln>
        </p:spPr>
        <p:txBody>
          <a:bodyPr/>
          <a:lstStyle/>
          <a:p>
            <a:endParaRPr lang="en-GB"/>
          </a:p>
        </p:txBody>
      </p:sp>
      <p:sp>
        <p:nvSpPr>
          <p:cNvPr id="8" name="Text 6"/>
          <p:cNvSpPr/>
          <p:nvPr/>
        </p:nvSpPr>
        <p:spPr>
          <a:xfrm>
            <a:off x="338328" y="1005840"/>
            <a:ext cx="2596896" cy="384048"/>
          </a:xfrm>
          <a:prstGeom prst="rect">
            <a:avLst/>
          </a:prstGeom>
          <a:noFill/>
          <a:ln/>
        </p:spPr>
        <p:txBody>
          <a:bodyPr wrap="square" rtlCol="0" anchor="ctr"/>
          <a:lstStyle/>
          <a:p>
            <a:pPr marL="0" indent="0">
              <a:buNone/>
            </a:pPr>
            <a:r>
              <a:rPr lang="en-US" sz="1500" b="1" dirty="0">
                <a:solidFill>
                  <a:srgbClr val="FFFFFF"/>
                </a:solidFill>
                <a:latin typeface="Georgia" pitchFamily="34" charset="0"/>
                <a:ea typeface="Georgia" pitchFamily="34" charset="-122"/>
                <a:cs typeface="Georgia" pitchFamily="34" charset="-120"/>
              </a:rPr>
              <a:t>Member</a:t>
            </a:r>
            <a:endParaRPr lang="en-US" sz="1500" dirty="0"/>
          </a:p>
        </p:txBody>
      </p:sp>
      <p:sp>
        <p:nvSpPr>
          <p:cNvPr id="9" name="Text 7"/>
          <p:cNvSpPr/>
          <p:nvPr/>
        </p:nvSpPr>
        <p:spPr>
          <a:xfrm>
            <a:off x="338328" y="1371600"/>
            <a:ext cx="2596896" cy="256032"/>
          </a:xfrm>
          <a:prstGeom prst="rect">
            <a:avLst/>
          </a:prstGeom>
          <a:noFill/>
          <a:ln/>
        </p:spPr>
        <p:txBody>
          <a:bodyPr wrap="square" rtlCol="0" anchor="ctr"/>
          <a:lstStyle/>
          <a:p>
            <a:pPr marL="0" indent="0">
              <a:buNone/>
            </a:pPr>
            <a:r>
              <a:rPr lang="en-US" sz="900" dirty="0">
                <a:solidFill>
                  <a:srgbClr val="EDD5E8"/>
                </a:solidFill>
                <a:latin typeface="Calibri" pitchFamily="34" charset="0"/>
                <a:ea typeface="Calibri" pitchFamily="34" charset="-122"/>
                <a:cs typeface="Calibri" pitchFamily="34" charset="-120"/>
              </a:rPr>
              <a:t>Class discovery, booking &amp; community</a:t>
            </a:r>
            <a:endParaRPr lang="en-US" sz="900" dirty="0"/>
          </a:p>
        </p:txBody>
      </p:sp>
      <p:sp>
        <p:nvSpPr>
          <p:cNvPr id="10" name="Shape 8"/>
          <p:cNvSpPr/>
          <p:nvPr/>
        </p:nvSpPr>
        <p:spPr>
          <a:xfrm>
            <a:off x="356616" y="1792224"/>
            <a:ext cx="54864" cy="201168"/>
          </a:xfrm>
          <a:prstGeom prst="rect">
            <a:avLst/>
          </a:prstGeom>
          <a:solidFill>
            <a:srgbClr val="7B4F6E"/>
          </a:solidFill>
          <a:ln w="12700">
            <a:solidFill>
              <a:srgbClr val="7B4F6E"/>
            </a:solidFill>
            <a:prstDash val="solid"/>
          </a:ln>
        </p:spPr>
        <p:txBody>
          <a:bodyPr/>
          <a:lstStyle/>
          <a:p>
            <a:endParaRPr lang="en-GB"/>
          </a:p>
        </p:txBody>
      </p:sp>
      <p:sp>
        <p:nvSpPr>
          <p:cNvPr id="11" name="Text 9"/>
          <p:cNvSpPr/>
          <p:nvPr/>
        </p:nvSpPr>
        <p:spPr>
          <a:xfrm>
            <a:off x="484632" y="1737360"/>
            <a:ext cx="2450592" cy="310896"/>
          </a:xfrm>
          <a:prstGeom prst="rect">
            <a:avLst/>
          </a:prstGeom>
          <a:noFill/>
          <a:ln/>
        </p:spPr>
        <p:txBody>
          <a:bodyPr wrap="square" rtlCol="0" anchor="ctr"/>
          <a:lstStyle/>
          <a:p>
            <a:pPr marL="0" indent="0">
              <a:buNone/>
            </a:pPr>
            <a:r>
              <a:rPr lang="en-US" sz="950" dirty="0">
                <a:solidFill>
                  <a:srgbClr val="2D1A28"/>
                </a:solidFill>
                <a:latin typeface="Calibri" pitchFamily="34" charset="0"/>
                <a:ea typeface="Calibri" pitchFamily="34" charset="-122"/>
                <a:cs typeface="Calibri" pitchFamily="34" charset="-120"/>
              </a:rPr>
              <a:t>Register and create a wellness profile</a:t>
            </a:r>
            <a:endParaRPr lang="en-US" sz="950" dirty="0"/>
          </a:p>
        </p:txBody>
      </p:sp>
      <p:sp>
        <p:nvSpPr>
          <p:cNvPr id="12" name="Shape 10"/>
          <p:cNvSpPr/>
          <p:nvPr/>
        </p:nvSpPr>
        <p:spPr>
          <a:xfrm>
            <a:off x="356616" y="2121408"/>
            <a:ext cx="54864" cy="201168"/>
          </a:xfrm>
          <a:prstGeom prst="rect">
            <a:avLst/>
          </a:prstGeom>
          <a:solidFill>
            <a:srgbClr val="7B4F6E"/>
          </a:solidFill>
          <a:ln w="12700">
            <a:solidFill>
              <a:srgbClr val="7B4F6E"/>
            </a:solidFill>
            <a:prstDash val="solid"/>
          </a:ln>
        </p:spPr>
        <p:txBody>
          <a:bodyPr/>
          <a:lstStyle/>
          <a:p>
            <a:endParaRPr lang="en-GB"/>
          </a:p>
        </p:txBody>
      </p:sp>
      <p:sp>
        <p:nvSpPr>
          <p:cNvPr id="13" name="Text 11"/>
          <p:cNvSpPr/>
          <p:nvPr/>
        </p:nvSpPr>
        <p:spPr>
          <a:xfrm>
            <a:off x="484632" y="2066544"/>
            <a:ext cx="2450592" cy="310896"/>
          </a:xfrm>
          <a:prstGeom prst="rect">
            <a:avLst/>
          </a:prstGeom>
          <a:noFill/>
          <a:ln/>
        </p:spPr>
        <p:txBody>
          <a:bodyPr wrap="square" rtlCol="0" anchor="ctr"/>
          <a:lstStyle/>
          <a:p>
            <a:pPr marL="0" indent="0">
              <a:buNone/>
            </a:pPr>
            <a:r>
              <a:rPr lang="en-US" sz="950" dirty="0">
                <a:solidFill>
                  <a:srgbClr val="2D1A28"/>
                </a:solidFill>
                <a:latin typeface="Calibri" pitchFamily="34" charset="0"/>
                <a:ea typeface="Calibri" pitchFamily="34" charset="-122"/>
                <a:cs typeface="Calibri" pitchFamily="34" charset="-120"/>
              </a:rPr>
              <a:t>Search &amp; filter classes by type, location, price</a:t>
            </a:r>
            <a:endParaRPr lang="en-US" sz="950" dirty="0"/>
          </a:p>
        </p:txBody>
      </p:sp>
      <p:sp>
        <p:nvSpPr>
          <p:cNvPr id="14" name="Shape 12"/>
          <p:cNvSpPr/>
          <p:nvPr/>
        </p:nvSpPr>
        <p:spPr>
          <a:xfrm>
            <a:off x="356616" y="2450592"/>
            <a:ext cx="54864" cy="201168"/>
          </a:xfrm>
          <a:prstGeom prst="rect">
            <a:avLst/>
          </a:prstGeom>
          <a:solidFill>
            <a:srgbClr val="7B4F6E"/>
          </a:solidFill>
          <a:ln w="12700">
            <a:solidFill>
              <a:srgbClr val="7B4F6E"/>
            </a:solidFill>
            <a:prstDash val="solid"/>
          </a:ln>
        </p:spPr>
        <p:txBody>
          <a:bodyPr/>
          <a:lstStyle/>
          <a:p>
            <a:endParaRPr lang="en-GB"/>
          </a:p>
        </p:txBody>
      </p:sp>
      <p:sp>
        <p:nvSpPr>
          <p:cNvPr id="15" name="Text 13"/>
          <p:cNvSpPr/>
          <p:nvPr/>
        </p:nvSpPr>
        <p:spPr>
          <a:xfrm>
            <a:off x="484632" y="2395728"/>
            <a:ext cx="2450592" cy="310896"/>
          </a:xfrm>
          <a:prstGeom prst="rect">
            <a:avLst/>
          </a:prstGeom>
          <a:noFill/>
          <a:ln/>
        </p:spPr>
        <p:txBody>
          <a:bodyPr wrap="square" rtlCol="0" anchor="ctr"/>
          <a:lstStyle/>
          <a:p>
            <a:pPr marL="0" indent="0">
              <a:buNone/>
            </a:pPr>
            <a:r>
              <a:rPr lang="en-US" sz="950" dirty="0">
                <a:solidFill>
                  <a:srgbClr val="2D1A28"/>
                </a:solidFill>
                <a:latin typeface="Calibri" pitchFamily="34" charset="0"/>
                <a:ea typeface="Calibri" pitchFamily="34" charset="-122"/>
                <a:cs typeface="Calibri" pitchFamily="34" charset="-120"/>
              </a:rPr>
              <a:t>Book classes — get unique confirmation codes</a:t>
            </a:r>
            <a:endParaRPr lang="en-US" sz="950" dirty="0"/>
          </a:p>
        </p:txBody>
      </p:sp>
      <p:sp>
        <p:nvSpPr>
          <p:cNvPr id="16" name="Shape 14"/>
          <p:cNvSpPr/>
          <p:nvPr/>
        </p:nvSpPr>
        <p:spPr>
          <a:xfrm>
            <a:off x="356616" y="2779776"/>
            <a:ext cx="54864" cy="201168"/>
          </a:xfrm>
          <a:prstGeom prst="rect">
            <a:avLst/>
          </a:prstGeom>
          <a:solidFill>
            <a:srgbClr val="7B4F6E"/>
          </a:solidFill>
          <a:ln w="12700">
            <a:solidFill>
              <a:srgbClr val="7B4F6E"/>
            </a:solidFill>
            <a:prstDash val="solid"/>
          </a:ln>
        </p:spPr>
        <p:txBody>
          <a:bodyPr/>
          <a:lstStyle/>
          <a:p>
            <a:endParaRPr lang="en-GB"/>
          </a:p>
        </p:txBody>
      </p:sp>
      <p:sp>
        <p:nvSpPr>
          <p:cNvPr id="17" name="Text 15"/>
          <p:cNvSpPr/>
          <p:nvPr/>
        </p:nvSpPr>
        <p:spPr>
          <a:xfrm>
            <a:off x="484632" y="2724912"/>
            <a:ext cx="2450592" cy="310896"/>
          </a:xfrm>
          <a:prstGeom prst="rect">
            <a:avLst/>
          </a:prstGeom>
          <a:noFill/>
          <a:ln/>
        </p:spPr>
        <p:txBody>
          <a:bodyPr wrap="square" rtlCol="0" anchor="ctr"/>
          <a:lstStyle/>
          <a:p>
            <a:pPr marL="0" indent="0">
              <a:buNone/>
            </a:pPr>
            <a:r>
              <a:rPr lang="en-US" sz="950" dirty="0">
                <a:solidFill>
                  <a:srgbClr val="2D1A28"/>
                </a:solidFill>
                <a:latin typeface="Calibri" pitchFamily="34" charset="0"/>
                <a:ea typeface="Calibri" pitchFamily="34" charset="-122"/>
                <a:cs typeface="Calibri" pitchFamily="34" charset="-120"/>
              </a:rPr>
              <a:t>Cancel bookings and join waitlists</a:t>
            </a:r>
            <a:endParaRPr lang="en-US" sz="950" dirty="0"/>
          </a:p>
        </p:txBody>
      </p:sp>
      <p:sp>
        <p:nvSpPr>
          <p:cNvPr id="18" name="Shape 16"/>
          <p:cNvSpPr/>
          <p:nvPr/>
        </p:nvSpPr>
        <p:spPr>
          <a:xfrm>
            <a:off x="356616" y="3108960"/>
            <a:ext cx="54864" cy="201168"/>
          </a:xfrm>
          <a:prstGeom prst="rect">
            <a:avLst/>
          </a:prstGeom>
          <a:solidFill>
            <a:srgbClr val="7B4F6E"/>
          </a:solidFill>
          <a:ln w="12700">
            <a:solidFill>
              <a:srgbClr val="7B4F6E"/>
            </a:solidFill>
            <a:prstDash val="solid"/>
          </a:ln>
        </p:spPr>
        <p:txBody>
          <a:bodyPr/>
          <a:lstStyle/>
          <a:p>
            <a:endParaRPr lang="en-GB"/>
          </a:p>
        </p:txBody>
      </p:sp>
      <p:sp>
        <p:nvSpPr>
          <p:cNvPr id="19" name="Text 17"/>
          <p:cNvSpPr/>
          <p:nvPr/>
        </p:nvSpPr>
        <p:spPr>
          <a:xfrm>
            <a:off x="484632" y="3054096"/>
            <a:ext cx="2450592" cy="310896"/>
          </a:xfrm>
          <a:prstGeom prst="rect">
            <a:avLst/>
          </a:prstGeom>
          <a:noFill/>
          <a:ln/>
        </p:spPr>
        <p:txBody>
          <a:bodyPr wrap="square" rtlCol="0" anchor="ctr"/>
          <a:lstStyle/>
          <a:p>
            <a:pPr marL="0" indent="0">
              <a:buNone/>
            </a:pPr>
            <a:r>
              <a:rPr lang="en-US" sz="950" dirty="0">
                <a:solidFill>
                  <a:srgbClr val="2D1A28"/>
                </a:solidFill>
                <a:latin typeface="Calibri" pitchFamily="34" charset="0"/>
                <a:ea typeface="Calibri" pitchFamily="34" charset="-122"/>
                <a:cs typeface="Calibri" pitchFamily="34" charset="-120"/>
              </a:rPr>
              <a:t>Leave reviews and star ratings</a:t>
            </a:r>
            <a:endParaRPr lang="en-US" sz="950" dirty="0"/>
          </a:p>
        </p:txBody>
      </p:sp>
      <p:sp>
        <p:nvSpPr>
          <p:cNvPr id="20" name="Shape 18"/>
          <p:cNvSpPr/>
          <p:nvPr/>
        </p:nvSpPr>
        <p:spPr>
          <a:xfrm>
            <a:off x="356616" y="3438144"/>
            <a:ext cx="54864" cy="201168"/>
          </a:xfrm>
          <a:prstGeom prst="rect">
            <a:avLst/>
          </a:prstGeom>
          <a:solidFill>
            <a:srgbClr val="7B4F6E"/>
          </a:solidFill>
          <a:ln w="12700">
            <a:solidFill>
              <a:srgbClr val="7B4F6E"/>
            </a:solidFill>
            <a:prstDash val="solid"/>
          </a:ln>
        </p:spPr>
        <p:txBody>
          <a:bodyPr/>
          <a:lstStyle/>
          <a:p>
            <a:endParaRPr lang="en-GB"/>
          </a:p>
        </p:txBody>
      </p:sp>
      <p:sp>
        <p:nvSpPr>
          <p:cNvPr id="21" name="Text 19"/>
          <p:cNvSpPr/>
          <p:nvPr/>
        </p:nvSpPr>
        <p:spPr>
          <a:xfrm>
            <a:off x="484632" y="3383280"/>
            <a:ext cx="2450592" cy="310896"/>
          </a:xfrm>
          <a:prstGeom prst="rect">
            <a:avLst/>
          </a:prstGeom>
          <a:noFill/>
          <a:ln/>
        </p:spPr>
        <p:txBody>
          <a:bodyPr wrap="square" rtlCol="0" anchor="ctr"/>
          <a:lstStyle/>
          <a:p>
            <a:pPr marL="0" indent="0">
              <a:buNone/>
            </a:pPr>
            <a:r>
              <a:rPr lang="en-US" sz="950" dirty="0">
                <a:solidFill>
                  <a:srgbClr val="2D1A28"/>
                </a:solidFill>
                <a:latin typeface="Calibri" pitchFamily="34" charset="0"/>
                <a:ea typeface="Calibri" pitchFamily="34" charset="-122"/>
                <a:cs typeface="Calibri" pitchFamily="34" charset="-120"/>
              </a:rPr>
              <a:t>Join community discussions and forums</a:t>
            </a:r>
            <a:endParaRPr lang="en-US" sz="950" dirty="0"/>
          </a:p>
        </p:txBody>
      </p:sp>
      <p:sp>
        <p:nvSpPr>
          <p:cNvPr id="22" name="Shape 20"/>
          <p:cNvSpPr/>
          <p:nvPr/>
        </p:nvSpPr>
        <p:spPr>
          <a:xfrm>
            <a:off x="356616" y="3767328"/>
            <a:ext cx="54864" cy="201168"/>
          </a:xfrm>
          <a:prstGeom prst="rect">
            <a:avLst/>
          </a:prstGeom>
          <a:solidFill>
            <a:srgbClr val="7B4F6E"/>
          </a:solidFill>
          <a:ln w="12700">
            <a:solidFill>
              <a:srgbClr val="7B4F6E"/>
            </a:solidFill>
            <a:prstDash val="solid"/>
          </a:ln>
        </p:spPr>
        <p:txBody>
          <a:bodyPr/>
          <a:lstStyle/>
          <a:p>
            <a:endParaRPr lang="en-GB"/>
          </a:p>
        </p:txBody>
      </p:sp>
      <p:sp>
        <p:nvSpPr>
          <p:cNvPr id="23" name="Text 21"/>
          <p:cNvSpPr/>
          <p:nvPr/>
        </p:nvSpPr>
        <p:spPr>
          <a:xfrm>
            <a:off x="484632" y="3712464"/>
            <a:ext cx="2450592" cy="310896"/>
          </a:xfrm>
          <a:prstGeom prst="rect">
            <a:avLst/>
          </a:prstGeom>
          <a:noFill/>
          <a:ln/>
        </p:spPr>
        <p:txBody>
          <a:bodyPr wrap="square" rtlCol="0" anchor="ctr"/>
          <a:lstStyle/>
          <a:p>
            <a:pPr marL="0" indent="0">
              <a:buNone/>
            </a:pPr>
            <a:r>
              <a:rPr lang="en-US" sz="950" dirty="0">
                <a:solidFill>
                  <a:srgbClr val="2D1A28"/>
                </a:solidFill>
                <a:latin typeface="Calibri" pitchFamily="34" charset="0"/>
                <a:ea typeface="Calibri" pitchFamily="34" charset="-122"/>
                <a:cs typeface="Calibri" pitchFamily="34" charset="-120"/>
              </a:rPr>
              <a:t>Receive real-time notifications</a:t>
            </a:r>
            <a:endParaRPr lang="en-US" sz="950" dirty="0"/>
          </a:p>
        </p:txBody>
      </p:sp>
      <p:sp>
        <p:nvSpPr>
          <p:cNvPr id="24" name="Shape 22"/>
          <p:cNvSpPr/>
          <p:nvPr/>
        </p:nvSpPr>
        <p:spPr>
          <a:xfrm>
            <a:off x="356616" y="4096512"/>
            <a:ext cx="54864" cy="201168"/>
          </a:xfrm>
          <a:prstGeom prst="rect">
            <a:avLst/>
          </a:prstGeom>
          <a:solidFill>
            <a:srgbClr val="7B4F6E"/>
          </a:solidFill>
          <a:ln w="12700">
            <a:solidFill>
              <a:srgbClr val="7B4F6E"/>
            </a:solidFill>
            <a:prstDash val="solid"/>
          </a:ln>
        </p:spPr>
        <p:txBody>
          <a:bodyPr/>
          <a:lstStyle/>
          <a:p>
            <a:endParaRPr lang="en-GB"/>
          </a:p>
        </p:txBody>
      </p:sp>
      <p:sp>
        <p:nvSpPr>
          <p:cNvPr id="25" name="Text 23"/>
          <p:cNvSpPr/>
          <p:nvPr/>
        </p:nvSpPr>
        <p:spPr>
          <a:xfrm>
            <a:off x="484632" y="4041648"/>
            <a:ext cx="2450592" cy="310896"/>
          </a:xfrm>
          <a:prstGeom prst="rect">
            <a:avLst/>
          </a:prstGeom>
          <a:noFill/>
          <a:ln/>
        </p:spPr>
        <p:txBody>
          <a:bodyPr wrap="square" rtlCol="0" anchor="ctr"/>
          <a:lstStyle/>
          <a:p>
            <a:pPr marL="0" indent="0">
              <a:buNone/>
            </a:pPr>
            <a:r>
              <a:rPr lang="en-US" sz="950" dirty="0">
                <a:solidFill>
                  <a:srgbClr val="2D1A28"/>
                </a:solidFill>
                <a:latin typeface="Calibri" pitchFamily="34" charset="0"/>
                <a:ea typeface="Calibri" pitchFamily="34" charset="-122"/>
                <a:cs typeface="Calibri" pitchFamily="34" charset="-120"/>
              </a:rPr>
              <a:t>Save favourite classes</a:t>
            </a:r>
            <a:endParaRPr lang="en-US" sz="950" dirty="0"/>
          </a:p>
        </p:txBody>
      </p:sp>
      <p:sp>
        <p:nvSpPr>
          <p:cNvPr id="26" name="Shape 24"/>
          <p:cNvSpPr/>
          <p:nvPr/>
        </p:nvSpPr>
        <p:spPr>
          <a:xfrm>
            <a:off x="356616" y="4425696"/>
            <a:ext cx="54864" cy="201168"/>
          </a:xfrm>
          <a:prstGeom prst="rect">
            <a:avLst/>
          </a:prstGeom>
          <a:solidFill>
            <a:srgbClr val="7B4F6E"/>
          </a:solidFill>
          <a:ln w="12700">
            <a:solidFill>
              <a:srgbClr val="7B4F6E"/>
            </a:solidFill>
            <a:prstDash val="solid"/>
          </a:ln>
        </p:spPr>
        <p:txBody>
          <a:bodyPr/>
          <a:lstStyle/>
          <a:p>
            <a:endParaRPr lang="en-GB"/>
          </a:p>
        </p:txBody>
      </p:sp>
      <p:sp>
        <p:nvSpPr>
          <p:cNvPr id="27" name="Text 25"/>
          <p:cNvSpPr/>
          <p:nvPr/>
        </p:nvSpPr>
        <p:spPr>
          <a:xfrm>
            <a:off x="484632" y="4370832"/>
            <a:ext cx="2450592" cy="310896"/>
          </a:xfrm>
          <a:prstGeom prst="rect">
            <a:avLst/>
          </a:prstGeom>
          <a:noFill/>
          <a:ln/>
        </p:spPr>
        <p:txBody>
          <a:bodyPr wrap="square" rtlCol="0" anchor="ctr"/>
          <a:lstStyle/>
          <a:p>
            <a:pPr marL="0" indent="0">
              <a:buNone/>
            </a:pPr>
            <a:r>
              <a:rPr lang="en-US" sz="950" dirty="0">
                <a:solidFill>
                  <a:srgbClr val="2D1A28"/>
                </a:solidFill>
                <a:latin typeface="Calibri" pitchFamily="34" charset="0"/>
                <a:ea typeface="Calibri" pitchFamily="34" charset="-122"/>
                <a:cs typeface="Calibri" pitchFamily="34" charset="-120"/>
              </a:rPr>
              <a:t>Track sessions and wellness goals</a:t>
            </a:r>
            <a:endParaRPr lang="en-US" sz="950" dirty="0"/>
          </a:p>
        </p:txBody>
      </p:sp>
      <p:sp>
        <p:nvSpPr>
          <p:cNvPr id="28" name="Shape 26"/>
          <p:cNvSpPr/>
          <p:nvPr/>
        </p:nvSpPr>
        <p:spPr>
          <a:xfrm>
            <a:off x="3172968" y="1005840"/>
            <a:ext cx="2816352" cy="3749040"/>
          </a:xfrm>
          <a:prstGeom prst="rect">
            <a:avLst/>
          </a:prstGeom>
          <a:solidFill>
            <a:srgbClr val="FFFFFF"/>
          </a:solidFill>
          <a:ln w="12700">
            <a:solidFill>
              <a:srgbClr val="E8D5E3"/>
            </a:solidFill>
            <a:prstDash val="solid"/>
          </a:ln>
        </p:spPr>
        <p:txBody>
          <a:bodyPr/>
          <a:lstStyle/>
          <a:p>
            <a:endParaRPr lang="en-GB"/>
          </a:p>
        </p:txBody>
      </p:sp>
      <p:sp>
        <p:nvSpPr>
          <p:cNvPr id="29" name="Shape 27"/>
          <p:cNvSpPr/>
          <p:nvPr/>
        </p:nvSpPr>
        <p:spPr>
          <a:xfrm>
            <a:off x="3172968" y="1005840"/>
            <a:ext cx="2816352" cy="658368"/>
          </a:xfrm>
          <a:prstGeom prst="rect">
            <a:avLst/>
          </a:prstGeom>
          <a:solidFill>
            <a:srgbClr val="7A9B8A"/>
          </a:solidFill>
          <a:ln w="12700">
            <a:solidFill>
              <a:srgbClr val="7A9B8A"/>
            </a:solidFill>
            <a:prstDash val="solid"/>
          </a:ln>
        </p:spPr>
        <p:txBody>
          <a:bodyPr/>
          <a:lstStyle/>
          <a:p>
            <a:endParaRPr lang="en-GB"/>
          </a:p>
        </p:txBody>
      </p:sp>
      <p:sp>
        <p:nvSpPr>
          <p:cNvPr id="30" name="Text 28"/>
          <p:cNvSpPr/>
          <p:nvPr/>
        </p:nvSpPr>
        <p:spPr>
          <a:xfrm>
            <a:off x="3282696" y="1005840"/>
            <a:ext cx="2596896" cy="384048"/>
          </a:xfrm>
          <a:prstGeom prst="rect">
            <a:avLst/>
          </a:prstGeom>
          <a:noFill/>
          <a:ln/>
        </p:spPr>
        <p:txBody>
          <a:bodyPr wrap="square" rtlCol="0" anchor="ctr"/>
          <a:lstStyle/>
          <a:p>
            <a:pPr marL="0" indent="0">
              <a:buNone/>
            </a:pPr>
            <a:r>
              <a:rPr lang="en-US" sz="1500" b="1" dirty="0">
                <a:solidFill>
                  <a:srgbClr val="FFFFFF"/>
                </a:solidFill>
                <a:latin typeface="Georgia" pitchFamily="34" charset="0"/>
                <a:ea typeface="Georgia" pitchFamily="34" charset="-122"/>
                <a:cs typeface="Georgia" pitchFamily="34" charset="-120"/>
              </a:rPr>
              <a:t>Provider</a:t>
            </a:r>
            <a:endParaRPr lang="en-US" sz="1500" dirty="0"/>
          </a:p>
        </p:txBody>
      </p:sp>
      <p:sp>
        <p:nvSpPr>
          <p:cNvPr id="31" name="Text 29"/>
          <p:cNvSpPr/>
          <p:nvPr/>
        </p:nvSpPr>
        <p:spPr>
          <a:xfrm>
            <a:off x="3282696" y="1371600"/>
            <a:ext cx="2596896" cy="256032"/>
          </a:xfrm>
          <a:prstGeom prst="rect">
            <a:avLst/>
          </a:prstGeom>
          <a:noFill/>
          <a:ln/>
        </p:spPr>
        <p:txBody>
          <a:bodyPr wrap="square" rtlCol="0" anchor="ctr"/>
          <a:lstStyle/>
          <a:p>
            <a:pPr marL="0" indent="0">
              <a:buNone/>
            </a:pPr>
            <a:r>
              <a:rPr lang="en-US" sz="900" dirty="0">
                <a:solidFill>
                  <a:srgbClr val="EDD5E8"/>
                </a:solidFill>
                <a:latin typeface="Calibri" pitchFamily="34" charset="0"/>
                <a:ea typeface="Calibri" pitchFamily="34" charset="-122"/>
                <a:cs typeface="Calibri" pitchFamily="34" charset="-120"/>
              </a:rPr>
              <a:t>Studio management &amp; analytics</a:t>
            </a:r>
            <a:endParaRPr lang="en-US" sz="900" dirty="0"/>
          </a:p>
        </p:txBody>
      </p:sp>
      <p:sp>
        <p:nvSpPr>
          <p:cNvPr id="32" name="Shape 30"/>
          <p:cNvSpPr/>
          <p:nvPr/>
        </p:nvSpPr>
        <p:spPr>
          <a:xfrm>
            <a:off x="3300984" y="1792224"/>
            <a:ext cx="54864" cy="201168"/>
          </a:xfrm>
          <a:prstGeom prst="rect">
            <a:avLst/>
          </a:prstGeom>
          <a:solidFill>
            <a:srgbClr val="7A9B8A"/>
          </a:solidFill>
          <a:ln w="12700">
            <a:solidFill>
              <a:srgbClr val="7A9B8A"/>
            </a:solidFill>
            <a:prstDash val="solid"/>
          </a:ln>
        </p:spPr>
        <p:txBody>
          <a:bodyPr/>
          <a:lstStyle/>
          <a:p>
            <a:endParaRPr lang="en-GB"/>
          </a:p>
        </p:txBody>
      </p:sp>
      <p:sp>
        <p:nvSpPr>
          <p:cNvPr id="33" name="Text 31"/>
          <p:cNvSpPr/>
          <p:nvPr/>
        </p:nvSpPr>
        <p:spPr>
          <a:xfrm>
            <a:off x="3429000" y="1737360"/>
            <a:ext cx="2450592" cy="310896"/>
          </a:xfrm>
          <a:prstGeom prst="rect">
            <a:avLst/>
          </a:prstGeom>
          <a:noFill/>
          <a:ln/>
        </p:spPr>
        <p:txBody>
          <a:bodyPr wrap="square" rtlCol="0" anchor="ctr"/>
          <a:lstStyle/>
          <a:p>
            <a:pPr marL="0" indent="0">
              <a:buNone/>
            </a:pPr>
            <a:r>
              <a:rPr lang="en-US" sz="950" dirty="0">
                <a:solidFill>
                  <a:srgbClr val="2D1A28"/>
                </a:solidFill>
                <a:latin typeface="Calibri" pitchFamily="34" charset="0"/>
                <a:ea typeface="Calibri" pitchFamily="34" charset="-122"/>
                <a:cs typeface="Calibri" pitchFamily="34" charset="-120"/>
              </a:rPr>
              <a:t>Register studio and await admin approval</a:t>
            </a:r>
            <a:endParaRPr lang="en-US" sz="950" dirty="0"/>
          </a:p>
        </p:txBody>
      </p:sp>
      <p:sp>
        <p:nvSpPr>
          <p:cNvPr id="34" name="Shape 32"/>
          <p:cNvSpPr/>
          <p:nvPr/>
        </p:nvSpPr>
        <p:spPr>
          <a:xfrm>
            <a:off x="3300984" y="2121408"/>
            <a:ext cx="54864" cy="201168"/>
          </a:xfrm>
          <a:prstGeom prst="rect">
            <a:avLst/>
          </a:prstGeom>
          <a:solidFill>
            <a:srgbClr val="7A9B8A"/>
          </a:solidFill>
          <a:ln w="12700">
            <a:solidFill>
              <a:srgbClr val="7A9B8A"/>
            </a:solidFill>
            <a:prstDash val="solid"/>
          </a:ln>
        </p:spPr>
        <p:txBody>
          <a:bodyPr/>
          <a:lstStyle/>
          <a:p>
            <a:endParaRPr lang="en-GB"/>
          </a:p>
        </p:txBody>
      </p:sp>
      <p:sp>
        <p:nvSpPr>
          <p:cNvPr id="35" name="Text 33"/>
          <p:cNvSpPr/>
          <p:nvPr/>
        </p:nvSpPr>
        <p:spPr>
          <a:xfrm>
            <a:off x="3429000" y="2066544"/>
            <a:ext cx="2450592" cy="310896"/>
          </a:xfrm>
          <a:prstGeom prst="rect">
            <a:avLst/>
          </a:prstGeom>
          <a:noFill/>
          <a:ln/>
        </p:spPr>
        <p:txBody>
          <a:bodyPr wrap="square" rtlCol="0" anchor="ctr"/>
          <a:lstStyle/>
          <a:p>
            <a:pPr marL="0" indent="0">
              <a:buNone/>
            </a:pPr>
            <a:r>
              <a:rPr lang="en-US" sz="950" dirty="0">
                <a:solidFill>
                  <a:srgbClr val="2D1A28"/>
                </a:solidFill>
                <a:latin typeface="Calibri" pitchFamily="34" charset="0"/>
                <a:ea typeface="Calibri" pitchFamily="34" charset="-122"/>
                <a:cs typeface="Calibri" pitchFamily="34" charset="-120"/>
              </a:rPr>
              <a:t>Create and manage class listings</a:t>
            </a:r>
            <a:endParaRPr lang="en-US" sz="950" dirty="0"/>
          </a:p>
        </p:txBody>
      </p:sp>
      <p:sp>
        <p:nvSpPr>
          <p:cNvPr id="36" name="Shape 34"/>
          <p:cNvSpPr/>
          <p:nvPr/>
        </p:nvSpPr>
        <p:spPr>
          <a:xfrm>
            <a:off x="3300984" y="2450592"/>
            <a:ext cx="54864" cy="201168"/>
          </a:xfrm>
          <a:prstGeom prst="rect">
            <a:avLst/>
          </a:prstGeom>
          <a:solidFill>
            <a:srgbClr val="7A9B8A"/>
          </a:solidFill>
          <a:ln w="12700">
            <a:solidFill>
              <a:srgbClr val="7A9B8A"/>
            </a:solidFill>
            <a:prstDash val="solid"/>
          </a:ln>
        </p:spPr>
        <p:txBody>
          <a:bodyPr/>
          <a:lstStyle/>
          <a:p>
            <a:endParaRPr lang="en-GB"/>
          </a:p>
        </p:txBody>
      </p:sp>
      <p:sp>
        <p:nvSpPr>
          <p:cNvPr id="37" name="Text 35"/>
          <p:cNvSpPr/>
          <p:nvPr/>
        </p:nvSpPr>
        <p:spPr>
          <a:xfrm>
            <a:off x="3429000" y="2395728"/>
            <a:ext cx="2450592" cy="310896"/>
          </a:xfrm>
          <a:prstGeom prst="rect">
            <a:avLst/>
          </a:prstGeom>
          <a:noFill/>
          <a:ln/>
        </p:spPr>
        <p:txBody>
          <a:bodyPr wrap="square" rtlCol="0" anchor="ctr"/>
          <a:lstStyle/>
          <a:p>
            <a:pPr marL="0" indent="0">
              <a:buNone/>
            </a:pPr>
            <a:r>
              <a:rPr lang="en-US" sz="950" dirty="0">
                <a:solidFill>
                  <a:srgbClr val="2D1A28"/>
                </a:solidFill>
                <a:latin typeface="Calibri" pitchFamily="34" charset="0"/>
                <a:ea typeface="Calibri" pitchFamily="34" charset="-122"/>
                <a:cs typeface="Calibri" pitchFamily="34" charset="-120"/>
              </a:rPr>
              <a:t>Set schedules, pricing, and capacity</a:t>
            </a:r>
            <a:endParaRPr lang="en-US" sz="950" dirty="0"/>
          </a:p>
        </p:txBody>
      </p:sp>
      <p:sp>
        <p:nvSpPr>
          <p:cNvPr id="38" name="Shape 36"/>
          <p:cNvSpPr/>
          <p:nvPr/>
        </p:nvSpPr>
        <p:spPr>
          <a:xfrm>
            <a:off x="3300984" y="2779776"/>
            <a:ext cx="54864" cy="201168"/>
          </a:xfrm>
          <a:prstGeom prst="rect">
            <a:avLst/>
          </a:prstGeom>
          <a:solidFill>
            <a:srgbClr val="7A9B8A"/>
          </a:solidFill>
          <a:ln w="12700">
            <a:solidFill>
              <a:srgbClr val="7A9B8A"/>
            </a:solidFill>
            <a:prstDash val="solid"/>
          </a:ln>
        </p:spPr>
        <p:txBody>
          <a:bodyPr/>
          <a:lstStyle/>
          <a:p>
            <a:endParaRPr lang="en-GB"/>
          </a:p>
        </p:txBody>
      </p:sp>
      <p:sp>
        <p:nvSpPr>
          <p:cNvPr id="39" name="Text 37"/>
          <p:cNvSpPr/>
          <p:nvPr/>
        </p:nvSpPr>
        <p:spPr>
          <a:xfrm>
            <a:off x="3429000" y="2724912"/>
            <a:ext cx="2450592" cy="310896"/>
          </a:xfrm>
          <a:prstGeom prst="rect">
            <a:avLst/>
          </a:prstGeom>
          <a:noFill/>
          <a:ln/>
        </p:spPr>
        <p:txBody>
          <a:bodyPr wrap="square" rtlCol="0" anchor="ctr"/>
          <a:lstStyle/>
          <a:p>
            <a:pPr marL="0" indent="0">
              <a:buNone/>
            </a:pPr>
            <a:r>
              <a:rPr lang="en-US" sz="950" dirty="0">
                <a:solidFill>
                  <a:srgbClr val="2D1A28"/>
                </a:solidFill>
                <a:latin typeface="Calibri" pitchFamily="34" charset="0"/>
                <a:ea typeface="Calibri" pitchFamily="34" charset="-122"/>
                <a:cs typeface="Calibri" pitchFamily="34" charset="-120"/>
              </a:rPr>
              <a:t>View and manage member bookings</a:t>
            </a:r>
            <a:endParaRPr lang="en-US" sz="950" dirty="0"/>
          </a:p>
        </p:txBody>
      </p:sp>
      <p:sp>
        <p:nvSpPr>
          <p:cNvPr id="40" name="Shape 38"/>
          <p:cNvSpPr/>
          <p:nvPr/>
        </p:nvSpPr>
        <p:spPr>
          <a:xfrm>
            <a:off x="3300984" y="3108960"/>
            <a:ext cx="54864" cy="201168"/>
          </a:xfrm>
          <a:prstGeom prst="rect">
            <a:avLst/>
          </a:prstGeom>
          <a:solidFill>
            <a:srgbClr val="7A9B8A"/>
          </a:solidFill>
          <a:ln w="12700">
            <a:solidFill>
              <a:srgbClr val="7A9B8A"/>
            </a:solidFill>
            <a:prstDash val="solid"/>
          </a:ln>
        </p:spPr>
        <p:txBody>
          <a:bodyPr/>
          <a:lstStyle/>
          <a:p>
            <a:endParaRPr lang="en-GB"/>
          </a:p>
        </p:txBody>
      </p:sp>
      <p:sp>
        <p:nvSpPr>
          <p:cNvPr id="41" name="Text 39"/>
          <p:cNvSpPr/>
          <p:nvPr/>
        </p:nvSpPr>
        <p:spPr>
          <a:xfrm>
            <a:off x="3429000" y="3054096"/>
            <a:ext cx="2450592" cy="310896"/>
          </a:xfrm>
          <a:prstGeom prst="rect">
            <a:avLst/>
          </a:prstGeom>
          <a:noFill/>
          <a:ln/>
        </p:spPr>
        <p:txBody>
          <a:bodyPr wrap="square" rtlCol="0" anchor="ctr"/>
          <a:lstStyle/>
          <a:p>
            <a:pPr marL="0" indent="0">
              <a:buNone/>
            </a:pPr>
            <a:r>
              <a:rPr lang="en-US" sz="950" dirty="0">
                <a:solidFill>
                  <a:srgbClr val="2D1A28"/>
                </a:solidFill>
                <a:latin typeface="Calibri" pitchFamily="34" charset="0"/>
                <a:ea typeface="Calibri" pitchFamily="34" charset="-122"/>
                <a:cs typeface="Calibri" pitchFamily="34" charset="-120"/>
              </a:rPr>
              <a:t>Respond to member reviews</a:t>
            </a:r>
            <a:endParaRPr lang="en-US" sz="950" dirty="0"/>
          </a:p>
        </p:txBody>
      </p:sp>
      <p:sp>
        <p:nvSpPr>
          <p:cNvPr id="42" name="Shape 40"/>
          <p:cNvSpPr/>
          <p:nvPr/>
        </p:nvSpPr>
        <p:spPr>
          <a:xfrm>
            <a:off x="3300984" y="3438144"/>
            <a:ext cx="54864" cy="201168"/>
          </a:xfrm>
          <a:prstGeom prst="rect">
            <a:avLst/>
          </a:prstGeom>
          <a:solidFill>
            <a:srgbClr val="7A9B8A"/>
          </a:solidFill>
          <a:ln w="12700">
            <a:solidFill>
              <a:srgbClr val="7A9B8A"/>
            </a:solidFill>
            <a:prstDash val="solid"/>
          </a:ln>
        </p:spPr>
        <p:txBody>
          <a:bodyPr/>
          <a:lstStyle/>
          <a:p>
            <a:endParaRPr lang="en-GB"/>
          </a:p>
        </p:txBody>
      </p:sp>
      <p:sp>
        <p:nvSpPr>
          <p:cNvPr id="43" name="Text 41"/>
          <p:cNvSpPr/>
          <p:nvPr/>
        </p:nvSpPr>
        <p:spPr>
          <a:xfrm>
            <a:off x="3429000" y="3383280"/>
            <a:ext cx="2450592" cy="310896"/>
          </a:xfrm>
          <a:prstGeom prst="rect">
            <a:avLst/>
          </a:prstGeom>
          <a:noFill/>
          <a:ln/>
        </p:spPr>
        <p:txBody>
          <a:bodyPr wrap="square" rtlCol="0" anchor="ctr"/>
          <a:lstStyle/>
          <a:p>
            <a:pPr marL="0" indent="0">
              <a:buNone/>
            </a:pPr>
            <a:r>
              <a:rPr lang="en-US" sz="950" dirty="0">
                <a:solidFill>
                  <a:srgbClr val="2D1A28"/>
                </a:solidFill>
                <a:latin typeface="Calibri" pitchFamily="34" charset="0"/>
                <a:ea typeface="Calibri" pitchFamily="34" charset="-122"/>
                <a:cs typeface="Calibri" pitchFamily="34" charset="-120"/>
              </a:rPr>
              <a:t>View earnings and payout settings</a:t>
            </a:r>
            <a:endParaRPr lang="en-US" sz="950" dirty="0"/>
          </a:p>
        </p:txBody>
      </p:sp>
      <p:sp>
        <p:nvSpPr>
          <p:cNvPr id="44" name="Shape 42"/>
          <p:cNvSpPr/>
          <p:nvPr/>
        </p:nvSpPr>
        <p:spPr>
          <a:xfrm>
            <a:off x="3300984" y="3767328"/>
            <a:ext cx="54864" cy="201168"/>
          </a:xfrm>
          <a:prstGeom prst="rect">
            <a:avLst/>
          </a:prstGeom>
          <a:solidFill>
            <a:srgbClr val="7A9B8A"/>
          </a:solidFill>
          <a:ln w="12700">
            <a:solidFill>
              <a:srgbClr val="7A9B8A"/>
            </a:solidFill>
            <a:prstDash val="solid"/>
          </a:ln>
        </p:spPr>
        <p:txBody>
          <a:bodyPr/>
          <a:lstStyle/>
          <a:p>
            <a:endParaRPr lang="en-GB"/>
          </a:p>
        </p:txBody>
      </p:sp>
      <p:sp>
        <p:nvSpPr>
          <p:cNvPr id="45" name="Text 43"/>
          <p:cNvSpPr/>
          <p:nvPr/>
        </p:nvSpPr>
        <p:spPr>
          <a:xfrm>
            <a:off x="3429000" y="3712464"/>
            <a:ext cx="2450592" cy="310896"/>
          </a:xfrm>
          <a:prstGeom prst="rect">
            <a:avLst/>
          </a:prstGeom>
          <a:noFill/>
          <a:ln/>
        </p:spPr>
        <p:txBody>
          <a:bodyPr wrap="square" rtlCol="0" anchor="ctr"/>
          <a:lstStyle/>
          <a:p>
            <a:pPr marL="0" indent="0">
              <a:buNone/>
            </a:pPr>
            <a:r>
              <a:rPr lang="en-US" sz="950" dirty="0">
                <a:solidFill>
                  <a:srgbClr val="2D1A28"/>
                </a:solidFill>
                <a:latin typeface="Calibri" pitchFamily="34" charset="0"/>
                <a:ea typeface="Calibri" pitchFamily="34" charset="-122"/>
                <a:cs typeface="Calibri" pitchFamily="34" charset="-120"/>
              </a:rPr>
              <a:t>Access analytics dashboard</a:t>
            </a:r>
            <a:endParaRPr lang="en-US" sz="950" dirty="0"/>
          </a:p>
        </p:txBody>
      </p:sp>
      <p:sp>
        <p:nvSpPr>
          <p:cNvPr id="46" name="Shape 44"/>
          <p:cNvSpPr/>
          <p:nvPr/>
        </p:nvSpPr>
        <p:spPr>
          <a:xfrm>
            <a:off x="3300984" y="4096512"/>
            <a:ext cx="54864" cy="201168"/>
          </a:xfrm>
          <a:prstGeom prst="rect">
            <a:avLst/>
          </a:prstGeom>
          <a:solidFill>
            <a:srgbClr val="7A9B8A"/>
          </a:solidFill>
          <a:ln w="12700">
            <a:solidFill>
              <a:srgbClr val="7A9B8A"/>
            </a:solidFill>
            <a:prstDash val="solid"/>
          </a:ln>
        </p:spPr>
        <p:txBody>
          <a:bodyPr/>
          <a:lstStyle/>
          <a:p>
            <a:endParaRPr lang="en-GB"/>
          </a:p>
        </p:txBody>
      </p:sp>
      <p:sp>
        <p:nvSpPr>
          <p:cNvPr id="47" name="Text 45"/>
          <p:cNvSpPr/>
          <p:nvPr/>
        </p:nvSpPr>
        <p:spPr>
          <a:xfrm>
            <a:off x="3429000" y="4041648"/>
            <a:ext cx="2450592" cy="310896"/>
          </a:xfrm>
          <a:prstGeom prst="rect">
            <a:avLst/>
          </a:prstGeom>
          <a:noFill/>
          <a:ln/>
        </p:spPr>
        <p:txBody>
          <a:bodyPr wrap="square" rtlCol="0" anchor="ctr"/>
          <a:lstStyle/>
          <a:p>
            <a:pPr marL="0" indent="0">
              <a:buNone/>
            </a:pPr>
            <a:r>
              <a:rPr lang="en-US" sz="950" dirty="0">
                <a:solidFill>
                  <a:srgbClr val="2D1A28"/>
                </a:solidFill>
                <a:latin typeface="Calibri" pitchFamily="34" charset="0"/>
                <a:ea typeface="Calibri" pitchFamily="34" charset="-122"/>
                <a:cs typeface="Calibri" pitchFamily="34" charset="-120"/>
              </a:rPr>
              <a:t>Manage waitlists</a:t>
            </a:r>
            <a:endParaRPr lang="en-US" sz="950" dirty="0"/>
          </a:p>
        </p:txBody>
      </p:sp>
      <p:sp>
        <p:nvSpPr>
          <p:cNvPr id="48" name="Shape 46"/>
          <p:cNvSpPr/>
          <p:nvPr/>
        </p:nvSpPr>
        <p:spPr>
          <a:xfrm>
            <a:off x="3300984" y="4425696"/>
            <a:ext cx="54864" cy="201168"/>
          </a:xfrm>
          <a:prstGeom prst="rect">
            <a:avLst/>
          </a:prstGeom>
          <a:solidFill>
            <a:srgbClr val="7A9B8A"/>
          </a:solidFill>
          <a:ln w="12700">
            <a:solidFill>
              <a:srgbClr val="7A9B8A"/>
            </a:solidFill>
            <a:prstDash val="solid"/>
          </a:ln>
        </p:spPr>
        <p:txBody>
          <a:bodyPr/>
          <a:lstStyle/>
          <a:p>
            <a:endParaRPr lang="en-GB"/>
          </a:p>
        </p:txBody>
      </p:sp>
      <p:sp>
        <p:nvSpPr>
          <p:cNvPr id="49" name="Text 47"/>
          <p:cNvSpPr/>
          <p:nvPr/>
        </p:nvSpPr>
        <p:spPr>
          <a:xfrm>
            <a:off x="3429000" y="4370832"/>
            <a:ext cx="2450592" cy="310896"/>
          </a:xfrm>
          <a:prstGeom prst="rect">
            <a:avLst/>
          </a:prstGeom>
          <a:noFill/>
          <a:ln/>
        </p:spPr>
        <p:txBody>
          <a:bodyPr wrap="square" rtlCol="0" anchor="ctr"/>
          <a:lstStyle/>
          <a:p>
            <a:pPr marL="0" indent="0">
              <a:buNone/>
            </a:pPr>
            <a:r>
              <a:rPr lang="en-US" sz="950" dirty="0">
                <a:solidFill>
                  <a:srgbClr val="2D1A28"/>
                </a:solidFill>
                <a:latin typeface="Calibri" pitchFamily="34" charset="0"/>
                <a:ea typeface="Calibri" pitchFamily="34" charset="-122"/>
                <a:cs typeface="Calibri" pitchFamily="34" charset="-120"/>
              </a:rPr>
              <a:t>Chat with members</a:t>
            </a:r>
            <a:endParaRPr lang="en-US" sz="950" dirty="0"/>
          </a:p>
        </p:txBody>
      </p:sp>
      <p:sp>
        <p:nvSpPr>
          <p:cNvPr id="50" name="Shape 48"/>
          <p:cNvSpPr/>
          <p:nvPr/>
        </p:nvSpPr>
        <p:spPr>
          <a:xfrm>
            <a:off x="6117336" y="1005840"/>
            <a:ext cx="2816352" cy="3749040"/>
          </a:xfrm>
          <a:prstGeom prst="rect">
            <a:avLst/>
          </a:prstGeom>
          <a:solidFill>
            <a:srgbClr val="FFFFFF"/>
          </a:solidFill>
          <a:ln w="12700">
            <a:solidFill>
              <a:srgbClr val="E8D5E3"/>
            </a:solidFill>
            <a:prstDash val="solid"/>
          </a:ln>
        </p:spPr>
        <p:txBody>
          <a:bodyPr/>
          <a:lstStyle/>
          <a:p>
            <a:endParaRPr lang="en-GB"/>
          </a:p>
        </p:txBody>
      </p:sp>
      <p:sp>
        <p:nvSpPr>
          <p:cNvPr id="51" name="Shape 49"/>
          <p:cNvSpPr/>
          <p:nvPr/>
        </p:nvSpPr>
        <p:spPr>
          <a:xfrm>
            <a:off x="6117336" y="1005840"/>
            <a:ext cx="2816352" cy="658368"/>
          </a:xfrm>
          <a:prstGeom prst="rect">
            <a:avLst/>
          </a:prstGeom>
          <a:solidFill>
            <a:srgbClr val="C96F7E"/>
          </a:solidFill>
          <a:ln w="12700">
            <a:solidFill>
              <a:srgbClr val="C96F7E"/>
            </a:solidFill>
            <a:prstDash val="solid"/>
          </a:ln>
        </p:spPr>
        <p:txBody>
          <a:bodyPr/>
          <a:lstStyle/>
          <a:p>
            <a:endParaRPr lang="en-GB"/>
          </a:p>
        </p:txBody>
      </p:sp>
      <p:sp>
        <p:nvSpPr>
          <p:cNvPr id="52" name="Text 50"/>
          <p:cNvSpPr/>
          <p:nvPr/>
        </p:nvSpPr>
        <p:spPr>
          <a:xfrm>
            <a:off x="6227064" y="1005840"/>
            <a:ext cx="2596896" cy="384048"/>
          </a:xfrm>
          <a:prstGeom prst="rect">
            <a:avLst/>
          </a:prstGeom>
          <a:noFill/>
          <a:ln/>
        </p:spPr>
        <p:txBody>
          <a:bodyPr wrap="square" rtlCol="0" anchor="ctr"/>
          <a:lstStyle/>
          <a:p>
            <a:pPr marL="0" indent="0">
              <a:buNone/>
            </a:pPr>
            <a:r>
              <a:rPr lang="en-US" sz="1500" b="1" dirty="0">
                <a:solidFill>
                  <a:srgbClr val="FFFFFF"/>
                </a:solidFill>
                <a:latin typeface="Georgia" pitchFamily="34" charset="0"/>
                <a:ea typeface="Georgia" pitchFamily="34" charset="-122"/>
                <a:cs typeface="Georgia" pitchFamily="34" charset="-120"/>
              </a:rPr>
              <a:t>Admin</a:t>
            </a:r>
            <a:endParaRPr lang="en-US" sz="1500" dirty="0"/>
          </a:p>
        </p:txBody>
      </p:sp>
      <p:sp>
        <p:nvSpPr>
          <p:cNvPr id="53" name="Text 51"/>
          <p:cNvSpPr/>
          <p:nvPr/>
        </p:nvSpPr>
        <p:spPr>
          <a:xfrm>
            <a:off x="6227064" y="1371600"/>
            <a:ext cx="2596896" cy="256032"/>
          </a:xfrm>
          <a:prstGeom prst="rect">
            <a:avLst/>
          </a:prstGeom>
          <a:noFill/>
          <a:ln/>
        </p:spPr>
        <p:txBody>
          <a:bodyPr wrap="square" rtlCol="0" anchor="ctr"/>
          <a:lstStyle/>
          <a:p>
            <a:pPr marL="0" indent="0">
              <a:buNone/>
            </a:pPr>
            <a:r>
              <a:rPr lang="en-US" sz="900" dirty="0">
                <a:solidFill>
                  <a:srgbClr val="EDD5E8"/>
                </a:solidFill>
                <a:latin typeface="Calibri" pitchFamily="34" charset="0"/>
                <a:ea typeface="Calibri" pitchFamily="34" charset="-122"/>
                <a:cs typeface="Calibri" pitchFamily="34" charset="-120"/>
              </a:rPr>
              <a:t>Platform moderation &amp; oversight</a:t>
            </a:r>
            <a:endParaRPr lang="en-US" sz="900" dirty="0"/>
          </a:p>
        </p:txBody>
      </p:sp>
      <p:sp>
        <p:nvSpPr>
          <p:cNvPr id="54" name="Shape 52"/>
          <p:cNvSpPr/>
          <p:nvPr/>
        </p:nvSpPr>
        <p:spPr>
          <a:xfrm>
            <a:off x="6245352" y="1792224"/>
            <a:ext cx="54864" cy="201168"/>
          </a:xfrm>
          <a:prstGeom prst="rect">
            <a:avLst/>
          </a:prstGeom>
          <a:solidFill>
            <a:srgbClr val="C96F7E"/>
          </a:solidFill>
          <a:ln w="12700">
            <a:solidFill>
              <a:srgbClr val="C96F7E"/>
            </a:solidFill>
            <a:prstDash val="solid"/>
          </a:ln>
        </p:spPr>
        <p:txBody>
          <a:bodyPr/>
          <a:lstStyle/>
          <a:p>
            <a:endParaRPr lang="en-GB"/>
          </a:p>
        </p:txBody>
      </p:sp>
      <p:sp>
        <p:nvSpPr>
          <p:cNvPr id="55" name="Text 53"/>
          <p:cNvSpPr/>
          <p:nvPr/>
        </p:nvSpPr>
        <p:spPr>
          <a:xfrm>
            <a:off x="6373368" y="1737360"/>
            <a:ext cx="2450592" cy="310896"/>
          </a:xfrm>
          <a:prstGeom prst="rect">
            <a:avLst/>
          </a:prstGeom>
          <a:noFill/>
          <a:ln/>
        </p:spPr>
        <p:txBody>
          <a:bodyPr wrap="square" rtlCol="0" anchor="ctr"/>
          <a:lstStyle/>
          <a:p>
            <a:pPr marL="0" indent="0">
              <a:buNone/>
            </a:pPr>
            <a:r>
              <a:rPr lang="en-US" sz="950" dirty="0">
                <a:solidFill>
                  <a:srgbClr val="2D1A28"/>
                </a:solidFill>
                <a:latin typeface="Calibri" pitchFamily="34" charset="0"/>
                <a:ea typeface="Calibri" pitchFamily="34" charset="-122"/>
                <a:cs typeface="Calibri" pitchFamily="34" charset="-120"/>
              </a:rPr>
              <a:t>Approve and verify provider profiles</a:t>
            </a:r>
            <a:endParaRPr lang="en-US" sz="950" dirty="0"/>
          </a:p>
        </p:txBody>
      </p:sp>
      <p:sp>
        <p:nvSpPr>
          <p:cNvPr id="56" name="Shape 54"/>
          <p:cNvSpPr/>
          <p:nvPr/>
        </p:nvSpPr>
        <p:spPr>
          <a:xfrm>
            <a:off x="6245352" y="2121408"/>
            <a:ext cx="54864" cy="201168"/>
          </a:xfrm>
          <a:prstGeom prst="rect">
            <a:avLst/>
          </a:prstGeom>
          <a:solidFill>
            <a:srgbClr val="C96F7E"/>
          </a:solidFill>
          <a:ln w="12700">
            <a:solidFill>
              <a:srgbClr val="C96F7E"/>
            </a:solidFill>
            <a:prstDash val="solid"/>
          </a:ln>
        </p:spPr>
        <p:txBody>
          <a:bodyPr/>
          <a:lstStyle/>
          <a:p>
            <a:endParaRPr lang="en-GB"/>
          </a:p>
        </p:txBody>
      </p:sp>
      <p:sp>
        <p:nvSpPr>
          <p:cNvPr id="57" name="Text 55"/>
          <p:cNvSpPr/>
          <p:nvPr/>
        </p:nvSpPr>
        <p:spPr>
          <a:xfrm>
            <a:off x="6373368" y="2066544"/>
            <a:ext cx="2450592" cy="310896"/>
          </a:xfrm>
          <a:prstGeom prst="rect">
            <a:avLst/>
          </a:prstGeom>
          <a:noFill/>
          <a:ln/>
        </p:spPr>
        <p:txBody>
          <a:bodyPr wrap="square" rtlCol="0" anchor="ctr"/>
          <a:lstStyle/>
          <a:p>
            <a:pPr marL="0" indent="0">
              <a:buNone/>
            </a:pPr>
            <a:r>
              <a:rPr lang="en-US" sz="950" dirty="0">
                <a:solidFill>
                  <a:srgbClr val="2D1A28"/>
                </a:solidFill>
                <a:latin typeface="Calibri" pitchFamily="34" charset="0"/>
                <a:ea typeface="Calibri" pitchFamily="34" charset="-122"/>
                <a:cs typeface="Calibri" pitchFamily="34" charset="-120"/>
              </a:rPr>
              <a:t>Manage all users and roles</a:t>
            </a:r>
            <a:endParaRPr lang="en-US" sz="950" dirty="0"/>
          </a:p>
        </p:txBody>
      </p:sp>
      <p:sp>
        <p:nvSpPr>
          <p:cNvPr id="58" name="Shape 56"/>
          <p:cNvSpPr/>
          <p:nvPr/>
        </p:nvSpPr>
        <p:spPr>
          <a:xfrm>
            <a:off x="6245352" y="2450592"/>
            <a:ext cx="54864" cy="201168"/>
          </a:xfrm>
          <a:prstGeom prst="rect">
            <a:avLst/>
          </a:prstGeom>
          <a:solidFill>
            <a:srgbClr val="C96F7E"/>
          </a:solidFill>
          <a:ln w="12700">
            <a:solidFill>
              <a:srgbClr val="C96F7E"/>
            </a:solidFill>
            <a:prstDash val="solid"/>
          </a:ln>
        </p:spPr>
        <p:txBody>
          <a:bodyPr/>
          <a:lstStyle/>
          <a:p>
            <a:endParaRPr lang="en-GB"/>
          </a:p>
        </p:txBody>
      </p:sp>
      <p:sp>
        <p:nvSpPr>
          <p:cNvPr id="59" name="Text 57"/>
          <p:cNvSpPr/>
          <p:nvPr/>
        </p:nvSpPr>
        <p:spPr>
          <a:xfrm>
            <a:off x="6373368" y="2395728"/>
            <a:ext cx="2450592" cy="310896"/>
          </a:xfrm>
          <a:prstGeom prst="rect">
            <a:avLst/>
          </a:prstGeom>
          <a:noFill/>
          <a:ln/>
        </p:spPr>
        <p:txBody>
          <a:bodyPr wrap="square" rtlCol="0" anchor="ctr"/>
          <a:lstStyle/>
          <a:p>
            <a:pPr marL="0" indent="0">
              <a:buNone/>
            </a:pPr>
            <a:r>
              <a:rPr lang="en-US" sz="950" dirty="0">
                <a:solidFill>
                  <a:srgbClr val="2D1A28"/>
                </a:solidFill>
                <a:latin typeface="Calibri" pitchFamily="34" charset="0"/>
                <a:ea typeface="Calibri" pitchFamily="34" charset="-122"/>
                <a:cs typeface="Calibri" pitchFamily="34" charset="-120"/>
              </a:rPr>
              <a:t>Moderate community discussions</a:t>
            </a:r>
            <a:endParaRPr lang="en-US" sz="950" dirty="0"/>
          </a:p>
        </p:txBody>
      </p:sp>
      <p:sp>
        <p:nvSpPr>
          <p:cNvPr id="60" name="Shape 58"/>
          <p:cNvSpPr/>
          <p:nvPr/>
        </p:nvSpPr>
        <p:spPr>
          <a:xfrm>
            <a:off x="6245352" y="2779776"/>
            <a:ext cx="54864" cy="201168"/>
          </a:xfrm>
          <a:prstGeom prst="rect">
            <a:avLst/>
          </a:prstGeom>
          <a:solidFill>
            <a:srgbClr val="C96F7E"/>
          </a:solidFill>
          <a:ln w="12700">
            <a:solidFill>
              <a:srgbClr val="C96F7E"/>
            </a:solidFill>
            <a:prstDash val="solid"/>
          </a:ln>
        </p:spPr>
        <p:txBody>
          <a:bodyPr/>
          <a:lstStyle/>
          <a:p>
            <a:endParaRPr lang="en-GB"/>
          </a:p>
        </p:txBody>
      </p:sp>
      <p:sp>
        <p:nvSpPr>
          <p:cNvPr id="61" name="Text 59"/>
          <p:cNvSpPr/>
          <p:nvPr/>
        </p:nvSpPr>
        <p:spPr>
          <a:xfrm>
            <a:off x="6373368" y="2724912"/>
            <a:ext cx="2450592" cy="310896"/>
          </a:xfrm>
          <a:prstGeom prst="rect">
            <a:avLst/>
          </a:prstGeom>
          <a:noFill/>
          <a:ln/>
        </p:spPr>
        <p:txBody>
          <a:bodyPr wrap="square" rtlCol="0" anchor="ctr"/>
          <a:lstStyle/>
          <a:p>
            <a:pPr marL="0" indent="0">
              <a:buNone/>
            </a:pPr>
            <a:r>
              <a:rPr lang="en-US" sz="950" dirty="0">
                <a:solidFill>
                  <a:srgbClr val="2D1A28"/>
                </a:solidFill>
                <a:latin typeface="Calibri" pitchFamily="34" charset="0"/>
                <a:ea typeface="Calibri" pitchFamily="34" charset="-122"/>
                <a:cs typeface="Calibri" pitchFamily="34" charset="-120"/>
              </a:rPr>
              <a:t>Handle flagged content and reports</a:t>
            </a:r>
            <a:endParaRPr lang="en-US" sz="950" dirty="0"/>
          </a:p>
        </p:txBody>
      </p:sp>
      <p:sp>
        <p:nvSpPr>
          <p:cNvPr id="62" name="Shape 60"/>
          <p:cNvSpPr/>
          <p:nvPr/>
        </p:nvSpPr>
        <p:spPr>
          <a:xfrm>
            <a:off x="6245352" y="3108960"/>
            <a:ext cx="54864" cy="201168"/>
          </a:xfrm>
          <a:prstGeom prst="rect">
            <a:avLst/>
          </a:prstGeom>
          <a:solidFill>
            <a:srgbClr val="C96F7E"/>
          </a:solidFill>
          <a:ln w="12700">
            <a:solidFill>
              <a:srgbClr val="C96F7E"/>
            </a:solidFill>
            <a:prstDash val="solid"/>
          </a:ln>
        </p:spPr>
        <p:txBody>
          <a:bodyPr/>
          <a:lstStyle/>
          <a:p>
            <a:endParaRPr lang="en-GB"/>
          </a:p>
        </p:txBody>
      </p:sp>
      <p:sp>
        <p:nvSpPr>
          <p:cNvPr id="63" name="Text 61"/>
          <p:cNvSpPr/>
          <p:nvPr/>
        </p:nvSpPr>
        <p:spPr>
          <a:xfrm>
            <a:off x="6373368" y="3054096"/>
            <a:ext cx="2450592" cy="310896"/>
          </a:xfrm>
          <a:prstGeom prst="rect">
            <a:avLst/>
          </a:prstGeom>
          <a:noFill/>
          <a:ln/>
        </p:spPr>
        <p:txBody>
          <a:bodyPr wrap="square" rtlCol="0" anchor="ctr"/>
          <a:lstStyle/>
          <a:p>
            <a:pPr marL="0" indent="0">
              <a:buNone/>
            </a:pPr>
            <a:r>
              <a:rPr lang="en-US" sz="950" dirty="0">
                <a:solidFill>
                  <a:srgbClr val="2D1A28"/>
                </a:solidFill>
                <a:latin typeface="Calibri" pitchFamily="34" charset="0"/>
                <a:ea typeface="Calibri" pitchFamily="34" charset="-122"/>
                <a:cs typeface="Calibri" pitchFamily="34" charset="-120"/>
              </a:rPr>
              <a:t>View platform-wide analytics</a:t>
            </a:r>
            <a:endParaRPr lang="en-US" sz="950" dirty="0"/>
          </a:p>
        </p:txBody>
      </p:sp>
      <p:sp>
        <p:nvSpPr>
          <p:cNvPr id="64" name="Shape 62"/>
          <p:cNvSpPr/>
          <p:nvPr/>
        </p:nvSpPr>
        <p:spPr>
          <a:xfrm>
            <a:off x="6245352" y="3438144"/>
            <a:ext cx="54864" cy="201168"/>
          </a:xfrm>
          <a:prstGeom prst="rect">
            <a:avLst/>
          </a:prstGeom>
          <a:solidFill>
            <a:srgbClr val="C96F7E"/>
          </a:solidFill>
          <a:ln w="12700">
            <a:solidFill>
              <a:srgbClr val="C96F7E"/>
            </a:solidFill>
            <a:prstDash val="solid"/>
          </a:ln>
        </p:spPr>
        <p:txBody>
          <a:bodyPr/>
          <a:lstStyle/>
          <a:p>
            <a:endParaRPr lang="en-GB"/>
          </a:p>
        </p:txBody>
      </p:sp>
      <p:sp>
        <p:nvSpPr>
          <p:cNvPr id="65" name="Text 63"/>
          <p:cNvSpPr/>
          <p:nvPr/>
        </p:nvSpPr>
        <p:spPr>
          <a:xfrm>
            <a:off x="6373368" y="3383280"/>
            <a:ext cx="2450592" cy="310896"/>
          </a:xfrm>
          <a:prstGeom prst="rect">
            <a:avLst/>
          </a:prstGeom>
          <a:noFill/>
          <a:ln/>
        </p:spPr>
        <p:txBody>
          <a:bodyPr wrap="square" rtlCol="0" anchor="ctr"/>
          <a:lstStyle/>
          <a:p>
            <a:pPr marL="0" indent="0">
              <a:buNone/>
            </a:pPr>
            <a:r>
              <a:rPr lang="en-US" sz="950" dirty="0">
                <a:solidFill>
                  <a:srgbClr val="2D1A28"/>
                </a:solidFill>
                <a:latin typeface="Calibri" pitchFamily="34" charset="0"/>
                <a:ea typeface="Calibri" pitchFamily="34" charset="-122"/>
                <a:cs typeface="Calibri" pitchFamily="34" charset="-120"/>
              </a:rPr>
              <a:t>Manage reviews and ratings</a:t>
            </a:r>
            <a:endParaRPr lang="en-US" sz="950" dirty="0"/>
          </a:p>
        </p:txBody>
      </p:sp>
      <p:sp>
        <p:nvSpPr>
          <p:cNvPr id="66" name="Shape 64"/>
          <p:cNvSpPr/>
          <p:nvPr/>
        </p:nvSpPr>
        <p:spPr>
          <a:xfrm>
            <a:off x="6245352" y="3767328"/>
            <a:ext cx="54864" cy="201168"/>
          </a:xfrm>
          <a:prstGeom prst="rect">
            <a:avLst/>
          </a:prstGeom>
          <a:solidFill>
            <a:srgbClr val="C96F7E"/>
          </a:solidFill>
          <a:ln w="12700">
            <a:solidFill>
              <a:srgbClr val="C96F7E"/>
            </a:solidFill>
            <a:prstDash val="solid"/>
          </a:ln>
        </p:spPr>
        <p:txBody>
          <a:bodyPr/>
          <a:lstStyle/>
          <a:p>
            <a:endParaRPr lang="en-GB"/>
          </a:p>
        </p:txBody>
      </p:sp>
      <p:sp>
        <p:nvSpPr>
          <p:cNvPr id="67" name="Text 65"/>
          <p:cNvSpPr/>
          <p:nvPr/>
        </p:nvSpPr>
        <p:spPr>
          <a:xfrm>
            <a:off x="6373368" y="3712464"/>
            <a:ext cx="2450592" cy="310896"/>
          </a:xfrm>
          <a:prstGeom prst="rect">
            <a:avLst/>
          </a:prstGeom>
          <a:noFill/>
          <a:ln/>
        </p:spPr>
        <p:txBody>
          <a:bodyPr wrap="square" rtlCol="0" anchor="ctr"/>
          <a:lstStyle/>
          <a:p>
            <a:pPr marL="0" indent="0">
              <a:buNone/>
            </a:pPr>
            <a:r>
              <a:rPr lang="en-US" sz="950" dirty="0">
                <a:solidFill>
                  <a:srgbClr val="2D1A28"/>
                </a:solidFill>
                <a:latin typeface="Calibri" pitchFamily="34" charset="0"/>
                <a:ea typeface="Calibri" pitchFamily="34" charset="-122"/>
                <a:cs typeface="Calibri" pitchFamily="34" charset="-120"/>
              </a:rPr>
              <a:t>Monitor booking activity</a:t>
            </a:r>
            <a:endParaRPr lang="en-US" sz="950" dirty="0"/>
          </a:p>
        </p:txBody>
      </p:sp>
      <p:sp>
        <p:nvSpPr>
          <p:cNvPr id="68" name="Shape 66"/>
          <p:cNvSpPr/>
          <p:nvPr/>
        </p:nvSpPr>
        <p:spPr>
          <a:xfrm>
            <a:off x="6245352" y="4096512"/>
            <a:ext cx="54864" cy="201168"/>
          </a:xfrm>
          <a:prstGeom prst="rect">
            <a:avLst/>
          </a:prstGeom>
          <a:solidFill>
            <a:srgbClr val="C96F7E"/>
          </a:solidFill>
          <a:ln w="12700">
            <a:solidFill>
              <a:srgbClr val="C96F7E"/>
            </a:solidFill>
            <a:prstDash val="solid"/>
          </a:ln>
        </p:spPr>
        <p:txBody>
          <a:bodyPr/>
          <a:lstStyle/>
          <a:p>
            <a:endParaRPr lang="en-GB"/>
          </a:p>
        </p:txBody>
      </p:sp>
      <p:sp>
        <p:nvSpPr>
          <p:cNvPr id="69" name="Text 67"/>
          <p:cNvSpPr/>
          <p:nvPr/>
        </p:nvSpPr>
        <p:spPr>
          <a:xfrm>
            <a:off x="6373368" y="4041648"/>
            <a:ext cx="2450592" cy="310896"/>
          </a:xfrm>
          <a:prstGeom prst="rect">
            <a:avLst/>
          </a:prstGeom>
          <a:noFill/>
          <a:ln/>
        </p:spPr>
        <p:txBody>
          <a:bodyPr wrap="square" rtlCol="0" anchor="ctr"/>
          <a:lstStyle/>
          <a:p>
            <a:pPr marL="0" indent="0">
              <a:buNone/>
            </a:pPr>
            <a:r>
              <a:rPr lang="en-US" sz="950" dirty="0">
                <a:solidFill>
                  <a:srgbClr val="2D1A28"/>
                </a:solidFill>
                <a:latin typeface="Calibri" pitchFamily="34" charset="0"/>
                <a:ea typeface="Calibri" pitchFamily="34" charset="-122"/>
                <a:cs typeface="Calibri" pitchFamily="34" charset="-120"/>
              </a:rPr>
              <a:t>Send platform notifications</a:t>
            </a:r>
            <a:endParaRPr lang="en-US" sz="950" dirty="0"/>
          </a:p>
        </p:txBody>
      </p:sp>
      <p:sp>
        <p:nvSpPr>
          <p:cNvPr id="70" name="Shape 68"/>
          <p:cNvSpPr/>
          <p:nvPr/>
        </p:nvSpPr>
        <p:spPr>
          <a:xfrm>
            <a:off x="0" y="4828032"/>
            <a:ext cx="9144000" cy="315468"/>
          </a:xfrm>
          <a:prstGeom prst="rect">
            <a:avLst/>
          </a:prstGeom>
          <a:solidFill>
            <a:srgbClr val="2D1A28"/>
          </a:solidFill>
          <a:ln w="12700">
            <a:solidFill>
              <a:srgbClr val="2D1A28"/>
            </a:solidFill>
            <a:prstDash val="solid"/>
          </a:ln>
        </p:spPr>
        <p:txBody>
          <a:bodyPr/>
          <a:lstStyle/>
          <a:p>
            <a:endParaRPr lang="en-GB"/>
          </a:p>
        </p:txBody>
      </p:sp>
      <p:sp>
        <p:nvSpPr>
          <p:cNvPr id="71" name="Text 69"/>
          <p:cNvSpPr/>
          <p:nvPr/>
        </p:nvSpPr>
        <p:spPr>
          <a:xfrm>
            <a:off x="0" y="4828032"/>
            <a:ext cx="9144000" cy="315468"/>
          </a:xfrm>
          <a:prstGeom prst="rect">
            <a:avLst/>
          </a:prstGeom>
          <a:noFill/>
          <a:ln/>
        </p:spPr>
        <p:txBody>
          <a:bodyPr wrap="square" rtlCol="0" anchor="ctr"/>
          <a:lstStyle/>
          <a:p>
            <a:pPr marL="0" indent="0" algn="ctr">
              <a:buNone/>
            </a:pPr>
            <a:r>
              <a:rPr lang="en-US" sz="850" b="1" dirty="0">
                <a:solidFill>
                  <a:srgbClr val="C96F7E"/>
                </a:solidFill>
                <a:latin typeface="Calibri" pitchFamily="34" charset="0"/>
                <a:ea typeface="Calibri" pitchFamily="34" charset="-122"/>
                <a:cs typeface="Calibri" pitchFamily="34" charset="-120"/>
              </a:rPr>
              <a:t>BloomWell  ✦  </a:t>
            </a:r>
            <a:r>
              <a:rPr lang="en-US" sz="850" dirty="0">
                <a:solidFill>
                  <a:srgbClr val="9B8A94"/>
                </a:solidFill>
                <a:latin typeface="Calibri" pitchFamily="34" charset="0"/>
                <a:ea typeface="Calibri" pitchFamily="34" charset="-122"/>
                <a:cs typeface="Calibri" pitchFamily="34" charset="-120"/>
              </a:rPr>
              <a:t>Sahyra Khan  |  2237641  |  BSc (Hons) Applied Computing  |  UWTSD Birmingham  |  2026</a:t>
            </a:r>
            <a:endParaRPr lang="en-US" sz="85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9">
    <p:bg>
      <p:bgPr>
        <a:solidFill>
          <a:srgbClr val="FDF7FC"/>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7B4F6E"/>
          </a:solidFill>
          <a:ln w="12700">
            <a:solidFill>
              <a:srgbClr val="7B4F6E"/>
            </a:solidFill>
            <a:prstDash val="solid"/>
          </a:ln>
        </p:spPr>
        <p:txBody>
          <a:bodyPr/>
          <a:lstStyle/>
          <a:p>
            <a:endParaRPr lang="en-GB"/>
          </a:p>
        </p:txBody>
      </p:sp>
      <p:sp>
        <p:nvSpPr>
          <p:cNvPr id="3" name="Shape 1"/>
          <p:cNvSpPr/>
          <p:nvPr/>
        </p:nvSpPr>
        <p:spPr>
          <a:xfrm>
            <a:off x="0" y="822960"/>
            <a:ext cx="9144000" cy="45720"/>
          </a:xfrm>
          <a:prstGeom prst="rect">
            <a:avLst/>
          </a:prstGeom>
          <a:solidFill>
            <a:srgbClr val="C96F7E"/>
          </a:solidFill>
          <a:ln w="12700">
            <a:solidFill>
              <a:srgbClr val="C96F7E"/>
            </a:solidFill>
            <a:prstDash val="solid"/>
          </a:ln>
        </p:spPr>
        <p:txBody>
          <a:bodyPr/>
          <a:lstStyle/>
          <a:p>
            <a:endParaRPr lang="en-GB"/>
          </a:p>
        </p:txBody>
      </p:sp>
      <p:sp>
        <p:nvSpPr>
          <p:cNvPr id="4" name="Text 2"/>
          <p:cNvSpPr/>
          <p:nvPr/>
        </p:nvSpPr>
        <p:spPr>
          <a:xfrm>
            <a:off x="320040" y="0"/>
            <a:ext cx="8503920" cy="822960"/>
          </a:xfrm>
          <a:prstGeom prst="rect">
            <a:avLst/>
          </a:prstGeom>
          <a:noFill/>
          <a:ln/>
        </p:spPr>
        <p:txBody>
          <a:bodyPr wrap="square" rtlCol="0" anchor="ctr"/>
          <a:lstStyle/>
          <a:p>
            <a:pPr marL="0" indent="0">
              <a:buNone/>
            </a:pPr>
            <a:r>
              <a:rPr lang="en-US" sz="2200" b="1" dirty="0">
                <a:solidFill>
                  <a:srgbClr val="FFFFFF"/>
                </a:solidFill>
                <a:latin typeface="Georgia" pitchFamily="34" charset="0"/>
                <a:ea typeface="Georgia" pitchFamily="34" charset="-122"/>
                <a:cs typeface="Georgia" pitchFamily="34" charset="-120"/>
              </a:rPr>
              <a:t>Testing &amp; Results</a:t>
            </a:r>
            <a:endParaRPr lang="en-US" sz="2200" dirty="0"/>
          </a:p>
        </p:txBody>
      </p:sp>
      <p:sp>
        <p:nvSpPr>
          <p:cNvPr id="5" name="Text 3"/>
          <p:cNvSpPr/>
          <p:nvPr/>
        </p:nvSpPr>
        <p:spPr>
          <a:xfrm>
            <a:off x="320040" y="841248"/>
            <a:ext cx="8503920" cy="201168"/>
          </a:xfrm>
          <a:prstGeom prst="rect">
            <a:avLst/>
          </a:prstGeom>
          <a:noFill/>
          <a:ln/>
        </p:spPr>
        <p:txBody>
          <a:bodyPr wrap="square" rtlCol="0" anchor="ctr"/>
          <a:lstStyle/>
          <a:p>
            <a:pPr marL="0" indent="0">
              <a:buNone/>
            </a:pPr>
            <a:r>
              <a:rPr lang="en-US" sz="1000" i="1" dirty="0">
                <a:solidFill>
                  <a:srgbClr val="7B4F6E"/>
                </a:solidFill>
                <a:latin typeface="Calibri" pitchFamily="34" charset="0"/>
                <a:ea typeface="Calibri" pitchFamily="34" charset="-122"/>
                <a:cs typeface="Calibri" pitchFamily="34" charset="-120"/>
              </a:rPr>
              <a:t>Continuous testing throughout the Agile lifecycle [16]. </a:t>
            </a:r>
            <a:endParaRPr lang="en-US" sz="1000" dirty="0"/>
          </a:p>
        </p:txBody>
      </p:sp>
      <p:sp>
        <p:nvSpPr>
          <p:cNvPr id="6" name="Shape 4"/>
          <p:cNvSpPr/>
          <p:nvPr/>
        </p:nvSpPr>
        <p:spPr>
          <a:xfrm>
            <a:off x="228600" y="1060704"/>
            <a:ext cx="4206240" cy="1645920"/>
          </a:xfrm>
          <a:prstGeom prst="rect">
            <a:avLst/>
          </a:prstGeom>
          <a:solidFill>
            <a:srgbClr val="FFFFFF"/>
          </a:solidFill>
          <a:ln w="12700">
            <a:solidFill>
              <a:srgbClr val="E8D5E3"/>
            </a:solidFill>
            <a:prstDash val="solid"/>
          </a:ln>
        </p:spPr>
        <p:txBody>
          <a:bodyPr/>
          <a:lstStyle/>
          <a:p>
            <a:endParaRPr lang="en-GB"/>
          </a:p>
        </p:txBody>
      </p:sp>
      <p:sp>
        <p:nvSpPr>
          <p:cNvPr id="7" name="Shape 5"/>
          <p:cNvSpPr/>
          <p:nvPr/>
        </p:nvSpPr>
        <p:spPr>
          <a:xfrm>
            <a:off x="228600" y="1060704"/>
            <a:ext cx="4206240" cy="329184"/>
          </a:xfrm>
          <a:prstGeom prst="rect">
            <a:avLst/>
          </a:prstGeom>
          <a:solidFill>
            <a:srgbClr val="7B4F6E"/>
          </a:solidFill>
          <a:ln w="12700">
            <a:solidFill>
              <a:srgbClr val="7B4F6E"/>
            </a:solidFill>
            <a:prstDash val="solid"/>
          </a:ln>
        </p:spPr>
        <p:txBody>
          <a:bodyPr/>
          <a:lstStyle/>
          <a:p>
            <a:endParaRPr lang="en-GB"/>
          </a:p>
        </p:txBody>
      </p:sp>
      <p:sp>
        <p:nvSpPr>
          <p:cNvPr id="8" name="Text 6"/>
          <p:cNvSpPr/>
          <p:nvPr/>
        </p:nvSpPr>
        <p:spPr>
          <a:xfrm>
            <a:off x="338328" y="1060704"/>
            <a:ext cx="3986784" cy="329184"/>
          </a:xfrm>
          <a:prstGeom prst="rect">
            <a:avLst/>
          </a:prstGeom>
          <a:noFill/>
          <a:ln/>
        </p:spPr>
        <p:txBody>
          <a:bodyPr wrap="square" rtlCol="0" anchor="ctr"/>
          <a:lstStyle/>
          <a:p>
            <a:pPr marL="0" indent="0">
              <a:buNone/>
            </a:pPr>
            <a:r>
              <a:rPr lang="en-US" sz="1100" b="1" dirty="0">
                <a:solidFill>
                  <a:srgbClr val="FFFFFF"/>
                </a:solidFill>
                <a:latin typeface="Calibri" pitchFamily="34" charset="0"/>
                <a:ea typeface="Calibri" pitchFamily="34" charset="-122"/>
                <a:cs typeface="Calibri" pitchFamily="34" charset="-120"/>
              </a:rPr>
              <a:t>Functional Testing</a:t>
            </a:r>
            <a:endParaRPr lang="en-US" sz="1100" dirty="0"/>
          </a:p>
        </p:txBody>
      </p:sp>
      <p:sp>
        <p:nvSpPr>
          <p:cNvPr id="9" name="Shape 7"/>
          <p:cNvSpPr/>
          <p:nvPr/>
        </p:nvSpPr>
        <p:spPr>
          <a:xfrm>
            <a:off x="356616" y="1463040"/>
            <a:ext cx="54864" cy="219456"/>
          </a:xfrm>
          <a:prstGeom prst="rect">
            <a:avLst/>
          </a:prstGeom>
          <a:solidFill>
            <a:srgbClr val="7B4F6E"/>
          </a:solidFill>
          <a:ln w="12700">
            <a:solidFill>
              <a:srgbClr val="7B4F6E"/>
            </a:solidFill>
            <a:prstDash val="solid"/>
          </a:ln>
        </p:spPr>
        <p:txBody>
          <a:bodyPr/>
          <a:lstStyle/>
          <a:p>
            <a:endParaRPr lang="en-GB"/>
          </a:p>
        </p:txBody>
      </p:sp>
      <p:sp>
        <p:nvSpPr>
          <p:cNvPr id="10" name="Text 8"/>
          <p:cNvSpPr/>
          <p:nvPr/>
        </p:nvSpPr>
        <p:spPr>
          <a:xfrm>
            <a:off x="484632" y="1444752"/>
            <a:ext cx="3840480" cy="274320"/>
          </a:xfrm>
          <a:prstGeom prst="rect">
            <a:avLst/>
          </a:prstGeom>
          <a:noFill/>
          <a:ln/>
        </p:spPr>
        <p:txBody>
          <a:bodyPr wrap="square" rtlCol="0" anchor="ctr"/>
          <a:lstStyle/>
          <a:p>
            <a:pPr marL="0" indent="0">
              <a:buNone/>
            </a:pPr>
            <a:r>
              <a:rPr lang="en-US" sz="900" dirty="0">
                <a:solidFill>
                  <a:srgbClr val="2D1A28"/>
                </a:solidFill>
                <a:latin typeface="Calibri" pitchFamily="34" charset="0"/>
                <a:ea typeface="Calibri" pitchFamily="34" charset="-122"/>
                <a:cs typeface="Calibri" pitchFamily="34" charset="-120"/>
              </a:rPr>
              <a:t>All 3 roles tested: registration, login, booking, cancellation, reviews.</a:t>
            </a:r>
            <a:endParaRPr lang="en-US" sz="900" dirty="0"/>
          </a:p>
        </p:txBody>
      </p:sp>
      <p:sp>
        <p:nvSpPr>
          <p:cNvPr id="11" name="Shape 9"/>
          <p:cNvSpPr/>
          <p:nvPr/>
        </p:nvSpPr>
        <p:spPr>
          <a:xfrm>
            <a:off x="356616" y="1773936"/>
            <a:ext cx="54864" cy="219456"/>
          </a:xfrm>
          <a:prstGeom prst="rect">
            <a:avLst/>
          </a:prstGeom>
          <a:solidFill>
            <a:srgbClr val="7B4F6E"/>
          </a:solidFill>
          <a:ln w="12700">
            <a:solidFill>
              <a:srgbClr val="7B4F6E"/>
            </a:solidFill>
            <a:prstDash val="solid"/>
          </a:ln>
        </p:spPr>
        <p:txBody>
          <a:bodyPr/>
          <a:lstStyle/>
          <a:p>
            <a:endParaRPr lang="en-GB"/>
          </a:p>
        </p:txBody>
      </p:sp>
      <p:sp>
        <p:nvSpPr>
          <p:cNvPr id="12" name="Text 10"/>
          <p:cNvSpPr/>
          <p:nvPr/>
        </p:nvSpPr>
        <p:spPr>
          <a:xfrm>
            <a:off x="484632" y="1755648"/>
            <a:ext cx="3840480" cy="274320"/>
          </a:xfrm>
          <a:prstGeom prst="rect">
            <a:avLst/>
          </a:prstGeom>
          <a:noFill/>
          <a:ln/>
        </p:spPr>
        <p:txBody>
          <a:bodyPr wrap="square" rtlCol="0" anchor="ctr"/>
          <a:lstStyle/>
          <a:p>
            <a:pPr marL="0" indent="0">
              <a:buNone/>
            </a:pPr>
            <a:r>
              <a:rPr lang="en-US" sz="900" dirty="0">
                <a:solidFill>
                  <a:srgbClr val="2D1A28"/>
                </a:solidFill>
                <a:latin typeface="Calibri" pitchFamily="34" charset="0"/>
                <a:ea typeface="Calibri" pitchFamily="34" charset="-122"/>
                <a:cs typeface="Calibri" pitchFamily="34" charset="-120"/>
              </a:rPr>
              <a:t>Admin moderation: approve/suspend users, flag content — verified.</a:t>
            </a:r>
            <a:endParaRPr lang="en-US" sz="900" dirty="0"/>
          </a:p>
        </p:txBody>
      </p:sp>
      <p:sp>
        <p:nvSpPr>
          <p:cNvPr id="13" name="Shape 11"/>
          <p:cNvSpPr/>
          <p:nvPr/>
        </p:nvSpPr>
        <p:spPr>
          <a:xfrm>
            <a:off x="356616" y="2084832"/>
            <a:ext cx="54864" cy="219456"/>
          </a:xfrm>
          <a:prstGeom prst="rect">
            <a:avLst/>
          </a:prstGeom>
          <a:solidFill>
            <a:srgbClr val="7B4F6E"/>
          </a:solidFill>
          <a:ln w="12700">
            <a:solidFill>
              <a:srgbClr val="7B4F6E"/>
            </a:solidFill>
            <a:prstDash val="solid"/>
          </a:ln>
        </p:spPr>
        <p:txBody>
          <a:bodyPr/>
          <a:lstStyle/>
          <a:p>
            <a:endParaRPr lang="en-GB"/>
          </a:p>
        </p:txBody>
      </p:sp>
      <p:sp>
        <p:nvSpPr>
          <p:cNvPr id="14" name="Text 12"/>
          <p:cNvSpPr/>
          <p:nvPr/>
        </p:nvSpPr>
        <p:spPr>
          <a:xfrm>
            <a:off x="484632" y="2066544"/>
            <a:ext cx="3840480" cy="274320"/>
          </a:xfrm>
          <a:prstGeom prst="rect">
            <a:avLst/>
          </a:prstGeom>
          <a:noFill/>
          <a:ln/>
        </p:spPr>
        <p:txBody>
          <a:bodyPr wrap="square" rtlCol="0" anchor="ctr"/>
          <a:lstStyle/>
          <a:p>
            <a:pPr marL="0" indent="0">
              <a:buNone/>
            </a:pPr>
            <a:r>
              <a:rPr lang="en-US" sz="900" dirty="0">
                <a:solidFill>
                  <a:srgbClr val="2D1A28"/>
                </a:solidFill>
                <a:latin typeface="Calibri" pitchFamily="34" charset="0"/>
                <a:ea typeface="Calibri" pitchFamily="34" charset="-122"/>
                <a:cs typeface="Calibri" pitchFamily="34" charset="-120"/>
              </a:rPr>
              <a:t>Community forum: create, reply, pin, report tested end-to-end.</a:t>
            </a:r>
            <a:endParaRPr lang="en-US" sz="900" dirty="0"/>
          </a:p>
        </p:txBody>
      </p:sp>
      <p:sp>
        <p:nvSpPr>
          <p:cNvPr id="15" name="Shape 13"/>
          <p:cNvSpPr/>
          <p:nvPr/>
        </p:nvSpPr>
        <p:spPr>
          <a:xfrm>
            <a:off x="356616" y="2395728"/>
            <a:ext cx="54864" cy="219456"/>
          </a:xfrm>
          <a:prstGeom prst="rect">
            <a:avLst/>
          </a:prstGeom>
          <a:solidFill>
            <a:srgbClr val="7B4F6E"/>
          </a:solidFill>
          <a:ln w="12700">
            <a:solidFill>
              <a:srgbClr val="7B4F6E"/>
            </a:solidFill>
            <a:prstDash val="solid"/>
          </a:ln>
        </p:spPr>
        <p:txBody>
          <a:bodyPr/>
          <a:lstStyle/>
          <a:p>
            <a:endParaRPr lang="en-GB"/>
          </a:p>
        </p:txBody>
      </p:sp>
      <p:sp>
        <p:nvSpPr>
          <p:cNvPr id="16" name="Text 14"/>
          <p:cNvSpPr/>
          <p:nvPr/>
        </p:nvSpPr>
        <p:spPr>
          <a:xfrm>
            <a:off x="484632" y="2377440"/>
            <a:ext cx="3840480" cy="274320"/>
          </a:xfrm>
          <a:prstGeom prst="rect">
            <a:avLst/>
          </a:prstGeom>
          <a:noFill/>
          <a:ln/>
        </p:spPr>
        <p:txBody>
          <a:bodyPr wrap="square" rtlCol="0" anchor="ctr"/>
          <a:lstStyle/>
          <a:p>
            <a:pPr marL="0" indent="0">
              <a:buNone/>
            </a:pPr>
            <a:r>
              <a:rPr lang="en-US" sz="900" dirty="0">
                <a:solidFill>
                  <a:srgbClr val="2D1A28"/>
                </a:solidFill>
                <a:latin typeface="Calibri" pitchFamily="34" charset="0"/>
                <a:ea typeface="Calibri" pitchFamily="34" charset="-122"/>
                <a:cs typeface="Calibri" pitchFamily="34" charset="-120"/>
              </a:rPr>
              <a:t>Notifications: delivery, read/unread tracking, action links verified.</a:t>
            </a:r>
            <a:endParaRPr lang="en-US" sz="900" dirty="0"/>
          </a:p>
        </p:txBody>
      </p:sp>
      <p:sp>
        <p:nvSpPr>
          <p:cNvPr id="17" name="Shape 15"/>
          <p:cNvSpPr/>
          <p:nvPr/>
        </p:nvSpPr>
        <p:spPr>
          <a:xfrm>
            <a:off x="4709160" y="1060704"/>
            <a:ext cx="4206240" cy="1645920"/>
          </a:xfrm>
          <a:prstGeom prst="rect">
            <a:avLst/>
          </a:prstGeom>
          <a:solidFill>
            <a:srgbClr val="FFFFFF"/>
          </a:solidFill>
          <a:ln w="12700">
            <a:solidFill>
              <a:srgbClr val="E8D5E3"/>
            </a:solidFill>
            <a:prstDash val="solid"/>
          </a:ln>
        </p:spPr>
        <p:txBody>
          <a:bodyPr/>
          <a:lstStyle/>
          <a:p>
            <a:endParaRPr lang="en-GB"/>
          </a:p>
        </p:txBody>
      </p:sp>
      <p:sp>
        <p:nvSpPr>
          <p:cNvPr id="18" name="Shape 16"/>
          <p:cNvSpPr/>
          <p:nvPr/>
        </p:nvSpPr>
        <p:spPr>
          <a:xfrm>
            <a:off x="4709160" y="1060704"/>
            <a:ext cx="4206240" cy="329184"/>
          </a:xfrm>
          <a:prstGeom prst="rect">
            <a:avLst/>
          </a:prstGeom>
          <a:solidFill>
            <a:srgbClr val="C96F7E"/>
          </a:solidFill>
          <a:ln w="12700">
            <a:solidFill>
              <a:srgbClr val="C96F7E"/>
            </a:solidFill>
            <a:prstDash val="solid"/>
          </a:ln>
        </p:spPr>
        <p:txBody>
          <a:bodyPr/>
          <a:lstStyle/>
          <a:p>
            <a:endParaRPr lang="en-GB"/>
          </a:p>
        </p:txBody>
      </p:sp>
      <p:sp>
        <p:nvSpPr>
          <p:cNvPr id="19" name="Text 17"/>
          <p:cNvSpPr/>
          <p:nvPr/>
        </p:nvSpPr>
        <p:spPr>
          <a:xfrm>
            <a:off x="4818888" y="1060704"/>
            <a:ext cx="3986784" cy="329184"/>
          </a:xfrm>
          <a:prstGeom prst="rect">
            <a:avLst/>
          </a:prstGeom>
          <a:noFill/>
          <a:ln/>
        </p:spPr>
        <p:txBody>
          <a:bodyPr wrap="square" rtlCol="0" anchor="ctr"/>
          <a:lstStyle/>
          <a:p>
            <a:pPr marL="0" indent="0">
              <a:buNone/>
            </a:pPr>
            <a:r>
              <a:rPr lang="en-US" sz="1100" b="1" dirty="0">
                <a:solidFill>
                  <a:srgbClr val="FFFFFF"/>
                </a:solidFill>
                <a:latin typeface="Calibri" pitchFamily="34" charset="0"/>
                <a:ea typeface="Calibri" pitchFamily="34" charset="-122"/>
                <a:cs typeface="Calibri" pitchFamily="34" charset="-120"/>
              </a:rPr>
              <a:t>Security Testing</a:t>
            </a:r>
            <a:endParaRPr lang="en-US" sz="1100" dirty="0"/>
          </a:p>
        </p:txBody>
      </p:sp>
      <p:sp>
        <p:nvSpPr>
          <p:cNvPr id="20" name="Shape 18"/>
          <p:cNvSpPr/>
          <p:nvPr/>
        </p:nvSpPr>
        <p:spPr>
          <a:xfrm>
            <a:off x="4837176" y="1463040"/>
            <a:ext cx="54864" cy="219456"/>
          </a:xfrm>
          <a:prstGeom prst="rect">
            <a:avLst/>
          </a:prstGeom>
          <a:solidFill>
            <a:srgbClr val="C96F7E"/>
          </a:solidFill>
          <a:ln w="12700">
            <a:solidFill>
              <a:srgbClr val="C96F7E"/>
            </a:solidFill>
            <a:prstDash val="solid"/>
          </a:ln>
        </p:spPr>
        <p:txBody>
          <a:bodyPr/>
          <a:lstStyle/>
          <a:p>
            <a:endParaRPr lang="en-GB"/>
          </a:p>
        </p:txBody>
      </p:sp>
      <p:sp>
        <p:nvSpPr>
          <p:cNvPr id="21" name="Text 19"/>
          <p:cNvSpPr/>
          <p:nvPr/>
        </p:nvSpPr>
        <p:spPr>
          <a:xfrm>
            <a:off x="4965192" y="1444752"/>
            <a:ext cx="3840480" cy="274320"/>
          </a:xfrm>
          <a:prstGeom prst="rect">
            <a:avLst/>
          </a:prstGeom>
          <a:noFill/>
          <a:ln/>
        </p:spPr>
        <p:txBody>
          <a:bodyPr wrap="square" rtlCol="0" anchor="ctr"/>
          <a:lstStyle/>
          <a:p>
            <a:pPr marL="0" indent="0">
              <a:buNone/>
            </a:pPr>
            <a:r>
              <a:rPr lang="en-US" sz="900" dirty="0">
                <a:solidFill>
                  <a:srgbClr val="2D1A28"/>
                </a:solidFill>
                <a:latin typeface="Calibri" pitchFamily="34" charset="0"/>
                <a:ea typeface="Calibri" pitchFamily="34" charset="-122"/>
                <a:cs typeface="Calibri" pitchFamily="34" charset="-120"/>
              </a:rPr>
              <a:t>Unauthorised URL access blocked by role-based access control.</a:t>
            </a:r>
            <a:endParaRPr lang="en-US" sz="900" dirty="0"/>
          </a:p>
        </p:txBody>
      </p:sp>
      <p:sp>
        <p:nvSpPr>
          <p:cNvPr id="22" name="Shape 20"/>
          <p:cNvSpPr/>
          <p:nvPr/>
        </p:nvSpPr>
        <p:spPr>
          <a:xfrm>
            <a:off x="4837176" y="1773936"/>
            <a:ext cx="54864" cy="219456"/>
          </a:xfrm>
          <a:prstGeom prst="rect">
            <a:avLst/>
          </a:prstGeom>
          <a:solidFill>
            <a:srgbClr val="C96F7E"/>
          </a:solidFill>
          <a:ln w="12700">
            <a:solidFill>
              <a:srgbClr val="C96F7E"/>
            </a:solidFill>
            <a:prstDash val="solid"/>
          </a:ln>
        </p:spPr>
        <p:txBody>
          <a:bodyPr/>
          <a:lstStyle/>
          <a:p>
            <a:endParaRPr lang="en-GB"/>
          </a:p>
        </p:txBody>
      </p:sp>
      <p:sp>
        <p:nvSpPr>
          <p:cNvPr id="23" name="Text 21"/>
          <p:cNvSpPr/>
          <p:nvPr/>
        </p:nvSpPr>
        <p:spPr>
          <a:xfrm>
            <a:off x="4965192" y="1755648"/>
            <a:ext cx="3840480" cy="274320"/>
          </a:xfrm>
          <a:prstGeom prst="rect">
            <a:avLst/>
          </a:prstGeom>
          <a:noFill/>
          <a:ln/>
        </p:spPr>
        <p:txBody>
          <a:bodyPr wrap="square" rtlCol="0" anchor="ctr"/>
          <a:lstStyle/>
          <a:p>
            <a:pPr marL="0" indent="0">
              <a:buNone/>
            </a:pPr>
            <a:r>
              <a:rPr lang="en-US" sz="900" dirty="0">
                <a:solidFill>
                  <a:srgbClr val="2D1A28"/>
                </a:solidFill>
                <a:latin typeface="Calibri" pitchFamily="34" charset="0"/>
                <a:ea typeface="Calibri" pitchFamily="34" charset="-122"/>
                <a:cs typeface="Calibri" pitchFamily="34" charset="-120"/>
              </a:rPr>
              <a:t>CSRF protection verified on all forms via Flask-WTF.</a:t>
            </a:r>
            <a:endParaRPr lang="en-US" sz="900" dirty="0"/>
          </a:p>
        </p:txBody>
      </p:sp>
      <p:sp>
        <p:nvSpPr>
          <p:cNvPr id="24" name="Shape 22"/>
          <p:cNvSpPr/>
          <p:nvPr/>
        </p:nvSpPr>
        <p:spPr>
          <a:xfrm>
            <a:off x="4837176" y="2084832"/>
            <a:ext cx="54864" cy="219456"/>
          </a:xfrm>
          <a:prstGeom prst="rect">
            <a:avLst/>
          </a:prstGeom>
          <a:solidFill>
            <a:srgbClr val="C96F7E"/>
          </a:solidFill>
          <a:ln w="12700">
            <a:solidFill>
              <a:srgbClr val="C96F7E"/>
            </a:solidFill>
            <a:prstDash val="solid"/>
          </a:ln>
        </p:spPr>
        <p:txBody>
          <a:bodyPr/>
          <a:lstStyle/>
          <a:p>
            <a:endParaRPr lang="en-GB"/>
          </a:p>
        </p:txBody>
      </p:sp>
      <p:sp>
        <p:nvSpPr>
          <p:cNvPr id="25" name="Text 23"/>
          <p:cNvSpPr/>
          <p:nvPr/>
        </p:nvSpPr>
        <p:spPr>
          <a:xfrm>
            <a:off x="4965192" y="2066544"/>
            <a:ext cx="3840480" cy="274320"/>
          </a:xfrm>
          <a:prstGeom prst="rect">
            <a:avLst/>
          </a:prstGeom>
          <a:noFill/>
          <a:ln/>
        </p:spPr>
        <p:txBody>
          <a:bodyPr wrap="square" rtlCol="0" anchor="ctr"/>
          <a:lstStyle/>
          <a:p>
            <a:pPr marL="0" indent="0">
              <a:buNone/>
            </a:pPr>
            <a:r>
              <a:rPr lang="en-US" sz="900" dirty="0">
                <a:solidFill>
                  <a:srgbClr val="2D1A28"/>
                </a:solidFill>
                <a:latin typeface="Calibri" pitchFamily="34" charset="0"/>
                <a:ea typeface="Calibri" pitchFamily="34" charset="-122"/>
                <a:cs typeface="Calibri" pitchFamily="34" charset="-120"/>
              </a:rPr>
              <a:t>Password hashing confirmed — no plain text stored in database.</a:t>
            </a:r>
            <a:endParaRPr lang="en-US" sz="900" dirty="0"/>
          </a:p>
        </p:txBody>
      </p:sp>
      <p:sp>
        <p:nvSpPr>
          <p:cNvPr id="26" name="Shape 24"/>
          <p:cNvSpPr/>
          <p:nvPr/>
        </p:nvSpPr>
        <p:spPr>
          <a:xfrm>
            <a:off x="4837176" y="2395728"/>
            <a:ext cx="54864" cy="219456"/>
          </a:xfrm>
          <a:prstGeom prst="rect">
            <a:avLst/>
          </a:prstGeom>
          <a:solidFill>
            <a:srgbClr val="C96F7E"/>
          </a:solidFill>
          <a:ln w="12700">
            <a:solidFill>
              <a:srgbClr val="C96F7E"/>
            </a:solidFill>
            <a:prstDash val="solid"/>
          </a:ln>
        </p:spPr>
        <p:txBody>
          <a:bodyPr/>
          <a:lstStyle/>
          <a:p>
            <a:endParaRPr lang="en-GB"/>
          </a:p>
        </p:txBody>
      </p:sp>
      <p:sp>
        <p:nvSpPr>
          <p:cNvPr id="27" name="Text 25"/>
          <p:cNvSpPr/>
          <p:nvPr/>
        </p:nvSpPr>
        <p:spPr>
          <a:xfrm>
            <a:off x="4965192" y="2377440"/>
            <a:ext cx="3840480" cy="274320"/>
          </a:xfrm>
          <a:prstGeom prst="rect">
            <a:avLst/>
          </a:prstGeom>
          <a:noFill/>
          <a:ln/>
        </p:spPr>
        <p:txBody>
          <a:bodyPr wrap="square" rtlCol="0" anchor="ctr"/>
          <a:lstStyle/>
          <a:p>
            <a:pPr marL="0" indent="0">
              <a:buNone/>
            </a:pPr>
            <a:r>
              <a:rPr lang="en-US" sz="900" dirty="0">
                <a:solidFill>
                  <a:srgbClr val="2D1A28"/>
                </a:solidFill>
                <a:latin typeface="Calibri" pitchFamily="34" charset="0"/>
                <a:ea typeface="Calibri" pitchFamily="34" charset="-122"/>
                <a:cs typeface="Calibri" pitchFamily="34" charset="-120"/>
              </a:rPr>
              <a:t>Members cannot access provider or admin routes — verified.</a:t>
            </a:r>
            <a:endParaRPr lang="en-US" sz="900" dirty="0"/>
          </a:p>
        </p:txBody>
      </p:sp>
      <p:sp>
        <p:nvSpPr>
          <p:cNvPr id="28" name="Shape 26"/>
          <p:cNvSpPr/>
          <p:nvPr/>
        </p:nvSpPr>
        <p:spPr>
          <a:xfrm>
            <a:off x="228600" y="2834640"/>
            <a:ext cx="4206240" cy="1645920"/>
          </a:xfrm>
          <a:prstGeom prst="rect">
            <a:avLst/>
          </a:prstGeom>
          <a:solidFill>
            <a:srgbClr val="FFFFFF"/>
          </a:solidFill>
          <a:ln w="12700">
            <a:solidFill>
              <a:srgbClr val="E8D5E3"/>
            </a:solidFill>
            <a:prstDash val="solid"/>
          </a:ln>
        </p:spPr>
        <p:txBody>
          <a:bodyPr/>
          <a:lstStyle/>
          <a:p>
            <a:endParaRPr lang="en-GB"/>
          </a:p>
        </p:txBody>
      </p:sp>
      <p:sp>
        <p:nvSpPr>
          <p:cNvPr id="29" name="Shape 27"/>
          <p:cNvSpPr/>
          <p:nvPr/>
        </p:nvSpPr>
        <p:spPr>
          <a:xfrm>
            <a:off x="228600" y="2834640"/>
            <a:ext cx="4206240" cy="329184"/>
          </a:xfrm>
          <a:prstGeom prst="rect">
            <a:avLst/>
          </a:prstGeom>
          <a:solidFill>
            <a:srgbClr val="7A9B8A"/>
          </a:solidFill>
          <a:ln w="12700">
            <a:solidFill>
              <a:srgbClr val="7A9B8A"/>
            </a:solidFill>
            <a:prstDash val="solid"/>
          </a:ln>
        </p:spPr>
        <p:txBody>
          <a:bodyPr/>
          <a:lstStyle/>
          <a:p>
            <a:endParaRPr lang="en-GB"/>
          </a:p>
        </p:txBody>
      </p:sp>
      <p:sp>
        <p:nvSpPr>
          <p:cNvPr id="30" name="Text 28"/>
          <p:cNvSpPr/>
          <p:nvPr/>
        </p:nvSpPr>
        <p:spPr>
          <a:xfrm>
            <a:off x="338328" y="2834640"/>
            <a:ext cx="3986784" cy="329184"/>
          </a:xfrm>
          <a:prstGeom prst="rect">
            <a:avLst/>
          </a:prstGeom>
          <a:noFill/>
          <a:ln/>
        </p:spPr>
        <p:txBody>
          <a:bodyPr wrap="square" rtlCol="0" anchor="ctr"/>
          <a:lstStyle/>
          <a:p>
            <a:pPr marL="0" indent="0">
              <a:buNone/>
            </a:pPr>
            <a:r>
              <a:rPr lang="en-US" sz="1100" b="1" dirty="0">
                <a:solidFill>
                  <a:srgbClr val="FFFFFF"/>
                </a:solidFill>
                <a:latin typeface="Calibri" pitchFamily="34" charset="0"/>
                <a:ea typeface="Calibri" pitchFamily="34" charset="-122"/>
                <a:cs typeface="Calibri" pitchFamily="34" charset="-120"/>
              </a:rPr>
              <a:t>Edge Case Testing</a:t>
            </a:r>
            <a:endParaRPr lang="en-US" sz="1100" dirty="0"/>
          </a:p>
        </p:txBody>
      </p:sp>
      <p:sp>
        <p:nvSpPr>
          <p:cNvPr id="31" name="Shape 29"/>
          <p:cNvSpPr/>
          <p:nvPr/>
        </p:nvSpPr>
        <p:spPr>
          <a:xfrm>
            <a:off x="356616" y="3236976"/>
            <a:ext cx="54864" cy="219456"/>
          </a:xfrm>
          <a:prstGeom prst="rect">
            <a:avLst/>
          </a:prstGeom>
          <a:solidFill>
            <a:srgbClr val="7A9B8A"/>
          </a:solidFill>
          <a:ln w="12700">
            <a:solidFill>
              <a:srgbClr val="7A9B8A"/>
            </a:solidFill>
            <a:prstDash val="solid"/>
          </a:ln>
        </p:spPr>
        <p:txBody>
          <a:bodyPr/>
          <a:lstStyle/>
          <a:p>
            <a:endParaRPr lang="en-GB"/>
          </a:p>
        </p:txBody>
      </p:sp>
      <p:sp>
        <p:nvSpPr>
          <p:cNvPr id="32" name="Text 30"/>
          <p:cNvSpPr/>
          <p:nvPr/>
        </p:nvSpPr>
        <p:spPr>
          <a:xfrm>
            <a:off x="484632" y="3218688"/>
            <a:ext cx="3840480" cy="274320"/>
          </a:xfrm>
          <a:prstGeom prst="rect">
            <a:avLst/>
          </a:prstGeom>
          <a:noFill/>
          <a:ln/>
        </p:spPr>
        <p:txBody>
          <a:bodyPr wrap="square" rtlCol="0" anchor="ctr"/>
          <a:lstStyle/>
          <a:p>
            <a:pPr marL="0" indent="0">
              <a:buNone/>
            </a:pPr>
            <a:r>
              <a:rPr lang="en-US" sz="900" dirty="0">
                <a:solidFill>
                  <a:srgbClr val="2D1A28"/>
                </a:solidFill>
                <a:latin typeface="Calibri" pitchFamily="34" charset="0"/>
                <a:ea typeface="Calibri" pitchFamily="34" charset="-122"/>
                <a:cs typeface="Calibri" pitchFamily="34" charset="-120"/>
              </a:rPr>
              <a:t>Booking full classes — waitlist triggers correctly.</a:t>
            </a:r>
            <a:endParaRPr lang="en-US" sz="900" dirty="0"/>
          </a:p>
        </p:txBody>
      </p:sp>
      <p:sp>
        <p:nvSpPr>
          <p:cNvPr id="33" name="Shape 31"/>
          <p:cNvSpPr/>
          <p:nvPr/>
        </p:nvSpPr>
        <p:spPr>
          <a:xfrm>
            <a:off x="356616" y="3547872"/>
            <a:ext cx="54864" cy="219456"/>
          </a:xfrm>
          <a:prstGeom prst="rect">
            <a:avLst/>
          </a:prstGeom>
          <a:solidFill>
            <a:srgbClr val="7A9B8A"/>
          </a:solidFill>
          <a:ln w="12700">
            <a:solidFill>
              <a:srgbClr val="7A9B8A"/>
            </a:solidFill>
            <a:prstDash val="solid"/>
          </a:ln>
        </p:spPr>
        <p:txBody>
          <a:bodyPr/>
          <a:lstStyle/>
          <a:p>
            <a:endParaRPr lang="en-GB"/>
          </a:p>
        </p:txBody>
      </p:sp>
      <p:sp>
        <p:nvSpPr>
          <p:cNvPr id="34" name="Text 32"/>
          <p:cNvSpPr/>
          <p:nvPr/>
        </p:nvSpPr>
        <p:spPr>
          <a:xfrm>
            <a:off x="484632" y="3529584"/>
            <a:ext cx="3840480" cy="274320"/>
          </a:xfrm>
          <a:prstGeom prst="rect">
            <a:avLst/>
          </a:prstGeom>
          <a:noFill/>
          <a:ln/>
        </p:spPr>
        <p:txBody>
          <a:bodyPr wrap="square" rtlCol="0" anchor="ctr"/>
          <a:lstStyle/>
          <a:p>
            <a:pPr marL="0" indent="0">
              <a:buNone/>
            </a:pPr>
            <a:r>
              <a:rPr lang="en-US" sz="900" dirty="0">
                <a:solidFill>
                  <a:srgbClr val="2D1A28"/>
                </a:solidFill>
                <a:latin typeface="Calibri" pitchFamily="34" charset="0"/>
                <a:ea typeface="Calibri" pitchFamily="34" charset="-122"/>
                <a:cs typeface="Calibri" pitchFamily="34" charset="-120"/>
              </a:rPr>
              <a:t>Cancellation of already-cancelled bookings handled gracefully.</a:t>
            </a:r>
            <a:endParaRPr lang="en-US" sz="900" dirty="0"/>
          </a:p>
        </p:txBody>
      </p:sp>
      <p:sp>
        <p:nvSpPr>
          <p:cNvPr id="35" name="Shape 33"/>
          <p:cNvSpPr/>
          <p:nvPr/>
        </p:nvSpPr>
        <p:spPr>
          <a:xfrm>
            <a:off x="356616" y="3858768"/>
            <a:ext cx="54864" cy="219456"/>
          </a:xfrm>
          <a:prstGeom prst="rect">
            <a:avLst/>
          </a:prstGeom>
          <a:solidFill>
            <a:srgbClr val="7A9B8A"/>
          </a:solidFill>
          <a:ln w="12700">
            <a:solidFill>
              <a:srgbClr val="7A9B8A"/>
            </a:solidFill>
            <a:prstDash val="solid"/>
          </a:ln>
        </p:spPr>
        <p:txBody>
          <a:bodyPr/>
          <a:lstStyle/>
          <a:p>
            <a:endParaRPr lang="en-GB"/>
          </a:p>
        </p:txBody>
      </p:sp>
      <p:sp>
        <p:nvSpPr>
          <p:cNvPr id="36" name="Text 34"/>
          <p:cNvSpPr/>
          <p:nvPr/>
        </p:nvSpPr>
        <p:spPr>
          <a:xfrm>
            <a:off x="484632" y="3840480"/>
            <a:ext cx="3840480" cy="274320"/>
          </a:xfrm>
          <a:prstGeom prst="rect">
            <a:avLst/>
          </a:prstGeom>
          <a:noFill/>
          <a:ln/>
        </p:spPr>
        <p:txBody>
          <a:bodyPr wrap="square" rtlCol="0" anchor="ctr"/>
          <a:lstStyle/>
          <a:p>
            <a:pPr marL="0" indent="0">
              <a:buNone/>
            </a:pPr>
            <a:r>
              <a:rPr lang="en-US" sz="900" dirty="0">
                <a:solidFill>
                  <a:srgbClr val="2D1A28"/>
                </a:solidFill>
                <a:latin typeface="Calibri" pitchFamily="34" charset="0"/>
                <a:ea typeface="Calibri" pitchFamily="34" charset="-122"/>
                <a:cs typeface="Calibri" pitchFamily="34" charset="-120"/>
              </a:rPr>
              <a:t>Invalid form inputs caught and validated by WTForms.</a:t>
            </a:r>
            <a:endParaRPr lang="en-US" sz="900" dirty="0"/>
          </a:p>
        </p:txBody>
      </p:sp>
      <p:sp>
        <p:nvSpPr>
          <p:cNvPr id="37" name="Shape 35"/>
          <p:cNvSpPr/>
          <p:nvPr/>
        </p:nvSpPr>
        <p:spPr>
          <a:xfrm>
            <a:off x="356616" y="4169664"/>
            <a:ext cx="54864" cy="219456"/>
          </a:xfrm>
          <a:prstGeom prst="rect">
            <a:avLst/>
          </a:prstGeom>
          <a:solidFill>
            <a:srgbClr val="7A9B8A"/>
          </a:solidFill>
          <a:ln w="12700">
            <a:solidFill>
              <a:srgbClr val="7A9B8A"/>
            </a:solidFill>
            <a:prstDash val="solid"/>
          </a:ln>
        </p:spPr>
        <p:txBody>
          <a:bodyPr/>
          <a:lstStyle/>
          <a:p>
            <a:endParaRPr lang="en-GB"/>
          </a:p>
        </p:txBody>
      </p:sp>
      <p:sp>
        <p:nvSpPr>
          <p:cNvPr id="38" name="Text 36"/>
          <p:cNvSpPr/>
          <p:nvPr/>
        </p:nvSpPr>
        <p:spPr>
          <a:xfrm>
            <a:off x="484632" y="4151376"/>
            <a:ext cx="3840480" cy="274320"/>
          </a:xfrm>
          <a:prstGeom prst="rect">
            <a:avLst/>
          </a:prstGeom>
          <a:noFill/>
          <a:ln/>
        </p:spPr>
        <p:txBody>
          <a:bodyPr wrap="square" rtlCol="0" anchor="ctr"/>
          <a:lstStyle/>
          <a:p>
            <a:pPr marL="0" indent="0">
              <a:buNone/>
            </a:pPr>
            <a:r>
              <a:rPr lang="en-US" sz="900" dirty="0">
                <a:solidFill>
                  <a:srgbClr val="2D1A28"/>
                </a:solidFill>
                <a:latin typeface="Calibri" pitchFamily="34" charset="0"/>
                <a:ea typeface="Calibri" pitchFamily="34" charset="-122"/>
                <a:cs typeface="Calibri" pitchFamily="34" charset="-120"/>
              </a:rPr>
              <a:t>Empty search results show appropriate empty-state messages.</a:t>
            </a:r>
            <a:endParaRPr lang="en-US" sz="900" dirty="0"/>
          </a:p>
        </p:txBody>
      </p:sp>
      <p:sp>
        <p:nvSpPr>
          <p:cNvPr id="39" name="Shape 37"/>
          <p:cNvSpPr/>
          <p:nvPr/>
        </p:nvSpPr>
        <p:spPr>
          <a:xfrm>
            <a:off x="4709160" y="2834640"/>
            <a:ext cx="4206240" cy="1645920"/>
          </a:xfrm>
          <a:prstGeom prst="rect">
            <a:avLst/>
          </a:prstGeom>
          <a:solidFill>
            <a:srgbClr val="FFFFFF"/>
          </a:solidFill>
          <a:ln w="12700">
            <a:solidFill>
              <a:srgbClr val="E8D5E3"/>
            </a:solidFill>
            <a:prstDash val="solid"/>
          </a:ln>
        </p:spPr>
        <p:txBody>
          <a:bodyPr/>
          <a:lstStyle/>
          <a:p>
            <a:endParaRPr lang="en-GB"/>
          </a:p>
        </p:txBody>
      </p:sp>
      <p:sp>
        <p:nvSpPr>
          <p:cNvPr id="40" name="Shape 38"/>
          <p:cNvSpPr/>
          <p:nvPr/>
        </p:nvSpPr>
        <p:spPr>
          <a:xfrm>
            <a:off x="4709160" y="2834640"/>
            <a:ext cx="4206240" cy="329184"/>
          </a:xfrm>
          <a:prstGeom prst="rect">
            <a:avLst/>
          </a:prstGeom>
          <a:solidFill>
            <a:srgbClr val="9B6B8A"/>
          </a:solidFill>
          <a:ln w="12700">
            <a:solidFill>
              <a:srgbClr val="9B6B8A"/>
            </a:solidFill>
            <a:prstDash val="solid"/>
          </a:ln>
        </p:spPr>
        <p:txBody>
          <a:bodyPr/>
          <a:lstStyle/>
          <a:p>
            <a:endParaRPr lang="en-GB"/>
          </a:p>
        </p:txBody>
      </p:sp>
      <p:sp>
        <p:nvSpPr>
          <p:cNvPr id="41" name="Text 39"/>
          <p:cNvSpPr/>
          <p:nvPr/>
        </p:nvSpPr>
        <p:spPr>
          <a:xfrm>
            <a:off x="4818888" y="2834640"/>
            <a:ext cx="3986784" cy="329184"/>
          </a:xfrm>
          <a:prstGeom prst="rect">
            <a:avLst/>
          </a:prstGeom>
          <a:noFill/>
          <a:ln/>
        </p:spPr>
        <p:txBody>
          <a:bodyPr wrap="square" rtlCol="0" anchor="ctr"/>
          <a:lstStyle/>
          <a:p>
            <a:pPr marL="0" indent="0">
              <a:buNone/>
            </a:pPr>
            <a:r>
              <a:rPr lang="en-US" sz="1100" b="1" dirty="0">
                <a:solidFill>
                  <a:srgbClr val="FFFFFF"/>
                </a:solidFill>
                <a:latin typeface="Calibri" pitchFamily="34" charset="0"/>
                <a:ea typeface="Calibri" pitchFamily="34" charset="-122"/>
                <a:cs typeface="Calibri" pitchFamily="34" charset="-120"/>
              </a:rPr>
              <a:t>Key Results</a:t>
            </a:r>
            <a:endParaRPr lang="en-US" sz="1100" dirty="0"/>
          </a:p>
        </p:txBody>
      </p:sp>
      <p:sp>
        <p:nvSpPr>
          <p:cNvPr id="42" name="Shape 40"/>
          <p:cNvSpPr/>
          <p:nvPr/>
        </p:nvSpPr>
        <p:spPr>
          <a:xfrm>
            <a:off x="4837176" y="3236976"/>
            <a:ext cx="54864" cy="219456"/>
          </a:xfrm>
          <a:prstGeom prst="rect">
            <a:avLst/>
          </a:prstGeom>
          <a:solidFill>
            <a:srgbClr val="9B6B8A"/>
          </a:solidFill>
          <a:ln w="12700">
            <a:solidFill>
              <a:srgbClr val="9B6B8A"/>
            </a:solidFill>
            <a:prstDash val="solid"/>
          </a:ln>
        </p:spPr>
        <p:txBody>
          <a:bodyPr/>
          <a:lstStyle/>
          <a:p>
            <a:endParaRPr lang="en-GB"/>
          </a:p>
        </p:txBody>
      </p:sp>
      <p:sp>
        <p:nvSpPr>
          <p:cNvPr id="43" name="Text 41"/>
          <p:cNvSpPr/>
          <p:nvPr/>
        </p:nvSpPr>
        <p:spPr>
          <a:xfrm>
            <a:off x="4965192" y="3218688"/>
            <a:ext cx="3840480" cy="274320"/>
          </a:xfrm>
          <a:prstGeom prst="rect">
            <a:avLst/>
          </a:prstGeom>
          <a:noFill/>
          <a:ln/>
        </p:spPr>
        <p:txBody>
          <a:bodyPr wrap="square" rtlCol="0" anchor="ctr"/>
          <a:lstStyle/>
          <a:p>
            <a:pPr marL="0" indent="0">
              <a:buNone/>
            </a:pPr>
            <a:r>
              <a:rPr lang="en-US" sz="900" dirty="0">
                <a:solidFill>
                  <a:srgbClr val="2D1A28"/>
                </a:solidFill>
                <a:latin typeface="Calibri" pitchFamily="34" charset="0"/>
                <a:ea typeface="Calibri" pitchFamily="34" charset="-122"/>
                <a:cs typeface="Calibri" pitchFamily="34" charset="-120"/>
              </a:rPr>
              <a:t>All 5 objectives successfully delivered and verified.</a:t>
            </a:r>
            <a:endParaRPr lang="en-US" sz="900" dirty="0"/>
          </a:p>
        </p:txBody>
      </p:sp>
      <p:sp>
        <p:nvSpPr>
          <p:cNvPr id="44" name="Shape 42"/>
          <p:cNvSpPr/>
          <p:nvPr/>
        </p:nvSpPr>
        <p:spPr>
          <a:xfrm>
            <a:off x="4837176" y="3547872"/>
            <a:ext cx="54864" cy="219456"/>
          </a:xfrm>
          <a:prstGeom prst="rect">
            <a:avLst/>
          </a:prstGeom>
          <a:solidFill>
            <a:srgbClr val="9B6B8A"/>
          </a:solidFill>
          <a:ln w="12700">
            <a:solidFill>
              <a:srgbClr val="9B6B8A"/>
            </a:solidFill>
            <a:prstDash val="solid"/>
          </a:ln>
        </p:spPr>
        <p:txBody>
          <a:bodyPr/>
          <a:lstStyle/>
          <a:p>
            <a:endParaRPr lang="en-GB"/>
          </a:p>
        </p:txBody>
      </p:sp>
      <p:sp>
        <p:nvSpPr>
          <p:cNvPr id="45" name="Text 43"/>
          <p:cNvSpPr/>
          <p:nvPr/>
        </p:nvSpPr>
        <p:spPr>
          <a:xfrm>
            <a:off x="4965192" y="3529584"/>
            <a:ext cx="3840480" cy="274320"/>
          </a:xfrm>
          <a:prstGeom prst="rect">
            <a:avLst/>
          </a:prstGeom>
          <a:noFill/>
          <a:ln/>
        </p:spPr>
        <p:txBody>
          <a:bodyPr wrap="square" rtlCol="0" anchor="ctr"/>
          <a:lstStyle/>
          <a:p>
            <a:pPr marL="0" indent="0">
              <a:buNone/>
            </a:pPr>
            <a:r>
              <a:rPr lang="en-US" sz="900" dirty="0">
                <a:solidFill>
                  <a:srgbClr val="2D1A28"/>
                </a:solidFill>
                <a:latin typeface="Calibri" pitchFamily="34" charset="0"/>
                <a:ea typeface="Calibri" pitchFamily="34" charset="-122"/>
                <a:cs typeface="Calibri" pitchFamily="34" charset="-120"/>
              </a:rPr>
              <a:t>Platform fully functional across all 3 user roles.</a:t>
            </a:r>
            <a:endParaRPr lang="en-US" sz="900" dirty="0"/>
          </a:p>
        </p:txBody>
      </p:sp>
      <p:sp>
        <p:nvSpPr>
          <p:cNvPr id="46" name="Shape 44"/>
          <p:cNvSpPr/>
          <p:nvPr/>
        </p:nvSpPr>
        <p:spPr>
          <a:xfrm>
            <a:off x="4837176" y="3858768"/>
            <a:ext cx="54864" cy="219456"/>
          </a:xfrm>
          <a:prstGeom prst="rect">
            <a:avLst/>
          </a:prstGeom>
          <a:solidFill>
            <a:srgbClr val="9B6B8A"/>
          </a:solidFill>
          <a:ln w="12700">
            <a:solidFill>
              <a:srgbClr val="9B6B8A"/>
            </a:solidFill>
            <a:prstDash val="solid"/>
          </a:ln>
        </p:spPr>
        <p:txBody>
          <a:bodyPr/>
          <a:lstStyle/>
          <a:p>
            <a:endParaRPr lang="en-GB"/>
          </a:p>
        </p:txBody>
      </p:sp>
      <p:sp>
        <p:nvSpPr>
          <p:cNvPr id="47" name="Text 45"/>
          <p:cNvSpPr/>
          <p:nvPr/>
        </p:nvSpPr>
        <p:spPr>
          <a:xfrm>
            <a:off x="4965192" y="3840480"/>
            <a:ext cx="3840480" cy="274320"/>
          </a:xfrm>
          <a:prstGeom prst="rect">
            <a:avLst/>
          </a:prstGeom>
          <a:noFill/>
          <a:ln/>
        </p:spPr>
        <p:txBody>
          <a:bodyPr wrap="square" rtlCol="0" anchor="ctr"/>
          <a:lstStyle/>
          <a:p>
            <a:pPr marL="0" indent="0">
              <a:buNone/>
            </a:pPr>
            <a:r>
              <a:rPr lang="en-US" sz="900" dirty="0">
                <a:solidFill>
                  <a:srgbClr val="2D1A28"/>
                </a:solidFill>
                <a:latin typeface="Calibri" pitchFamily="34" charset="0"/>
                <a:ea typeface="Calibri" pitchFamily="34" charset="-122"/>
                <a:cs typeface="Calibri" pitchFamily="34" charset="-120"/>
              </a:rPr>
              <a:t>Research findings translated into working technical features.</a:t>
            </a:r>
            <a:endParaRPr lang="en-US" sz="900" dirty="0"/>
          </a:p>
        </p:txBody>
      </p:sp>
      <p:sp>
        <p:nvSpPr>
          <p:cNvPr id="48" name="Shape 46"/>
          <p:cNvSpPr/>
          <p:nvPr/>
        </p:nvSpPr>
        <p:spPr>
          <a:xfrm>
            <a:off x="4837176" y="4169664"/>
            <a:ext cx="54864" cy="219456"/>
          </a:xfrm>
          <a:prstGeom prst="rect">
            <a:avLst/>
          </a:prstGeom>
          <a:solidFill>
            <a:srgbClr val="9B6B8A"/>
          </a:solidFill>
          <a:ln w="12700">
            <a:solidFill>
              <a:srgbClr val="9B6B8A"/>
            </a:solidFill>
            <a:prstDash val="solid"/>
          </a:ln>
        </p:spPr>
        <p:txBody>
          <a:bodyPr/>
          <a:lstStyle/>
          <a:p>
            <a:endParaRPr lang="en-GB"/>
          </a:p>
        </p:txBody>
      </p:sp>
      <p:sp>
        <p:nvSpPr>
          <p:cNvPr id="49" name="Text 47"/>
          <p:cNvSpPr/>
          <p:nvPr/>
        </p:nvSpPr>
        <p:spPr>
          <a:xfrm>
            <a:off x="4965192" y="4151376"/>
            <a:ext cx="3840480" cy="274320"/>
          </a:xfrm>
          <a:prstGeom prst="rect">
            <a:avLst/>
          </a:prstGeom>
          <a:noFill/>
          <a:ln/>
        </p:spPr>
        <p:txBody>
          <a:bodyPr wrap="square" rtlCol="0" anchor="ctr"/>
          <a:lstStyle/>
          <a:p>
            <a:pPr marL="0" indent="0">
              <a:buNone/>
            </a:pPr>
            <a:r>
              <a:rPr lang="en-US" sz="900" dirty="0">
                <a:solidFill>
                  <a:srgbClr val="2D1A28"/>
                </a:solidFill>
                <a:latin typeface="Calibri" pitchFamily="34" charset="0"/>
                <a:ea typeface="Calibri" pitchFamily="34" charset="-122"/>
                <a:cs typeface="Calibri" pitchFamily="34" charset="-120"/>
              </a:rPr>
              <a:t>Secure, accessible, and community-ready platform achieved.</a:t>
            </a:r>
            <a:endParaRPr lang="en-US" sz="900" dirty="0"/>
          </a:p>
        </p:txBody>
      </p:sp>
      <p:sp>
        <p:nvSpPr>
          <p:cNvPr id="50" name="Shape 48"/>
          <p:cNvSpPr/>
          <p:nvPr/>
        </p:nvSpPr>
        <p:spPr>
          <a:xfrm>
            <a:off x="228600" y="4608576"/>
            <a:ext cx="8686800" cy="201168"/>
          </a:xfrm>
          <a:prstGeom prst="rect">
            <a:avLst/>
          </a:prstGeom>
          <a:solidFill>
            <a:srgbClr val="2D1A28"/>
          </a:solidFill>
          <a:ln w="12700">
            <a:solidFill>
              <a:srgbClr val="2D1A28"/>
            </a:solidFill>
            <a:prstDash val="solid"/>
          </a:ln>
        </p:spPr>
        <p:txBody>
          <a:bodyPr/>
          <a:lstStyle/>
          <a:p>
            <a:endParaRPr lang="en-GB"/>
          </a:p>
        </p:txBody>
      </p:sp>
      <p:sp>
        <p:nvSpPr>
          <p:cNvPr id="51" name="Text 49"/>
          <p:cNvSpPr/>
          <p:nvPr/>
        </p:nvSpPr>
        <p:spPr>
          <a:xfrm>
            <a:off x="320040" y="4608576"/>
            <a:ext cx="8503920" cy="201168"/>
          </a:xfrm>
          <a:prstGeom prst="rect">
            <a:avLst/>
          </a:prstGeom>
          <a:noFill/>
          <a:ln/>
        </p:spPr>
        <p:txBody>
          <a:bodyPr wrap="square" rtlCol="0" anchor="ctr"/>
          <a:lstStyle/>
          <a:p>
            <a:pPr marL="0" indent="0">
              <a:buNone/>
            </a:pPr>
            <a:r>
              <a:rPr lang="en-US" sz="850" b="1" i="1" dirty="0">
                <a:solidFill>
                  <a:srgbClr val="C96F7E"/>
                </a:solidFill>
                <a:latin typeface="Calibri" pitchFamily="34" charset="0"/>
                <a:ea typeface="Calibri" pitchFamily="34" charset="-122"/>
                <a:cs typeface="Calibri" pitchFamily="34" charset="-120"/>
              </a:rPr>
              <a:t>"The results demonstrate that the research findings were successfully translated into technical features."</a:t>
            </a:r>
            <a:endParaRPr lang="en-US" sz="850" dirty="0"/>
          </a:p>
        </p:txBody>
      </p:sp>
      <p:sp>
        <p:nvSpPr>
          <p:cNvPr id="52" name="Shape 50"/>
          <p:cNvSpPr/>
          <p:nvPr/>
        </p:nvSpPr>
        <p:spPr>
          <a:xfrm>
            <a:off x="0" y="4828032"/>
            <a:ext cx="9144000" cy="315468"/>
          </a:xfrm>
          <a:prstGeom prst="rect">
            <a:avLst/>
          </a:prstGeom>
          <a:solidFill>
            <a:srgbClr val="2D1A28"/>
          </a:solidFill>
          <a:ln w="12700">
            <a:solidFill>
              <a:srgbClr val="2D1A28"/>
            </a:solidFill>
            <a:prstDash val="solid"/>
          </a:ln>
        </p:spPr>
        <p:txBody>
          <a:bodyPr/>
          <a:lstStyle/>
          <a:p>
            <a:endParaRPr lang="en-GB"/>
          </a:p>
        </p:txBody>
      </p:sp>
      <p:sp>
        <p:nvSpPr>
          <p:cNvPr id="53" name="Text 51"/>
          <p:cNvSpPr/>
          <p:nvPr/>
        </p:nvSpPr>
        <p:spPr>
          <a:xfrm>
            <a:off x="0" y="4828032"/>
            <a:ext cx="9144000" cy="315468"/>
          </a:xfrm>
          <a:prstGeom prst="rect">
            <a:avLst/>
          </a:prstGeom>
          <a:noFill/>
          <a:ln/>
        </p:spPr>
        <p:txBody>
          <a:bodyPr wrap="square" rtlCol="0" anchor="ctr"/>
          <a:lstStyle/>
          <a:p>
            <a:pPr marL="0" indent="0" algn="ctr">
              <a:buNone/>
            </a:pPr>
            <a:r>
              <a:rPr lang="en-US" sz="850" b="1" dirty="0">
                <a:solidFill>
                  <a:srgbClr val="C96F7E"/>
                </a:solidFill>
                <a:latin typeface="Calibri" pitchFamily="34" charset="0"/>
                <a:ea typeface="Calibri" pitchFamily="34" charset="-122"/>
                <a:cs typeface="Calibri" pitchFamily="34" charset="-120"/>
              </a:rPr>
              <a:t>BloomWell  ✦  </a:t>
            </a:r>
            <a:r>
              <a:rPr lang="en-US" sz="850" dirty="0">
                <a:solidFill>
                  <a:srgbClr val="9B8A94"/>
                </a:solidFill>
                <a:latin typeface="Calibri" pitchFamily="34" charset="0"/>
                <a:ea typeface="Calibri" pitchFamily="34" charset="-122"/>
                <a:cs typeface="Calibri" pitchFamily="34" charset="-120"/>
              </a:rPr>
              <a:t>Sahyra Khan  |  2237641  |  BSc (Hons) Applied Computing  |  UWTSD Birmingham  |  2026</a:t>
            </a:r>
            <a:endParaRPr lang="en-US" sz="85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9144000" cy="694944"/>
          </a:xfrm>
          <a:prstGeom prst="rect">
            <a:avLst/>
          </a:prstGeom>
          <a:solidFill>
            <a:srgbClr val="5C3A5A"/>
          </a:solidFill>
          <a:ln w="12700">
            <a:solidFill>
              <a:srgbClr val="5C3A5A"/>
            </a:solidFill>
            <a:prstDash val="solid"/>
          </a:ln>
        </p:spPr>
        <p:txBody>
          <a:bodyPr/>
          <a:lstStyle/>
          <a:p>
            <a:endParaRPr lang="en-GB"/>
          </a:p>
        </p:txBody>
      </p:sp>
      <p:sp>
        <p:nvSpPr>
          <p:cNvPr id="3" name="Shape 1"/>
          <p:cNvSpPr/>
          <p:nvPr/>
        </p:nvSpPr>
        <p:spPr>
          <a:xfrm>
            <a:off x="0" y="694944"/>
            <a:ext cx="9144000" cy="45720"/>
          </a:xfrm>
          <a:prstGeom prst="rect">
            <a:avLst/>
          </a:prstGeom>
          <a:solidFill>
            <a:srgbClr val="C08080"/>
          </a:solidFill>
          <a:ln w="12700">
            <a:solidFill>
              <a:srgbClr val="C08080"/>
            </a:solidFill>
            <a:prstDash val="solid"/>
          </a:ln>
        </p:spPr>
        <p:txBody>
          <a:bodyPr/>
          <a:lstStyle/>
          <a:p>
            <a:endParaRPr lang="en-GB"/>
          </a:p>
        </p:txBody>
      </p:sp>
      <p:sp>
        <p:nvSpPr>
          <p:cNvPr id="4" name="Text 2"/>
          <p:cNvSpPr/>
          <p:nvPr/>
        </p:nvSpPr>
        <p:spPr>
          <a:xfrm>
            <a:off x="274320" y="36576"/>
            <a:ext cx="8229600" cy="621792"/>
          </a:xfrm>
          <a:prstGeom prst="rect">
            <a:avLst/>
          </a:prstGeom>
          <a:noFill/>
          <a:ln/>
        </p:spPr>
        <p:txBody>
          <a:bodyPr wrap="square" lIns="0" tIns="0" rIns="0" bIns="0" rtlCol="0" anchor="ctr"/>
          <a:lstStyle/>
          <a:p>
            <a:pPr marL="0" indent="0">
              <a:buNone/>
            </a:pPr>
            <a:r>
              <a:rPr lang="en-US" sz="2800" b="1" dirty="0">
                <a:solidFill>
                  <a:srgbClr val="FFFFFF"/>
                </a:solidFill>
                <a:latin typeface="Trebuchet MS" pitchFamily="34" charset="0"/>
                <a:ea typeface="Trebuchet MS" pitchFamily="34" charset="-122"/>
                <a:cs typeface="Trebuchet MS" pitchFamily="34" charset="-120"/>
              </a:rPr>
              <a:t>Gantt Chart</a:t>
            </a:r>
            <a:endParaRPr lang="en-US" sz="2800" dirty="0"/>
          </a:p>
        </p:txBody>
      </p:sp>
      <p:sp>
        <p:nvSpPr>
          <p:cNvPr id="5" name="Text 3"/>
          <p:cNvSpPr/>
          <p:nvPr/>
        </p:nvSpPr>
        <p:spPr>
          <a:xfrm>
            <a:off x="274320" y="768096"/>
            <a:ext cx="8229600" cy="182880"/>
          </a:xfrm>
          <a:prstGeom prst="rect">
            <a:avLst/>
          </a:prstGeom>
          <a:noFill/>
          <a:ln/>
        </p:spPr>
        <p:txBody>
          <a:bodyPr wrap="square" lIns="0" tIns="0" rIns="0" bIns="0" rtlCol="0" anchor="ctr"/>
          <a:lstStyle/>
          <a:p>
            <a:pPr marL="0" indent="0">
              <a:buNone/>
            </a:pPr>
            <a:r>
              <a:rPr lang="en-US" sz="1000" i="1" dirty="0">
                <a:solidFill>
                  <a:srgbClr val="5C3A5A"/>
                </a:solidFill>
                <a:latin typeface="Calibri" pitchFamily="34" charset="0"/>
                <a:ea typeface="Calibri" pitchFamily="34" charset="-122"/>
                <a:cs typeface="Calibri" pitchFamily="34" charset="-120"/>
              </a:rPr>
              <a:t>Agile development timeline  ·  Oct 2025 – Mar 2026</a:t>
            </a:r>
            <a:endParaRPr lang="en-US" sz="1000" dirty="0"/>
          </a:p>
        </p:txBody>
      </p:sp>
      <p:sp>
        <p:nvSpPr>
          <p:cNvPr id="6" name="Shape 4"/>
          <p:cNvSpPr/>
          <p:nvPr/>
        </p:nvSpPr>
        <p:spPr>
          <a:xfrm>
            <a:off x="164592" y="987552"/>
            <a:ext cx="8851392" cy="3598164"/>
          </a:xfrm>
          <a:prstGeom prst="rect">
            <a:avLst/>
          </a:prstGeom>
          <a:solidFill>
            <a:srgbClr val="FFFFFF">
              <a:alpha val="80000"/>
            </a:srgbClr>
          </a:solidFill>
          <a:ln w="6350">
            <a:solidFill>
              <a:srgbClr val="D0C0D0"/>
            </a:solidFill>
            <a:prstDash val="solid"/>
          </a:ln>
        </p:spPr>
        <p:txBody>
          <a:bodyPr/>
          <a:lstStyle/>
          <a:p>
            <a:endParaRPr lang="en-GB"/>
          </a:p>
        </p:txBody>
      </p:sp>
      <p:sp>
        <p:nvSpPr>
          <p:cNvPr id="7" name="Shape 5"/>
          <p:cNvSpPr/>
          <p:nvPr/>
        </p:nvSpPr>
        <p:spPr>
          <a:xfrm>
            <a:off x="1920240" y="987552"/>
            <a:ext cx="1179576" cy="265176"/>
          </a:xfrm>
          <a:prstGeom prst="rect">
            <a:avLst/>
          </a:prstGeom>
          <a:solidFill>
            <a:srgbClr val="5C3A5A"/>
          </a:solidFill>
          <a:ln w="12700">
            <a:solidFill>
              <a:srgbClr val="5C3A5A"/>
            </a:solidFill>
            <a:prstDash val="solid"/>
          </a:ln>
        </p:spPr>
        <p:txBody>
          <a:bodyPr/>
          <a:lstStyle/>
          <a:p>
            <a:endParaRPr lang="en-GB"/>
          </a:p>
        </p:txBody>
      </p:sp>
      <p:sp>
        <p:nvSpPr>
          <p:cNvPr id="8" name="Text 6"/>
          <p:cNvSpPr/>
          <p:nvPr/>
        </p:nvSpPr>
        <p:spPr>
          <a:xfrm>
            <a:off x="1920240" y="987552"/>
            <a:ext cx="1179576" cy="265176"/>
          </a:xfrm>
          <a:prstGeom prst="rect">
            <a:avLst/>
          </a:prstGeom>
          <a:noFill/>
          <a:ln/>
        </p:spPr>
        <p:txBody>
          <a:bodyPr wrap="square" lIns="0" tIns="0" rIns="0" bIns="0" rtlCol="0" anchor="ctr"/>
          <a:lstStyle/>
          <a:p>
            <a:pPr marL="0" indent="0" algn="ctr">
              <a:buNone/>
            </a:pPr>
            <a:r>
              <a:rPr lang="en-US" sz="1050" b="1" dirty="0">
                <a:solidFill>
                  <a:srgbClr val="FFFFFF"/>
                </a:solidFill>
                <a:latin typeface="Calibri" pitchFamily="34" charset="0"/>
                <a:ea typeface="Calibri" pitchFamily="34" charset="-122"/>
                <a:cs typeface="Calibri" pitchFamily="34" charset="-120"/>
              </a:rPr>
              <a:t>Oct</a:t>
            </a:r>
            <a:endParaRPr lang="en-US" sz="1050" dirty="0"/>
          </a:p>
        </p:txBody>
      </p:sp>
      <p:sp>
        <p:nvSpPr>
          <p:cNvPr id="9" name="Shape 7"/>
          <p:cNvSpPr/>
          <p:nvPr/>
        </p:nvSpPr>
        <p:spPr>
          <a:xfrm>
            <a:off x="3099816" y="987552"/>
            <a:ext cx="1179576" cy="265176"/>
          </a:xfrm>
          <a:prstGeom prst="rect">
            <a:avLst/>
          </a:prstGeom>
          <a:solidFill>
            <a:srgbClr val="5C3A5A"/>
          </a:solidFill>
          <a:ln w="12700">
            <a:solidFill>
              <a:srgbClr val="5C3A5A"/>
            </a:solidFill>
            <a:prstDash val="solid"/>
          </a:ln>
        </p:spPr>
        <p:txBody>
          <a:bodyPr/>
          <a:lstStyle/>
          <a:p>
            <a:endParaRPr lang="en-GB"/>
          </a:p>
        </p:txBody>
      </p:sp>
      <p:sp>
        <p:nvSpPr>
          <p:cNvPr id="10" name="Text 8"/>
          <p:cNvSpPr/>
          <p:nvPr/>
        </p:nvSpPr>
        <p:spPr>
          <a:xfrm>
            <a:off x="3099816" y="987552"/>
            <a:ext cx="1179576" cy="265176"/>
          </a:xfrm>
          <a:prstGeom prst="rect">
            <a:avLst/>
          </a:prstGeom>
          <a:noFill/>
          <a:ln/>
        </p:spPr>
        <p:txBody>
          <a:bodyPr wrap="square" lIns="0" tIns="0" rIns="0" bIns="0" rtlCol="0" anchor="ctr"/>
          <a:lstStyle/>
          <a:p>
            <a:pPr marL="0" indent="0" algn="ctr">
              <a:buNone/>
            </a:pPr>
            <a:r>
              <a:rPr lang="en-US" sz="1050" b="1" dirty="0">
                <a:solidFill>
                  <a:srgbClr val="FFFFFF"/>
                </a:solidFill>
                <a:latin typeface="Calibri" pitchFamily="34" charset="0"/>
                <a:ea typeface="Calibri" pitchFamily="34" charset="-122"/>
                <a:cs typeface="Calibri" pitchFamily="34" charset="-120"/>
              </a:rPr>
              <a:t>Nov</a:t>
            </a:r>
            <a:endParaRPr lang="en-US" sz="1050" dirty="0"/>
          </a:p>
        </p:txBody>
      </p:sp>
      <p:sp>
        <p:nvSpPr>
          <p:cNvPr id="11" name="Shape 9"/>
          <p:cNvSpPr/>
          <p:nvPr/>
        </p:nvSpPr>
        <p:spPr>
          <a:xfrm>
            <a:off x="4279392" y="987552"/>
            <a:ext cx="1179576" cy="265176"/>
          </a:xfrm>
          <a:prstGeom prst="rect">
            <a:avLst/>
          </a:prstGeom>
          <a:solidFill>
            <a:srgbClr val="5C3A5A"/>
          </a:solidFill>
          <a:ln w="12700">
            <a:solidFill>
              <a:srgbClr val="5C3A5A"/>
            </a:solidFill>
            <a:prstDash val="solid"/>
          </a:ln>
        </p:spPr>
        <p:txBody>
          <a:bodyPr/>
          <a:lstStyle/>
          <a:p>
            <a:endParaRPr lang="en-GB"/>
          </a:p>
        </p:txBody>
      </p:sp>
      <p:sp>
        <p:nvSpPr>
          <p:cNvPr id="12" name="Text 10"/>
          <p:cNvSpPr/>
          <p:nvPr/>
        </p:nvSpPr>
        <p:spPr>
          <a:xfrm>
            <a:off x="4279392" y="987552"/>
            <a:ext cx="1179576" cy="265176"/>
          </a:xfrm>
          <a:prstGeom prst="rect">
            <a:avLst/>
          </a:prstGeom>
          <a:noFill/>
          <a:ln/>
        </p:spPr>
        <p:txBody>
          <a:bodyPr wrap="square" lIns="0" tIns="0" rIns="0" bIns="0" rtlCol="0" anchor="ctr"/>
          <a:lstStyle/>
          <a:p>
            <a:pPr marL="0" indent="0" algn="ctr">
              <a:buNone/>
            </a:pPr>
            <a:r>
              <a:rPr lang="en-US" sz="1050" b="1" dirty="0">
                <a:solidFill>
                  <a:srgbClr val="FFFFFF"/>
                </a:solidFill>
                <a:latin typeface="Calibri" pitchFamily="34" charset="0"/>
                <a:ea typeface="Calibri" pitchFamily="34" charset="-122"/>
                <a:cs typeface="Calibri" pitchFamily="34" charset="-120"/>
              </a:rPr>
              <a:t>Dec</a:t>
            </a:r>
            <a:endParaRPr lang="en-US" sz="1050" dirty="0"/>
          </a:p>
        </p:txBody>
      </p:sp>
      <p:sp>
        <p:nvSpPr>
          <p:cNvPr id="13" name="Shape 11"/>
          <p:cNvSpPr/>
          <p:nvPr/>
        </p:nvSpPr>
        <p:spPr>
          <a:xfrm>
            <a:off x="5458968" y="987552"/>
            <a:ext cx="1179576" cy="265176"/>
          </a:xfrm>
          <a:prstGeom prst="rect">
            <a:avLst/>
          </a:prstGeom>
          <a:solidFill>
            <a:srgbClr val="5C3A5A"/>
          </a:solidFill>
          <a:ln w="12700">
            <a:solidFill>
              <a:srgbClr val="5C3A5A"/>
            </a:solidFill>
            <a:prstDash val="solid"/>
          </a:ln>
        </p:spPr>
        <p:txBody>
          <a:bodyPr/>
          <a:lstStyle/>
          <a:p>
            <a:endParaRPr lang="en-GB"/>
          </a:p>
        </p:txBody>
      </p:sp>
      <p:sp>
        <p:nvSpPr>
          <p:cNvPr id="14" name="Text 12"/>
          <p:cNvSpPr/>
          <p:nvPr/>
        </p:nvSpPr>
        <p:spPr>
          <a:xfrm>
            <a:off x="5458968" y="987552"/>
            <a:ext cx="1179576" cy="265176"/>
          </a:xfrm>
          <a:prstGeom prst="rect">
            <a:avLst/>
          </a:prstGeom>
          <a:noFill/>
          <a:ln/>
        </p:spPr>
        <p:txBody>
          <a:bodyPr wrap="square" lIns="0" tIns="0" rIns="0" bIns="0" rtlCol="0" anchor="ctr"/>
          <a:lstStyle/>
          <a:p>
            <a:pPr marL="0" indent="0" algn="ctr">
              <a:buNone/>
            </a:pPr>
            <a:r>
              <a:rPr lang="en-US" sz="1050" b="1" dirty="0">
                <a:solidFill>
                  <a:srgbClr val="FFFFFF"/>
                </a:solidFill>
                <a:latin typeface="Calibri" pitchFamily="34" charset="0"/>
                <a:ea typeface="Calibri" pitchFamily="34" charset="-122"/>
                <a:cs typeface="Calibri" pitchFamily="34" charset="-120"/>
              </a:rPr>
              <a:t>Jan</a:t>
            </a:r>
            <a:endParaRPr lang="en-US" sz="1050" dirty="0"/>
          </a:p>
        </p:txBody>
      </p:sp>
      <p:sp>
        <p:nvSpPr>
          <p:cNvPr id="15" name="Shape 13"/>
          <p:cNvSpPr/>
          <p:nvPr/>
        </p:nvSpPr>
        <p:spPr>
          <a:xfrm>
            <a:off x="6638544" y="987552"/>
            <a:ext cx="1179576" cy="265176"/>
          </a:xfrm>
          <a:prstGeom prst="rect">
            <a:avLst/>
          </a:prstGeom>
          <a:solidFill>
            <a:srgbClr val="5C3A5A"/>
          </a:solidFill>
          <a:ln w="12700">
            <a:solidFill>
              <a:srgbClr val="5C3A5A"/>
            </a:solidFill>
            <a:prstDash val="solid"/>
          </a:ln>
        </p:spPr>
        <p:txBody>
          <a:bodyPr/>
          <a:lstStyle/>
          <a:p>
            <a:endParaRPr lang="en-GB"/>
          </a:p>
        </p:txBody>
      </p:sp>
      <p:sp>
        <p:nvSpPr>
          <p:cNvPr id="16" name="Text 14"/>
          <p:cNvSpPr/>
          <p:nvPr/>
        </p:nvSpPr>
        <p:spPr>
          <a:xfrm>
            <a:off x="6638544" y="987552"/>
            <a:ext cx="1179576" cy="265176"/>
          </a:xfrm>
          <a:prstGeom prst="rect">
            <a:avLst/>
          </a:prstGeom>
          <a:noFill/>
          <a:ln/>
        </p:spPr>
        <p:txBody>
          <a:bodyPr wrap="square" lIns="0" tIns="0" rIns="0" bIns="0" rtlCol="0" anchor="ctr"/>
          <a:lstStyle/>
          <a:p>
            <a:pPr marL="0" indent="0" algn="ctr">
              <a:buNone/>
            </a:pPr>
            <a:r>
              <a:rPr lang="en-US" sz="1050" b="1" dirty="0">
                <a:solidFill>
                  <a:srgbClr val="FFFFFF"/>
                </a:solidFill>
                <a:latin typeface="Calibri" pitchFamily="34" charset="0"/>
                <a:ea typeface="Calibri" pitchFamily="34" charset="-122"/>
                <a:cs typeface="Calibri" pitchFamily="34" charset="-120"/>
              </a:rPr>
              <a:t>Feb</a:t>
            </a:r>
            <a:endParaRPr lang="en-US" sz="1050" dirty="0"/>
          </a:p>
        </p:txBody>
      </p:sp>
      <p:sp>
        <p:nvSpPr>
          <p:cNvPr id="17" name="Shape 15"/>
          <p:cNvSpPr/>
          <p:nvPr/>
        </p:nvSpPr>
        <p:spPr>
          <a:xfrm>
            <a:off x="7818120" y="987552"/>
            <a:ext cx="1179576" cy="265176"/>
          </a:xfrm>
          <a:prstGeom prst="rect">
            <a:avLst/>
          </a:prstGeom>
          <a:solidFill>
            <a:srgbClr val="5C3A5A"/>
          </a:solidFill>
          <a:ln w="12700">
            <a:solidFill>
              <a:srgbClr val="5C3A5A"/>
            </a:solidFill>
            <a:prstDash val="solid"/>
          </a:ln>
        </p:spPr>
        <p:txBody>
          <a:bodyPr/>
          <a:lstStyle/>
          <a:p>
            <a:endParaRPr lang="en-GB"/>
          </a:p>
        </p:txBody>
      </p:sp>
      <p:sp>
        <p:nvSpPr>
          <p:cNvPr id="18" name="Text 16"/>
          <p:cNvSpPr/>
          <p:nvPr/>
        </p:nvSpPr>
        <p:spPr>
          <a:xfrm>
            <a:off x="7818120" y="987552"/>
            <a:ext cx="1179576" cy="265176"/>
          </a:xfrm>
          <a:prstGeom prst="rect">
            <a:avLst/>
          </a:prstGeom>
          <a:noFill/>
          <a:ln/>
        </p:spPr>
        <p:txBody>
          <a:bodyPr wrap="square" lIns="0" tIns="0" rIns="0" bIns="0" rtlCol="0" anchor="ctr"/>
          <a:lstStyle/>
          <a:p>
            <a:pPr marL="0" indent="0" algn="ctr">
              <a:buNone/>
            </a:pPr>
            <a:r>
              <a:rPr lang="en-US" sz="1050" b="1" dirty="0">
                <a:solidFill>
                  <a:srgbClr val="FFFFFF"/>
                </a:solidFill>
                <a:latin typeface="Calibri" pitchFamily="34" charset="0"/>
                <a:ea typeface="Calibri" pitchFamily="34" charset="-122"/>
                <a:cs typeface="Calibri" pitchFamily="34" charset="-120"/>
              </a:rPr>
              <a:t>Mar</a:t>
            </a:r>
            <a:endParaRPr lang="en-US" sz="1050" dirty="0"/>
          </a:p>
        </p:txBody>
      </p:sp>
      <p:sp>
        <p:nvSpPr>
          <p:cNvPr id="19" name="Shape 17"/>
          <p:cNvSpPr/>
          <p:nvPr/>
        </p:nvSpPr>
        <p:spPr>
          <a:xfrm>
            <a:off x="164592" y="987552"/>
            <a:ext cx="1719072" cy="265176"/>
          </a:xfrm>
          <a:prstGeom prst="rect">
            <a:avLst/>
          </a:prstGeom>
          <a:solidFill>
            <a:srgbClr val="5C3A5A"/>
          </a:solidFill>
          <a:ln w="12700">
            <a:solidFill>
              <a:srgbClr val="5C3A5A"/>
            </a:solidFill>
            <a:prstDash val="solid"/>
          </a:ln>
        </p:spPr>
        <p:txBody>
          <a:bodyPr/>
          <a:lstStyle/>
          <a:p>
            <a:endParaRPr lang="en-GB"/>
          </a:p>
        </p:txBody>
      </p:sp>
      <p:sp>
        <p:nvSpPr>
          <p:cNvPr id="20" name="Shape 18"/>
          <p:cNvSpPr/>
          <p:nvPr/>
        </p:nvSpPr>
        <p:spPr>
          <a:xfrm>
            <a:off x="1920240" y="1252728"/>
            <a:ext cx="0" cy="3332988"/>
          </a:xfrm>
          <a:prstGeom prst="line">
            <a:avLst/>
          </a:prstGeom>
          <a:noFill/>
          <a:ln w="5080">
            <a:solidFill>
              <a:srgbClr val="D0C0D0"/>
            </a:solidFill>
            <a:prstDash val="solid"/>
          </a:ln>
        </p:spPr>
        <p:txBody>
          <a:bodyPr/>
          <a:lstStyle/>
          <a:p>
            <a:endParaRPr lang="en-GB"/>
          </a:p>
        </p:txBody>
      </p:sp>
      <p:sp>
        <p:nvSpPr>
          <p:cNvPr id="21" name="Shape 19"/>
          <p:cNvSpPr/>
          <p:nvPr/>
        </p:nvSpPr>
        <p:spPr>
          <a:xfrm>
            <a:off x="3099816" y="1252728"/>
            <a:ext cx="0" cy="3332988"/>
          </a:xfrm>
          <a:prstGeom prst="line">
            <a:avLst/>
          </a:prstGeom>
          <a:noFill/>
          <a:ln w="5080">
            <a:solidFill>
              <a:srgbClr val="D0C0D0"/>
            </a:solidFill>
            <a:prstDash val="solid"/>
          </a:ln>
        </p:spPr>
        <p:txBody>
          <a:bodyPr/>
          <a:lstStyle/>
          <a:p>
            <a:endParaRPr lang="en-GB"/>
          </a:p>
        </p:txBody>
      </p:sp>
      <p:sp>
        <p:nvSpPr>
          <p:cNvPr id="22" name="Shape 20"/>
          <p:cNvSpPr/>
          <p:nvPr/>
        </p:nvSpPr>
        <p:spPr>
          <a:xfrm>
            <a:off x="4279392" y="1252728"/>
            <a:ext cx="0" cy="3332988"/>
          </a:xfrm>
          <a:prstGeom prst="line">
            <a:avLst/>
          </a:prstGeom>
          <a:noFill/>
          <a:ln w="5080">
            <a:solidFill>
              <a:srgbClr val="D0C0D0"/>
            </a:solidFill>
            <a:prstDash val="solid"/>
          </a:ln>
        </p:spPr>
        <p:txBody>
          <a:bodyPr/>
          <a:lstStyle/>
          <a:p>
            <a:endParaRPr lang="en-GB"/>
          </a:p>
        </p:txBody>
      </p:sp>
      <p:sp>
        <p:nvSpPr>
          <p:cNvPr id="23" name="Shape 21"/>
          <p:cNvSpPr/>
          <p:nvPr/>
        </p:nvSpPr>
        <p:spPr>
          <a:xfrm>
            <a:off x="5458968" y="1252728"/>
            <a:ext cx="0" cy="3332988"/>
          </a:xfrm>
          <a:prstGeom prst="line">
            <a:avLst/>
          </a:prstGeom>
          <a:noFill/>
          <a:ln w="5080">
            <a:solidFill>
              <a:srgbClr val="D0C0D0"/>
            </a:solidFill>
            <a:prstDash val="solid"/>
          </a:ln>
        </p:spPr>
        <p:txBody>
          <a:bodyPr/>
          <a:lstStyle/>
          <a:p>
            <a:endParaRPr lang="en-GB"/>
          </a:p>
        </p:txBody>
      </p:sp>
      <p:sp>
        <p:nvSpPr>
          <p:cNvPr id="24" name="Shape 22"/>
          <p:cNvSpPr/>
          <p:nvPr/>
        </p:nvSpPr>
        <p:spPr>
          <a:xfrm>
            <a:off x="6638544" y="1252728"/>
            <a:ext cx="0" cy="3332988"/>
          </a:xfrm>
          <a:prstGeom prst="line">
            <a:avLst/>
          </a:prstGeom>
          <a:noFill/>
          <a:ln w="5080">
            <a:solidFill>
              <a:srgbClr val="D0C0D0"/>
            </a:solidFill>
            <a:prstDash val="solid"/>
          </a:ln>
        </p:spPr>
        <p:txBody>
          <a:bodyPr/>
          <a:lstStyle/>
          <a:p>
            <a:endParaRPr lang="en-GB"/>
          </a:p>
        </p:txBody>
      </p:sp>
      <p:sp>
        <p:nvSpPr>
          <p:cNvPr id="25" name="Shape 23"/>
          <p:cNvSpPr/>
          <p:nvPr/>
        </p:nvSpPr>
        <p:spPr>
          <a:xfrm>
            <a:off x="7818120" y="1252728"/>
            <a:ext cx="0" cy="3332988"/>
          </a:xfrm>
          <a:prstGeom prst="line">
            <a:avLst/>
          </a:prstGeom>
          <a:noFill/>
          <a:ln w="5080">
            <a:solidFill>
              <a:srgbClr val="D0C0D0"/>
            </a:solidFill>
            <a:prstDash val="solid"/>
          </a:ln>
        </p:spPr>
        <p:txBody>
          <a:bodyPr/>
          <a:lstStyle/>
          <a:p>
            <a:endParaRPr lang="en-GB"/>
          </a:p>
        </p:txBody>
      </p:sp>
      <p:sp>
        <p:nvSpPr>
          <p:cNvPr id="26" name="Shape 24"/>
          <p:cNvSpPr/>
          <p:nvPr/>
        </p:nvSpPr>
        <p:spPr>
          <a:xfrm>
            <a:off x="8997696" y="1252728"/>
            <a:ext cx="0" cy="3332988"/>
          </a:xfrm>
          <a:prstGeom prst="line">
            <a:avLst/>
          </a:prstGeom>
          <a:noFill/>
          <a:ln w="5080">
            <a:solidFill>
              <a:srgbClr val="D0C0D0"/>
            </a:solidFill>
            <a:prstDash val="solid"/>
          </a:ln>
        </p:spPr>
        <p:txBody>
          <a:bodyPr/>
          <a:lstStyle/>
          <a:p>
            <a:endParaRPr lang="en-GB"/>
          </a:p>
        </p:txBody>
      </p:sp>
      <p:sp>
        <p:nvSpPr>
          <p:cNvPr id="27" name="Shape 25"/>
          <p:cNvSpPr/>
          <p:nvPr/>
        </p:nvSpPr>
        <p:spPr>
          <a:xfrm>
            <a:off x="164592" y="1252728"/>
            <a:ext cx="8851392" cy="370332"/>
          </a:xfrm>
          <a:prstGeom prst="rect">
            <a:avLst/>
          </a:prstGeom>
          <a:solidFill>
            <a:srgbClr val="F7F0F7"/>
          </a:solidFill>
          <a:ln w="3810">
            <a:solidFill>
              <a:srgbClr val="E8D8E8"/>
            </a:solidFill>
            <a:prstDash val="solid"/>
          </a:ln>
        </p:spPr>
        <p:txBody>
          <a:bodyPr/>
          <a:lstStyle/>
          <a:p>
            <a:endParaRPr lang="en-GB"/>
          </a:p>
        </p:txBody>
      </p:sp>
      <p:sp>
        <p:nvSpPr>
          <p:cNvPr id="28" name="Text 26"/>
          <p:cNvSpPr/>
          <p:nvPr/>
        </p:nvSpPr>
        <p:spPr>
          <a:xfrm>
            <a:off x="228600" y="1252728"/>
            <a:ext cx="1636776" cy="370332"/>
          </a:xfrm>
          <a:prstGeom prst="rect">
            <a:avLst/>
          </a:prstGeom>
          <a:noFill/>
          <a:ln/>
        </p:spPr>
        <p:txBody>
          <a:bodyPr wrap="square" lIns="0" tIns="0" rIns="0" bIns="0" rtlCol="0" anchor="ctr"/>
          <a:lstStyle/>
          <a:p>
            <a:pPr marL="0" indent="0">
              <a:buNone/>
            </a:pPr>
            <a:r>
              <a:rPr lang="en-US" sz="900" dirty="0">
                <a:solidFill>
                  <a:srgbClr val="3A2040"/>
                </a:solidFill>
                <a:latin typeface="Calibri" pitchFamily="34" charset="0"/>
                <a:ea typeface="Calibri" pitchFamily="34" charset="-122"/>
                <a:cs typeface="Calibri" pitchFamily="34" charset="-120"/>
              </a:rPr>
              <a:t>Planning &amp; Literature Review</a:t>
            </a:r>
            <a:endParaRPr lang="en-US" sz="900" dirty="0"/>
          </a:p>
        </p:txBody>
      </p:sp>
      <p:sp>
        <p:nvSpPr>
          <p:cNvPr id="29" name="Shape 27"/>
          <p:cNvSpPr/>
          <p:nvPr/>
        </p:nvSpPr>
        <p:spPr>
          <a:xfrm>
            <a:off x="1965960" y="1315684"/>
            <a:ext cx="911200" cy="244419"/>
          </a:xfrm>
          <a:prstGeom prst="roundRect">
            <a:avLst>
              <a:gd name="adj" fmla="val 14964"/>
            </a:avLst>
          </a:prstGeom>
          <a:solidFill>
            <a:srgbClr val="5C3A5A"/>
          </a:solidFill>
          <a:ln w="12700">
            <a:solidFill>
              <a:srgbClr val="5C3A5A"/>
            </a:solidFill>
            <a:prstDash val="solid"/>
          </a:ln>
        </p:spPr>
        <p:txBody>
          <a:bodyPr/>
          <a:lstStyle/>
          <a:p>
            <a:endParaRPr lang="en-GB"/>
          </a:p>
        </p:txBody>
      </p:sp>
      <p:sp>
        <p:nvSpPr>
          <p:cNvPr id="30" name="Text 28"/>
          <p:cNvSpPr/>
          <p:nvPr/>
        </p:nvSpPr>
        <p:spPr>
          <a:xfrm>
            <a:off x="1965960" y="1315684"/>
            <a:ext cx="911200" cy="244419"/>
          </a:xfrm>
          <a:prstGeom prst="rect">
            <a:avLst/>
          </a:prstGeom>
          <a:noFill/>
          <a:ln/>
        </p:spPr>
        <p:txBody>
          <a:bodyPr wrap="square" lIns="0" tIns="0" rIns="0" bIns="0" rtlCol="0" anchor="ctr"/>
          <a:lstStyle/>
          <a:p>
            <a:pPr marL="0" indent="0" algn="ctr">
              <a:buNone/>
            </a:pPr>
            <a:r>
              <a:rPr lang="en-US" sz="800" b="1" dirty="0">
                <a:solidFill>
                  <a:srgbClr val="FFFFFF"/>
                </a:solidFill>
                <a:latin typeface="Calibri" pitchFamily="34" charset="0"/>
                <a:ea typeface="Calibri" pitchFamily="34" charset="-122"/>
                <a:cs typeface="Calibri" pitchFamily="34" charset="-120"/>
              </a:rPr>
              <a:t>100%</a:t>
            </a:r>
            <a:endParaRPr lang="en-US" sz="800" dirty="0"/>
          </a:p>
        </p:txBody>
      </p:sp>
      <p:sp>
        <p:nvSpPr>
          <p:cNvPr id="31" name="Shape 29"/>
          <p:cNvSpPr/>
          <p:nvPr/>
        </p:nvSpPr>
        <p:spPr>
          <a:xfrm>
            <a:off x="164592" y="1623060"/>
            <a:ext cx="8851392" cy="370332"/>
          </a:xfrm>
          <a:prstGeom prst="rect">
            <a:avLst/>
          </a:prstGeom>
          <a:solidFill>
            <a:srgbClr val="FFFFFF"/>
          </a:solidFill>
          <a:ln w="3810">
            <a:solidFill>
              <a:srgbClr val="E8D8E8"/>
            </a:solidFill>
            <a:prstDash val="solid"/>
          </a:ln>
        </p:spPr>
        <p:txBody>
          <a:bodyPr/>
          <a:lstStyle/>
          <a:p>
            <a:endParaRPr lang="en-GB"/>
          </a:p>
        </p:txBody>
      </p:sp>
      <p:sp>
        <p:nvSpPr>
          <p:cNvPr id="32" name="Text 30"/>
          <p:cNvSpPr/>
          <p:nvPr/>
        </p:nvSpPr>
        <p:spPr>
          <a:xfrm>
            <a:off x="228600" y="1623060"/>
            <a:ext cx="1636776" cy="370332"/>
          </a:xfrm>
          <a:prstGeom prst="rect">
            <a:avLst/>
          </a:prstGeom>
          <a:noFill/>
          <a:ln/>
        </p:spPr>
        <p:txBody>
          <a:bodyPr wrap="square" lIns="0" tIns="0" rIns="0" bIns="0" rtlCol="0" anchor="ctr"/>
          <a:lstStyle/>
          <a:p>
            <a:pPr marL="0" indent="0">
              <a:buNone/>
            </a:pPr>
            <a:r>
              <a:rPr lang="en-US" sz="900" dirty="0">
                <a:solidFill>
                  <a:srgbClr val="3A2040"/>
                </a:solidFill>
                <a:latin typeface="Calibri" pitchFamily="34" charset="0"/>
                <a:ea typeface="Calibri" pitchFamily="34" charset="-122"/>
                <a:cs typeface="Calibri" pitchFamily="34" charset="-120"/>
              </a:rPr>
              <a:t>Requirements Analysis</a:t>
            </a:r>
            <a:endParaRPr lang="en-US" sz="900" dirty="0"/>
          </a:p>
        </p:txBody>
      </p:sp>
      <p:sp>
        <p:nvSpPr>
          <p:cNvPr id="33" name="Shape 31"/>
          <p:cNvSpPr/>
          <p:nvPr/>
        </p:nvSpPr>
        <p:spPr>
          <a:xfrm>
            <a:off x="2850642" y="1686016"/>
            <a:ext cx="852221" cy="244419"/>
          </a:xfrm>
          <a:prstGeom prst="roundRect">
            <a:avLst>
              <a:gd name="adj" fmla="val 14964"/>
            </a:avLst>
          </a:prstGeom>
          <a:solidFill>
            <a:srgbClr val="C07A7A"/>
          </a:solidFill>
          <a:ln w="12700">
            <a:solidFill>
              <a:srgbClr val="C07A7A"/>
            </a:solidFill>
            <a:prstDash val="solid"/>
          </a:ln>
        </p:spPr>
        <p:txBody>
          <a:bodyPr/>
          <a:lstStyle/>
          <a:p>
            <a:endParaRPr lang="en-GB"/>
          </a:p>
        </p:txBody>
      </p:sp>
      <p:sp>
        <p:nvSpPr>
          <p:cNvPr id="34" name="Text 32"/>
          <p:cNvSpPr/>
          <p:nvPr/>
        </p:nvSpPr>
        <p:spPr>
          <a:xfrm>
            <a:off x="2850642" y="1686016"/>
            <a:ext cx="852221" cy="244419"/>
          </a:xfrm>
          <a:prstGeom prst="rect">
            <a:avLst/>
          </a:prstGeom>
          <a:noFill/>
          <a:ln/>
        </p:spPr>
        <p:txBody>
          <a:bodyPr wrap="square" lIns="0" tIns="0" rIns="0" bIns="0" rtlCol="0" anchor="ctr"/>
          <a:lstStyle/>
          <a:p>
            <a:pPr marL="0" indent="0" algn="ctr">
              <a:buNone/>
            </a:pPr>
            <a:r>
              <a:rPr lang="en-US" sz="800" b="1" dirty="0">
                <a:solidFill>
                  <a:srgbClr val="FFFFFF"/>
                </a:solidFill>
                <a:latin typeface="Calibri" pitchFamily="34" charset="0"/>
                <a:ea typeface="Calibri" pitchFamily="34" charset="-122"/>
                <a:cs typeface="Calibri" pitchFamily="34" charset="-120"/>
              </a:rPr>
              <a:t>100%</a:t>
            </a:r>
            <a:endParaRPr lang="en-US" sz="800" dirty="0"/>
          </a:p>
        </p:txBody>
      </p:sp>
      <p:sp>
        <p:nvSpPr>
          <p:cNvPr id="35" name="Shape 33"/>
          <p:cNvSpPr/>
          <p:nvPr/>
        </p:nvSpPr>
        <p:spPr>
          <a:xfrm>
            <a:off x="164592" y="1993392"/>
            <a:ext cx="8851392" cy="370332"/>
          </a:xfrm>
          <a:prstGeom prst="rect">
            <a:avLst/>
          </a:prstGeom>
          <a:solidFill>
            <a:srgbClr val="F7F0F7"/>
          </a:solidFill>
          <a:ln w="3810">
            <a:solidFill>
              <a:srgbClr val="E8D8E8"/>
            </a:solidFill>
            <a:prstDash val="solid"/>
          </a:ln>
        </p:spPr>
        <p:txBody>
          <a:bodyPr/>
          <a:lstStyle/>
          <a:p>
            <a:endParaRPr lang="en-GB"/>
          </a:p>
        </p:txBody>
      </p:sp>
      <p:sp>
        <p:nvSpPr>
          <p:cNvPr id="36" name="Text 34"/>
          <p:cNvSpPr/>
          <p:nvPr/>
        </p:nvSpPr>
        <p:spPr>
          <a:xfrm>
            <a:off x="228600" y="1993392"/>
            <a:ext cx="1636776" cy="370332"/>
          </a:xfrm>
          <a:prstGeom prst="rect">
            <a:avLst/>
          </a:prstGeom>
          <a:noFill/>
          <a:ln/>
        </p:spPr>
        <p:txBody>
          <a:bodyPr wrap="square" lIns="0" tIns="0" rIns="0" bIns="0" rtlCol="0" anchor="ctr"/>
          <a:lstStyle/>
          <a:p>
            <a:pPr marL="0" indent="0">
              <a:buNone/>
            </a:pPr>
            <a:r>
              <a:rPr lang="en-US" sz="900" dirty="0">
                <a:solidFill>
                  <a:srgbClr val="3A2040"/>
                </a:solidFill>
                <a:latin typeface="Calibri" pitchFamily="34" charset="0"/>
                <a:ea typeface="Calibri" pitchFamily="34" charset="-122"/>
                <a:cs typeface="Calibri" pitchFamily="34" charset="-120"/>
              </a:rPr>
              <a:t>System Design</a:t>
            </a:r>
            <a:endParaRPr lang="en-US" sz="900" dirty="0"/>
          </a:p>
        </p:txBody>
      </p:sp>
      <p:sp>
        <p:nvSpPr>
          <p:cNvPr id="37" name="Shape 35"/>
          <p:cNvSpPr/>
          <p:nvPr/>
        </p:nvSpPr>
        <p:spPr>
          <a:xfrm>
            <a:off x="3676345" y="2056348"/>
            <a:ext cx="911200" cy="244419"/>
          </a:xfrm>
          <a:prstGeom prst="roundRect">
            <a:avLst>
              <a:gd name="adj" fmla="val 14964"/>
            </a:avLst>
          </a:prstGeom>
          <a:solidFill>
            <a:srgbClr val="6A9E80"/>
          </a:solidFill>
          <a:ln w="12700">
            <a:solidFill>
              <a:srgbClr val="6A9E80"/>
            </a:solidFill>
            <a:prstDash val="solid"/>
          </a:ln>
        </p:spPr>
        <p:txBody>
          <a:bodyPr/>
          <a:lstStyle/>
          <a:p>
            <a:endParaRPr lang="en-GB"/>
          </a:p>
        </p:txBody>
      </p:sp>
      <p:sp>
        <p:nvSpPr>
          <p:cNvPr id="38" name="Text 36"/>
          <p:cNvSpPr/>
          <p:nvPr/>
        </p:nvSpPr>
        <p:spPr>
          <a:xfrm>
            <a:off x="3676345" y="2056348"/>
            <a:ext cx="911200" cy="244419"/>
          </a:xfrm>
          <a:prstGeom prst="rect">
            <a:avLst/>
          </a:prstGeom>
          <a:noFill/>
          <a:ln/>
        </p:spPr>
        <p:txBody>
          <a:bodyPr wrap="square" lIns="0" tIns="0" rIns="0" bIns="0" rtlCol="0" anchor="ctr"/>
          <a:lstStyle/>
          <a:p>
            <a:pPr marL="0" indent="0" algn="ctr">
              <a:buNone/>
            </a:pPr>
            <a:r>
              <a:rPr lang="en-US" sz="800" b="1" dirty="0">
                <a:solidFill>
                  <a:srgbClr val="FFFFFF"/>
                </a:solidFill>
                <a:latin typeface="Calibri" pitchFamily="34" charset="0"/>
                <a:ea typeface="Calibri" pitchFamily="34" charset="-122"/>
                <a:cs typeface="Calibri" pitchFamily="34" charset="-120"/>
              </a:rPr>
              <a:t>100%</a:t>
            </a:r>
            <a:endParaRPr lang="en-US" sz="800" dirty="0"/>
          </a:p>
        </p:txBody>
      </p:sp>
      <p:sp>
        <p:nvSpPr>
          <p:cNvPr id="39" name="Shape 37"/>
          <p:cNvSpPr/>
          <p:nvPr/>
        </p:nvSpPr>
        <p:spPr>
          <a:xfrm>
            <a:off x="164592" y="2363724"/>
            <a:ext cx="8851392" cy="370332"/>
          </a:xfrm>
          <a:prstGeom prst="rect">
            <a:avLst/>
          </a:prstGeom>
          <a:solidFill>
            <a:srgbClr val="FFFFFF"/>
          </a:solidFill>
          <a:ln w="3810">
            <a:solidFill>
              <a:srgbClr val="E8D8E8"/>
            </a:solidFill>
            <a:prstDash val="solid"/>
          </a:ln>
        </p:spPr>
        <p:txBody>
          <a:bodyPr/>
          <a:lstStyle/>
          <a:p>
            <a:endParaRPr lang="en-GB"/>
          </a:p>
        </p:txBody>
      </p:sp>
      <p:sp>
        <p:nvSpPr>
          <p:cNvPr id="40" name="Text 38"/>
          <p:cNvSpPr/>
          <p:nvPr/>
        </p:nvSpPr>
        <p:spPr>
          <a:xfrm>
            <a:off x="228600" y="2363724"/>
            <a:ext cx="1636776" cy="370332"/>
          </a:xfrm>
          <a:prstGeom prst="rect">
            <a:avLst/>
          </a:prstGeom>
          <a:noFill/>
          <a:ln/>
        </p:spPr>
        <p:txBody>
          <a:bodyPr wrap="square" lIns="0" tIns="0" rIns="0" bIns="0" rtlCol="0" anchor="ctr"/>
          <a:lstStyle/>
          <a:p>
            <a:pPr marL="0" indent="0">
              <a:buNone/>
            </a:pPr>
            <a:r>
              <a:rPr lang="en-US" sz="900" dirty="0">
                <a:solidFill>
                  <a:srgbClr val="3A2040"/>
                </a:solidFill>
                <a:latin typeface="Calibri" pitchFamily="34" charset="0"/>
                <a:ea typeface="Calibri" pitchFamily="34" charset="-122"/>
                <a:cs typeface="Calibri" pitchFamily="34" charset="-120"/>
              </a:rPr>
              <a:t>Core Features (Auth, Roles)</a:t>
            </a:r>
            <a:endParaRPr lang="en-US" sz="900" dirty="0"/>
          </a:p>
        </p:txBody>
      </p:sp>
      <p:sp>
        <p:nvSpPr>
          <p:cNvPr id="41" name="Shape 39"/>
          <p:cNvSpPr/>
          <p:nvPr/>
        </p:nvSpPr>
        <p:spPr>
          <a:xfrm>
            <a:off x="4502048" y="2426680"/>
            <a:ext cx="1088136" cy="244419"/>
          </a:xfrm>
          <a:prstGeom prst="roundRect">
            <a:avLst>
              <a:gd name="adj" fmla="val 14964"/>
            </a:avLst>
          </a:prstGeom>
          <a:solidFill>
            <a:srgbClr val="5C3A5A"/>
          </a:solidFill>
          <a:ln w="12700">
            <a:solidFill>
              <a:srgbClr val="5C3A5A"/>
            </a:solidFill>
            <a:prstDash val="solid"/>
          </a:ln>
        </p:spPr>
        <p:txBody>
          <a:bodyPr/>
          <a:lstStyle/>
          <a:p>
            <a:endParaRPr lang="en-GB"/>
          </a:p>
        </p:txBody>
      </p:sp>
      <p:sp>
        <p:nvSpPr>
          <p:cNvPr id="42" name="Text 40"/>
          <p:cNvSpPr/>
          <p:nvPr/>
        </p:nvSpPr>
        <p:spPr>
          <a:xfrm>
            <a:off x="4502048" y="2426680"/>
            <a:ext cx="1088136" cy="244419"/>
          </a:xfrm>
          <a:prstGeom prst="rect">
            <a:avLst/>
          </a:prstGeom>
          <a:noFill/>
          <a:ln/>
        </p:spPr>
        <p:txBody>
          <a:bodyPr wrap="square" lIns="0" tIns="0" rIns="0" bIns="0" rtlCol="0" anchor="ctr"/>
          <a:lstStyle/>
          <a:p>
            <a:pPr marL="0" indent="0" algn="ctr">
              <a:buNone/>
            </a:pPr>
            <a:r>
              <a:rPr lang="en-US" sz="800" b="1" dirty="0">
                <a:solidFill>
                  <a:srgbClr val="FFFFFF"/>
                </a:solidFill>
                <a:latin typeface="Calibri" pitchFamily="34" charset="0"/>
                <a:ea typeface="Calibri" pitchFamily="34" charset="-122"/>
                <a:cs typeface="Calibri" pitchFamily="34" charset="-120"/>
              </a:rPr>
              <a:t>100%</a:t>
            </a:r>
            <a:endParaRPr lang="en-US" sz="800" dirty="0"/>
          </a:p>
        </p:txBody>
      </p:sp>
      <p:sp>
        <p:nvSpPr>
          <p:cNvPr id="43" name="Shape 41"/>
          <p:cNvSpPr/>
          <p:nvPr/>
        </p:nvSpPr>
        <p:spPr>
          <a:xfrm>
            <a:off x="164592" y="2734056"/>
            <a:ext cx="8851392" cy="370332"/>
          </a:xfrm>
          <a:prstGeom prst="rect">
            <a:avLst/>
          </a:prstGeom>
          <a:solidFill>
            <a:srgbClr val="F7F0F7"/>
          </a:solidFill>
          <a:ln w="3810">
            <a:solidFill>
              <a:srgbClr val="E8D8E8"/>
            </a:solidFill>
            <a:prstDash val="solid"/>
          </a:ln>
        </p:spPr>
        <p:txBody>
          <a:bodyPr/>
          <a:lstStyle/>
          <a:p>
            <a:endParaRPr lang="en-GB"/>
          </a:p>
        </p:txBody>
      </p:sp>
      <p:sp>
        <p:nvSpPr>
          <p:cNvPr id="44" name="Text 42"/>
          <p:cNvSpPr/>
          <p:nvPr/>
        </p:nvSpPr>
        <p:spPr>
          <a:xfrm>
            <a:off x="228600" y="2734056"/>
            <a:ext cx="1636776" cy="370332"/>
          </a:xfrm>
          <a:prstGeom prst="rect">
            <a:avLst/>
          </a:prstGeom>
          <a:noFill/>
          <a:ln/>
        </p:spPr>
        <p:txBody>
          <a:bodyPr wrap="square" lIns="0" tIns="0" rIns="0" bIns="0" rtlCol="0" anchor="ctr"/>
          <a:lstStyle/>
          <a:p>
            <a:pPr marL="0" indent="0">
              <a:buNone/>
            </a:pPr>
            <a:r>
              <a:rPr lang="en-US" sz="900" dirty="0">
                <a:solidFill>
                  <a:srgbClr val="3A2040"/>
                </a:solidFill>
                <a:latin typeface="Calibri" pitchFamily="34" charset="0"/>
                <a:ea typeface="Calibri" pitchFamily="34" charset="-122"/>
                <a:cs typeface="Calibri" pitchFamily="34" charset="-120"/>
              </a:rPr>
              <a:t>Booking &amp; Class System</a:t>
            </a:r>
            <a:endParaRPr lang="en-US" sz="900" dirty="0"/>
          </a:p>
        </p:txBody>
      </p:sp>
      <p:sp>
        <p:nvSpPr>
          <p:cNvPr id="45" name="Shape 43"/>
          <p:cNvSpPr/>
          <p:nvPr/>
        </p:nvSpPr>
        <p:spPr>
          <a:xfrm>
            <a:off x="5386730" y="2797012"/>
            <a:ext cx="1147115" cy="244419"/>
          </a:xfrm>
          <a:prstGeom prst="roundRect">
            <a:avLst>
              <a:gd name="adj" fmla="val 14964"/>
            </a:avLst>
          </a:prstGeom>
          <a:solidFill>
            <a:srgbClr val="C07A7A"/>
          </a:solidFill>
          <a:ln w="12700">
            <a:solidFill>
              <a:srgbClr val="C07A7A"/>
            </a:solidFill>
            <a:prstDash val="solid"/>
          </a:ln>
        </p:spPr>
        <p:txBody>
          <a:bodyPr/>
          <a:lstStyle/>
          <a:p>
            <a:endParaRPr lang="en-GB"/>
          </a:p>
        </p:txBody>
      </p:sp>
      <p:sp>
        <p:nvSpPr>
          <p:cNvPr id="46" name="Text 44"/>
          <p:cNvSpPr/>
          <p:nvPr/>
        </p:nvSpPr>
        <p:spPr>
          <a:xfrm>
            <a:off x="5386730" y="2797012"/>
            <a:ext cx="1147115" cy="244419"/>
          </a:xfrm>
          <a:prstGeom prst="rect">
            <a:avLst/>
          </a:prstGeom>
          <a:noFill/>
          <a:ln/>
        </p:spPr>
        <p:txBody>
          <a:bodyPr wrap="square" lIns="0" tIns="0" rIns="0" bIns="0" rtlCol="0" anchor="ctr"/>
          <a:lstStyle/>
          <a:p>
            <a:pPr marL="0" indent="0" algn="ctr">
              <a:buNone/>
            </a:pPr>
            <a:r>
              <a:rPr lang="en-US" sz="800" b="1" dirty="0">
                <a:solidFill>
                  <a:srgbClr val="FFFFFF"/>
                </a:solidFill>
                <a:latin typeface="Calibri" pitchFamily="34" charset="0"/>
                <a:ea typeface="Calibri" pitchFamily="34" charset="-122"/>
                <a:cs typeface="Calibri" pitchFamily="34" charset="-120"/>
              </a:rPr>
              <a:t>100%</a:t>
            </a:r>
            <a:endParaRPr lang="en-US" sz="800" dirty="0"/>
          </a:p>
        </p:txBody>
      </p:sp>
      <p:sp>
        <p:nvSpPr>
          <p:cNvPr id="47" name="Shape 45"/>
          <p:cNvSpPr/>
          <p:nvPr/>
        </p:nvSpPr>
        <p:spPr>
          <a:xfrm>
            <a:off x="164592" y="3104388"/>
            <a:ext cx="8851392" cy="370332"/>
          </a:xfrm>
          <a:prstGeom prst="rect">
            <a:avLst/>
          </a:prstGeom>
          <a:solidFill>
            <a:srgbClr val="FFFFFF"/>
          </a:solidFill>
          <a:ln w="3810">
            <a:solidFill>
              <a:srgbClr val="E8D8E8"/>
            </a:solidFill>
            <a:prstDash val="solid"/>
          </a:ln>
        </p:spPr>
        <p:txBody>
          <a:bodyPr/>
          <a:lstStyle/>
          <a:p>
            <a:endParaRPr lang="en-GB"/>
          </a:p>
        </p:txBody>
      </p:sp>
      <p:sp>
        <p:nvSpPr>
          <p:cNvPr id="48" name="Text 46"/>
          <p:cNvSpPr/>
          <p:nvPr/>
        </p:nvSpPr>
        <p:spPr>
          <a:xfrm>
            <a:off x="228600" y="3104388"/>
            <a:ext cx="1636776" cy="370332"/>
          </a:xfrm>
          <a:prstGeom prst="rect">
            <a:avLst/>
          </a:prstGeom>
          <a:noFill/>
          <a:ln/>
        </p:spPr>
        <p:txBody>
          <a:bodyPr wrap="square" lIns="0" tIns="0" rIns="0" bIns="0" rtlCol="0" anchor="ctr"/>
          <a:lstStyle/>
          <a:p>
            <a:pPr marL="0" indent="0">
              <a:buNone/>
            </a:pPr>
            <a:r>
              <a:rPr lang="en-US" sz="900" dirty="0">
                <a:solidFill>
                  <a:srgbClr val="3A2040"/>
                </a:solidFill>
                <a:latin typeface="Calibri" pitchFamily="34" charset="0"/>
                <a:ea typeface="Calibri" pitchFamily="34" charset="-122"/>
                <a:cs typeface="Calibri" pitchFamily="34" charset="-120"/>
              </a:rPr>
              <a:t>Community &amp; Notifications</a:t>
            </a:r>
            <a:endParaRPr lang="en-US" sz="900" dirty="0"/>
          </a:p>
        </p:txBody>
      </p:sp>
      <p:sp>
        <p:nvSpPr>
          <p:cNvPr id="49" name="Shape 47"/>
          <p:cNvSpPr/>
          <p:nvPr/>
        </p:nvSpPr>
        <p:spPr>
          <a:xfrm>
            <a:off x="6212434" y="3167344"/>
            <a:ext cx="911200" cy="244419"/>
          </a:xfrm>
          <a:prstGeom prst="roundRect">
            <a:avLst>
              <a:gd name="adj" fmla="val 14964"/>
            </a:avLst>
          </a:prstGeom>
          <a:solidFill>
            <a:srgbClr val="6A9E80"/>
          </a:solidFill>
          <a:ln w="12700">
            <a:solidFill>
              <a:srgbClr val="6A9E80"/>
            </a:solidFill>
            <a:prstDash val="solid"/>
          </a:ln>
        </p:spPr>
        <p:txBody>
          <a:bodyPr/>
          <a:lstStyle/>
          <a:p>
            <a:endParaRPr lang="en-GB"/>
          </a:p>
        </p:txBody>
      </p:sp>
      <p:sp>
        <p:nvSpPr>
          <p:cNvPr id="50" name="Text 48"/>
          <p:cNvSpPr/>
          <p:nvPr/>
        </p:nvSpPr>
        <p:spPr>
          <a:xfrm>
            <a:off x="6212434" y="3167344"/>
            <a:ext cx="911200" cy="244419"/>
          </a:xfrm>
          <a:prstGeom prst="rect">
            <a:avLst/>
          </a:prstGeom>
          <a:noFill/>
          <a:ln/>
        </p:spPr>
        <p:txBody>
          <a:bodyPr wrap="square" lIns="0" tIns="0" rIns="0" bIns="0" rtlCol="0" anchor="ctr"/>
          <a:lstStyle/>
          <a:p>
            <a:pPr marL="0" indent="0" algn="ctr">
              <a:buNone/>
            </a:pPr>
            <a:r>
              <a:rPr lang="en-US" sz="800" b="1" dirty="0">
                <a:solidFill>
                  <a:srgbClr val="FFFFFF"/>
                </a:solidFill>
                <a:latin typeface="Calibri" pitchFamily="34" charset="0"/>
                <a:ea typeface="Calibri" pitchFamily="34" charset="-122"/>
                <a:cs typeface="Calibri" pitchFamily="34" charset="-120"/>
              </a:rPr>
              <a:t>100%</a:t>
            </a:r>
            <a:endParaRPr lang="en-US" sz="800" dirty="0"/>
          </a:p>
        </p:txBody>
      </p:sp>
      <p:sp>
        <p:nvSpPr>
          <p:cNvPr id="51" name="Shape 49"/>
          <p:cNvSpPr/>
          <p:nvPr/>
        </p:nvSpPr>
        <p:spPr>
          <a:xfrm>
            <a:off x="164592" y="3474720"/>
            <a:ext cx="8851392" cy="370332"/>
          </a:xfrm>
          <a:prstGeom prst="rect">
            <a:avLst/>
          </a:prstGeom>
          <a:solidFill>
            <a:srgbClr val="F7F0F7"/>
          </a:solidFill>
          <a:ln w="3810">
            <a:solidFill>
              <a:srgbClr val="E8D8E8"/>
            </a:solidFill>
            <a:prstDash val="solid"/>
          </a:ln>
        </p:spPr>
        <p:txBody>
          <a:bodyPr/>
          <a:lstStyle/>
          <a:p>
            <a:endParaRPr lang="en-GB"/>
          </a:p>
        </p:txBody>
      </p:sp>
      <p:sp>
        <p:nvSpPr>
          <p:cNvPr id="52" name="Text 50"/>
          <p:cNvSpPr/>
          <p:nvPr/>
        </p:nvSpPr>
        <p:spPr>
          <a:xfrm>
            <a:off x="228600" y="3474720"/>
            <a:ext cx="1636776" cy="370332"/>
          </a:xfrm>
          <a:prstGeom prst="rect">
            <a:avLst/>
          </a:prstGeom>
          <a:noFill/>
          <a:ln/>
        </p:spPr>
        <p:txBody>
          <a:bodyPr wrap="square" lIns="0" tIns="0" rIns="0" bIns="0" rtlCol="0" anchor="ctr"/>
          <a:lstStyle/>
          <a:p>
            <a:pPr marL="0" indent="0">
              <a:buNone/>
            </a:pPr>
            <a:r>
              <a:rPr lang="en-US" sz="900" dirty="0">
                <a:solidFill>
                  <a:srgbClr val="3A2040"/>
                </a:solidFill>
                <a:latin typeface="Calibri" pitchFamily="34" charset="0"/>
                <a:ea typeface="Calibri" pitchFamily="34" charset="-122"/>
                <a:cs typeface="Calibri" pitchFamily="34" charset="-120"/>
              </a:rPr>
              <a:t>Admin &amp; Analytics</a:t>
            </a:r>
            <a:endParaRPr lang="en-US" sz="900" dirty="0"/>
          </a:p>
        </p:txBody>
      </p:sp>
      <p:sp>
        <p:nvSpPr>
          <p:cNvPr id="53" name="Shape 51"/>
          <p:cNvSpPr/>
          <p:nvPr/>
        </p:nvSpPr>
        <p:spPr>
          <a:xfrm>
            <a:off x="6802222" y="3537676"/>
            <a:ext cx="911200" cy="244419"/>
          </a:xfrm>
          <a:prstGeom prst="roundRect">
            <a:avLst>
              <a:gd name="adj" fmla="val 14964"/>
            </a:avLst>
          </a:prstGeom>
          <a:solidFill>
            <a:srgbClr val="8B6A8A"/>
          </a:solidFill>
          <a:ln w="12700">
            <a:solidFill>
              <a:srgbClr val="8B6A8A"/>
            </a:solidFill>
            <a:prstDash val="solid"/>
          </a:ln>
        </p:spPr>
        <p:txBody>
          <a:bodyPr/>
          <a:lstStyle/>
          <a:p>
            <a:endParaRPr lang="en-GB"/>
          </a:p>
        </p:txBody>
      </p:sp>
      <p:sp>
        <p:nvSpPr>
          <p:cNvPr id="54" name="Text 52"/>
          <p:cNvSpPr/>
          <p:nvPr/>
        </p:nvSpPr>
        <p:spPr>
          <a:xfrm>
            <a:off x="6802222" y="3537676"/>
            <a:ext cx="911200" cy="244419"/>
          </a:xfrm>
          <a:prstGeom prst="rect">
            <a:avLst/>
          </a:prstGeom>
          <a:noFill/>
          <a:ln/>
        </p:spPr>
        <p:txBody>
          <a:bodyPr wrap="square" lIns="0" tIns="0" rIns="0" bIns="0" rtlCol="0" anchor="ctr"/>
          <a:lstStyle/>
          <a:p>
            <a:pPr marL="0" indent="0" algn="ctr">
              <a:buNone/>
            </a:pPr>
            <a:r>
              <a:rPr lang="en-US" sz="800" b="1" dirty="0">
                <a:solidFill>
                  <a:srgbClr val="FFFFFF"/>
                </a:solidFill>
                <a:latin typeface="Calibri" pitchFamily="34" charset="0"/>
                <a:ea typeface="Calibri" pitchFamily="34" charset="-122"/>
                <a:cs typeface="Calibri" pitchFamily="34" charset="-120"/>
              </a:rPr>
              <a:t>100%</a:t>
            </a:r>
            <a:endParaRPr lang="en-US" sz="800" dirty="0"/>
          </a:p>
        </p:txBody>
      </p:sp>
      <p:sp>
        <p:nvSpPr>
          <p:cNvPr id="55" name="Shape 53"/>
          <p:cNvSpPr/>
          <p:nvPr/>
        </p:nvSpPr>
        <p:spPr>
          <a:xfrm>
            <a:off x="164592" y="3845052"/>
            <a:ext cx="8851392" cy="370332"/>
          </a:xfrm>
          <a:prstGeom prst="rect">
            <a:avLst/>
          </a:prstGeom>
          <a:solidFill>
            <a:srgbClr val="FFFFFF"/>
          </a:solidFill>
          <a:ln w="3810">
            <a:solidFill>
              <a:srgbClr val="E8D8E8"/>
            </a:solidFill>
            <a:prstDash val="solid"/>
          </a:ln>
        </p:spPr>
        <p:txBody>
          <a:bodyPr/>
          <a:lstStyle/>
          <a:p>
            <a:endParaRPr lang="en-GB"/>
          </a:p>
        </p:txBody>
      </p:sp>
      <p:sp>
        <p:nvSpPr>
          <p:cNvPr id="56" name="Text 54"/>
          <p:cNvSpPr/>
          <p:nvPr/>
        </p:nvSpPr>
        <p:spPr>
          <a:xfrm>
            <a:off x="228600" y="3845052"/>
            <a:ext cx="1636776" cy="370332"/>
          </a:xfrm>
          <a:prstGeom prst="rect">
            <a:avLst/>
          </a:prstGeom>
          <a:noFill/>
          <a:ln/>
        </p:spPr>
        <p:txBody>
          <a:bodyPr wrap="square" lIns="0" tIns="0" rIns="0" bIns="0" rtlCol="0" anchor="ctr"/>
          <a:lstStyle/>
          <a:p>
            <a:pPr marL="0" indent="0">
              <a:buNone/>
            </a:pPr>
            <a:r>
              <a:rPr lang="en-US" sz="900" dirty="0">
                <a:solidFill>
                  <a:srgbClr val="3A2040"/>
                </a:solidFill>
                <a:latin typeface="Calibri" pitchFamily="34" charset="0"/>
                <a:ea typeface="Calibri" pitchFamily="34" charset="-122"/>
                <a:cs typeface="Calibri" pitchFamily="34" charset="-120"/>
              </a:rPr>
              <a:t>Testing &amp; Evaluation</a:t>
            </a:r>
            <a:endParaRPr lang="en-US" sz="900" dirty="0"/>
          </a:p>
        </p:txBody>
      </p:sp>
      <p:sp>
        <p:nvSpPr>
          <p:cNvPr id="57" name="Shape 55"/>
          <p:cNvSpPr/>
          <p:nvPr/>
        </p:nvSpPr>
        <p:spPr>
          <a:xfrm>
            <a:off x="7333031" y="3908008"/>
            <a:ext cx="911200" cy="244419"/>
          </a:xfrm>
          <a:prstGeom prst="roundRect">
            <a:avLst>
              <a:gd name="adj" fmla="val 14964"/>
            </a:avLst>
          </a:prstGeom>
          <a:solidFill>
            <a:srgbClr val="4A3A6A"/>
          </a:solidFill>
          <a:ln w="12700">
            <a:solidFill>
              <a:srgbClr val="4A3A6A"/>
            </a:solidFill>
            <a:prstDash val="solid"/>
          </a:ln>
        </p:spPr>
        <p:txBody>
          <a:bodyPr/>
          <a:lstStyle/>
          <a:p>
            <a:endParaRPr lang="en-GB"/>
          </a:p>
        </p:txBody>
      </p:sp>
      <p:sp>
        <p:nvSpPr>
          <p:cNvPr id="58" name="Text 56"/>
          <p:cNvSpPr/>
          <p:nvPr/>
        </p:nvSpPr>
        <p:spPr>
          <a:xfrm>
            <a:off x="7333031" y="3908008"/>
            <a:ext cx="911200" cy="244419"/>
          </a:xfrm>
          <a:prstGeom prst="rect">
            <a:avLst/>
          </a:prstGeom>
          <a:noFill/>
          <a:ln/>
        </p:spPr>
        <p:txBody>
          <a:bodyPr wrap="square" lIns="0" tIns="0" rIns="0" bIns="0" rtlCol="0" anchor="ctr"/>
          <a:lstStyle/>
          <a:p>
            <a:pPr marL="0" indent="0" algn="ctr">
              <a:buNone/>
            </a:pPr>
            <a:r>
              <a:rPr lang="en-US" sz="800" b="1" dirty="0">
                <a:solidFill>
                  <a:srgbClr val="FFFFFF"/>
                </a:solidFill>
                <a:latin typeface="Calibri" pitchFamily="34" charset="0"/>
                <a:ea typeface="Calibri" pitchFamily="34" charset="-122"/>
                <a:cs typeface="Calibri" pitchFamily="34" charset="-120"/>
              </a:rPr>
              <a:t>100%</a:t>
            </a:r>
            <a:endParaRPr lang="en-US" sz="800" dirty="0"/>
          </a:p>
        </p:txBody>
      </p:sp>
      <p:sp>
        <p:nvSpPr>
          <p:cNvPr id="59" name="Shape 57"/>
          <p:cNvSpPr/>
          <p:nvPr/>
        </p:nvSpPr>
        <p:spPr>
          <a:xfrm>
            <a:off x="164592" y="4215384"/>
            <a:ext cx="8851392" cy="370332"/>
          </a:xfrm>
          <a:prstGeom prst="rect">
            <a:avLst/>
          </a:prstGeom>
          <a:solidFill>
            <a:srgbClr val="F7F0F7"/>
          </a:solidFill>
          <a:ln w="3810">
            <a:solidFill>
              <a:srgbClr val="E8D8E8"/>
            </a:solidFill>
            <a:prstDash val="solid"/>
          </a:ln>
        </p:spPr>
        <p:txBody>
          <a:bodyPr/>
          <a:lstStyle/>
          <a:p>
            <a:endParaRPr lang="en-GB"/>
          </a:p>
        </p:txBody>
      </p:sp>
      <p:sp>
        <p:nvSpPr>
          <p:cNvPr id="60" name="Text 58"/>
          <p:cNvSpPr/>
          <p:nvPr/>
        </p:nvSpPr>
        <p:spPr>
          <a:xfrm>
            <a:off x="228600" y="4215384"/>
            <a:ext cx="1636776" cy="370332"/>
          </a:xfrm>
          <a:prstGeom prst="rect">
            <a:avLst/>
          </a:prstGeom>
          <a:noFill/>
          <a:ln/>
        </p:spPr>
        <p:txBody>
          <a:bodyPr wrap="square" lIns="0" tIns="0" rIns="0" bIns="0" rtlCol="0" anchor="ctr"/>
          <a:lstStyle/>
          <a:p>
            <a:pPr marL="0" indent="0">
              <a:buNone/>
            </a:pPr>
            <a:r>
              <a:rPr lang="en-US" sz="900" dirty="0">
                <a:solidFill>
                  <a:srgbClr val="3A2040"/>
                </a:solidFill>
                <a:latin typeface="Calibri" pitchFamily="34" charset="0"/>
                <a:ea typeface="Calibri" pitchFamily="34" charset="-122"/>
                <a:cs typeface="Calibri" pitchFamily="34" charset="-120"/>
              </a:rPr>
              <a:t>Report &amp; Submission</a:t>
            </a:r>
            <a:endParaRPr lang="en-US" sz="900" dirty="0"/>
          </a:p>
        </p:txBody>
      </p:sp>
      <p:sp>
        <p:nvSpPr>
          <p:cNvPr id="61" name="Shape 59"/>
          <p:cNvSpPr/>
          <p:nvPr/>
        </p:nvSpPr>
        <p:spPr>
          <a:xfrm>
            <a:off x="7804861" y="4278340"/>
            <a:ext cx="1029157" cy="244419"/>
          </a:xfrm>
          <a:prstGeom prst="roundRect">
            <a:avLst>
              <a:gd name="adj" fmla="val 14964"/>
            </a:avLst>
          </a:prstGeom>
          <a:solidFill>
            <a:srgbClr val="C07A7A"/>
          </a:solidFill>
          <a:ln w="12700">
            <a:solidFill>
              <a:srgbClr val="C07A7A"/>
            </a:solidFill>
            <a:prstDash val="solid"/>
          </a:ln>
        </p:spPr>
        <p:txBody>
          <a:bodyPr/>
          <a:lstStyle/>
          <a:p>
            <a:endParaRPr lang="en-GB"/>
          </a:p>
        </p:txBody>
      </p:sp>
      <p:sp>
        <p:nvSpPr>
          <p:cNvPr id="62" name="Text 60"/>
          <p:cNvSpPr/>
          <p:nvPr/>
        </p:nvSpPr>
        <p:spPr>
          <a:xfrm>
            <a:off x="7804861" y="4278340"/>
            <a:ext cx="1029157" cy="244419"/>
          </a:xfrm>
          <a:prstGeom prst="rect">
            <a:avLst/>
          </a:prstGeom>
          <a:noFill/>
          <a:ln/>
        </p:spPr>
        <p:txBody>
          <a:bodyPr wrap="square" lIns="0" tIns="0" rIns="0" bIns="0" rtlCol="0" anchor="ctr"/>
          <a:lstStyle/>
          <a:p>
            <a:pPr marL="0" indent="0" algn="ctr">
              <a:buNone/>
            </a:pPr>
            <a:r>
              <a:rPr lang="en-US" sz="800" b="1" dirty="0">
                <a:solidFill>
                  <a:srgbClr val="FFFFFF"/>
                </a:solidFill>
                <a:latin typeface="Calibri" pitchFamily="34" charset="0"/>
                <a:ea typeface="Calibri" pitchFamily="34" charset="-122"/>
                <a:cs typeface="Calibri" pitchFamily="34" charset="-120"/>
              </a:rPr>
              <a:t>100%</a:t>
            </a:r>
            <a:endParaRPr lang="en-US" sz="800" dirty="0"/>
          </a:p>
        </p:txBody>
      </p:sp>
      <p:sp>
        <p:nvSpPr>
          <p:cNvPr id="63" name="Shape 61"/>
          <p:cNvSpPr/>
          <p:nvPr/>
        </p:nvSpPr>
        <p:spPr>
          <a:xfrm>
            <a:off x="0" y="4956048"/>
            <a:ext cx="9144000" cy="187452"/>
          </a:xfrm>
          <a:prstGeom prst="rect">
            <a:avLst/>
          </a:prstGeom>
          <a:solidFill>
            <a:srgbClr val="4A2E48"/>
          </a:solidFill>
          <a:ln w="12700">
            <a:solidFill>
              <a:srgbClr val="4A2E48"/>
            </a:solidFill>
            <a:prstDash val="solid"/>
          </a:ln>
        </p:spPr>
        <p:txBody>
          <a:bodyPr/>
          <a:lstStyle/>
          <a:p>
            <a:endParaRPr lang="en-GB"/>
          </a:p>
        </p:txBody>
      </p:sp>
      <p:sp>
        <p:nvSpPr>
          <p:cNvPr id="64" name="Text 62"/>
          <p:cNvSpPr/>
          <p:nvPr/>
        </p:nvSpPr>
        <p:spPr>
          <a:xfrm>
            <a:off x="274320" y="4965192"/>
            <a:ext cx="8595360" cy="164592"/>
          </a:xfrm>
          <a:prstGeom prst="rect">
            <a:avLst/>
          </a:prstGeom>
          <a:noFill/>
          <a:ln/>
        </p:spPr>
        <p:txBody>
          <a:bodyPr wrap="square" lIns="0" tIns="0" rIns="0" bIns="0" rtlCol="0" anchor="ctr"/>
          <a:lstStyle/>
          <a:p>
            <a:pPr marL="0" indent="0" algn="ctr">
              <a:buNone/>
            </a:pPr>
            <a:r>
              <a:rPr lang="en-US" sz="850" dirty="0">
                <a:solidFill>
                  <a:srgbClr val="D4B8D4"/>
                </a:solidFill>
                <a:latin typeface="Calibri" pitchFamily="34" charset="0"/>
                <a:ea typeface="Calibri" pitchFamily="34" charset="-122"/>
                <a:cs typeface="Calibri" pitchFamily="34" charset="-120"/>
              </a:rPr>
              <a:t>BloomWell  |  Sahyra Khan  |  2237641  |  BSc (Hons) Applied Computing  |  UWTSD Birmingham  |  2026</a:t>
            </a:r>
            <a:endParaRPr lang="en-US" sz="85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9144000" cy="64008"/>
          </a:xfrm>
          <a:prstGeom prst="rect">
            <a:avLst/>
          </a:prstGeom>
          <a:solidFill>
            <a:srgbClr val="3C2052"/>
          </a:solidFill>
          <a:ln w="12700">
            <a:solidFill>
              <a:srgbClr val="3C2052"/>
            </a:solidFill>
            <a:prstDash val="solid"/>
          </a:ln>
        </p:spPr>
        <p:txBody>
          <a:bodyPr/>
          <a:lstStyle/>
          <a:p>
            <a:endParaRPr lang="en-GB"/>
          </a:p>
        </p:txBody>
      </p:sp>
      <p:sp>
        <p:nvSpPr>
          <p:cNvPr id="3" name="Text 1"/>
          <p:cNvSpPr/>
          <p:nvPr/>
        </p:nvSpPr>
        <p:spPr>
          <a:xfrm>
            <a:off x="365760" y="109728"/>
            <a:ext cx="8229600" cy="420624"/>
          </a:xfrm>
          <a:prstGeom prst="rect">
            <a:avLst/>
          </a:prstGeom>
          <a:noFill/>
          <a:ln/>
        </p:spPr>
        <p:txBody>
          <a:bodyPr wrap="square" lIns="0" tIns="0" rIns="0" bIns="0" rtlCol="0" anchor="ctr"/>
          <a:lstStyle/>
          <a:p>
            <a:pPr marL="0" indent="0">
              <a:buNone/>
            </a:pPr>
            <a:r>
              <a:rPr lang="en-US" sz="2800" b="1" dirty="0">
                <a:solidFill>
                  <a:srgbClr val="3C2052"/>
                </a:solidFill>
                <a:latin typeface="Trebuchet MS" pitchFamily="34" charset="0"/>
                <a:ea typeface="Trebuchet MS" pitchFamily="34" charset="-122"/>
                <a:cs typeface="Trebuchet MS" pitchFamily="34" charset="-120"/>
              </a:rPr>
              <a:t>WCAG &amp; Usability</a:t>
            </a:r>
            <a:endParaRPr lang="en-US" sz="2800" dirty="0"/>
          </a:p>
        </p:txBody>
      </p:sp>
      <p:sp>
        <p:nvSpPr>
          <p:cNvPr id="4" name="Text 2"/>
          <p:cNvSpPr/>
          <p:nvPr/>
        </p:nvSpPr>
        <p:spPr>
          <a:xfrm>
            <a:off x="365760" y="521208"/>
            <a:ext cx="8412480" cy="201168"/>
          </a:xfrm>
          <a:prstGeom prst="rect">
            <a:avLst/>
          </a:prstGeom>
          <a:noFill/>
          <a:ln/>
        </p:spPr>
        <p:txBody>
          <a:bodyPr wrap="square" lIns="0" tIns="0" rIns="0" bIns="0" rtlCol="0" anchor="ctr"/>
          <a:lstStyle/>
          <a:p>
            <a:pPr marL="0" indent="0">
              <a:buNone/>
            </a:pPr>
            <a:r>
              <a:rPr lang="en-US" sz="1050" dirty="0">
                <a:solidFill>
                  <a:srgbClr val="4A7A6A"/>
                </a:solidFill>
                <a:latin typeface="Calibri" pitchFamily="34" charset="0"/>
                <a:ea typeface="Calibri" pitchFamily="34" charset="-122"/>
                <a:cs typeface="Calibri" pitchFamily="34" charset="-120"/>
              </a:rPr>
              <a:t>Accessibility and inclusivity as a core design principle in </a:t>
            </a:r>
            <a:r>
              <a:rPr lang="en-US" sz="1050" dirty="0" err="1">
                <a:solidFill>
                  <a:srgbClr val="4A7A6A"/>
                </a:solidFill>
                <a:latin typeface="Calibri" pitchFamily="34" charset="0"/>
                <a:ea typeface="Calibri" pitchFamily="34" charset="-122"/>
                <a:cs typeface="Calibri" pitchFamily="34" charset="-120"/>
              </a:rPr>
              <a:t>BloomWell</a:t>
            </a:r>
            <a:r>
              <a:rPr lang="en-US" sz="1050" dirty="0">
                <a:solidFill>
                  <a:srgbClr val="4A7A6A"/>
                </a:solidFill>
                <a:latin typeface="Calibri" pitchFamily="34" charset="0"/>
                <a:ea typeface="Calibri" pitchFamily="34" charset="-122"/>
                <a:cs typeface="Calibri" pitchFamily="34" charset="-120"/>
              </a:rPr>
              <a:t> [17]. </a:t>
            </a:r>
            <a:endParaRPr lang="en-US" sz="1050" dirty="0"/>
          </a:p>
        </p:txBody>
      </p:sp>
      <p:sp>
        <p:nvSpPr>
          <p:cNvPr id="5" name="Shape 3"/>
          <p:cNvSpPr/>
          <p:nvPr/>
        </p:nvSpPr>
        <p:spPr>
          <a:xfrm>
            <a:off x="393192" y="813816"/>
            <a:ext cx="4160520" cy="1536192"/>
          </a:xfrm>
          <a:prstGeom prst="rect">
            <a:avLst/>
          </a:prstGeom>
          <a:solidFill>
            <a:srgbClr val="C0B0C8">
              <a:alpha val="35000"/>
            </a:srgbClr>
          </a:solidFill>
          <a:ln w="12700">
            <a:solidFill>
              <a:srgbClr val="C0B0C8">
                <a:alpha val="35000"/>
              </a:srgbClr>
            </a:solidFill>
            <a:prstDash val="solid"/>
          </a:ln>
        </p:spPr>
        <p:txBody>
          <a:bodyPr/>
          <a:lstStyle/>
          <a:p>
            <a:endParaRPr lang="en-GB"/>
          </a:p>
        </p:txBody>
      </p:sp>
      <p:sp>
        <p:nvSpPr>
          <p:cNvPr id="6" name="Shape 4"/>
          <p:cNvSpPr/>
          <p:nvPr/>
        </p:nvSpPr>
        <p:spPr>
          <a:xfrm>
            <a:off x="365760" y="786384"/>
            <a:ext cx="4160520" cy="1536192"/>
          </a:xfrm>
          <a:prstGeom prst="rect">
            <a:avLst/>
          </a:prstGeom>
          <a:solidFill>
            <a:srgbClr val="FFFFFF"/>
          </a:solidFill>
          <a:ln w="15240">
            <a:solidFill>
              <a:srgbClr val="C9A0C8"/>
            </a:solidFill>
            <a:prstDash val="solid"/>
          </a:ln>
        </p:spPr>
        <p:txBody>
          <a:bodyPr/>
          <a:lstStyle/>
          <a:p>
            <a:endParaRPr lang="en-GB"/>
          </a:p>
        </p:txBody>
      </p:sp>
      <p:sp>
        <p:nvSpPr>
          <p:cNvPr id="7" name="Shape 5"/>
          <p:cNvSpPr/>
          <p:nvPr/>
        </p:nvSpPr>
        <p:spPr>
          <a:xfrm>
            <a:off x="365760" y="786384"/>
            <a:ext cx="64008" cy="1536192"/>
          </a:xfrm>
          <a:prstGeom prst="rect">
            <a:avLst/>
          </a:prstGeom>
          <a:solidFill>
            <a:srgbClr val="8B5E8C"/>
          </a:solidFill>
          <a:ln w="12700">
            <a:solidFill>
              <a:srgbClr val="8B5E8C"/>
            </a:solidFill>
            <a:prstDash val="solid"/>
          </a:ln>
        </p:spPr>
        <p:txBody>
          <a:bodyPr/>
          <a:lstStyle/>
          <a:p>
            <a:endParaRPr lang="en-GB"/>
          </a:p>
        </p:txBody>
      </p:sp>
      <p:sp>
        <p:nvSpPr>
          <p:cNvPr id="8" name="Shape 6"/>
          <p:cNvSpPr/>
          <p:nvPr/>
        </p:nvSpPr>
        <p:spPr>
          <a:xfrm>
            <a:off x="512064" y="905256"/>
            <a:ext cx="310896" cy="310896"/>
          </a:xfrm>
          <a:prstGeom prst="ellipse">
            <a:avLst/>
          </a:prstGeom>
          <a:solidFill>
            <a:srgbClr val="8B5E8C"/>
          </a:solidFill>
          <a:ln w="12700">
            <a:solidFill>
              <a:srgbClr val="8B5E8C"/>
            </a:solidFill>
            <a:prstDash val="solid"/>
          </a:ln>
        </p:spPr>
        <p:txBody>
          <a:bodyPr/>
          <a:lstStyle/>
          <a:p>
            <a:endParaRPr lang="en-GB"/>
          </a:p>
        </p:txBody>
      </p:sp>
      <p:sp>
        <p:nvSpPr>
          <p:cNvPr id="9" name="Text 7"/>
          <p:cNvSpPr/>
          <p:nvPr/>
        </p:nvSpPr>
        <p:spPr>
          <a:xfrm>
            <a:off x="512064" y="905256"/>
            <a:ext cx="310896" cy="310896"/>
          </a:xfrm>
          <a:prstGeom prst="rect">
            <a:avLst/>
          </a:prstGeom>
          <a:noFill/>
          <a:ln/>
        </p:spPr>
        <p:txBody>
          <a:bodyPr wrap="square" lIns="0" tIns="0" rIns="0" bIns="0" rtlCol="0" anchor="ctr"/>
          <a:lstStyle/>
          <a:p>
            <a:pPr marL="0" indent="0" algn="ctr">
              <a:buNone/>
            </a:pPr>
            <a:r>
              <a:rPr lang="en-US" sz="1300" dirty="0">
                <a:solidFill>
                  <a:srgbClr val="FFFFFF"/>
                </a:solidFill>
              </a:rPr>
              <a:t>📱</a:t>
            </a:r>
            <a:endParaRPr lang="en-US" sz="1300" dirty="0"/>
          </a:p>
        </p:txBody>
      </p:sp>
      <p:sp>
        <p:nvSpPr>
          <p:cNvPr id="10" name="Text 8"/>
          <p:cNvSpPr/>
          <p:nvPr/>
        </p:nvSpPr>
        <p:spPr>
          <a:xfrm>
            <a:off x="896112" y="905256"/>
            <a:ext cx="3557016" cy="310896"/>
          </a:xfrm>
          <a:prstGeom prst="rect">
            <a:avLst/>
          </a:prstGeom>
          <a:noFill/>
          <a:ln/>
        </p:spPr>
        <p:txBody>
          <a:bodyPr wrap="square" lIns="0" tIns="0" rIns="0" bIns="0" rtlCol="0" anchor="ctr"/>
          <a:lstStyle/>
          <a:p>
            <a:pPr marL="0" indent="0">
              <a:buNone/>
            </a:pPr>
            <a:r>
              <a:rPr lang="en-US" sz="1200" b="1" dirty="0">
                <a:solidFill>
                  <a:srgbClr val="3C2052"/>
                </a:solidFill>
                <a:latin typeface="Trebuchet MS" pitchFamily="34" charset="0"/>
                <a:ea typeface="Trebuchet MS" pitchFamily="34" charset="-122"/>
                <a:cs typeface="Trebuchet MS" pitchFamily="34" charset="-120"/>
              </a:rPr>
              <a:t>Responsive Design</a:t>
            </a:r>
            <a:endParaRPr lang="en-US" sz="1200" dirty="0"/>
          </a:p>
        </p:txBody>
      </p:sp>
      <p:sp>
        <p:nvSpPr>
          <p:cNvPr id="11" name="Shape 9"/>
          <p:cNvSpPr/>
          <p:nvPr/>
        </p:nvSpPr>
        <p:spPr>
          <a:xfrm>
            <a:off x="475488" y="1261872"/>
            <a:ext cx="3959352" cy="0"/>
          </a:xfrm>
          <a:prstGeom prst="line">
            <a:avLst/>
          </a:prstGeom>
          <a:noFill/>
          <a:ln w="6350">
            <a:solidFill>
              <a:srgbClr val="C9A0C8"/>
            </a:solidFill>
            <a:prstDash val="solid"/>
          </a:ln>
        </p:spPr>
        <p:txBody>
          <a:bodyPr/>
          <a:lstStyle/>
          <a:p>
            <a:endParaRPr lang="en-GB"/>
          </a:p>
        </p:txBody>
      </p:sp>
      <p:sp>
        <p:nvSpPr>
          <p:cNvPr id="12" name="Text 10"/>
          <p:cNvSpPr/>
          <p:nvPr/>
        </p:nvSpPr>
        <p:spPr>
          <a:xfrm>
            <a:off x="512064" y="1298448"/>
            <a:ext cx="3941064" cy="969264"/>
          </a:xfrm>
          <a:prstGeom prst="rect">
            <a:avLst/>
          </a:prstGeom>
          <a:noFill/>
          <a:ln/>
        </p:spPr>
        <p:txBody>
          <a:bodyPr wrap="square" lIns="0" tIns="0" rIns="0" bIns="0" rtlCol="0" anchor="t"/>
          <a:lstStyle/>
          <a:p>
            <a:pPr marL="342900" indent="-342900">
              <a:spcAft>
                <a:spcPts val="250"/>
              </a:spcAft>
              <a:buSzPct val="100000"/>
              <a:buChar char="•"/>
            </a:pPr>
            <a:r>
              <a:rPr lang="en-US" sz="950" dirty="0">
                <a:solidFill>
                  <a:srgbClr val="2A1A3A"/>
                </a:solidFill>
                <a:latin typeface="Calibri" pitchFamily="34" charset="0"/>
                <a:ea typeface="Calibri" pitchFamily="34" charset="-122"/>
                <a:cs typeface="Calibri" pitchFamily="34" charset="-120"/>
              </a:rPr>
              <a:t>Bootstrap 5 with 3 breakpoints: 992px desktop, 768px tablet, 576px mobile</a:t>
            </a:r>
            <a:endParaRPr lang="en-US" sz="950" dirty="0"/>
          </a:p>
          <a:p>
            <a:pPr marL="342900" indent="-342900">
              <a:spcAft>
                <a:spcPts val="250"/>
              </a:spcAft>
              <a:buSzPct val="100000"/>
              <a:buChar char="•"/>
            </a:pPr>
            <a:r>
              <a:rPr lang="en-US" sz="950" dirty="0">
                <a:solidFill>
                  <a:srgbClr val="2A1A3A"/>
                </a:solidFill>
                <a:latin typeface="Calibri" pitchFamily="34" charset="0"/>
                <a:ea typeface="Calibri" pitchFamily="34" charset="-122"/>
                <a:cs typeface="Calibri" pitchFamily="34" charset="-120"/>
              </a:rPr>
              <a:t>Navigation, stat cards, class grids and booking tables all adapt to screen size</a:t>
            </a:r>
            <a:endParaRPr lang="en-US" sz="950" dirty="0"/>
          </a:p>
          <a:p>
            <a:pPr marL="342900" indent="-342900">
              <a:spcAft>
                <a:spcPts val="250"/>
              </a:spcAft>
              <a:buSzPct val="100000"/>
              <a:buChar char="•"/>
            </a:pPr>
            <a:r>
              <a:rPr lang="en-US" sz="950" dirty="0">
                <a:solidFill>
                  <a:srgbClr val="2A1A3A"/>
                </a:solidFill>
                <a:latin typeface="Calibri" pitchFamily="34" charset="0"/>
                <a:ea typeface="Calibri" pitchFamily="34" charset="-122"/>
                <a:cs typeface="Calibri" pitchFamily="34" charset="-120"/>
              </a:rPr>
              <a:t>Provider and member dashboards tested across device widths [18]. </a:t>
            </a:r>
            <a:endParaRPr lang="en-US" sz="950" dirty="0"/>
          </a:p>
        </p:txBody>
      </p:sp>
      <p:sp>
        <p:nvSpPr>
          <p:cNvPr id="13" name="Shape 11"/>
          <p:cNvSpPr/>
          <p:nvPr/>
        </p:nvSpPr>
        <p:spPr>
          <a:xfrm>
            <a:off x="4754880" y="813816"/>
            <a:ext cx="4160520" cy="1536192"/>
          </a:xfrm>
          <a:prstGeom prst="rect">
            <a:avLst/>
          </a:prstGeom>
          <a:solidFill>
            <a:srgbClr val="C0B0C8">
              <a:alpha val="35000"/>
            </a:srgbClr>
          </a:solidFill>
          <a:ln w="12700">
            <a:solidFill>
              <a:srgbClr val="C0B0C8">
                <a:alpha val="35000"/>
              </a:srgbClr>
            </a:solidFill>
            <a:prstDash val="solid"/>
          </a:ln>
        </p:spPr>
        <p:txBody>
          <a:bodyPr/>
          <a:lstStyle/>
          <a:p>
            <a:endParaRPr lang="en-GB"/>
          </a:p>
        </p:txBody>
      </p:sp>
      <p:sp>
        <p:nvSpPr>
          <p:cNvPr id="14" name="Shape 12"/>
          <p:cNvSpPr/>
          <p:nvPr/>
        </p:nvSpPr>
        <p:spPr>
          <a:xfrm>
            <a:off x="4727448" y="786384"/>
            <a:ext cx="4160520" cy="1536192"/>
          </a:xfrm>
          <a:prstGeom prst="rect">
            <a:avLst/>
          </a:prstGeom>
          <a:solidFill>
            <a:srgbClr val="FFFFFF"/>
          </a:solidFill>
          <a:ln w="15240">
            <a:solidFill>
              <a:srgbClr val="6AAD8A"/>
            </a:solidFill>
            <a:prstDash val="solid"/>
          </a:ln>
        </p:spPr>
        <p:txBody>
          <a:bodyPr/>
          <a:lstStyle/>
          <a:p>
            <a:endParaRPr lang="en-GB"/>
          </a:p>
        </p:txBody>
      </p:sp>
      <p:sp>
        <p:nvSpPr>
          <p:cNvPr id="15" name="Shape 13"/>
          <p:cNvSpPr/>
          <p:nvPr/>
        </p:nvSpPr>
        <p:spPr>
          <a:xfrm>
            <a:off x="4727448" y="786384"/>
            <a:ext cx="64008" cy="1536192"/>
          </a:xfrm>
          <a:prstGeom prst="rect">
            <a:avLst/>
          </a:prstGeom>
          <a:solidFill>
            <a:srgbClr val="4A7A6A"/>
          </a:solidFill>
          <a:ln w="12700">
            <a:solidFill>
              <a:srgbClr val="4A7A6A"/>
            </a:solidFill>
            <a:prstDash val="solid"/>
          </a:ln>
        </p:spPr>
        <p:txBody>
          <a:bodyPr/>
          <a:lstStyle/>
          <a:p>
            <a:endParaRPr lang="en-GB"/>
          </a:p>
        </p:txBody>
      </p:sp>
      <p:sp>
        <p:nvSpPr>
          <p:cNvPr id="16" name="Shape 14"/>
          <p:cNvSpPr/>
          <p:nvPr/>
        </p:nvSpPr>
        <p:spPr>
          <a:xfrm>
            <a:off x="4873752" y="905256"/>
            <a:ext cx="310896" cy="310896"/>
          </a:xfrm>
          <a:prstGeom prst="ellipse">
            <a:avLst/>
          </a:prstGeom>
          <a:solidFill>
            <a:srgbClr val="6A9E80"/>
          </a:solidFill>
          <a:ln w="12700">
            <a:solidFill>
              <a:srgbClr val="6A9E80"/>
            </a:solidFill>
            <a:prstDash val="solid"/>
          </a:ln>
        </p:spPr>
        <p:txBody>
          <a:bodyPr/>
          <a:lstStyle/>
          <a:p>
            <a:endParaRPr lang="en-GB"/>
          </a:p>
        </p:txBody>
      </p:sp>
      <p:sp>
        <p:nvSpPr>
          <p:cNvPr id="17" name="Text 15"/>
          <p:cNvSpPr/>
          <p:nvPr/>
        </p:nvSpPr>
        <p:spPr>
          <a:xfrm>
            <a:off x="4873752" y="905256"/>
            <a:ext cx="310896" cy="310896"/>
          </a:xfrm>
          <a:prstGeom prst="rect">
            <a:avLst/>
          </a:prstGeom>
          <a:noFill/>
          <a:ln/>
        </p:spPr>
        <p:txBody>
          <a:bodyPr wrap="square" lIns="0" tIns="0" rIns="0" bIns="0" rtlCol="0" anchor="ctr"/>
          <a:lstStyle/>
          <a:p>
            <a:pPr marL="0" indent="0" algn="ctr">
              <a:buNone/>
            </a:pPr>
            <a:r>
              <a:rPr lang="en-US" sz="1300" dirty="0">
                <a:solidFill>
                  <a:srgbClr val="FFFFFF"/>
                </a:solidFill>
              </a:rPr>
              <a:t>⌨</a:t>
            </a:r>
            <a:endParaRPr lang="en-US" sz="1300" dirty="0"/>
          </a:p>
        </p:txBody>
      </p:sp>
      <p:sp>
        <p:nvSpPr>
          <p:cNvPr id="18" name="Text 16"/>
          <p:cNvSpPr/>
          <p:nvPr/>
        </p:nvSpPr>
        <p:spPr>
          <a:xfrm>
            <a:off x="5257800" y="905256"/>
            <a:ext cx="3557016" cy="310896"/>
          </a:xfrm>
          <a:prstGeom prst="rect">
            <a:avLst/>
          </a:prstGeom>
          <a:noFill/>
          <a:ln/>
        </p:spPr>
        <p:txBody>
          <a:bodyPr wrap="square" lIns="0" tIns="0" rIns="0" bIns="0" rtlCol="0" anchor="ctr"/>
          <a:lstStyle/>
          <a:p>
            <a:pPr marL="0" indent="0">
              <a:buNone/>
            </a:pPr>
            <a:r>
              <a:rPr lang="en-US" sz="1200" b="1" dirty="0">
                <a:solidFill>
                  <a:srgbClr val="3C2052"/>
                </a:solidFill>
                <a:latin typeface="Trebuchet MS" pitchFamily="34" charset="0"/>
                <a:ea typeface="Trebuchet MS" pitchFamily="34" charset="-122"/>
                <a:cs typeface="Trebuchet MS" pitchFamily="34" charset="-120"/>
              </a:rPr>
              <a:t>Keyboard &amp; Focus Navigation</a:t>
            </a:r>
            <a:endParaRPr lang="en-US" sz="1200" dirty="0"/>
          </a:p>
        </p:txBody>
      </p:sp>
      <p:sp>
        <p:nvSpPr>
          <p:cNvPr id="19" name="Shape 17"/>
          <p:cNvSpPr/>
          <p:nvPr/>
        </p:nvSpPr>
        <p:spPr>
          <a:xfrm>
            <a:off x="4837176" y="1261872"/>
            <a:ext cx="3959352" cy="0"/>
          </a:xfrm>
          <a:prstGeom prst="line">
            <a:avLst/>
          </a:prstGeom>
          <a:noFill/>
          <a:ln w="6350">
            <a:solidFill>
              <a:srgbClr val="6AAD8A"/>
            </a:solidFill>
            <a:prstDash val="solid"/>
          </a:ln>
        </p:spPr>
        <p:txBody>
          <a:bodyPr/>
          <a:lstStyle/>
          <a:p>
            <a:endParaRPr lang="en-GB"/>
          </a:p>
        </p:txBody>
      </p:sp>
      <p:sp>
        <p:nvSpPr>
          <p:cNvPr id="20" name="Text 18"/>
          <p:cNvSpPr/>
          <p:nvPr/>
        </p:nvSpPr>
        <p:spPr>
          <a:xfrm>
            <a:off x="4873752" y="1298448"/>
            <a:ext cx="3941064" cy="969264"/>
          </a:xfrm>
          <a:prstGeom prst="rect">
            <a:avLst/>
          </a:prstGeom>
          <a:noFill/>
          <a:ln/>
        </p:spPr>
        <p:txBody>
          <a:bodyPr wrap="square" lIns="0" tIns="0" rIns="0" bIns="0" rtlCol="0" anchor="t"/>
          <a:lstStyle/>
          <a:p>
            <a:pPr marL="342900" indent="-342900">
              <a:spcAft>
                <a:spcPts val="250"/>
              </a:spcAft>
              <a:buSzPct val="100000"/>
              <a:buChar char="•"/>
            </a:pPr>
            <a:r>
              <a:rPr lang="en-US" sz="950" dirty="0">
                <a:solidFill>
                  <a:srgbClr val="2A1A3A"/>
                </a:solidFill>
                <a:latin typeface="Calibri" pitchFamily="34" charset="0"/>
                <a:ea typeface="Calibri" pitchFamily="34" charset="-122"/>
                <a:cs typeface="Calibri" pitchFamily="34" charset="-120"/>
              </a:rPr>
              <a:t>Bootstrap 5 ensures all buttons, forms and nav links are keyboard-accessible</a:t>
            </a:r>
            <a:endParaRPr lang="en-US" sz="950" dirty="0"/>
          </a:p>
          <a:p>
            <a:pPr marL="342900" indent="-342900">
              <a:spcAft>
                <a:spcPts val="250"/>
              </a:spcAft>
              <a:buSzPct val="100000"/>
              <a:buChar char="•"/>
            </a:pPr>
            <a:r>
              <a:rPr lang="en-US" sz="950" dirty="0">
                <a:solidFill>
                  <a:srgbClr val="2A1A3A"/>
                </a:solidFill>
                <a:latin typeface="Calibri" pitchFamily="34" charset="0"/>
                <a:ea typeface="Calibri" pitchFamily="34" charset="-122"/>
                <a:cs typeface="Calibri" pitchFamily="34" charset="-120"/>
              </a:rPr>
              <a:t>Visible focus indicators on interactive elements via browser defaults</a:t>
            </a:r>
            <a:endParaRPr lang="en-US" sz="950" dirty="0"/>
          </a:p>
          <a:p>
            <a:pPr marL="342900" indent="-342900">
              <a:spcAft>
                <a:spcPts val="250"/>
              </a:spcAft>
              <a:buSzPct val="100000"/>
              <a:buChar char="•"/>
            </a:pPr>
            <a:r>
              <a:rPr lang="en-US" sz="950" dirty="0">
                <a:solidFill>
                  <a:srgbClr val="2A1A3A"/>
                </a:solidFill>
                <a:latin typeface="Calibri" pitchFamily="34" charset="0"/>
                <a:ea typeface="Calibri" pitchFamily="34" charset="-122"/>
                <a:cs typeface="Calibri" pitchFamily="34" charset="-120"/>
              </a:rPr>
              <a:t>Flash message alerts are keyboard-dismissible and screen-reader compatible [20]. </a:t>
            </a:r>
            <a:endParaRPr lang="en-US" sz="950" dirty="0"/>
          </a:p>
        </p:txBody>
      </p:sp>
      <p:sp>
        <p:nvSpPr>
          <p:cNvPr id="21" name="Shape 19"/>
          <p:cNvSpPr/>
          <p:nvPr/>
        </p:nvSpPr>
        <p:spPr>
          <a:xfrm>
            <a:off x="393192" y="2514600"/>
            <a:ext cx="4160520" cy="1536192"/>
          </a:xfrm>
          <a:prstGeom prst="rect">
            <a:avLst/>
          </a:prstGeom>
          <a:solidFill>
            <a:srgbClr val="C0B0C8">
              <a:alpha val="35000"/>
            </a:srgbClr>
          </a:solidFill>
          <a:ln w="12700">
            <a:solidFill>
              <a:srgbClr val="C0B0C8">
                <a:alpha val="35000"/>
              </a:srgbClr>
            </a:solidFill>
            <a:prstDash val="solid"/>
          </a:ln>
        </p:spPr>
        <p:txBody>
          <a:bodyPr/>
          <a:lstStyle/>
          <a:p>
            <a:endParaRPr lang="en-GB"/>
          </a:p>
        </p:txBody>
      </p:sp>
      <p:sp>
        <p:nvSpPr>
          <p:cNvPr id="22" name="Shape 20"/>
          <p:cNvSpPr/>
          <p:nvPr/>
        </p:nvSpPr>
        <p:spPr>
          <a:xfrm>
            <a:off x="365760" y="2487168"/>
            <a:ext cx="4160520" cy="1536192"/>
          </a:xfrm>
          <a:prstGeom prst="rect">
            <a:avLst/>
          </a:prstGeom>
          <a:solidFill>
            <a:srgbClr val="FFFFFF"/>
          </a:solidFill>
          <a:ln w="15240">
            <a:solidFill>
              <a:srgbClr val="6AAD8A"/>
            </a:solidFill>
            <a:prstDash val="solid"/>
          </a:ln>
        </p:spPr>
        <p:txBody>
          <a:bodyPr/>
          <a:lstStyle/>
          <a:p>
            <a:endParaRPr lang="en-GB"/>
          </a:p>
        </p:txBody>
      </p:sp>
      <p:sp>
        <p:nvSpPr>
          <p:cNvPr id="23" name="Shape 21"/>
          <p:cNvSpPr/>
          <p:nvPr/>
        </p:nvSpPr>
        <p:spPr>
          <a:xfrm>
            <a:off x="365760" y="2487168"/>
            <a:ext cx="64008" cy="1536192"/>
          </a:xfrm>
          <a:prstGeom prst="rect">
            <a:avLst/>
          </a:prstGeom>
          <a:solidFill>
            <a:srgbClr val="4A7A6A"/>
          </a:solidFill>
          <a:ln w="12700">
            <a:solidFill>
              <a:srgbClr val="4A7A6A"/>
            </a:solidFill>
            <a:prstDash val="solid"/>
          </a:ln>
        </p:spPr>
        <p:txBody>
          <a:bodyPr/>
          <a:lstStyle/>
          <a:p>
            <a:endParaRPr lang="en-GB"/>
          </a:p>
        </p:txBody>
      </p:sp>
      <p:sp>
        <p:nvSpPr>
          <p:cNvPr id="24" name="Shape 22"/>
          <p:cNvSpPr/>
          <p:nvPr/>
        </p:nvSpPr>
        <p:spPr>
          <a:xfrm>
            <a:off x="512064" y="2606040"/>
            <a:ext cx="310896" cy="310896"/>
          </a:xfrm>
          <a:prstGeom prst="ellipse">
            <a:avLst/>
          </a:prstGeom>
          <a:solidFill>
            <a:srgbClr val="6A9E80"/>
          </a:solidFill>
          <a:ln w="12700">
            <a:solidFill>
              <a:srgbClr val="6A9E80"/>
            </a:solidFill>
            <a:prstDash val="solid"/>
          </a:ln>
        </p:spPr>
        <p:txBody>
          <a:bodyPr/>
          <a:lstStyle/>
          <a:p>
            <a:endParaRPr lang="en-GB"/>
          </a:p>
        </p:txBody>
      </p:sp>
      <p:sp>
        <p:nvSpPr>
          <p:cNvPr id="25" name="Text 23"/>
          <p:cNvSpPr/>
          <p:nvPr/>
        </p:nvSpPr>
        <p:spPr>
          <a:xfrm>
            <a:off x="512064" y="2606040"/>
            <a:ext cx="310896" cy="310896"/>
          </a:xfrm>
          <a:prstGeom prst="rect">
            <a:avLst/>
          </a:prstGeom>
          <a:noFill/>
          <a:ln/>
        </p:spPr>
        <p:txBody>
          <a:bodyPr wrap="square" lIns="0" tIns="0" rIns="0" bIns="0" rtlCol="0" anchor="ctr"/>
          <a:lstStyle/>
          <a:p>
            <a:pPr marL="0" indent="0" algn="ctr">
              <a:buNone/>
            </a:pPr>
            <a:r>
              <a:rPr lang="en-US" sz="1300" dirty="0">
                <a:solidFill>
                  <a:srgbClr val="FFFFFF"/>
                </a:solidFill>
              </a:rPr>
              <a:t>&lt;/&gt;</a:t>
            </a:r>
            <a:endParaRPr lang="en-US" sz="1300" dirty="0"/>
          </a:p>
        </p:txBody>
      </p:sp>
      <p:sp>
        <p:nvSpPr>
          <p:cNvPr id="26" name="Text 24"/>
          <p:cNvSpPr/>
          <p:nvPr/>
        </p:nvSpPr>
        <p:spPr>
          <a:xfrm>
            <a:off x="896112" y="2606040"/>
            <a:ext cx="3557016" cy="310896"/>
          </a:xfrm>
          <a:prstGeom prst="rect">
            <a:avLst/>
          </a:prstGeom>
          <a:noFill/>
          <a:ln/>
        </p:spPr>
        <p:txBody>
          <a:bodyPr wrap="square" lIns="0" tIns="0" rIns="0" bIns="0" rtlCol="0" anchor="ctr"/>
          <a:lstStyle/>
          <a:p>
            <a:pPr marL="0" indent="0">
              <a:buNone/>
            </a:pPr>
            <a:r>
              <a:rPr lang="en-US" sz="1200" b="1" dirty="0">
                <a:solidFill>
                  <a:srgbClr val="3C2052"/>
                </a:solidFill>
                <a:latin typeface="Trebuchet MS" pitchFamily="34" charset="0"/>
                <a:ea typeface="Trebuchet MS" pitchFamily="34" charset="-122"/>
                <a:cs typeface="Trebuchet MS" pitchFamily="34" charset="-120"/>
              </a:rPr>
              <a:t>Semantic HTML &amp; Accessibility Fields</a:t>
            </a:r>
            <a:endParaRPr lang="en-US" sz="1200" dirty="0"/>
          </a:p>
        </p:txBody>
      </p:sp>
      <p:sp>
        <p:nvSpPr>
          <p:cNvPr id="27" name="Shape 25"/>
          <p:cNvSpPr/>
          <p:nvPr/>
        </p:nvSpPr>
        <p:spPr>
          <a:xfrm>
            <a:off x="475488" y="2962656"/>
            <a:ext cx="3959352" cy="0"/>
          </a:xfrm>
          <a:prstGeom prst="line">
            <a:avLst/>
          </a:prstGeom>
          <a:noFill/>
          <a:ln w="6350">
            <a:solidFill>
              <a:srgbClr val="6AAD8A"/>
            </a:solidFill>
            <a:prstDash val="solid"/>
          </a:ln>
        </p:spPr>
        <p:txBody>
          <a:bodyPr/>
          <a:lstStyle/>
          <a:p>
            <a:endParaRPr lang="en-GB"/>
          </a:p>
        </p:txBody>
      </p:sp>
      <p:sp>
        <p:nvSpPr>
          <p:cNvPr id="28" name="Text 26"/>
          <p:cNvSpPr/>
          <p:nvPr/>
        </p:nvSpPr>
        <p:spPr>
          <a:xfrm>
            <a:off x="512064" y="2999232"/>
            <a:ext cx="3941064" cy="969264"/>
          </a:xfrm>
          <a:prstGeom prst="rect">
            <a:avLst/>
          </a:prstGeom>
          <a:noFill/>
          <a:ln/>
        </p:spPr>
        <p:txBody>
          <a:bodyPr wrap="square" lIns="0" tIns="0" rIns="0" bIns="0" rtlCol="0" anchor="t"/>
          <a:lstStyle/>
          <a:p>
            <a:pPr marL="342900" indent="-342900">
              <a:spcAft>
                <a:spcPts val="250"/>
              </a:spcAft>
              <a:buSzPct val="100000"/>
              <a:buChar char="•"/>
            </a:pPr>
            <a:r>
              <a:rPr lang="en-US" sz="950" dirty="0">
                <a:solidFill>
                  <a:srgbClr val="2A1A3A"/>
                </a:solidFill>
                <a:latin typeface="Calibri" pitchFamily="34" charset="0"/>
                <a:ea typeface="Calibri" pitchFamily="34" charset="-122"/>
                <a:cs typeface="Calibri" pitchFamily="34" charset="-120"/>
              </a:rPr>
              <a:t>Jinja2 templates use semantic tags: &lt;main&gt;, &lt;nav&gt;, &lt;section&gt;, &lt;footer&gt;</a:t>
            </a:r>
            <a:endParaRPr lang="en-US" sz="950" dirty="0"/>
          </a:p>
          <a:p>
            <a:pPr marL="342900" indent="-342900">
              <a:spcAft>
                <a:spcPts val="250"/>
              </a:spcAft>
              <a:buSzPct val="100000"/>
              <a:buChar char="•"/>
            </a:pPr>
            <a:r>
              <a:rPr lang="en-US" sz="950" dirty="0">
                <a:solidFill>
                  <a:srgbClr val="2A1A3A"/>
                </a:solidFill>
                <a:latin typeface="Calibri" pitchFamily="34" charset="0"/>
                <a:ea typeface="Calibri" pitchFamily="34" charset="-122"/>
                <a:cs typeface="Calibri" pitchFamily="34" charset="-120"/>
              </a:rPr>
              <a:t>MemberProfile stores accessibility needs — providers can tailor class info</a:t>
            </a:r>
            <a:endParaRPr lang="en-US" sz="950" dirty="0"/>
          </a:p>
          <a:p>
            <a:pPr marL="342900" indent="-342900">
              <a:spcAft>
                <a:spcPts val="250"/>
              </a:spcAft>
              <a:buSzPct val="100000"/>
              <a:buChar char="•"/>
            </a:pPr>
            <a:r>
              <a:rPr lang="en-US" sz="950" dirty="0">
                <a:solidFill>
                  <a:srgbClr val="2A1A3A"/>
                </a:solidFill>
                <a:latin typeface="Calibri" pitchFamily="34" charset="0"/>
                <a:ea typeface="Calibri" pitchFamily="34" charset="-122"/>
                <a:cs typeface="Calibri" pitchFamily="34" charset="-120"/>
              </a:rPr>
              <a:t>lang='en' set on base template; ARIA-compatible Bootstrap components used [19].</a:t>
            </a:r>
            <a:endParaRPr lang="en-US" sz="950" dirty="0"/>
          </a:p>
        </p:txBody>
      </p:sp>
      <p:sp>
        <p:nvSpPr>
          <p:cNvPr id="29" name="Shape 27"/>
          <p:cNvSpPr/>
          <p:nvPr/>
        </p:nvSpPr>
        <p:spPr>
          <a:xfrm>
            <a:off x="4754880" y="2514600"/>
            <a:ext cx="4160520" cy="1536192"/>
          </a:xfrm>
          <a:prstGeom prst="rect">
            <a:avLst/>
          </a:prstGeom>
          <a:solidFill>
            <a:srgbClr val="C0B0C8">
              <a:alpha val="35000"/>
            </a:srgbClr>
          </a:solidFill>
          <a:ln w="12700">
            <a:solidFill>
              <a:srgbClr val="C0B0C8">
                <a:alpha val="35000"/>
              </a:srgbClr>
            </a:solidFill>
            <a:prstDash val="solid"/>
          </a:ln>
        </p:spPr>
        <p:txBody>
          <a:bodyPr/>
          <a:lstStyle/>
          <a:p>
            <a:endParaRPr lang="en-GB"/>
          </a:p>
        </p:txBody>
      </p:sp>
      <p:sp>
        <p:nvSpPr>
          <p:cNvPr id="30" name="Shape 28"/>
          <p:cNvSpPr/>
          <p:nvPr/>
        </p:nvSpPr>
        <p:spPr>
          <a:xfrm>
            <a:off x="4727448" y="2487168"/>
            <a:ext cx="4160520" cy="1536192"/>
          </a:xfrm>
          <a:prstGeom prst="rect">
            <a:avLst/>
          </a:prstGeom>
          <a:solidFill>
            <a:srgbClr val="FFFFFF"/>
          </a:solidFill>
          <a:ln w="15240">
            <a:solidFill>
              <a:srgbClr val="C9A0C8"/>
            </a:solidFill>
            <a:prstDash val="solid"/>
          </a:ln>
        </p:spPr>
        <p:txBody>
          <a:bodyPr/>
          <a:lstStyle/>
          <a:p>
            <a:endParaRPr lang="en-GB"/>
          </a:p>
        </p:txBody>
      </p:sp>
      <p:sp>
        <p:nvSpPr>
          <p:cNvPr id="31" name="Shape 29"/>
          <p:cNvSpPr/>
          <p:nvPr/>
        </p:nvSpPr>
        <p:spPr>
          <a:xfrm>
            <a:off x="4727448" y="2487168"/>
            <a:ext cx="64008" cy="1536192"/>
          </a:xfrm>
          <a:prstGeom prst="rect">
            <a:avLst/>
          </a:prstGeom>
          <a:solidFill>
            <a:srgbClr val="8B5E8C"/>
          </a:solidFill>
          <a:ln w="12700">
            <a:solidFill>
              <a:srgbClr val="8B5E8C"/>
            </a:solidFill>
            <a:prstDash val="solid"/>
          </a:ln>
        </p:spPr>
        <p:txBody>
          <a:bodyPr/>
          <a:lstStyle/>
          <a:p>
            <a:endParaRPr lang="en-GB"/>
          </a:p>
        </p:txBody>
      </p:sp>
      <p:sp>
        <p:nvSpPr>
          <p:cNvPr id="32" name="Shape 30"/>
          <p:cNvSpPr/>
          <p:nvPr/>
        </p:nvSpPr>
        <p:spPr>
          <a:xfrm>
            <a:off x="4873752" y="2606040"/>
            <a:ext cx="310896" cy="310896"/>
          </a:xfrm>
          <a:prstGeom prst="ellipse">
            <a:avLst/>
          </a:prstGeom>
          <a:solidFill>
            <a:srgbClr val="8B5E8C"/>
          </a:solidFill>
          <a:ln w="12700">
            <a:solidFill>
              <a:srgbClr val="8B5E8C"/>
            </a:solidFill>
            <a:prstDash val="solid"/>
          </a:ln>
        </p:spPr>
        <p:txBody>
          <a:bodyPr/>
          <a:lstStyle/>
          <a:p>
            <a:endParaRPr lang="en-GB"/>
          </a:p>
        </p:txBody>
      </p:sp>
      <p:sp>
        <p:nvSpPr>
          <p:cNvPr id="33" name="Text 31"/>
          <p:cNvSpPr/>
          <p:nvPr/>
        </p:nvSpPr>
        <p:spPr>
          <a:xfrm>
            <a:off x="4873752" y="2606040"/>
            <a:ext cx="310896" cy="310896"/>
          </a:xfrm>
          <a:prstGeom prst="rect">
            <a:avLst/>
          </a:prstGeom>
          <a:noFill/>
          <a:ln/>
        </p:spPr>
        <p:txBody>
          <a:bodyPr wrap="square" lIns="0" tIns="0" rIns="0" bIns="0" rtlCol="0" anchor="ctr"/>
          <a:lstStyle/>
          <a:p>
            <a:pPr marL="0" indent="0" algn="ctr">
              <a:buNone/>
            </a:pPr>
            <a:r>
              <a:rPr lang="en-US" sz="1300" dirty="0">
                <a:solidFill>
                  <a:srgbClr val="FFFFFF"/>
                </a:solidFill>
              </a:rPr>
              <a:t>❤</a:t>
            </a:r>
            <a:endParaRPr lang="en-US" sz="1300" dirty="0"/>
          </a:p>
        </p:txBody>
      </p:sp>
      <p:sp>
        <p:nvSpPr>
          <p:cNvPr id="34" name="Text 32"/>
          <p:cNvSpPr/>
          <p:nvPr/>
        </p:nvSpPr>
        <p:spPr>
          <a:xfrm>
            <a:off x="5257800" y="2606040"/>
            <a:ext cx="3557016" cy="310896"/>
          </a:xfrm>
          <a:prstGeom prst="rect">
            <a:avLst/>
          </a:prstGeom>
          <a:noFill/>
          <a:ln/>
        </p:spPr>
        <p:txBody>
          <a:bodyPr wrap="square" lIns="0" tIns="0" rIns="0" bIns="0" rtlCol="0" anchor="ctr"/>
          <a:lstStyle/>
          <a:p>
            <a:pPr marL="0" indent="0">
              <a:buNone/>
            </a:pPr>
            <a:r>
              <a:rPr lang="en-US" sz="1200" b="1" dirty="0">
                <a:solidFill>
                  <a:srgbClr val="3C2052"/>
                </a:solidFill>
                <a:latin typeface="Trebuchet MS" pitchFamily="34" charset="0"/>
                <a:ea typeface="Trebuchet MS" pitchFamily="34" charset="-122"/>
                <a:cs typeface="Trebuchet MS" pitchFamily="34" charset="-120"/>
              </a:rPr>
              <a:t>Inclusive Platform Design</a:t>
            </a:r>
            <a:endParaRPr lang="en-US" sz="1200" dirty="0"/>
          </a:p>
        </p:txBody>
      </p:sp>
      <p:sp>
        <p:nvSpPr>
          <p:cNvPr id="35" name="Shape 33"/>
          <p:cNvSpPr/>
          <p:nvPr/>
        </p:nvSpPr>
        <p:spPr>
          <a:xfrm>
            <a:off x="4837176" y="2962656"/>
            <a:ext cx="3959352" cy="0"/>
          </a:xfrm>
          <a:prstGeom prst="line">
            <a:avLst/>
          </a:prstGeom>
          <a:noFill/>
          <a:ln w="6350">
            <a:solidFill>
              <a:srgbClr val="C9A0C8"/>
            </a:solidFill>
            <a:prstDash val="solid"/>
          </a:ln>
        </p:spPr>
        <p:txBody>
          <a:bodyPr/>
          <a:lstStyle/>
          <a:p>
            <a:endParaRPr lang="en-GB"/>
          </a:p>
        </p:txBody>
      </p:sp>
      <p:sp>
        <p:nvSpPr>
          <p:cNvPr id="36" name="Text 34"/>
          <p:cNvSpPr/>
          <p:nvPr/>
        </p:nvSpPr>
        <p:spPr>
          <a:xfrm>
            <a:off x="4873752" y="2999232"/>
            <a:ext cx="3941064" cy="969264"/>
          </a:xfrm>
          <a:prstGeom prst="rect">
            <a:avLst/>
          </a:prstGeom>
          <a:noFill/>
          <a:ln/>
        </p:spPr>
        <p:txBody>
          <a:bodyPr wrap="square" lIns="0" tIns="0" rIns="0" bIns="0" rtlCol="0" anchor="t"/>
          <a:lstStyle/>
          <a:p>
            <a:pPr marL="342900" indent="-342900">
              <a:spcAft>
                <a:spcPts val="250"/>
              </a:spcAft>
              <a:buSzPct val="100000"/>
              <a:buChar char="•"/>
            </a:pPr>
            <a:r>
              <a:rPr lang="en-US" sz="950" dirty="0">
                <a:solidFill>
                  <a:srgbClr val="2A1A3A"/>
                </a:solidFill>
                <a:latin typeface="Calibri" pitchFamily="34" charset="0"/>
                <a:ea typeface="Calibri" pitchFamily="34" charset="-122"/>
                <a:cs typeface="Calibri" pitchFamily="34" charset="-120"/>
              </a:rPr>
              <a:t>Women-only filter on classes and providers (women only flag in database)</a:t>
            </a:r>
            <a:endParaRPr lang="en-US" sz="950" dirty="0"/>
          </a:p>
          <a:p>
            <a:pPr marL="342900" indent="-342900">
              <a:spcAft>
                <a:spcPts val="250"/>
              </a:spcAft>
              <a:buSzPct val="100000"/>
              <a:buChar char="•"/>
            </a:pPr>
            <a:r>
              <a:rPr lang="en-US" sz="950" dirty="0">
                <a:solidFill>
                  <a:srgbClr val="2A1A3A"/>
                </a:solidFill>
                <a:latin typeface="Calibri" pitchFamily="34" charset="0"/>
                <a:ea typeface="Calibri" pitchFamily="34" charset="-122"/>
                <a:cs typeface="Calibri" pitchFamily="34" charset="-120"/>
              </a:rPr>
              <a:t>Language preference stored per member for culturally inclusive experience</a:t>
            </a:r>
            <a:endParaRPr lang="en-US" sz="950" dirty="0"/>
          </a:p>
          <a:p>
            <a:pPr marL="342900" indent="-342900">
              <a:spcAft>
                <a:spcPts val="250"/>
              </a:spcAft>
              <a:buSzPct val="100000"/>
              <a:buChar char="•"/>
            </a:pPr>
            <a:r>
              <a:rPr lang="en-US" sz="950" dirty="0">
                <a:solidFill>
                  <a:srgbClr val="2A1A3A"/>
                </a:solidFill>
                <a:latin typeface="Calibri" pitchFamily="34" charset="0"/>
                <a:ea typeface="Calibri" pitchFamily="34" charset="-122"/>
                <a:cs typeface="Calibri" pitchFamily="34" charset="-120"/>
              </a:rPr>
              <a:t>Age group and cultural preferences captured to support diverse user needs</a:t>
            </a:r>
            <a:endParaRPr lang="en-US" sz="950" dirty="0"/>
          </a:p>
        </p:txBody>
      </p:sp>
      <p:sp>
        <p:nvSpPr>
          <p:cNvPr id="37" name="Text 35"/>
          <p:cNvSpPr/>
          <p:nvPr/>
        </p:nvSpPr>
        <p:spPr>
          <a:xfrm>
            <a:off x="365760" y="4315968"/>
            <a:ext cx="8412480" cy="182880"/>
          </a:xfrm>
          <a:prstGeom prst="rect">
            <a:avLst/>
          </a:prstGeom>
          <a:noFill/>
          <a:ln/>
        </p:spPr>
        <p:txBody>
          <a:bodyPr wrap="square" lIns="0" tIns="0" rIns="0" bIns="0" rtlCol="0" anchor="ctr"/>
          <a:lstStyle/>
          <a:p>
            <a:pPr marL="0" indent="0">
              <a:buNone/>
            </a:pPr>
            <a:r>
              <a:rPr lang="en-US" sz="800" i="1" dirty="0">
                <a:solidFill>
                  <a:srgbClr val="8B5E8C"/>
                </a:solidFill>
                <a:latin typeface="Calibri" pitchFamily="34" charset="0"/>
                <a:ea typeface="Calibri" pitchFamily="34" charset="-122"/>
                <a:cs typeface="Calibri" pitchFamily="34" charset="-120"/>
              </a:rPr>
              <a:t>Compliant with WCAG 2.2 guidelines  |  Bootstrap 5 accessibility built-in  |  Inclusive design informed by MemberProfile data model</a:t>
            </a:r>
            <a:endParaRPr lang="en-US" sz="800" dirty="0"/>
          </a:p>
        </p:txBody>
      </p:sp>
      <p:sp>
        <p:nvSpPr>
          <p:cNvPr id="38" name="Text 36"/>
          <p:cNvSpPr/>
          <p:nvPr/>
        </p:nvSpPr>
        <p:spPr>
          <a:xfrm>
            <a:off x="365760" y="4498848"/>
            <a:ext cx="8412480" cy="164592"/>
          </a:xfrm>
          <a:prstGeom prst="rect">
            <a:avLst/>
          </a:prstGeom>
          <a:noFill/>
          <a:ln/>
        </p:spPr>
        <p:txBody>
          <a:bodyPr wrap="square" lIns="0" tIns="0" rIns="0" bIns="0" rtlCol="0" anchor="ctr"/>
          <a:lstStyle/>
          <a:p>
            <a:pPr marL="0" indent="0">
              <a:buNone/>
            </a:pPr>
            <a:r>
              <a:rPr lang="en-US" sz="800" i="1" dirty="0">
                <a:solidFill>
                  <a:srgbClr val="8B5E8C"/>
                </a:solidFill>
                <a:latin typeface="Calibri" pitchFamily="34" charset="0"/>
                <a:ea typeface="Calibri" pitchFamily="34" charset="-122"/>
                <a:cs typeface="Calibri" pitchFamily="34" charset="-120"/>
              </a:rPr>
              <a:t>WCAG = Web Content Accessibility Guidelines  |  ARIA = Accessible Rich Internet Applications</a:t>
            </a:r>
            <a:endParaRPr lang="en-US" sz="800" dirty="0"/>
          </a:p>
        </p:txBody>
      </p:sp>
      <p:sp>
        <p:nvSpPr>
          <p:cNvPr id="39" name="Shape 37"/>
          <p:cNvSpPr/>
          <p:nvPr/>
        </p:nvSpPr>
        <p:spPr>
          <a:xfrm>
            <a:off x="0" y="4956048"/>
            <a:ext cx="9144000" cy="187452"/>
          </a:xfrm>
          <a:prstGeom prst="rect">
            <a:avLst/>
          </a:prstGeom>
          <a:solidFill>
            <a:srgbClr val="3C2052"/>
          </a:solidFill>
          <a:ln w="12700">
            <a:solidFill>
              <a:srgbClr val="3C2052"/>
            </a:solidFill>
            <a:prstDash val="solid"/>
          </a:ln>
        </p:spPr>
        <p:txBody>
          <a:bodyPr/>
          <a:lstStyle/>
          <a:p>
            <a:endParaRPr lang="en-GB"/>
          </a:p>
        </p:txBody>
      </p:sp>
      <p:sp>
        <p:nvSpPr>
          <p:cNvPr id="40" name="Text 38"/>
          <p:cNvSpPr/>
          <p:nvPr/>
        </p:nvSpPr>
        <p:spPr>
          <a:xfrm>
            <a:off x="274320" y="4965192"/>
            <a:ext cx="8595360" cy="164592"/>
          </a:xfrm>
          <a:prstGeom prst="rect">
            <a:avLst/>
          </a:prstGeom>
          <a:noFill/>
          <a:ln/>
        </p:spPr>
        <p:txBody>
          <a:bodyPr wrap="square" lIns="0" tIns="0" rIns="0" bIns="0" rtlCol="0" anchor="ctr"/>
          <a:lstStyle/>
          <a:p>
            <a:pPr marL="0" indent="0" algn="ctr">
              <a:buNone/>
            </a:pPr>
            <a:r>
              <a:rPr lang="en-US" sz="850" dirty="0">
                <a:solidFill>
                  <a:srgbClr val="D4B8D4"/>
                </a:solidFill>
                <a:latin typeface="Calibri" pitchFamily="34" charset="0"/>
                <a:ea typeface="Calibri" pitchFamily="34" charset="-122"/>
                <a:cs typeface="Calibri" pitchFamily="34" charset="-120"/>
              </a:rPr>
              <a:t>BloomWell  |  Sahyra Khan  |  2237641  |  BSc (Hons) Applied Computing  |  UWTSD Birmingham  |  2026</a:t>
            </a:r>
            <a:endParaRPr lang="en-US" sz="85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1">
    <p:bg>
      <p:bgPr>
        <a:solidFill>
          <a:srgbClr val="FDF7FC"/>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7B4F6E"/>
          </a:solidFill>
          <a:ln w="12700">
            <a:solidFill>
              <a:srgbClr val="7B4F6E"/>
            </a:solidFill>
            <a:prstDash val="solid"/>
          </a:ln>
        </p:spPr>
        <p:txBody>
          <a:bodyPr/>
          <a:lstStyle/>
          <a:p>
            <a:endParaRPr lang="en-GB"/>
          </a:p>
        </p:txBody>
      </p:sp>
      <p:sp>
        <p:nvSpPr>
          <p:cNvPr id="3" name="Shape 1"/>
          <p:cNvSpPr/>
          <p:nvPr/>
        </p:nvSpPr>
        <p:spPr>
          <a:xfrm>
            <a:off x="0" y="822960"/>
            <a:ext cx="9144000" cy="45720"/>
          </a:xfrm>
          <a:prstGeom prst="rect">
            <a:avLst/>
          </a:prstGeom>
          <a:solidFill>
            <a:srgbClr val="C96F7E"/>
          </a:solidFill>
          <a:ln w="12700">
            <a:solidFill>
              <a:srgbClr val="C96F7E"/>
            </a:solidFill>
            <a:prstDash val="solid"/>
          </a:ln>
        </p:spPr>
        <p:txBody>
          <a:bodyPr/>
          <a:lstStyle/>
          <a:p>
            <a:endParaRPr lang="en-GB"/>
          </a:p>
        </p:txBody>
      </p:sp>
      <p:sp>
        <p:nvSpPr>
          <p:cNvPr id="4" name="Text 2"/>
          <p:cNvSpPr/>
          <p:nvPr/>
        </p:nvSpPr>
        <p:spPr>
          <a:xfrm>
            <a:off x="320040" y="0"/>
            <a:ext cx="8503920" cy="822960"/>
          </a:xfrm>
          <a:prstGeom prst="rect">
            <a:avLst/>
          </a:prstGeom>
          <a:noFill/>
          <a:ln/>
        </p:spPr>
        <p:txBody>
          <a:bodyPr wrap="square" rtlCol="0" anchor="ctr"/>
          <a:lstStyle/>
          <a:p>
            <a:pPr marL="0" indent="0">
              <a:buNone/>
            </a:pPr>
            <a:r>
              <a:rPr lang="en-US" sz="2200" b="1" dirty="0">
                <a:solidFill>
                  <a:srgbClr val="FFFFFF"/>
                </a:solidFill>
                <a:latin typeface="Georgia" pitchFamily="34" charset="0"/>
                <a:ea typeface="Georgia" pitchFamily="34" charset="-122"/>
                <a:cs typeface="Georgia" pitchFamily="34" charset="-120"/>
              </a:rPr>
              <a:t>Conclusion &amp; Future Work</a:t>
            </a:r>
            <a:endParaRPr lang="en-US" sz="2200" dirty="0"/>
          </a:p>
        </p:txBody>
      </p:sp>
      <p:sp>
        <p:nvSpPr>
          <p:cNvPr id="5" name="Shape 3"/>
          <p:cNvSpPr/>
          <p:nvPr/>
        </p:nvSpPr>
        <p:spPr>
          <a:xfrm>
            <a:off x="228600" y="969264"/>
            <a:ext cx="4160520" cy="3657600"/>
          </a:xfrm>
          <a:prstGeom prst="rect">
            <a:avLst/>
          </a:prstGeom>
          <a:solidFill>
            <a:srgbClr val="2D1A28"/>
          </a:solidFill>
          <a:ln w="12700">
            <a:solidFill>
              <a:srgbClr val="2D1A28"/>
            </a:solidFill>
            <a:prstDash val="solid"/>
          </a:ln>
        </p:spPr>
        <p:txBody>
          <a:bodyPr/>
          <a:lstStyle/>
          <a:p>
            <a:endParaRPr lang="en-GB"/>
          </a:p>
        </p:txBody>
      </p:sp>
      <p:sp>
        <p:nvSpPr>
          <p:cNvPr id="6" name="Shape 4"/>
          <p:cNvSpPr/>
          <p:nvPr/>
        </p:nvSpPr>
        <p:spPr>
          <a:xfrm>
            <a:off x="228600" y="969264"/>
            <a:ext cx="4160520" cy="54864"/>
          </a:xfrm>
          <a:prstGeom prst="rect">
            <a:avLst/>
          </a:prstGeom>
          <a:solidFill>
            <a:srgbClr val="C96F7E"/>
          </a:solidFill>
          <a:ln w="12700">
            <a:solidFill>
              <a:srgbClr val="C96F7E"/>
            </a:solidFill>
            <a:prstDash val="solid"/>
          </a:ln>
        </p:spPr>
        <p:txBody>
          <a:bodyPr/>
          <a:lstStyle/>
          <a:p>
            <a:endParaRPr lang="en-GB"/>
          </a:p>
        </p:txBody>
      </p:sp>
      <p:sp>
        <p:nvSpPr>
          <p:cNvPr id="7" name="Text 5"/>
          <p:cNvSpPr/>
          <p:nvPr/>
        </p:nvSpPr>
        <p:spPr>
          <a:xfrm>
            <a:off x="347472" y="1005840"/>
            <a:ext cx="3913632" cy="310896"/>
          </a:xfrm>
          <a:prstGeom prst="rect">
            <a:avLst/>
          </a:prstGeom>
          <a:noFill/>
          <a:ln/>
        </p:spPr>
        <p:txBody>
          <a:bodyPr wrap="square" rtlCol="0" anchor="ctr"/>
          <a:lstStyle/>
          <a:p>
            <a:pPr marL="0" indent="0">
              <a:buNone/>
            </a:pPr>
            <a:r>
              <a:rPr lang="en-US" sz="1300" b="1" dirty="0">
                <a:solidFill>
                  <a:srgbClr val="FFFFFF"/>
                </a:solidFill>
                <a:latin typeface="Georgia" pitchFamily="34" charset="0"/>
                <a:ea typeface="Georgia" pitchFamily="34" charset="-122"/>
                <a:cs typeface="Georgia" pitchFamily="34" charset="-120"/>
              </a:rPr>
              <a:t>Key Achievements</a:t>
            </a:r>
            <a:endParaRPr lang="en-US" sz="1300" dirty="0"/>
          </a:p>
        </p:txBody>
      </p:sp>
      <p:sp>
        <p:nvSpPr>
          <p:cNvPr id="8" name="Shape 6"/>
          <p:cNvSpPr/>
          <p:nvPr/>
        </p:nvSpPr>
        <p:spPr>
          <a:xfrm>
            <a:off x="347472" y="1335024"/>
            <a:ext cx="3822192" cy="0"/>
          </a:xfrm>
          <a:prstGeom prst="line">
            <a:avLst/>
          </a:prstGeom>
          <a:noFill/>
          <a:ln w="12700">
            <a:solidFill>
              <a:srgbClr val="C96F7E"/>
            </a:solidFill>
            <a:prstDash val="solid"/>
          </a:ln>
        </p:spPr>
        <p:txBody>
          <a:bodyPr/>
          <a:lstStyle/>
          <a:p>
            <a:endParaRPr lang="en-GB"/>
          </a:p>
        </p:txBody>
      </p:sp>
      <p:sp>
        <p:nvSpPr>
          <p:cNvPr id="9" name="Shape 7"/>
          <p:cNvSpPr/>
          <p:nvPr/>
        </p:nvSpPr>
        <p:spPr>
          <a:xfrm>
            <a:off x="347472" y="1417320"/>
            <a:ext cx="201168" cy="219456"/>
          </a:xfrm>
          <a:prstGeom prst="rect">
            <a:avLst/>
          </a:prstGeom>
          <a:solidFill>
            <a:srgbClr val="C96F7E"/>
          </a:solidFill>
          <a:ln w="12700">
            <a:solidFill>
              <a:srgbClr val="C96F7E"/>
            </a:solidFill>
            <a:prstDash val="solid"/>
          </a:ln>
        </p:spPr>
        <p:txBody>
          <a:bodyPr/>
          <a:lstStyle/>
          <a:p>
            <a:endParaRPr lang="en-GB"/>
          </a:p>
        </p:txBody>
      </p:sp>
      <p:sp>
        <p:nvSpPr>
          <p:cNvPr id="10" name="Text 8"/>
          <p:cNvSpPr/>
          <p:nvPr/>
        </p:nvSpPr>
        <p:spPr>
          <a:xfrm>
            <a:off x="621792" y="1399032"/>
            <a:ext cx="3657600" cy="274320"/>
          </a:xfrm>
          <a:prstGeom prst="rect">
            <a:avLst/>
          </a:prstGeom>
          <a:noFill/>
          <a:ln/>
        </p:spPr>
        <p:txBody>
          <a:bodyPr wrap="square" rtlCol="0" anchor="ctr"/>
          <a:lstStyle/>
          <a:p>
            <a:pPr marL="0" indent="0">
              <a:buNone/>
            </a:pPr>
            <a:r>
              <a:rPr lang="en-US" sz="1000" dirty="0">
                <a:solidFill>
                  <a:srgbClr val="FFFFFF"/>
                </a:solidFill>
                <a:latin typeface="Calibri" pitchFamily="34" charset="0"/>
                <a:ea typeface="Calibri" pitchFamily="34" charset="-122"/>
                <a:cs typeface="Calibri" pitchFamily="34" charset="-120"/>
              </a:rPr>
              <a:t>All 5 objectives fully achieved</a:t>
            </a:r>
            <a:endParaRPr lang="en-US" sz="1000" dirty="0"/>
          </a:p>
        </p:txBody>
      </p:sp>
      <p:sp>
        <p:nvSpPr>
          <p:cNvPr id="11" name="Shape 9"/>
          <p:cNvSpPr/>
          <p:nvPr/>
        </p:nvSpPr>
        <p:spPr>
          <a:xfrm>
            <a:off x="347472" y="1764792"/>
            <a:ext cx="201168" cy="219456"/>
          </a:xfrm>
          <a:prstGeom prst="rect">
            <a:avLst/>
          </a:prstGeom>
          <a:solidFill>
            <a:srgbClr val="C96F7E"/>
          </a:solidFill>
          <a:ln w="12700">
            <a:solidFill>
              <a:srgbClr val="C96F7E"/>
            </a:solidFill>
            <a:prstDash val="solid"/>
          </a:ln>
        </p:spPr>
        <p:txBody>
          <a:bodyPr/>
          <a:lstStyle/>
          <a:p>
            <a:endParaRPr lang="en-GB"/>
          </a:p>
        </p:txBody>
      </p:sp>
      <p:sp>
        <p:nvSpPr>
          <p:cNvPr id="12" name="Text 10"/>
          <p:cNvSpPr/>
          <p:nvPr/>
        </p:nvSpPr>
        <p:spPr>
          <a:xfrm>
            <a:off x="621792" y="1746504"/>
            <a:ext cx="3657600" cy="274320"/>
          </a:xfrm>
          <a:prstGeom prst="rect">
            <a:avLst/>
          </a:prstGeom>
          <a:noFill/>
          <a:ln/>
        </p:spPr>
        <p:txBody>
          <a:bodyPr wrap="square" rtlCol="0" anchor="ctr"/>
          <a:lstStyle/>
          <a:p>
            <a:pPr marL="0" indent="0">
              <a:buNone/>
            </a:pPr>
            <a:r>
              <a:rPr lang="en-US" sz="1000" dirty="0">
                <a:solidFill>
                  <a:srgbClr val="FFFFFF"/>
                </a:solidFill>
                <a:latin typeface="Calibri" pitchFamily="34" charset="0"/>
                <a:ea typeface="Calibri" pitchFamily="34" charset="-122"/>
                <a:cs typeface="Calibri" pitchFamily="34" charset="-120"/>
              </a:rPr>
              <a:t>Fully functional multi-role platform (Member, Provider, Admin)</a:t>
            </a:r>
            <a:endParaRPr lang="en-US" sz="1000" dirty="0"/>
          </a:p>
        </p:txBody>
      </p:sp>
      <p:sp>
        <p:nvSpPr>
          <p:cNvPr id="13" name="Shape 11"/>
          <p:cNvSpPr/>
          <p:nvPr/>
        </p:nvSpPr>
        <p:spPr>
          <a:xfrm>
            <a:off x="347472" y="2112264"/>
            <a:ext cx="201168" cy="219456"/>
          </a:xfrm>
          <a:prstGeom prst="rect">
            <a:avLst/>
          </a:prstGeom>
          <a:solidFill>
            <a:srgbClr val="C96F7E"/>
          </a:solidFill>
          <a:ln w="12700">
            <a:solidFill>
              <a:srgbClr val="C96F7E"/>
            </a:solidFill>
            <a:prstDash val="solid"/>
          </a:ln>
        </p:spPr>
        <p:txBody>
          <a:bodyPr/>
          <a:lstStyle/>
          <a:p>
            <a:endParaRPr lang="en-GB"/>
          </a:p>
        </p:txBody>
      </p:sp>
      <p:sp>
        <p:nvSpPr>
          <p:cNvPr id="14" name="Text 12"/>
          <p:cNvSpPr/>
          <p:nvPr/>
        </p:nvSpPr>
        <p:spPr>
          <a:xfrm>
            <a:off x="621792" y="2093976"/>
            <a:ext cx="3657600" cy="274320"/>
          </a:xfrm>
          <a:prstGeom prst="rect">
            <a:avLst/>
          </a:prstGeom>
          <a:noFill/>
          <a:ln/>
        </p:spPr>
        <p:txBody>
          <a:bodyPr wrap="square" rtlCol="0" anchor="ctr"/>
          <a:lstStyle/>
          <a:p>
            <a:pPr marL="0" indent="0">
              <a:buNone/>
            </a:pPr>
            <a:r>
              <a:rPr lang="en-US" sz="1000" dirty="0">
                <a:solidFill>
                  <a:srgbClr val="FFFFFF"/>
                </a:solidFill>
                <a:latin typeface="Calibri" pitchFamily="34" charset="0"/>
                <a:ea typeface="Calibri" pitchFamily="34" charset="-122"/>
                <a:cs typeface="Calibri" pitchFamily="34" charset="-120"/>
              </a:rPr>
              <a:t>Secure booking with confirmation codes &amp; waitlists</a:t>
            </a:r>
            <a:endParaRPr lang="en-US" sz="1000" dirty="0"/>
          </a:p>
        </p:txBody>
      </p:sp>
      <p:sp>
        <p:nvSpPr>
          <p:cNvPr id="15" name="Shape 13"/>
          <p:cNvSpPr/>
          <p:nvPr/>
        </p:nvSpPr>
        <p:spPr>
          <a:xfrm>
            <a:off x="347472" y="2459736"/>
            <a:ext cx="201168" cy="219456"/>
          </a:xfrm>
          <a:prstGeom prst="rect">
            <a:avLst/>
          </a:prstGeom>
          <a:solidFill>
            <a:srgbClr val="C96F7E"/>
          </a:solidFill>
          <a:ln w="12700">
            <a:solidFill>
              <a:srgbClr val="C96F7E"/>
            </a:solidFill>
            <a:prstDash val="solid"/>
          </a:ln>
        </p:spPr>
        <p:txBody>
          <a:bodyPr/>
          <a:lstStyle/>
          <a:p>
            <a:endParaRPr lang="en-GB"/>
          </a:p>
        </p:txBody>
      </p:sp>
      <p:sp>
        <p:nvSpPr>
          <p:cNvPr id="16" name="Text 14"/>
          <p:cNvSpPr/>
          <p:nvPr/>
        </p:nvSpPr>
        <p:spPr>
          <a:xfrm>
            <a:off x="621792" y="2441448"/>
            <a:ext cx="3657600" cy="274320"/>
          </a:xfrm>
          <a:prstGeom prst="rect">
            <a:avLst/>
          </a:prstGeom>
          <a:noFill/>
          <a:ln/>
        </p:spPr>
        <p:txBody>
          <a:bodyPr wrap="square" rtlCol="0" anchor="ctr"/>
          <a:lstStyle/>
          <a:p>
            <a:pPr marL="0" indent="0">
              <a:buNone/>
            </a:pPr>
            <a:r>
              <a:rPr lang="en-US" sz="1000" dirty="0">
                <a:solidFill>
                  <a:srgbClr val="FFFFFF"/>
                </a:solidFill>
                <a:latin typeface="Calibri" pitchFamily="34" charset="0"/>
                <a:ea typeface="Calibri" pitchFamily="34" charset="-122"/>
                <a:cs typeface="Calibri" pitchFamily="34" charset="-120"/>
              </a:rPr>
              <a:t>Role-based access control protecting all routes</a:t>
            </a:r>
            <a:endParaRPr lang="en-US" sz="1000" dirty="0"/>
          </a:p>
        </p:txBody>
      </p:sp>
      <p:sp>
        <p:nvSpPr>
          <p:cNvPr id="17" name="Shape 15"/>
          <p:cNvSpPr/>
          <p:nvPr/>
        </p:nvSpPr>
        <p:spPr>
          <a:xfrm>
            <a:off x="347472" y="2807208"/>
            <a:ext cx="201168" cy="219456"/>
          </a:xfrm>
          <a:prstGeom prst="rect">
            <a:avLst/>
          </a:prstGeom>
          <a:solidFill>
            <a:srgbClr val="C96F7E"/>
          </a:solidFill>
          <a:ln w="12700">
            <a:solidFill>
              <a:srgbClr val="C96F7E"/>
            </a:solidFill>
            <a:prstDash val="solid"/>
          </a:ln>
        </p:spPr>
        <p:txBody>
          <a:bodyPr/>
          <a:lstStyle/>
          <a:p>
            <a:endParaRPr lang="en-GB"/>
          </a:p>
        </p:txBody>
      </p:sp>
      <p:sp>
        <p:nvSpPr>
          <p:cNvPr id="18" name="Text 16"/>
          <p:cNvSpPr/>
          <p:nvPr/>
        </p:nvSpPr>
        <p:spPr>
          <a:xfrm>
            <a:off x="621792" y="2788920"/>
            <a:ext cx="3657600" cy="274320"/>
          </a:xfrm>
          <a:prstGeom prst="rect">
            <a:avLst/>
          </a:prstGeom>
          <a:noFill/>
          <a:ln/>
        </p:spPr>
        <p:txBody>
          <a:bodyPr wrap="square" rtlCol="0" anchor="ctr"/>
          <a:lstStyle/>
          <a:p>
            <a:pPr marL="0" indent="0">
              <a:buNone/>
            </a:pPr>
            <a:r>
              <a:rPr lang="en-US" sz="1000" dirty="0">
                <a:solidFill>
                  <a:srgbClr val="FFFFFF"/>
                </a:solidFill>
                <a:latin typeface="Calibri" pitchFamily="34" charset="0"/>
                <a:ea typeface="Calibri" pitchFamily="34" charset="-122"/>
                <a:cs typeface="Calibri" pitchFamily="34" charset="-120"/>
              </a:rPr>
              <a:t>Community forum, reviews, and real-time notifications</a:t>
            </a:r>
            <a:endParaRPr lang="en-US" sz="1000" dirty="0"/>
          </a:p>
        </p:txBody>
      </p:sp>
      <p:sp>
        <p:nvSpPr>
          <p:cNvPr id="19" name="Shape 17"/>
          <p:cNvSpPr/>
          <p:nvPr/>
        </p:nvSpPr>
        <p:spPr>
          <a:xfrm>
            <a:off x="347472" y="3154680"/>
            <a:ext cx="201168" cy="219456"/>
          </a:xfrm>
          <a:prstGeom prst="rect">
            <a:avLst/>
          </a:prstGeom>
          <a:solidFill>
            <a:srgbClr val="C96F7E"/>
          </a:solidFill>
          <a:ln w="12700">
            <a:solidFill>
              <a:srgbClr val="C96F7E"/>
            </a:solidFill>
            <a:prstDash val="solid"/>
          </a:ln>
        </p:spPr>
        <p:txBody>
          <a:bodyPr/>
          <a:lstStyle/>
          <a:p>
            <a:endParaRPr lang="en-GB"/>
          </a:p>
        </p:txBody>
      </p:sp>
      <p:sp>
        <p:nvSpPr>
          <p:cNvPr id="20" name="Text 18"/>
          <p:cNvSpPr/>
          <p:nvPr/>
        </p:nvSpPr>
        <p:spPr>
          <a:xfrm>
            <a:off x="621792" y="3136392"/>
            <a:ext cx="3657600" cy="274320"/>
          </a:xfrm>
          <a:prstGeom prst="rect">
            <a:avLst/>
          </a:prstGeom>
          <a:noFill/>
          <a:ln/>
        </p:spPr>
        <p:txBody>
          <a:bodyPr wrap="square" rtlCol="0" anchor="ctr"/>
          <a:lstStyle/>
          <a:p>
            <a:pPr marL="0" indent="0">
              <a:buNone/>
            </a:pPr>
            <a:r>
              <a:rPr lang="en-US" sz="1000" dirty="0">
                <a:solidFill>
                  <a:srgbClr val="FFFFFF"/>
                </a:solidFill>
                <a:latin typeface="Calibri" pitchFamily="34" charset="0"/>
                <a:ea typeface="Calibri" pitchFamily="34" charset="-122"/>
                <a:cs typeface="Calibri" pitchFamily="34" charset="-120"/>
              </a:rPr>
              <a:t>Admin analytics, moderation, and provider approval</a:t>
            </a:r>
            <a:endParaRPr lang="en-US" sz="1000" dirty="0"/>
          </a:p>
        </p:txBody>
      </p:sp>
      <p:sp>
        <p:nvSpPr>
          <p:cNvPr id="21" name="Shape 19"/>
          <p:cNvSpPr/>
          <p:nvPr/>
        </p:nvSpPr>
        <p:spPr>
          <a:xfrm>
            <a:off x="347472" y="3502152"/>
            <a:ext cx="201168" cy="219456"/>
          </a:xfrm>
          <a:prstGeom prst="rect">
            <a:avLst/>
          </a:prstGeom>
          <a:solidFill>
            <a:srgbClr val="C96F7E"/>
          </a:solidFill>
          <a:ln w="12700">
            <a:solidFill>
              <a:srgbClr val="C96F7E"/>
            </a:solidFill>
            <a:prstDash val="solid"/>
          </a:ln>
        </p:spPr>
        <p:txBody>
          <a:bodyPr/>
          <a:lstStyle/>
          <a:p>
            <a:endParaRPr lang="en-GB"/>
          </a:p>
        </p:txBody>
      </p:sp>
      <p:sp>
        <p:nvSpPr>
          <p:cNvPr id="22" name="Text 20"/>
          <p:cNvSpPr/>
          <p:nvPr/>
        </p:nvSpPr>
        <p:spPr>
          <a:xfrm>
            <a:off x="621792" y="3483864"/>
            <a:ext cx="3657600" cy="274320"/>
          </a:xfrm>
          <a:prstGeom prst="rect">
            <a:avLst/>
          </a:prstGeom>
          <a:noFill/>
          <a:ln/>
        </p:spPr>
        <p:txBody>
          <a:bodyPr wrap="square" rtlCol="0" anchor="ctr"/>
          <a:lstStyle/>
          <a:p>
            <a:pPr marL="0" indent="0">
              <a:buNone/>
            </a:pPr>
            <a:r>
              <a:rPr lang="en-US" sz="1000" dirty="0">
                <a:solidFill>
                  <a:srgbClr val="FFFFFF"/>
                </a:solidFill>
                <a:latin typeface="Calibri" pitchFamily="34" charset="0"/>
                <a:ea typeface="Calibri" pitchFamily="34" charset="-122"/>
                <a:cs typeface="Calibri" pitchFamily="34" charset="-120"/>
              </a:rPr>
              <a:t>Women-only verification and safety features implemented</a:t>
            </a:r>
            <a:endParaRPr lang="en-US" sz="1000" dirty="0"/>
          </a:p>
        </p:txBody>
      </p:sp>
      <p:sp>
        <p:nvSpPr>
          <p:cNvPr id="23" name="Shape 21"/>
          <p:cNvSpPr/>
          <p:nvPr/>
        </p:nvSpPr>
        <p:spPr>
          <a:xfrm>
            <a:off x="228600" y="4224528"/>
            <a:ext cx="4160520" cy="402336"/>
          </a:xfrm>
          <a:prstGeom prst="rect">
            <a:avLst/>
          </a:prstGeom>
          <a:solidFill>
            <a:srgbClr val="3D1535"/>
          </a:solidFill>
          <a:ln w="12700">
            <a:solidFill>
              <a:srgbClr val="C96F7E"/>
            </a:solidFill>
            <a:prstDash val="solid"/>
          </a:ln>
        </p:spPr>
        <p:txBody>
          <a:bodyPr/>
          <a:lstStyle/>
          <a:p>
            <a:endParaRPr lang="en-GB"/>
          </a:p>
        </p:txBody>
      </p:sp>
      <p:sp>
        <p:nvSpPr>
          <p:cNvPr id="24" name="Text 22"/>
          <p:cNvSpPr/>
          <p:nvPr/>
        </p:nvSpPr>
        <p:spPr>
          <a:xfrm>
            <a:off x="320040" y="4224528"/>
            <a:ext cx="4005072" cy="402336"/>
          </a:xfrm>
          <a:prstGeom prst="rect">
            <a:avLst/>
          </a:prstGeom>
          <a:noFill/>
          <a:ln/>
        </p:spPr>
        <p:txBody>
          <a:bodyPr wrap="square" rtlCol="0" anchor="ctr"/>
          <a:lstStyle/>
          <a:p>
            <a:pPr marL="0" indent="0">
              <a:buNone/>
            </a:pPr>
            <a:r>
              <a:rPr lang="en-US" sz="850" b="1" i="1" dirty="0">
                <a:solidFill>
                  <a:srgbClr val="C96F7E"/>
                </a:solidFill>
                <a:latin typeface="Calibri" pitchFamily="34" charset="0"/>
                <a:ea typeface="Calibri" pitchFamily="34" charset="-122"/>
                <a:cs typeface="Calibri" pitchFamily="34" charset="-120"/>
              </a:rPr>
              <a:t>"The results demonstrate that research findings were successfully translated into technical features."</a:t>
            </a:r>
            <a:endParaRPr lang="en-US" sz="850" dirty="0"/>
          </a:p>
        </p:txBody>
      </p:sp>
      <p:sp>
        <p:nvSpPr>
          <p:cNvPr id="25" name="Shape 23"/>
          <p:cNvSpPr/>
          <p:nvPr/>
        </p:nvSpPr>
        <p:spPr>
          <a:xfrm>
            <a:off x="4572000" y="969264"/>
            <a:ext cx="4343400" cy="3657600"/>
          </a:xfrm>
          <a:prstGeom prst="rect">
            <a:avLst/>
          </a:prstGeom>
          <a:solidFill>
            <a:srgbClr val="FFFFFF"/>
          </a:solidFill>
          <a:ln w="12700">
            <a:solidFill>
              <a:srgbClr val="E8D5E3"/>
            </a:solidFill>
            <a:prstDash val="solid"/>
          </a:ln>
        </p:spPr>
        <p:txBody>
          <a:bodyPr/>
          <a:lstStyle/>
          <a:p>
            <a:endParaRPr lang="en-GB"/>
          </a:p>
        </p:txBody>
      </p:sp>
      <p:sp>
        <p:nvSpPr>
          <p:cNvPr id="26" name="Shape 24"/>
          <p:cNvSpPr/>
          <p:nvPr/>
        </p:nvSpPr>
        <p:spPr>
          <a:xfrm>
            <a:off x="4572000" y="969264"/>
            <a:ext cx="4343400" cy="54864"/>
          </a:xfrm>
          <a:prstGeom prst="rect">
            <a:avLst/>
          </a:prstGeom>
          <a:solidFill>
            <a:srgbClr val="7A9B8A"/>
          </a:solidFill>
          <a:ln w="12700">
            <a:solidFill>
              <a:srgbClr val="7A9B8A"/>
            </a:solidFill>
            <a:prstDash val="solid"/>
          </a:ln>
        </p:spPr>
        <p:txBody>
          <a:bodyPr/>
          <a:lstStyle/>
          <a:p>
            <a:endParaRPr lang="en-GB"/>
          </a:p>
        </p:txBody>
      </p:sp>
      <p:sp>
        <p:nvSpPr>
          <p:cNvPr id="27" name="Text 25"/>
          <p:cNvSpPr/>
          <p:nvPr/>
        </p:nvSpPr>
        <p:spPr>
          <a:xfrm>
            <a:off x="4700016" y="1005840"/>
            <a:ext cx="4078224" cy="310896"/>
          </a:xfrm>
          <a:prstGeom prst="rect">
            <a:avLst/>
          </a:prstGeom>
          <a:noFill/>
          <a:ln/>
        </p:spPr>
        <p:txBody>
          <a:bodyPr wrap="square" rtlCol="0" anchor="ctr"/>
          <a:lstStyle/>
          <a:p>
            <a:pPr marL="0" indent="0">
              <a:buNone/>
            </a:pPr>
            <a:r>
              <a:rPr lang="en-US" sz="1300" b="1" dirty="0">
                <a:solidFill>
                  <a:srgbClr val="336655"/>
                </a:solidFill>
                <a:latin typeface="Georgia" pitchFamily="34" charset="0"/>
                <a:ea typeface="Georgia" pitchFamily="34" charset="-122"/>
                <a:cs typeface="Georgia" pitchFamily="34" charset="-120"/>
              </a:rPr>
              <a:t>Future Work</a:t>
            </a:r>
            <a:endParaRPr lang="en-US" sz="1300" dirty="0"/>
          </a:p>
        </p:txBody>
      </p:sp>
      <p:sp>
        <p:nvSpPr>
          <p:cNvPr id="28" name="Shape 26"/>
          <p:cNvSpPr/>
          <p:nvPr/>
        </p:nvSpPr>
        <p:spPr>
          <a:xfrm>
            <a:off x="4700016" y="1335024"/>
            <a:ext cx="4041648" cy="0"/>
          </a:xfrm>
          <a:prstGeom prst="line">
            <a:avLst/>
          </a:prstGeom>
          <a:noFill/>
          <a:ln w="12700">
            <a:solidFill>
              <a:srgbClr val="E8D5E3"/>
            </a:solidFill>
            <a:prstDash val="solid"/>
          </a:ln>
        </p:spPr>
        <p:txBody>
          <a:bodyPr/>
          <a:lstStyle/>
          <a:p>
            <a:endParaRPr lang="en-GB"/>
          </a:p>
        </p:txBody>
      </p:sp>
      <p:sp>
        <p:nvSpPr>
          <p:cNvPr id="29" name="Shape 27"/>
          <p:cNvSpPr/>
          <p:nvPr/>
        </p:nvSpPr>
        <p:spPr>
          <a:xfrm>
            <a:off x="4700016" y="1463040"/>
            <a:ext cx="256032" cy="256032"/>
          </a:xfrm>
          <a:prstGeom prst="rect">
            <a:avLst/>
          </a:prstGeom>
          <a:solidFill>
            <a:srgbClr val="7A9B8A"/>
          </a:solidFill>
          <a:ln w="12700">
            <a:solidFill>
              <a:srgbClr val="7A9B8A"/>
            </a:solidFill>
            <a:prstDash val="solid"/>
          </a:ln>
        </p:spPr>
        <p:txBody>
          <a:bodyPr/>
          <a:lstStyle/>
          <a:p>
            <a:endParaRPr lang="en-GB"/>
          </a:p>
        </p:txBody>
      </p:sp>
      <p:sp>
        <p:nvSpPr>
          <p:cNvPr id="30" name="Text 28"/>
          <p:cNvSpPr/>
          <p:nvPr/>
        </p:nvSpPr>
        <p:spPr>
          <a:xfrm>
            <a:off x="5029200" y="1444752"/>
            <a:ext cx="3749040" cy="219456"/>
          </a:xfrm>
          <a:prstGeom prst="rect">
            <a:avLst/>
          </a:prstGeom>
          <a:noFill/>
          <a:ln/>
        </p:spPr>
        <p:txBody>
          <a:bodyPr wrap="square" rtlCol="0" anchor="ctr"/>
          <a:lstStyle/>
          <a:p>
            <a:pPr marL="0" indent="0">
              <a:buNone/>
            </a:pPr>
            <a:r>
              <a:rPr lang="en-US" sz="1100" b="1" dirty="0">
                <a:solidFill>
                  <a:srgbClr val="7B4F6E"/>
                </a:solidFill>
                <a:latin typeface="Calibri" pitchFamily="34" charset="0"/>
                <a:ea typeface="Calibri" pitchFamily="34" charset="-122"/>
                <a:cs typeface="Calibri" pitchFamily="34" charset="-120"/>
              </a:rPr>
              <a:t>Mobile Application</a:t>
            </a:r>
            <a:endParaRPr lang="en-US" sz="1100" dirty="0"/>
          </a:p>
        </p:txBody>
      </p:sp>
      <p:sp>
        <p:nvSpPr>
          <p:cNvPr id="31" name="Text 29"/>
          <p:cNvSpPr/>
          <p:nvPr/>
        </p:nvSpPr>
        <p:spPr>
          <a:xfrm>
            <a:off x="5029200" y="1682496"/>
            <a:ext cx="3749040" cy="256032"/>
          </a:xfrm>
          <a:prstGeom prst="rect">
            <a:avLst/>
          </a:prstGeom>
          <a:noFill/>
          <a:ln/>
        </p:spPr>
        <p:txBody>
          <a:bodyPr wrap="square" rtlCol="0" anchor="ctr"/>
          <a:lstStyle/>
          <a:p>
            <a:pPr marL="0" indent="0">
              <a:buNone/>
            </a:pPr>
            <a:r>
              <a:rPr lang="en-US" sz="950" dirty="0">
                <a:solidFill>
                  <a:srgbClr val="6B5B65"/>
                </a:solidFill>
                <a:latin typeface="Calibri" pitchFamily="34" charset="0"/>
                <a:ea typeface="Calibri" pitchFamily="34" charset="-122"/>
                <a:cs typeface="Calibri" pitchFamily="34" charset="-120"/>
              </a:rPr>
              <a:t>React Native app for on-the-go access to classes and bookings.</a:t>
            </a:r>
            <a:endParaRPr lang="en-US" sz="950" dirty="0"/>
          </a:p>
        </p:txBody>
      </p:sp>
      <p:sp>
        <p:nvSpPr>
          <p:cNvPr id="32" name="Shape 30"/>
          <p:cNvSpPr/>
          <p:nvPr/>
        </p:nvSpPr>
        <p:spPr>
          <a:xfrm>
            <a:off x="4700016" y="2121408"/>
            <a:ext cx="256032" cy="256032"/>
          </a:xfrm>
          <a:prstGeom prst="rect">
            <a:avLst/>
          </a:prstGeom>
          <a:solidFill>
            <a:srgbClr val="7A9B8A"/>
          </a:solidFill>
          <a:ln w="12700">
            <a:solidFill>
              <a:srgbClr val="7A9B8A"/>
            </a:solidFill>
            <a:prstDash val="solid"/>
          </a:ln>
        </p:spPr>
        <p:txBody>
          <a:bodyPr/>
          <a:lstStyle/>
          <a:p>
            <a:endParaRPr lang="en-GB"/>
          </a:p>
        </p:txBody>
      </p:sp>
      <p:sp>
        <p:nvSpPr>
          <p:cNvPr id="33" name="Text 31"/>
          <p:cNvSpPr/>
          <p:nvPr/>
        </p:nvSpPr>
        <p:spPr>
          <a:xfrm>
            <a:off x="5029200" y="2103120"/>
            <a:ext cx="3749040" cy="219456"/>
          </a:xfrm>
          <a:prstGeom prst="rect">
            <a:avLst/>
          </a:prstGeom>
          <a:noFill/>
          <a:ln/>
        </p:spPr>
        <p:txBody>
          <a:bodyPr wrap="square" rtlCol="0" anchor="ctr"/>
          <a:lstStyle/>
          <a:p>
            <a:pPr marL="0" indent="0">
              <a:buNone/>
            </a:pPr>
            <a:r>
              <a:rPr lang="en-US" sz="1100" b="1" dirty="0">
                <a:solidFill>
                  <a:srgbClr val="7B4F6E"/>
                </a:solidFill>
                <a:latin typeface="Calibri" pitchFamily="34" charset="0"/>
                <a:ea typeface="Calibri" pitchFamily="34" charset="-122"/>
                <a:cs typeface="Calibri" pitchFamily="34" charset="-120"/>
              </a:rPr>
              <a:t>Live Payment Integration</a:t>
            </a:r>
            <a:endParaRPr lang="en-US" sz="1100" dirty="0"/>
          </a:p>
        </p:txBody>
      </p:sp>
      <p:sp>
        <p:nvSpPr>
          <p:cNvPr id="34" name="Text 32"/>
          <p:cNvSpPr/>
          <p:nvPr/>
        </p:nvSpPr>
        <p:spPr>
          <a:xfrm>
            <a:off x="5029200" y="2340864"/>
            <a:ext cx="3749040" cy="256032"/>
          </a:xfrm>
          <a:prstGeom prst="rect">
            <a:avLst/>
          </a:prstGeom>
          <a:noFill/>
          <a:ln/>
        </p:spPr>
        <p:txBody>
          <a:bodyPr wrap="square" rtlCol="0" anchor="ctr"/>
          <a:lstStyle/>
          <a:p>
            <a:pPr marL="0" indent="0">
              <a:buNone/>
            </a:pPr>
            <a:r>
              <a:rPr lang="en-US" sz="950" dirty="0">
                <a:solidFill>
                  <a:srgbClr val="6B5B65"/>
                </a:solidFill>
                <a:latin typeface="Calibri" pitchFamily="34" charset="0"/>
                <a:ea typeface="Calibri" pitchFamily="34" charset="-122"/>
                <a:cs typeface="Calibri" pitchFamily="34" charset="-120"/>
              </a:rPr>
              <a:t>Stripe payment gateway for secure, real-time class bookings.</a:t>
            </a:r>
            <a:endParaRPr lang="en-US" sz="950" dirty="0"/>
          </a:p>
        </p:txBody>
      </p:sp>
      <p:sp>
        <p:nvSpPr>
          <p:cNvPr id="35" name="Shape 33"/>
          <p:cNvSpPr/>
          <p:nvPr/>
        </p:nvSpPr>
        <p:spPr>
          <a:xfrm>
            <a:off x="4700016" y="2779776"/>
            <a:ext cx="256032" cy="256032"/>
          </a:xfrm>
          <a:prstGeom prst="rect">
            <a:avLst/>
          </a:prstGeom>
          <a:solidFill>
            <a:srgbClr val="7A9B8A"/>
          </a:solidFill>
          <a:ln w="12700">
            <a:solidFill>
              <a:srgbClr val="7A9B8A"/>
            </a:solidFill>
            <a:prstDash val="solid"/>
          </a:ln>
        </p:spPr>
        <p:txBody>
          <a:bodyPr/>
          <a:lstStyle/>
          <a:p>
            <a:endParaRPr lang="en-GB"/>
          </a:p>
        </p:txBody>
      </p:sp>
      <p:sp>
        <p:nvSpPr>
          <p:cNvPr id="36" name="Text 34"/>
          <p:cNvSpPr/>
          <p:nvPr/>
        </p:nvSpPr>
        <p:spPr>
          <a:xfrm>
            <a:off x="5029200" y="2761488"/>
            <a:ext cx="3749040" cy="219456"/>
          </a:xfrm>
          <a:prstGeom prst="rect">
            <a:avLst/>
          </a:prstGeom>
          <a:noFill/>
          <a:ln/>
        </p:spPr>
        <p:txBody>
          <a:bodyPr wrap="square" rtlCol="0" anchor="ctr"/>
          <a:lstStyle/>
          <a:p>
            <a:pPr marL="0" indent="0">
              <a:buNone/>
            </a:pPr>
            <a:r>
              <a:rPr lang="en-US" sz="1100" b="1" dirty="0">
                <a:solidFill>
                  <a:srgbClr val="7B4F6E"/>
                </a:solidFill>
                <a:latin typeface="Calibri" pitchFamily="34" charset="0"/>
                <a:ea typeface="Calibri" pitchFamily="34" charset="-122"/>
                <a:cs typeface="Calibri" pitchFamily="34" charset="-120"/>
              </a:rPr>
              <a:t>AI Recommendation Engine</a:t>
            </a:r>
            <a:endParaRPr lang="en-US" sz="1100" dirty="0"/>
          </a:p>
        </p:txBody>
      </p:sp>
      <p:sp>
        <p:nvSpPr>
          <p:cNvPr id="37" name="Text 35"/>
          <p:cNvSpPr/>
          <p:nvPr/>
        </p:nvSpPr>
        <p:spPr>
          <a:xfrm>
            <a:off x="5029200" y="2999232"/>
            <a:ext cx="3749040" cy="256032"/>
          </a:xfrm>
          <a:prstGeom prst="rect">
            <a:avLst/>
          </a:prstGeom>
          <a:noFill/>
          <a:ln/>
        </p:spPr>
        <p:txBody>
          <a:bodyPr wrap="square" rtlCol="0" anchor="ctr"/>
          <a:lstStyle/>
          <a:p>
            <a:pPr marL="0" indent="0">
              <a:buNone/>
            </a:pPr>
            <a:r>
              <a:rPr lang="en-US" sz="950" dirty="0">
                <a:solidFill>
                  <a:srgbClr val="6B5B65"/>
                </a:solidFill>
                <a:latin typeface="Calibri" pitchFamily="34" charset="0"/>
                <a:ea typeface="Calibri" pitchFamily="34" charset="-122"/>
                <a:cs typeface="Calibri" pitchFamily="34" charset="-120"/>
              </a:rPr>
              <a:t>Personalised class suggestions based on history and preferences.</a:t>
            </a:r>
            <a:endParaRPr lang="en-US" sz="950" dirty="0"/>
          </a:p>
        </p:txBody>
      </p:sp>
      <p:sp>
        <p:nvSpPr>
          <p:cNvPr id="38" name="Shape 36"/>
          <p:cNvSpPr/>
          <p:nvPr/>
        </p:nvSpPr>
        <p:spPr>
          <a:xfrm>
            <a:off x="4700016" y="3438144"/>
            <a:ext cx="256032" cy="256032"/>
          </a:xfrm>
          <a:prstGeom prst="rect">
            <a:avLst/>
          </a:prstGeom>
          <a:solidFill>
            <a:srgbClr val="7A9B8A"/>
          </a:solidFill>
          <a:ln w="12700">
            <a:solidFill>
              <a:srgbClr val="7A9B8A"/>
            </a:solidFill>
            <a:prstDash val="solid"/>
          </a:ln>
        </p:spPr>
        <p:txBody>
          <a:bodyPr/>
          <a:lstStyle/>
          <a:p>
            <a:endParaRPr lang="en-GB"/>
          </a:p>
        </p:txBody>
      </p:sp>
      <p:sp>
        <p:nvSpPr>
          <p:cNvPr id="39" name="Text 37"/>
          <p:cNvSpPr/>
          <p:nvPr/>
        </p:nvSpPr>
        <p:spPr>
          <a:xfrm>
            <a:off x="5029200" y="3419856"/>
            <a:ext cx="3749040" cy="219456"/>
          </a:xfrm>
          <a:prstGeom prst="rect">
            <a:avLst/>
          </a:prstGeom>
          <a:noFill/>
          <a:ln/>
        </p:spPr>
        <p:txBody>
          <a:bodyPr wrap="square" rtlCol="0" anchor="ctr"/>
          <a:lstStyle/>
          <a:p>
            <a:pPr marL="0" indent="0">
              <a:buNone/>
            </a:pPr>
            <a:r>
              <a:rPr lang="en-US" sz="1100" b="1" dirty="0">
                <a:solidFill>
                  <a:srgbClr val="7B4F6E"/>
                </a:solidFill>
                <a:latin typeface="Calibri" pitchFamily="34" charset="0"/>
                <a:ea typeface="Calibri" pitchFamily="34" charset="-122"/>
                <a:cs typeface="Calibri" pitchFamily="34" charset="-120"/>
              </a:rPr>
              <a:t>Map-Based Search</a:t>
            </a:r>
            <a:endParaRPr lang="en-US" sz="1100" dirty="0"/>
          </a:p>
        </p:txBody>
      </p:sp>
      <p:sp>
        <p:nvSpPr>
          <p:cNvPr id="40" name="Text 38"/>
          <p:cNvSpPr/>
          <p:nvPr/>
        </p:nvSpPr>
        <p:spPr>
          <a:xfrm>
            <a:off x="5029200" y="3657600"/>
            <a:ext cx="3749040" cy="256032"/>
          </a:xfrm>
          <a:prstGeom prst="rect">
            <a:avLst/>
          </a:prstGeom>
          <a:noFill/>
          <a:ln/>
        </p:spPr>
        <p:txBody>
          <a:bodyPr wrap="square" rtlCol="0" anchor="ctr"/>
          <a:lstStyle/>
          <a:p>
            <a:pPr marL="0" indent="0">
              <a:buNone/>
            </a:pPr>
            <a:r>
              <a:rPr lang="en-US" sz="950" dirty="0">
                <a:solidFill>
                  <a:srgbClr val="6B5B65"/>
                </a:solidFill>
                <a:latin typeface="Calibri" pitchFamily="34" charset="0"/>
                <a:ea typeface="Calibri" pitchFamily="34" charset="-122"/>
                <a:cs typeface="Calibri" pitchFamily="34" charset="-120"/>
              </a:rPr>
              <a:t>Geolocation-powered class discovery showing local providers.</a:t>
            </a:r>
            <a:endParaRPr lang="en-US" sz="950" dirty="0"/>
          </a:p>
        </p:txBody>
      </p:sp>
      <p:sp>
        <p:nvSpPr>
          <p:cNvPr id="41" name="Shape 39"/>
          <p:cNvSpPr/>
          <p:nvPr/>
        </p:nvSpPr>
        <p:spPr>
          <a:xfrm>
            <a:off x="4700016" y="4096512"/>
            <a:ext cx="256032" cy="256032"/>
          </a:xfrm>
          <a:prstGeom prst="rect">
            <a:avLst/>
          </a:prstGeom>
          <a:solidFill>
            <a:srgbClr val="7A9B8A"/>
          </a:solidFill>
          <a:ln w="12700">
            <a:solidFill>
              <a:srgbClr val="7A9B8A"/>
            </a:solidFill>
            <a:prstDash val="solid"/>
          </a:ln>
        </p:spPr>
        <p:txBody>
          <a:bodyPr/>
          <a:lstStyle/>
          <a:p>
            <a:endParaRPr lang="en-GB"/>
          </a:p>
        </p:txBody>
      </p:sp>
      <p:sp>
        <p:nvSpPr>
          <p:cNvPr id="42" name="Text 40"/>
          <p:cNvSpPr/>
          <p:nvPr/>
        </p:nvSpPr>
        <p:spPr>
          <a:xfrm>
            <a:off x="5029200" y="4078224"/>
            <a:ext cx="3749040" cy="219456"/>
          </a:xfrm>
          <a:prstGeom prst="rect">
            <a:avLst/>
          </a:prstGeom>
          <a:noFill/>
          <a:ln/>
        </p:spPr>
        <p:txBody>
          <a:bodyPr wrap="square" rtlCol="0" anchor="ctr"/>
          <a:lstStyle/>
          <a:p>
            <a:pPr marL="0" indent="0">
              <a:buNone/>
            </a:pPr>
            <a:r>
              <a:rPr lang="en-US" sz="1100" b="1" dirty="0">
                <a:solidFill>
                  <a:srgbClr val="7B4F6E"/>
                </a:solidFill>
                <a:latin typeface="Calibri" pitchFamily="34" charset="0"/>
                <a:ea typeface="Calibri" pitchFamily="34" charset="-122"/>
                <a:cs typeface="Calibri" pitchFamily="34" charset="-120"/>
              </a:rPr>
              <a:t>Real-Time Chat</a:t>
            </a:r>
            <a:endParaRPr lang="en-US" sz="1100" dirty="0"/>
          </a:p>
        </p:txBody>
      </p:sp>
      <p:sp>
        <p:nvSpPr>
          <p:cNvPr id="43" name="Text 41"/>
          <p:cNvSpPr/>
          <p:nvPr/>
        </p:nvSpPr>
        <p:spPr>
          <a:xfrm>
            <a:off x="5029200" y="4315968"/>
            <a:ext cx="3749040" cy="256032"/>
          </a:xfrm>
          <a:prstGeom prst="rect">
            <a:avLst/>
          </a:prstGeom>
          <a:noFill/>
          <a:ln/>
        </p:spPr>
        <p:txBody>
          <a:bodyPr wrap="square" rtlCol="0" anchor="ctr"/>
          <a:lstStyle/>
          <a:p>
            <a:pPr marL="0" indent="0">
              <a:buNone/>
            </a:pPr>
            <a:r>
              <a:rPr lang="en-US" sz="950" dirty="0">
                <a:solidFill>
                  <a:srgbClr val="6B5B65"/>
                </a:solidFill>
                <a:latin typeface="Calibri" pitchFamily="34" charset="0"/>
                <a:ea typeface="Calibri" pitchFamily="34" charset="-122"/>
                <a:cs typeface="Calibri" pitchFamily="34" charset="-120"/>
              </a:rPr>
              <a:t>WebSocket-based live messaging between members and providers.</a:t>
            </a:r>
            <a:endParaRPr lang="en-US" sz="950" dirty="0"/>
          </a:p>
        </p:txBody>
      </p:sp>
      <p:sp>
        <p:nvSpPr>
          <p:cNvPr id="44" name="Shape 42"/>
          <p:cNvSpPr/>
          <p:nvPr/>
        </p:nvSpPr>
        <p:spPr>
          <a:xfrm>
            <a:off x="0" y="4828032"/>
            <a:ext cx="9144000" cy="315468"/>
          </a:xfrm>
          <a:prstGeom prst="rect">
            <a:avLst/>
          </a:prstGeom>
          <a:solidFill>
            <a:srgbClr val="2D1A28"/>
          </a:solidFill>
          <a:ln w="12700">
            <a:solidFill>
              <a:srgbClr val="2D1A28"/>
            </a:solidFill>
            <a:prstDash val="solid"/>
          </a:ln>
        </p:spPr>
        <p:txBody>
          <a:bodyPr/>
          <a:lstStyle/>
          <a:p>
            <a:endParaRPr lang="en-GB"/>
          </a:p>
        </p:txBody>
      </p:sp>
      <p:sp>
        <p:nvSpPr>
          <p:cNvPr id="45" name="Text 43"/>
          <p:cNvSpPr/>
          <p:nvPr/>
        </p:nvSpPr>
        <p:spPr>
          <a:xfrm>
            <a:off x="0" y="4828032"/>
            <a:ext cx="9144000" cy="315468"/>
          </a:xfrm>
          <a:prstGeom prst="rect">
            <a:avLst/>
          </a:prstGeom>
          <a:noFill/>
          <a:ln/>
        </p:spPr>
        <p:txBody>
          <a:bodyPr wrap="square" rtlCol="0" anchor="ctr"/>
          <a:lstStyle/>
          <a:p>
            <a:pPr marL="0" indent="0" algn="ctr">
              <a:buNone/>
            </a:pPr>
            <a:r>
              <a:rPr lang="en-US" sz="850" b="1" dirty="0">
                <a:solidFill>
                  <a:srgbClr val="C96F7E"/>
                </a:solidFill>
                <a:latin typeface="Calibri" pitchFamily="34" charset="0"/>
                <a:ea typeface="Calibri" pitchFamily="34" charset="-122"/>
                <a:cs typeface="Calibri" pitchFamily="34" charset="-120"/>
              </a:rPr>
              <a:t>BloomWell  ✦  </a:t>
            </a:r>
            <a:r>
              <a:rPr lang="en-US" sz="850" dirty="0">
                <a:solidFill>
                  <a:srgbClr val="9B8A94"/>
                </a:solidFill>
                <a:latin typeface="Calibri" pitchFamily="34" charset="0"/>
                <a:ea typeface="Calibri" pitchFamily="34" charset="-122"/>
                <a:cs typeface="Calibri" pitchFamily="34" charset="-120"/>
              </a:rPr>
              <a:t>Sahyra Khan  |  2237641  |  BSc (Hons) Applied Computing  |  UWTSD Birmingham  |  2026</a:t>
            </a:r>
            <a:endParaRPr lang="en-US" sz="85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2">
    <p:bg>
      <p:bgPr>
        <a:solidFill>
          <a:srgbClr val="FDF7FC"/>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7B4F6E"/>
          </a:solidFill>
          <a:ln w="12700">
            <a:solidFill>
              <a:srgbClr val="7B4F6E"/>
            </a:solidFill>
            <a:prstDash val="solid"/>
          </a:ln>
        </p:spPr>
        <p:txBody>
          <a:bodyPr/>
          <a:lstStyle/>
          <a:p>
            <a:endParaRPr lang="en-GB"/>
          </a:p>
        </p:txBody>
      </p:sp>
      <p:sp>
        <p:nvSpPr>
          <p:cNvPr id="3" name="Shape 1"/>
          <p:cNvSpPr/>
          <p:nvPr/>
        </p:nvSpPr>
        <p:spPr>
          <a:xfrm>
            <a:off x="0" y="822960"/>
            <a:ext cx="9144000" cy="45720"/>
          </a:xfrm>
          <a:prstGeom prst="rect">
            <a:avLst/>
          </a:prstGeom>
          <a:solidFill>
            <a:srgbClr val="C96F7E"/>
          </a:solidFill>
          <a:ln w="12700">
            <a:solidFill>
              <a:srgbClr val="C96F7E"/>
            </a:solidFill>
            <a:prstDash val="solid"/>
          </a:ln>
        </p:spPr>
        <p:txBody>
          <a:bodyPr/>
          <a:lstStyle/>
          <a:p>
            <a:endParaRPr lang="en-GB"/>
          </a:p>
        </p:txBody>
      </p:sp>
      <p:sp>
        <p:nvSpPr>
          <p:cNvPr id="4" name="Text 2"/>
          <p:cNvSpPr/>
          <p:nvPr/>
        </p:nvSpPr>
        <p:spPr>
          <a:xfrm>
            <a:off x="320040" y="0"/>
            <a:ext cx="8503920" cy="822960"/>
          </a:xfrm>
          <a:prstGeom prst="rect">
            <a:avLst/>
          </a:prstGeom>
          <a:noFill/>
          <a:ln/>
        </p:spPr>
        <p:txBody>
          <a:bodyPr wrap="square" rtlCol="0" anchor="ctr"/>
          <a:lstStyle/>
          <a:p>
            <a:pPr marL="0" indent="0">
              <a:buNone/>
            </a:pPr>
            <a:r>
              <a:rPr lang="en-US" sz="2200" b="1" dirty="0">
                <a:solidFill>
                  <a:srgbClr val="FFFFFF"/>
                </a:solidFill>
                <a:latin typeface="Georgia" pitchFamily="34" charset="0"/>
                <a:ea typeface="Georgia" pitchFamily="34" charset="-122"/>
                <a:cs typeface="Georgia" pitchFamily="34" charset="-120"/>
              </a:rPr>
              <a:t>References</a:t>
            </a:r>
            <a:endParaRPr lang="en-US" sz="2200" dirty="0"/>
          </a:p>
        </p:txBody>
      </p:sp>
      <p:sp>
        <p:nvSpPr>
          <p:cNvPr id="20" name="Shape 18"/>
          <p:cNvSpPr/>
          <p:nvPr/>
        </p:nvSpPr>
        <p:spPr>
          <a:xfrm>
            <a:off x="-1" y="592074"/>
            <a:ext cx="9143999" cy="4235958"/>
          </a:xfrm>
          <a:prstGeom prst="rect">
            <a:avLst/>
          </a:prstGeom>
          <a:solidFill>
            <a:srgbClr val="F5EEF3"/>
          </a:solidFill>
          <a:ln w="12700">
            <a:solidFill>
              <a:srgbClr val="E8D5E3"/>
            </a:solidFill>
            <a:prstDash val="solid"/>
          </a:ln>
        </p:spPr>
        <p:txBody>
          <a:bodyPr/>
          <a:lstStyle/>
          <a:p>
            <a:r>
              <a:rPr lang="en-GB" sz="900" dirty="0"/>
              <a:t>[1] Sport England, </a:t>
            </a:r>
            <a:r>
              <a:rPr lang="en-GB" sz="900" i="1" dirty="0"/>
              <a:t>Active Lives Survey 2023: Adult Report</a:t>
            </a:r>
            <a:r>
              <a:rPr lang="en-GB" sz="900" dirty="0"/>
              <a:t>, 2023.</a:t>
            </a:r>
            <a:br>
              <a:rPr lang="en-GB" sz="900" dirty="0"/>
            </a:br>
            <a:r>
              <a:rPr lang="en-GB" sz="900" dirty="0"/>
              <a:t>[2] World Economic Forum and McKinsey Health Institute, </a:t>
            </a:r>
            <a:r>
              <a:rPr lang="en-GB" sz="900" i="1" dirty="0"/>
              <a:t>Closing the Women’s Health Gap: A $1 Trillion Opportunity to Improve Lives and Economies</a:t>
            </a:r>
            <a:r>
              <a:rPr lang="en-GB" sz="900" dirty="0"/>
              <a:t>, 2024.</a:t>
            </a:r>
          </a:p>
          <a:p>
            <a:r>
              <a:rPr lang="en-GB" sz="900" dirty="0"/>
              <a:t>[3] Care Learning, “1.2 Identify factors that may affect the level of involvement of family members,” </a:t>
            </a:r>
            <a:r>
              <a:rPr lang="en-GB" sz="900" i="1" dirty="0"/>
              <a:t>CareLearning.org.uk</a:t>
            </a:r>
            <a:r>
              <a:rPr lang="en-GB" sz="900" dirty="0"/>
              <a:t>, 2025. [Online]. Available: </a:t>
            </a:r>
            <a:r>
              <a:rPr lang="en-GB" sz="900" dirty="0">
                <a:hlinkClick r:id="rId3"/>
              </a:rPr>
              <a:t>https://carelearning.org.uk/qualifications/level-3-diploma-care/an-41-partnership-families/1-2-identify-factors-that-may-affect-the-level-of-involvement-of-family-members</a:t>
            </a:r>
            <a:endParaRPr lang="en-GB" sz="900" dirty="0"/>
          </a:p>
          <a:p>
            <a:r>
              <a:rPr lang="en-GB" sz="900" dirty="0"/>
              <a:t>[4] Institute for Health Metrics and Evaluation, </a:t>
            </a:r>
            <a:r>
              <a:rPr lang="en-GB" sz="900" i="1" dirty="0"/>
              <a:t>Global Burden of Disease Study 2019: European Union Results</a:t>
            </a:r>
            <a:r>
              <a:rPr lang="en-GB" sz="900" dirty="0"/>
              <a:t>, 2019.</a:t>
            </a:r>
            <a:br>
              <a:rPr lang="en-GB" sz="900" dirty="0"/>
            </a:br>
            <a:r>
              <a:rPr lang="en-GB" sz="900" dirty="0"/>
              <a:t>[5] R. </a:t>
            </a:r>
            <a:r>
              <a:rPr lang="en-GB" sz="900" dirty="0" err="1"/>
              <a:t>Pramadihanto</a:t>
            </a:r>
            <a:r>
              <a:rPr lang="en-GB" sz="900" dirty="0"/>
              <a:t>, A. </a:t>
            </a:r>
            <a:r>
              <a:rPr lang="en-GB" sz="900" dirty="0" err="1"/>
              <a:t>Yuniarti</a:t>
            </a:r>
            <a:r>
              <a:rPr lang="en-GB" sz="900" dirty="0"/>
              <a:t>, and F. </a:t>
            </a:r>
            <a:r>
              <a:rPr lang="en-GB" sz="900" dirty="0" err="1"/>
              <a:t>Yunita</a:t>
            </a:r>
            <a:r>
              <a:rPr lang="en-GB" sz="900" dirty="0"/>
              <a:t>, “The effect of inclusive design on easy accessibility for disabled e-commerce users in Indonesia,” in </a:t>
            </a:r>
            <a:r>
              <a:rPr lang="en-GB" sz="900" i="1" dirty="0"/>
              <a:t>Proceedings of the IEEE International Conference on Informatics, Multimedia, Cyber and Information System (ICIMCIS)</a:t>
            </a:r>
            <a:r>
              <a:rPr lang="en-GB" sz="900" dirty="0"/>
              <a:t>, Jakarta, Indonesia, 2022, pp. 1–6, </a:t>
            </a:r>
            <a:r>
              <a:rPr lang="en-GB" sz="900" dirty="0" err="1"/>
              <a:t>doi</a:t>
            </a:r>
            <a:r>
              <a:rPr lang="en-GB" sz="900" dirty="0"/>
              <a:t>: 10.1109/ICIMCIS56361.2022.10035640.</a:t>
            </a:r>
          </a:p>
          <a:p>
            <a:r>
              <a:rPr lang="en-GB" sz="900" dirty="0"/>
              <a:t>[6] Mindbody, “How </a:t>
            </a:r>
            <a:r>
              <a:rPr lang="en-GB" sz="900" dirty="0" err="1"/>
              <a:t>ClassPass</a:t>
            </a:r>
            <a:r>
              <a:rPr lang="en-GB" sz="900" dirty="0"/>
              <a:t> works for businesses,” </a:t>
            </a:r>
            <a:r>
              <a:rPr lang="en-GB" sz="900" i="1" dirty="0"/>
              <a:t>Mindbody Online</a:t>
            </a:r>
            <a:r>
              <a:rPr lang="en-GB" sz="900" dirty="0"/>
              <a:t>, 2025. [Online]. Available: </a:t>
            </a:r>
            <a:r>
              <a:rPr lang="en-GB" sz="900" dirty="0">
                <a:hlinkClick r:id="rId4"/>
              </a:rPr>
              <a:t>https://www.mindbodyonline.com/business/education/blog/how-classpass-works-for-businesses</a:t>
            </a:r>
            <a:endParaRPr lang="en-GB" sz="900" dirty="0"/>
          </a:p>
          <a:p>
            <a:r>
              <a:rPr lang="en-GB" sz="900" dirty="0"/>
              <a:t>[7]H. Koehle </a:t>
            </a:r>
            <a:r>
              <a:rPr lang="en-GB" sz="900" i="1" dirty="0"/>
              <a:t>et al.</a:t>
            </a:r>
            <a:r>
              <a:rPr lang="en-GB" sz="900" dirty="0"/>
              <a:t>, “Digital health equity: addressing power, usability, and trust,” </a:t>
            </a:r>
            <a:r>
              <a:rPr lang="en-GB" sz="900" i="1" dirty="0"/>
              <a:t>Journal of Medical Internet Research</a:t>
            </a:r>
            <a:r>
              <a:rPr lang="en-GB" sz="900" dirty="0"/>
              <a:t>, 2022.</a:t>
            </a:r>
          </a:p>
          <a:p>
            <a:r>
              <a:rPr lang="en-GB" sz="900" dirty="0"/>
              <a:t>[8]A. </a:t>
            </a:r>
            <a:r>
              <a:rPr lang="en-GB" sz="900" dirty="0" err="1"/>
              <a:t>Naderbagi</a:t>
            </a:r>
            <a:r>
              <a:rPr lang="en-GB" sz="900" dirty="0"/>
              <a:t> </a:t>
            </a:r>
            <a:r>
              <a:rPr lang="en-GB" sz="900" i="1" dirty="0"/>
              <a:t>et al.</a:t>
            </a:r>
            <a:r>
              <a:rPr lang="en-GB" sz="900" dirty="0"/>
              <a:t>, “Cultural and contextual adaptation of digital health interventions: Narrative review,” </a:t>
            </a:r>
            <a:r>
              <a:rPr lang="en-GB" sz="900" i="1" dirty="0"/>
              <a:t>Journal of Medical Internet Research</a:t>
            </a:r>
            <a:r>
              <a:rPr lang="en-GB" sz="900" dirty="0"/>
              <a:t>, vol. 26, 2024, </a:t>
            </a:r>
            <a:r>
              <a:rPr lang="en-GB" sz="900" dirty="0" err="1"/>
              <a:t>doi</a:t>
            </a:r>
            <a:r>
              <a:rPr lang="en-GB" sz="900" dirty="0"/>
              <a:t>: 10.2196/55130. </a:t>
            </a:r>
          </a:p>
          <a:p>
            <a:r>
              <a:rPr lang="en-GB" sz="900" dirty="0"/>
              <a:t>[9]K. Denecke, “Toward inclusive design heuristics for digital health interventions,” </a:t>
            </a:r>
            <a:r>
              <a:rPr lang="en-GB" sz="900" i="1" dirty="0"/>
              <a:t>Journal of Medical Internet Research</a:t>
            </a:r>
            <a:r>
              <a:rPr lang="en-GB" sz="900" dirty="0"/>
              <a:t>, 2025. </a:t>
            </a:r>
          </a:p>
          <a:p>
            <a:r>
              <a:rPr lang="en-GB" sz="900" dirty="0"/>
              <a:t>[10] M. S. Farooq and F. Ahmed, “A blockchain-based framework for distributed agile software testing life cycle,” </a:t>
            </a:r>
            <a:r>
              <a:rPr lang="en-GB" sz="900" i="1" dirty="0" err="1"/>
              <a:t>arXiv</a:t>
            </a:r>
            <a:r>
              <a:rPr lang="en-GB" sz="900" i="1" dirty="0"/>
              <a:t> preprint arXiv:2307.07212</a:t>
            </a:r>
            <a:r>
              <a:rPr lang="en-GB" sz="900" dirty="0"/>
              <a:t>, 2023.</a:t>
            </a:r>
          </a:p>
          <a:p>
            <a:r>
              <a:rPr lang="en-GB" sz="900" dirty="0"/>
              <a:t>[11] S. Shekhar and linkedin.com, </a:t>
            </a:r>
            <a:r>
              <a:rPr lang="en-GB" sz="900" dirty="0" err="1"/>
              <a:t>Carpenteria</a:t>
            </a:r>
            <a:r>
              <a:rPr lang="en-GB" sz="900" dirty="0"/>
              <a:t>, CA. </a:t>
            </a:r>
            <a:r>
              <a:rPr lang="en-GB" sz="900" i="1" dirty="0"/>
              <a:t>Agile Software Development: Cloud Architecture.</a:t>
            </a:r>
            <a:r>
              <a:rPr lang="en-GB" sz="900" dirty="0"/>
              <a:t>, (2021). [Online Video]. Available at: https://www.linkedin.com/learning/agile-software-development-cloud-architecture?u=77966930&amp;auth=true</a:t>
            </a:r>
          </a:p>
          <a:p>
            <a:r>
              <a:rPr lang="en-GB" sz="900" dirty="0"/>
              <a:t>[12]R. Pandey, Birmingham, England. </a:t>
            </a:r>
            <a:r>
              <a:rPr lang="en-GB" sz="900" i="1" dirty="0"/>
              <a:t>Build full-stack projects with FARM Stack</a:t>
            </a:r>
            <a:r>
              <a:rPr lang="en-GB" sz="900" dirty="0"/>
              <a:t>, (2022).</a:t>
            </a:r>
          </a:p>
          <a:p>
            <a:r>
              <a:rPr lang="en-GB" sz="900" dirty="0"/>
              <a:t>[13] M. Varga, “Web Programming and Multi-Tier Architecture of Web Applications,” </a:t>
            </a:r>
            <a:r>
              <a:rPr lang="en-GB" sz="900" i="1" dirty="0"/>
              <a:t>TEM Journal</a:t>
            </a:r>
            <a:r>
              <a:rPr lang="en-GB" sz="900" dirty="0"/>
              <a:t>, vol. 13, no. 4, pp. 3286–3294, Nov. 2024, </a:t>
            </a:r>
            <a:r>
              <a:rPr lang="en-GB" sz="900" dirty="0" err="1"/>
              <a:t>doi</a:t>
            </a:r>
            <a:r>
              <a:rPr lang="en-GB" sz="900" dirty="0"/>
              <a:t>: 10.18421/TEM134-63.</a:t>
            </a:r>
          </a:p>
          <a:p>
            <a:r>
              <a:rPr lang="en-GB" sz="900" dirty="0"/>
              <a:t>[14] K. Bardhan and C. Sarkar, “DGEAR: a web-based application for differential gene expression analysis and downstream functional insights,” </a:t>
            </a:r>
            <a:r>
              <a:rPr lang="en-GB" sz="900" i="1" dirty="0"/>
              <a:t>Functional &amp; integrative genomics</a:t>
            </a:r>
            <a:r>
              <a:rPr lang="en-GB" sz="900" dirty="0"/>
              <a:t>, vol. 25, no. 1, Art. no. 264, Dec. 2025, </a:t>
            </a:r>
            <a:r>
              <a:rPr lang="en-GB" sz="900" dirty="0" err="1"/>
              <a:t>doi</a:t>
            </a:r>
            <a:r>
              <a:rPr lang="en-GB" sz="900" dirty="0"/>
              <a:t>: 10.1007/s10142-025-01764-1.</a:t>
            </a:r>
          </a:p>
          <a:p>
            <a:r>
              <a:rPr lang="en-GB" sz="900" dirty="0"/>
              <a:t>[15] L. Reznik, </a:t>
            </a:r>
            <a:r>
              <a:rPr lang="en-GB" sz="900" i="1" dirty="0"/>
              <a:t>Intelligent security systems : how artificial intelligence, machine learning and data science work for and against computer security</a:t>
            </a:r>
            <a:r>
              <a:rPr lang="en-GB" sz="900" dirty="0"/>
              <a:t>. Hoboken, New Jersey: Wiley, 2022.</a:t>
            </a:r>
          </a:p>
          <a:p>
            <a:r>
              <a:rPr lang="en-GB" sz="900" dirty="0"/>
              <a:t>[16] I. </a:t>
            </a:r>
            <a:r>
              <a:rPr lang="en-GB" sz="900" dirty="0" err="1"/>
              <a:t>Yanjari</a:t>
            </a:r>
            <a:r>
              <a:rPr lang="en-GB" sz="900" dirty="0"/>
              <a:t>, B. Marin, and G. Giachetti, “An open-source framework for cross-platform testing in agile projects,” in </a:t>
            </a:r>
            <a:r>
              <a:rPr lang="en-GB" sz="900" i="1" dirty="0"/>
              <a:t>Proceedings - International Conference of the Chilean Computer Science Society</a:t>
            </a:r>
            <a:r>
              <a:rPr lang="en-GB" sz="900" dirty="0"/>
              <a:t>, IEEE, Nov. 2022, pp. 1–8. </a:t>
            </a:r>
            <a:r>
              <a:rPr lang="en-GB" sz="900" dirty="0" err="1"/>
              <a:t>doi</a:t>
            </a:r>
            <a:r>
              <a:rPr lang="en-GB" sz="900" dirty="0"/>
              <a:t>: 10.1109/SCCC57464.2022.10000346.</a:t>
            </a:r>
          </a:p>
          <a:p>
            <a:r>
              <a:rPr lang="en-GB" sz="900" dirty="0"/>
              <a:t>[17] Błażej BADZIO </a:t>
            </a:r>
            <a:r>
              <a:rPr lang="en-GB" sz="900" i="1" dirty="0"/>
              <a:t>et al.</a:t>
            </a:r>
            <a:r>
              <a:rPr lang="en-GB" sz="900" dirty="0"/>
              <a:t>, “ANALYSIS OF THE USABILITY AND ACCESSIBILITY OF WEBSITES IN VIEW OF THEIR UNIVERSAL DESIGN PRINCIPLES,” </a:t>
            </a:r>
            <a:r>
              <a:rPr lang="en-GB" sz="900" i="1" dirty="0"/>
              <a:t>Applied Computer Science (Lublin)</a:t>
            </a:r>
            <a:r>
              <a:rPr lang="en-GB" sz="900" dirty="0"/>
              <a:t>, vol. 18, no. 3, pp. 63–85, Sept. 2022, </a:t>
            </a:r>
            <a:r>
              <a:rPr lang="en-GB" sz="900" dirty="0" err="1"/>
              <a:t>doi</a:t>
            </a:r>
            <a:r>
              <a:rPr lang="en-GB" sz="900" dirty="0"/>
              <a:t>: 10.35784/acs-2022-22.</a:t>
            </a:r>
          </a:p>
          <a:p>
            <a:r>
              <a:rPr lang="en-GB" sz="900" dirty="0"/>
              <a:t>[18] B. Frain, </a:t>
            </a:r>
            <a:r>
              <a:rPr lang="en-GB" sz="900" i="1" dirty="0"/>
              <a:t>Responsive Web Design with HTML5 and CSS : Develop future-proof responsive websites using the latest HTML5 and CSS techniques</a:t>
            </a:r>
            <a:r>
              <a:rPr lang="en-GB" sz="900" dirty="0"/>
              <a:t>, Third edition. Warsaw ; </a:t>
            </a:r>
            <a:r>
              <a:rPr lang="en-GB" sz="900" dirty="0" err="1"/>
              <a:t>Packt</a:t>
            </a:r>
            <a:r>
              <a:rPr lang="en-GB" sz="900" dirty="0"/>
              <a:t> Publishing Limited, 2021.</a:t>
            </a:r>
          </a:p>
          <a:p>
            <a:r>
              <a:rPr lang="en-GB" sz="900" dirty="0"/>
              <a:t>[19] J. Ara and C. Sik-Lanyi, “Automated evaluation of accessibility issues of webpage content: tool and evaluation,” </a:t>
            </a:r>
            <a:r>
              <a:rPr lang="en-GB" sz="900" i="1" dirty="0"/>
              <a:t>Scientific reports</a:t>
            </a:r>
            <a:r>
              <a:rPr lang="en-GB" sz="900" dirty="0"/>
              <a:t>, vol. 15, no. 1, Art. no. 9516, Mar. 2025, </a:t>
            </a:r>
            <a:r>
              <a:rPr lang="en-GB" sz="900" dirty="0" err="1"/>
              <a:t>doi</a:t>
            </a:r>
            <a:r>
              <a:rPr lang="en-GB" sz="900" dirty="0"/>
              <a:t>: 10.1038/s41598-025-92192-5.</a:t>
            </a:r>
          </a:p>
          <a:p>
            <a:r>
              <a:rPr lang="en-GB" sz="900" dirty="0"/>
              <a:t>[20] A. H. Amjad, M. Danish, B. Jah, and M. A. Gulzar, “Accessibility Issues in Ad-Driven Web Applications,” in </a:t>
            </a:r>
            <a:r>
              <a:rPr lang="en-GB" sz="900" i="1" dirty="0"/>
              <a:t>Proceedings / International Conference on Software Engineering</a:t>
            </a:r>
            <a:r>
              <a:rPr lang="en-GB" sz="900" dirty="0"/>
              <a:t>, Piscataway, NJ, USA: IEEE Press, Apr. 2025, pp. 2393–2405. </a:t>
            </a:r>
            <a:r>
              <a:rPr lang="en-GB" sz="900" dirty="0" err="1"/>
              <a:t>doi</a:t>
            </a:r>
            <a:r>
              <a:rPr lang="en-GB" sz="900" dirty="0"/>
              <a:t>: 10.1109/ICSE55347.2025.00171.</a:t>
            </a:r>
          </a:p>
          <a:p>
            <a:endParaRPr lang="en-GB" sz="800" dirty="0"/>
          </a:p>
          <a:p>
            <a:endParaRPr lang="en-GB" sz="800" dirty="0"/>
          </a:p>
          <a:p>
            <a:endParaRPr lang="en-GB" sz="800" dirty="0"/>
          </a:p>
          <a:p>
            <a:endParaRPr lang="en-GB" sz="800" dirty="0"/>
          </a:p>
          <a:p>
            <a:endParaRPr lang="en-GB" sz="800" dirty="0"/>
          </a:p>
          <a:p>
            <a:endParaRPr lang="en-GB" sz="800" dirty="0"/>
          </a:p>
          <a:p>
            <a:endParaRPr lang="en-GB" sz="800" dirty="0"/>
          </a:p>
          <a:p>
            <a:endParaRPr lang="en-GB" sz="800" dirty="0"/>
          </a:p>
          <a:p>
            <a:endParaRPr lang="en-GB" sz="800" dirty="0"/>
          </a:p>
          <a:p>
            <a:endParaRPr lang="en-GB" sz="800" dirty="0"/>
          </a:p>
          <a:p>
            <a:endParaRPr lang="en-GB" sz="800" dirty="0"/>
          </a:p>
          <a:p>
            <a:endParaRPr lang="en-GB" sz="800" dirty="0"/>
          </a:p>
        </p:txBody>
      </p:sp>
      <p:sp>
        <p:nvSpPr>
          <p:cNvPr id="23" name="Shape 21"/>
          <p:cNvSpPr/>
          <p:nvPr/>
        </p:nvSpPr>
        <p:spPr>
          <a:xfrm>
            <a:off x="0" y="4828032"/>
            <a:ext cx="9144000" cy="315468"/>
          </a:xfrm>
          <a:prstGeom prst="rect">
            <a:avLst/>
          </a:prstGeom>
          <a:solidFill>
            <a:srgbClr val="2D1A28"/>
          </a:solidFill>
          <a:ln w="12700">
            <a:solidFill>
              <a:srgbClr val="2D1A28"/>
            </a:solidFill>
            <a:prstDash val="solid"/>
          </a:ln>
        </p:spPr>
        <p:txBody>
          <a:bodyPr/>
          <a:lstStyle/>
          <a:p>
            <a:endParaRPr lang="en-GB"/>
          </a:p>
        </p:txBody>
      </p:sp>
      <p:sp>
        <p:nvSpPr>
          <p:cNvPr id="24" name="Text 22"/>
          <p:cNvSpPr/>
          <p:nvPr/>
        </p:nvSpPr>
        <p:spPr>
          <a:xfrm>
            <a:off x="0" y="4828032"/>
            <a:ext cx="9144000" cy="315468"/>
          </a:xfrm>
          <a:prstGeom prst="rect">
            <a:avLst/>
          </a:prstGeom>
          <a:noFill/>
          <a:ln/>
        </p:spPr>
        <p:txBody>
          <a:bodyPr wrap="square" rtlCol="0" anchor="ctr"/>
          <a:lstStyle/>
          <a:p>
            <a:pPr marL="0" indent="0" algn="ctr">
              <a:buNone/>
            </a:pPr>
            <a:r>
              <a:rPr lang="en-US" sz="850" b="1" dirty="0">
                <a:solidFill>
                  <a:srgbClr val="C96F7E"/>
                </a:solidFill>
                <a:latin typeface="Calibri" pitchFamily="34" charset="0"/>
                <a:ea typeface="Calibri" pitchFamily="34" charset="-122"/>
                <a:cs typeface="Calibri" pitchFamily="34" charset="-120"/>
              </a:rPr>
              <a:t>BloomWell  ✦  </a:t>
            </a:r>
            <a:r>
              <a:rPr lang="en-US" sz="850" dirty="0">
                <a:solidFill>
                  <a:srgbClr val="9B8A94"/>
                </a:solidFill>
                <a:latin typeface="Calibri" pitchFamily="34" charset="0"/>
                <a:ea typeface="Calibri" pitchFamily="34" charset="-122"/>
                <a:cs typeface="Calibri" pitchFamily="34" charset="-120"/>
              </a:rPr>
              <a:t>Sahyra Khan  |  2237641  |  BSc (Hons) Applied Computing  |  UWTSD Birmingham  |  2026</a:t>
            </a:r>
            <a:endParaRPr lang="en-US" sz="85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3">
    <p:bg>
      <p:bgPr>
        <a:solidFill>
          <a:srgbClr val="1A0D1A"/>
        </a:solidFill>
        <a:effectLst/>
      </p:bgPr>
    </p:bg>
    <p:spTree>
      <p:nvGrpSpPr>
        <p:cNvPr id="1" name=""/>
        <p:cNvGrpSpPr/>
        <p:nvPr/>
      </p:nvGrpSpPr>
      <p:grpSpPr>
        <a:xfrm>
          <a:off x="0" y="0"/>
          <a:ext cx="0" cy="0"/>
          <a:chOff x="0" y="0"/>
          <a:chExt cx="0" cy="0"/>
        </a:xfrm>
      </p:grpSpPr>
      <p:sp>
        <p:nvSpPr>
          <p:cNvPr id="2" name="Shape 0"/>
          <p:cNvSpPr/>
          <p:nvPr/>
        </p:nvSpPr>
        <p:spPr>
          <a:xfrm>
            <a:off x="0" y="0"/>
            <a:ext cx="9144000" cy="73152"/>
          </a:xfrm>
          <a:prstGeom prst="rect">
            <a:avLst/>
          </a:prstGeom>
          <a:solidFill>
            <a:srgbClr val="C96F7E"/>
          </a:solidFill>
          <a:ln w="12700">
            <a:solidFill>
              <a:srgbClr val="C96F7E"/>
            </a:solidFill>
            <a:prstDash val="solid"/>
          </a:ln>
        </p:spPr>
        <p:txBody>
          <a:bodyPr/>
          <a:lstStyle/>
          <a:p>
            <a:endParaRPr lang="en-GB"/>
          </a:p>
        </p:txBody>
      </p:sp>
      <p:sp>
        <p:nvSpPr>
          <p:cNvPr id="3" name="Shape 1"/>
          <p:cNvSpPr/>
          <p:nvPr/>
        </p:nvSpPr>
        <p:spPr>
          <a:xfrm>
            <a:off x="0" y="5070348"/>
            <a:ext cx="9144000" cy="73152"/>
          </a:xfrm>
          <a:prstGeom prst="rect">
            <a:avLst/>
          </a:prstGeom>
          <a:solidFill>
            <a:srgbClr val="7B4F6E"/>
          </a:solidFill>
          <a:ln w="12700">
            <a:solidFill>
              <a:srgbClr val="7B4F6E"/>
            </a:solidFill>
            <a:prstDash val="solid"/>
          </a:ln>
        </p:spPr>
        <p:txBody>
          <a:bodyPr/>
          <a:lstStyle/>
          <a:p>
            <a:endParaRPr lang="en-GB"/>
          </a:p>
        </p:txBody>
      </p:sp>
      <p:sp>
        <p:nvSpPr>
          <p:cNvPr id="4" name="Shape 2"/>
          <p:cNvSpPr/>
          <p:nvPr/>
        </p:nvSpPr>
        <p:spPr>
          <a:xfrm>
            <a:off x="0" y="73152"/>
            <a:ext cx="54864" cy="4997196"/>
          </a:xfrm>
          <a:prstGeom prst="rect">
            <a:avLst/>
          </a:prstGeom>
          <a:solidFill>
            <a:srgbClr val="7B4F6E"/>
          </a:solidFill>
          <a:ln w="12700">
            <a:solidFill>
              <a:srgbClr val="7B4F6E"/>
            </a:solidFill>
            <a:prstDash val="solid"/>
          </a:ln>
        </p:spPr>
        <p:txBody>
          <a:bodyPr/>
          <a:lstStyle/>
          <a:p>
            <a:endParaRPr lang="en-GB"/>
          </a:p>
        </p:txBody>
      </p:sp>
      <p:sp>
        <p:nvSpPr>
          <p:cNvPr id="5" name="Shape 3"/>
          <p:cNvSpPr/>
          <p:nvPr/>
        </p:nvSpPr>
        <p:spPr>
          <a:xfrm>
            <a:off x="9089136" y="73152"/>
            <a:ext cx="54864" cy="4997196"/>
          </a:xfrm>
          <a:prstGeom prst="rect">
            <a:avLst/>
          </a:prstGeom>
          <a:solidFill>
            <a:srgbClr val="7B4F6E"/>
          </a:solidFill>
          <a:ln w="12700">
            <a:solidFill>
              <a:srgbClr val="7B4F6E"/>
            </a:solidFill>
            <a:prstDash val="solid"/>
          </a:ln>
        </p:spPr>
        <p:txBody>
          <a:bodyPr/>
          <a:lstStyle/>
          <a:p>
            <a:endParaRPr lang="en-GB"/>
          </a:p>
        </p:txBody>
      </p:sp>
      <p:sp>
        <p:nvSpPr>
          <p:cNvPr id="6" name="Text 4"/>
          <p:cNvSpPr/>
          <p:nvPr/>
        </p:nvSpPr>
        <p:spPr>
          <a:xfrm>
            <a:off x="274320" y="365760"/>
            <a:ext cx="8595360" cy="658368"/>
          </a:xfrm>
          <a:prstGeom prst="rect">
            <a:avLst/>
          </a:prstGeom>
          <a:noFill/>
          <a:ln/>
        </p:spPr>
        <p:txBody>
          <a:bodyPr wrap="square" rtlCol="0" anchor="ctr"/>
          <a:lstStyle/>
          <a:p>
            <a:pPr marL="0" indent="0" algn="ctr">
              <a:buNone/>
            </a:pPr>
            <a:r>
              <a:rPr lang="en-US" sz="3400" b="1" dirty="0">
                <a:solidFill>
                  <a:srgbClr val="C96F7E"/>
                </a:solidFill>
                <a:latin typeface="Georgia" pitchFamily="34" charset="0"/>
                <a:ea typeface="Georgia" pitchFamily="34" charset="-122"/>
                <a:cs typeface="Georgia" pitchFamily="34" charset="-120"/>
              </a:rPr>
              <a:t>Bloom</a:t>
            </a:r>
            <a:r>
              <a:rPr lang="en-US" sz="3400" b="1" dirty="0">
                <a:solidFill>
                  <a:srgbClr val="FFFFFF"/>
                </a:solidFill>
                <a:latin typeface="Georgia" pitchFamily="34" charset="0"/>
                <a:ea typeface="Georgia" pitchFamily="34" charset="-122"/>
                <a:cs typeface="Georgia" pitchFamily="34" charset="-120"/>
              </a:rPr>
              <a:t>Well</a:t>
            </a:r>
            <a:r>
              <a:rPr lang="en-US" sz="1800" dirty="0">
                <a:solidFill>
                  <a:srgbClr val="7A9B8A"/>
                </a:solidFill>
                <a:latin typeface="Georgia" pitchFamily="34" charset="0"/>
                <a:ea typeface="Georgia" pitchFamily="34" charset="-122"/>
                <a:cs typeface="Georgia" pitchFamily="34" charset="-120"/>
              </a:rPr>
              <a:t>  ✦</a:t>
            </a:r>
            <a:endParaRPr lang="en-US" sz="3400" dirty="0"/>
          </a:p>
        </p:txBody>
      </p:sp>
      <p:sp>
        <p:nvSpPr>
          <p:cNvPr id="7" name="Text 5"/>
          <p:cNvSpPr/>
          <p:nvPr/>
        </p:nvSpPr>
        <p:spPr>
          <a:xfrm>
            <a:off x="274320" y="1078992"/>
            <a:ext cx="8595360" cy="1005840"/>
          </a:xfrm>
          <a:prstGeom prst="rect">
            <a:avLst/>
          </a:prstGeom>
          <a:noFill/>
          <a:ln/>
        </p:spPr>
        <p:txBody>
          <a:bodyPr wrap="square" rtlCol="0" anchor="ctr"/>
          <a:lstStyle/>
          <a:p>
            <a:pPr marL="0" indent="0" algn="ctr">
              <a:buNone/>
            </a:pPr>
            <a:r>
              <a:rPr lang="en-US" sz="5400" b="1" dirty="0">
                <a:solidFill>
                  <a:srgbClr val="FFFFFF"/>
                </a:solidFill>
                <a:latin typeface="Georgia" pitchFamily="34" charset="0"/>
                <a:ea typeface="Georgia" pitchFamily="34" charset="-122"/>
                <a:cs typeface="Georgia" pitchFamily="34" charset="-120"/>
              </a:rPr>
              <a:t>Thank You</a:t>
            </a:r>
            <a:endParaRPr lang="en-US" sz="5400" dirty="0"/>
          </a:p>
        </p:txBody>
      </p:sp>
      <p:sp>
        <p:nvSpPr>
          <p:cNvPr id="8" name="Text 6"/>
          <p:cNvSpPr/>
          <p:nvPr/>
        </p:nvSpPr>
        <p:spPr>
          <a:xfrm>
            <a:off x="164592" y="2337563"/>
            <a:ext cx="8595360" cy="420624"/>
          </a:xfrm>
          <a:prstGeom prst="rect">
            <a:avLst/>
          </a:prstGeom>
          <a:noFill/>
          <a:ln/>
        </p:spPr>
        <p:txBody>
          <a:bodyPr wrap="square" rtlCol="0" anchor="ctr"/>
          <a:lstStyle/>
          <a:p>
            <a:pPr marL="0" indent="0" algn="ctr">
              <a:buNone/>
            </a:pPr>
            <a:r>
              <a:rPr lang="en-US" sz="2000" i="1" dirty="0">
                <a:solidFill>
                  <a:srgbClr val="C96F7E"/>
                </a:solidFill>
                <a:latin typeface="Georgia" pitchFamily="34" charset="0"/>
                <a:ea typeface="Georgia" pitchFamily="34" charset="-122"/>
                <a:cs typeface="Georgia" pitchFamily="34" charset="-120"/>
              </a:rPr>
              <a:t>Questions &amp; Answers</a:t>
            </a:r>
            <a:endParaRPr lang="en-US" sz="2000" dirty="0"/>
          </a:p>
        </p:txBody>
      </p:sp>
      <p:sp>
        <p:nvSpPr>
          <p:cNvPr id="9" name="Shape 7"/>
          <p:cNvSpPr/>
          <p:nvPr/>
        </p:nvSpPr>
        <p:spPr>
          <a:xfrm>
            <a:off x="1938528" y="3113024"/>
            <a:ext cx="5486400" cy="0"/>
          </a:xfrm>
          <a:prstGeom prst="line">
            <a:avLst/>
          </a:prstGeom>
          <a:noFill/>
          <a:ln w="12700">
            <a:solidFill>
              <a:srgbClr val="7B4F6E"/>
            </a:solidFill>
            <a:prstDash val="solid"/>
          </a:ln>
        </p:spPr>
        <p:txBody>
          <a:bodyPr/>
          <a:lstStyle/>
          <a:p>
            <a:endParaRPr lang="en-GB"/>
          </a:p>
        </p:txBody>
      </p:sp>
      <p:sp>
        <p:nvSpPr>
          <p:cNvPr id="10" name="Text 8"/>
          <p:cNvSpPr/>
          <p:nvPr/>
        </p:nvSpPr>
        <p:spPr>
          <a:xfrm>
            <a:off x="384048" y="3678174"/>
            <a:ext cx="8595360" cy="274320"/>
          </a:xfrm>
          <a:prstGeom prst="rect">
            <a:avLst/>
          </a:prstGeom>
          <a:noFill/>
          <a:ln/>
        </p:spPr>
        <p:txBody>
          <a:bodyPr wrap="square" rtlCol="0" anchor="ctr"/>
          <a:lstStyle/>
          <a:p>
            <a:pPr marL="0" indent="0" algn="ctr">
              <a:buNone/>
            </a:pPr>
            <a:endParaRPr lang="en-US" sz="1300" b="1" dirty="0">
              <a:solidFill>
                <a:srgbClr val="FFFFFF"/>
              </a:solidFill>
              <a:latin typeface="Calibri" pitchFamily="34" charset="0"/>
              <a:ea typeface="Calibri" pitchFamily="34" charset="-122"/>
              <a:cs typeface="Calibri" pitchFamily="34" charset="-120"/>
            </a:endParaRPr>
          </a:p>
          <a:p>
            <a:pPr marL="0" indent="0" algn="ctr">
              <a:buNone/>
            </a:pPr>
            <a:r>
              <a:rPr lang="en-US" sz="1300" b="1" dirty="0">
                <a:solidFill>
                  <a:srgbClr val="FFFFFF"/>
                </a:solidFill>
                <a:latin typeface="Calibri" pitchFamily="34" charset="0"/>
                <a:ea typeface="Calibri" pitchFamily="34" charset="-122"/>
                <a:cs typeface="Calibri" pitchFamily="34" charset="-120"/>
              </a:rPr>
              <a:t>Sahyra Khan  |  2237641</a:t>
            </a:r>
            <a:endParaRPr lang="en-US" sz="1300" dirty="0"/>
          </a:p>
        </p:txBody>
      </p:sp>
      <p:sp>
        <p:nvSpPr>
          <p:cNvPr id="11" name="Text 9"/>
          <p:cNvSpPr/>
          <p:nvPr/>
        </p:nvSpPr>
        <p:spPr>
          <a:xfrm>
            <a:off x="384048" y="4142232"/>
            <a:ext cx="8595360" cy="256032"/>
          </a:xfrm>
          <a:prstGeom prst="rect">
            <a:avLst/>
          </a:prstGeom>
          <a:noFill/>
          <a:ln/>
        </p:spPr>
        <p:txBody>
          <a:bodyPr wrap="square" rtlCol="0" anchor="ctr"/>
          <a:lstStyle/>
          <a:p>
            <a:pPr marL="0" indent="0" algn="ctr">
              <a:buNone/>
            </a:pPr>
            <a:endParaRPr lang="en-US" sz="1100" dirty="0">
              <a:solidFill>
                <a:srgbClr val="9B8A94"/>
              </a:solidFill>
              <a:latin typeface="Calibri" pitchFamily="34" charset="0"/>
              <a:ea typeface="Calibri" pitchFamily="34" charset="-122"/>
              <a:cs typeface="Calibri" pitchFamily="34" charset="-120"/>
            </a:endParaRPr>
          </a:p>
          <a:p>
            <a:pPr marL="0" indent="0" algn="ctr">
              <a:buNone/>
            </a:pPr>
            <a:r>
              <a:rPr lang="en-US" sz="1100" dirty="0">
                <a:solidFill>
                  <a:srgbClr val="9B8A94"/>
                </a:solidFill>
                <a:latin typeface="Calibri" pitchFamily="34" charset="0"/>
                <a:ea typeface="Calibri" pitchFamily="34" charset="-122"/>
                <a:cs typeface="Calibri" pitchFamily="34" charset="-120"/>
              </a:rPr>
              <a:t>BSc (Hons) Applied Computing  |  IICL, UWTSD Birmingham</a:t>
            </a:r>
            <a:endParaRPr lang="en-US" sz="11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Slice</Template>
  <TotalTime>5572</TotalTime>
  <Words>3511</Words>
  <Application>Microsoft Office PowerPoint</Application>
  <PresentationFormat>On-screen Show (16:9)</PresentationFormat>
  <Paragraphs>348</Paragraphs>
  <Slides>16</Slides>
  <Notes>16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Georgia</vt:lpstr>
      <vt:lpstr>Trebuchet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BloomWell - Final Viva Presentation</dc:title>
  <dc:subject>PptxGenJS Presentation</dc:subject>
  <dc:creator>PptxGenJS</dc:creator>
  <cp:lastModifiedBy>Sahyra Khan (2237641)</cp:lastModifiedBy>
  <cp:revision>4</cp:revision>
  <dcterms:created xsi:type="dcterms:W3CDTF">2026-03-18T21:57:47Z</dcterms:created>
  <dcterms:modified xsi:type="dcterms:W3CDTF">2026-03-23T08:48:01Z</dcterms:modified>
</cp:coreProperties>
</file>