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6"/>
  </p:notesMasterIdLst>
  <p:sldIdLst>
    <p:sldId id="266" r:id="rId26"/>
    <p:sldId id="271" r:id="rId27"/>
    <p:sldId id="272" r:id="rId28"/>
    <p:sldId id="273" r:id="rId29"/>
    <p:sldId id="280" r:id="rId30"/>
    <p:sldId id="274" r:id="rId31"/>
    <p:sldId id="275" r:id="rId32"/>
    <p:sldId id="276" r:id="rId33"/>
    <p:sldId id="277" r:id="rId34"/>
    <p:sldId id="309" r:id="rId35"/>
    <p:sldId id="278" r:id="rId36"/>
    <p:sldId id="279" r:id="rId37"/>
    <p:sldId id="310" r:id="rId38"/>
    <p:sldId id="311" r:id="rId39"/>
    <p:sldId id="312" r:id="rId40"/>
    <p:sldId id="320" r:id="rId41"/>
    <p:sldId id="321" r:id="rId42"/>
    <p:sldId id="322" r:id="rId43"/>
    <p:sldId id="323" r:id="rId44"/>
    <p:sldId id="324" r:id="rId45"/>
    <p:sldId id="281" r:id="rId46"/>
    <p:sldId id="282" r:id="rId47"/>
    <p:sldId id="325" r:id="rId48"/>
    <p:sldId id="283" r:id="rId49"/>
    <p:sldId id="284" r:id="rId50"/>
    <p:sldId id="285" r:id="rId51"/>
    <p:sldId id="286" r:id="rId52"/>
    <p:sldId id="287" r:id="rId53"/>
    <p:sldId id="288" r:id="rId54"/>
    <p:sldId id="289" r:id="rId55"/>
    <p:sldId id="290" r:id="rId56"/>
    <p:sldId id="291" r:id="rId57"/>
    <p:sldId id="292" r:id="rId58"/>
    <p:sldId id="293" r:id="rId59"/>
    <p:sldId id="294" r:id="rId60"/>
    <p:sldId id="295" r:id="rId61"/>
    <p:sldId id="326" r:id="rId62"/>
    <p:sldId id="297" r:id="rId63"/>
    <p:sldId id="299" r:id="rId64"/>
    <p:sldId id="300" r:id="rId65"/>
    <p:sldId id="301" r:id="rId66"/>
    <p:sldId id="328" r:id="rId67"/>
    <p:sldId id="329" r:id="rId68"/>
    <p:sldId id="302" r:id="rId69"/>
    <p:sldId id="303" r:id="rId70"/>
    <p:sldId id="305" r:id="rId71"/>
    <p:sldId id="304" r:id="rId72"/>
    <p:sldId id="306" r:id="rId73"/>
    <p:sldId id="307" r:id="rId74"/>
    <p:sldId id="308" r:id="rId7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6320" autoAdjust="0"/>
  </p:normalViewPr>
  <p:slideViewPr>
    <p:cSldViewPr snapToGrid="0">
      <p:cViewPr varScale="1">
        <p:scale>
          <a:sx n="60" d="100"/>
          <a:sy n="60" d="100"/>
        </p:scale>
        <p:origin x="96" y="8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slide" Target="slides/slide49.xml"/><Relationship Id="rId79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284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4584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https://app-sorteos.com/en/apps/flip-a-coin-online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52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74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011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69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5F7DAC-0CD5-7503-FA37-2C1F4D8520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38C810-CF04-19EC-A0E4-4768895073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D8D9C3-02E5-25D3-47F3-9BB76046CD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B18AA8-8701-D7F7-B455-1C1DA25117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687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9374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4681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5B7B19-588C-FF75-92EC-34CD9090E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3F519C-02C0-6990-68C3-594430F53A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070537-6EB4-464F-4AE6-5FF1CA64B4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4F9C6E-CEE6-AE03-931F-BE0A4CD6B0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5294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5EE06-17C0-E76A-9E39-2B300CA625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339D8B-F15D-BC7D-0EA9-9172426F22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6E1AA2-A7B2-EA5A-8672-9781FC1311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97D137-F76F-110C-5094-DF3BF52F60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455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8DAA09-8526-2078-BEE2-DE556053DD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133079-FD0D-1DC9-2D27-0FF8984FA0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12C598-9571-2880-577F-DFC1677067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304697-35C3-986A-5A58-F62BA35241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0364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C0C3C-2AF8-548F-F55B-3A5DBFA5C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3119FE-FD23-9AA7-BF5A-88D06D7360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266CA1-2E8D-403C-E02E-D097D651E0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1B4F33-8422-E412-489A-B7FC4335C6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8019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CA2B44-2E3C-DEC7-E95D-8A812F6B3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76E1D7-F4A7-7061-1113-CAE859AE6D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622EE4-CA08-1338-20B8-A78F96A4D1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47D9D9-B79F-D252-DD50-E0CA209C4F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809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72728-420D-5BA7-FD65-3F387E53A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99F364-1A79-EDF6-15F4-B9A5BAD539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17B3A9-DE66-96D2-FCBD-3CD64EF1B1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0E2112-821E-FDDE-1ECD-203E735D7D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479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C15940-E238-EE7B-45D8-5629D30A8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1344C1-3E9C-C9EF-228A-0194875872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6C1709-228A-631C-8C76-750A45D887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BE3C12-DEF7-F65C-02D9-AF0D1C85EA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4659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A5DB2-AFD4-961A-F87E-DDED1E8149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4ACAA9-A675-5D45-0259-9729732685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7D1701-C206-8195-1165-6950D3FC6A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D9DBE0-0829-F17A-0246-55E16FA223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7767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689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7B52C-5269-869B-3489-BF0C8EB37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C0BBAA-EA12-EB91-5958-AC35FDDBEA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EF85B9-F7E7-B678-6C80-48C350F68D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71E40-0894-AD5E-D2B0-927D0ED0FC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3661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465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6438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42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4513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30204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5454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3939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393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606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3350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77521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900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19603-A293-ADEF-966B-79FCAAEA48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EE00B5-1BF8-9A54-D350-8AB19CD699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7B9DE8-ED2E-702E-5E7C-E9E5FD3DF3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3B788A-F3DD-1DD2-46FD-EB668C472B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235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27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116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33811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1C0807-663B-D5A6-C1B2-9640913DC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8C0788-9EC4-CC37-D1A2-BA731CC587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213E52-A909-7F4C-7655-C804DE454F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Null hypothesis testing</a:t>
            </a:r>
            <a:r>
              <a:rPr lang="en-US" dirty="0"/>
              <a:t>: There is no wolf.</a:t>
            </a:r>
          </a:p>
          <a:p>
            <a:r>
              <a:rPr lang="en-US" b="1" dirty="0"/>
              <a:t>Alternative hypothesis testing</a:t>
            </a:r>
            <a:r>
              <a:rPr lang="en-US" dirty="0"/>
              <a:t>: There is a wolf.</a:t>
            </a:r>
          </a:p>
          <a:p>
            <a:r>
              <a:rPr lang="en-US" dirty="0"/>
              <a:t>Villagers believing the boy when there was no wolf (Reject the null hypothesis incorrectly): Type 1 Error.</a:t>
            </a:r>
          </a:p>
          <a:p>
            <a:r>
              <a:rPr lang="en-US" dirty="0"/>
              <a:t>Villagers not believing the boy when there was a wolf (Rejecting alternative hypothesis incorrectly): Type 2 Error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155AB1-997B-9F0C-2F55-98B50F0ED6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015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3C42A6-A73D-1AF2-3FE4-A8A50F21C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F02429-1EAD-7052-C781-7F7FFD8FC6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D2D93C-D3A8-4655-BB9E-A5528688D1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7C3CD4-5970-08BF-6163-5855E3714A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61845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20754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9663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77605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87821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46835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99039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95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223158"/>
            <a:ext cx="5755922" cy="4112412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US" sz="6600" b="1" dirty="0"/>
          </a:p>
          <a:p>
            <a:endParaRPr lang="en-US" sz="1000" b="1" dirty="0">
              <a:solidFill>
                <a:schemeClr val="bg1"/>
              </a:solidFill>
            </a:endParaRPr>
          </a:p>
          <a:p>
            <a:r>
              <a:rPr lang="en-US" sz="6000" b="1" dirty="0">
                <a:solidFill>
                  <a:schemeClr val="bg1"/>
                </a:solidFill>
              </a:rPr>
              <a:t>Inferential</a:t>
            </a:r>
            <a:r>
              <a:rPr lang="en-US" sz="6000" b="1" dirty="0"/>
              <a:t> Statistics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1772FD-F2FE-AC2B-0023-619296286819}"/>
              </a:ext>
            </a:extLst>
          </p:cNvPr>
          <p:cNvSpPr txBox="1"/>
          <p:nvPr/>
        </p:nvSpPr>
        <p:spPr>
          <a:xfrm>
            <a:off x="7953499" y="5362870"/>
            <a:ext cx="4147457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endParaRPr lang="en-US" sz="3200" dirty="0"/>
          </a:p>
          <a:p>
            <a:r>
              <a:rPr lang="en-US" sz="3200" dirty="0"/>
              <a:t>Understand Probability</a:t>
            </a:r>
          </a:p>
          <a:p>
            <a:r>
              <a:rPr lang="en-US" sz="3200" dirty="0"/>
              <a:t>Learn how to design the experiment (using hypothesis)</a:t>
            </a:r>
          </a:p>
          <a:p>
            <a:r>
              <a:rPr lang="en-US" sz="3200" dirty="0"/>
              <a:t>Understand the sampling experiment</a:t>
            </a:r>
          </a:p>
          <a:p>
            <a:r>
              <a:rPr lang="en-US" sz="3200" dirty="0"/>
              <a:t>Understand Sample Values (statistics) and population values (parameters)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Inferential Statistics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GB" sz="3200" dirty="0"/>
              <a:t>Inferential statistics allow us to make predictions based upon the sampling of a large population.</a:t>
            </a:r>
          </a:p>
          <a:p>
            <a:pPr marL="0" indent="0" algn="ctr">
              <a:buNone/>
            </a:pPr>
            <a:endParaRPr lang="en-US" sz="3200" dirty="0"/>
          </a:p>
          <a:p>
            <a:r>
              <a:rPr lang="en-GB" dirty="0"/>
              <a:t>Consider a weather forecast of ’80% chance of showers tomorrow’</a:t>
            </a:r>
          </a:p>
          <a:p>
            <a:r>
              <a:rPr lang="en-GB" dirty="0"/>
              <a:t>Which of the following is true?</a:t>
            </a:r>
          </a:p>
          <a:p>
            <a:pPr lvl="1"/>
            <a:r>
              <a:rPr lang="en-GB" dirty="0"/>
              <a:t>It will rain for 80% of the day?</a:t>
            </a:r>
          </a:p>
          <a:p>
            <a:pPr lvl="1"/>
            <a:r>
              <a:rPr lang="en-GB" dirty="0"/>
              <a:t>80% of the country will be wet?</a:t>
            </a:r>
          </a:p>
          <a:p>
            <a:pPr lvl="1"/>
            <a:r>
              <a:rPr lang="en-GB" dirty="0"/>
              <a:t>There is an 80% chance that locally some rain will fall?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9547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Inferential Statistics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911927"/>
            <a:ext cx="10941708" cy="3728852"/>
          </a:xfrm>
        </p:spPr>
        <p:txBody>
          <a:bodyPr>
            <a:normAutofit/>
          </a:bodyPr>
          <a:lstStyle/>
          <a:p>
            <a:r>
              <a:rPr lang="en-GB" sz="3200" dirty="0"/>
              <a:t>This is a statement of probability, which is a statistical statement.</a:t>
            </a:r>
          </a:p>
          <a:p>
            <a:endParaRPr lang="en-GB" sz="3200" dirty="0"/>
          </a:p>
          <a:p>
            <a:r>
              <a:rPr lang="en-GB" sz="3200" dirty="0"/>
              <a:t>To understand statistical probabilities and statistical significance we need to start by understanding basic probability….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69026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Probability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158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911927"/>
            <a:ext cx="10941708" cy="3728852"/>
          </a:xfrm>
        </p:spPr>
        <p:txBody>
          <a:bodyPr>
            <a:normAutofit/>
          </a:bodyPr>
          <a:lstStyle/>
          <a:p>
            <a:r>
              <a:rPr lang="en-GB" dirty="0"/>
              <a:t>If we take a fair coin and toss it into the air there is a 50% chance (1 in 2) that it will come down heads:</a:t>
            </a:r>
          </a:p>
          <a:p>
            <a:pPr lvl="1"/>
            <a:r>
              <a:rPr lang="en-GB" dirty="0"/>
              <a:t>If a fair coin is tossed 100 times, how often will it come down heads?</a:t>
            </a:r>
          </a:p>
          <a:p>
            <a:pPr lvl="1"/>
            <a:r>
              <a:rPr lang="en-GB" dirty="0"/>
              <a:t>The statistics says 50 times.</a:t>
            </a:r>
          </a:p>
          <a:p>
            <a:pPr lvl="1"/>
            <a:r>
              <a:rPr lang="en-GB" b="1" dirty="0"/>
              <a:t>BUT</a:t>
            </a:r>
            <a:r>
              <a:rPr lang="en-GB" dirty="0"/>
              <a:t> there will always be some randomness</a:t>
            </a:r>
          </a:p>
          <a:p>
            <a:endParaRPr lang="en-GB" sz="3200" dirty="0"/>
          </a:p>
          <a:p>
            <a:r>
              <a:rPr lang="en-GB" sz="3200" dirty="0"/>
              <a:t>Toss a coin 24 times…. How many times is it heads?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AC6283-1A9B-F33A-333F-4F14A9BA14F2}"/>
              </a:ext>
            </a:extLst>
          </p:cNvPr>
          <p:cNvSpPr txBox="1"/>
          <p:nvPr/>
        </p:nvSpPr>
        <p:spPr>
          <a:xfrm>
            <a:off x="3047011" y="5372986"/>
            <a:ext cx="60979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https://app-sorteos.com/en/apps/flip-a-coin-online</a:t>
            </a:r>
          </a:p>
        </p:txBody>
      </p:sp>
    </p:spTree>
    <p:extLst>
      <p:ext uri="{BB962C8B-B14F-4D97-AF65-F5344CB8AC3E}">
        <p14:creationId xmlns:p14="http://schemas.microsoft.com/office/powerpoint/2010/main" val="2731059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793174"/>
            <a:ext cx="10941708" cy="3764478"/>
          </a:xfrm>
        </p:spPr>
        <p:txBody>
          <a:bodyPr>
            <a:normAutofit/>
          </a:bodyPr>
          <a:lstStyle/>
          <a:p>
            <a:r>
              <a:rPr lang="en-GB" dirty="0"/>
              <a:t>If we repeat the coin tossing multiple times we will get many different results, but overall the more we repeat the experiment, the closer we get to a 50:50 </a:t>
            </a:r>
            <a:r>
              <a:rPr lang="en-GB" dirty="0" err="1"/>
              <a:t>heads:tails</a:t>
            </a:r>
            <a:r>
              <a:rPr lang="en-GB" dirty="0"/>
              <a:t> split.</a:t>
            </a:r>
          </a:p>
          <a:p>
            <a:r>
              <a:rPr lang="en-GB" dirty="0"/>
              <a:t>Over an infinite number of experiments would be as predicted.</a:t>
            </a:r>
          </a:p>
          <a:p>
            <a:endParaRPr lang="en-GB" dirty="0"/>
          </a:p>
          <a:p>
            <a:r>
              <a:rPr lang="en-GB" dirty="0"/>
              <a:t>A similar situation occurs with dice</a:t>
            </a:r>
          </a:p>
          <a:p>
            <a:pPr lvl="1"/>
            <a:r>
              <a:rPr lang="en-GB" dirty="0"/>
              <a:t>A fair six-sided die, rolled an infinite number of times, would be expected to come up with the same numbers of ones, twos, threes, fours, fives and sixes.</a:t>
            </a:r>
          </a:p>
        </p:txBody>
      </p:sp>
    </p:spTree>
    <p:extLst>
      <p:ext uri="{BB962C8B-B14F-4D97-AF65-F5344CB8AC3E}">
        <p14:creationId xmlns:p14="http://schemas.microsoft.com/office/powerpoint/2010/main" val="2924792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911927"/>
            <a:ext cx="10941708" cy="3610099"/>
          </a:xfrm>
        </p:spPr>
        <p:txBody>
          <a:bodyPr>
            <a:normAutofit/>
          </a:bodyPr>
          <a:lstStyle/>
          <a:p>
            <a:r>
              <a:rPr lang="en-GB" dirty="0"/>
              <a:t>Probability statements don’t tell us exactly what will happen, but they are our best guess at what will happen.</a:t>
            </a:r>
          </a:p>
          <a:p>
            <a:endParaRPr lang="en-GB" dirty="0"/>
          </a:p>
          <a:p>
            <a:r>
              <a:rPr lang="en-GB" dirty="0"/>
              <a:t>Making predictions based on probability will, in the long term, be more accurate than any other way of forecasting.</a:t>
            </a:r>
          </a:p>
        </p:txBody>
      </p:sp>
    </p:spTree>
    <p:extLst>
      <p:ext uri="{BB962C8B-B14F-4D97-AF65-F5344CB8AC3E}">
        <p14:creationId xmlns:p14="http://schemas.microsoft.com/office/powerpoint/2010/main" val="1532085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So if:</a:t>
            </a:r>
          </a:p>
          <a:p>
            <a:pPr lvl="1"/>
            <a:r>
              <a:rPr lang="en-GB" sz="2800" dirty="0"/>
              <a:t>the probability of getting a head is 0.5 </a:t>
            </a:r>
            <a:r>
              <a:rPr lang="en-GB" sz="2800" b="1" dirty="0"/>
              <a:t>(50%)</a:t>
            </a:r>
          </a:p>
          <a:p>
            <a:pPr lvl="1"/>
            <a:r>
              <a:rPr lang="en-GB" sz="2800" dirty="0"/>
              <a:t>The probability of getting a tail is 0.5 </a:t>
            </a:r>
            <a:r>
              <a:rPr lang="en-GB" sz="2800" b="1" dirty="0"/>
              <a:t>(50%)</a:t>
            </a:r>
          </a:p>
          <a:p>
            <a:pPr lvl="1"/>
            <a:r>
              <a:rPr lang="en-GB" sz="2800" dirty="0"/>
              <a:t>What is the probability of getting a head or a tail?</a:t>
            </a:r>
          </a:p>
        </p:txBody>
      </p:sp>
    </p:spTree>
    <p:extLst>
      <p:ext uri="{BB962C8B-B14F-4D97-AF65-F5344CB8AC3E}">
        <p14:creationId xmlns:p14="http://schemas.microsoft.com/office/powerpoint/2010/main" val="2118043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616A4-48CB-E1E6-F008-E72BE16EED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E1194E8-5200-9943-D081-092DE6DCC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7A2210E9-2281-A151-0989-1DB2C7D760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20042"/>
                <a:ext cx="10941708" cy="418011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So if:</a:t>
                </a:r>
              </a:p>
              <a:p>
                <a:pPr lvl="1"/>
                <a:r>
                  <a:rPr lang="en-GB" dirty="0"/>
                  <a:t>the probability of getting a head is 0.5 </a:t>
                </a:r>
                <a:r>
                  <a:rPr lang="en-GB" b="1" dirty="0"/>
                  <a:t>(50%)</a:t>
                </a:r>
              </a:p>
              <a:p>
                <a:pPr lvl="1"/>
                <a:r>
                  <a:rPr lang="en-GB" dirty="0"/>
                  <a:t>The probability of getting a tail is 0.5 </a:t>
                </a:r>
                <a:r>
                  <a:rPr lang="en-GB" b="1" dirty="0"/>
                  <a:t>(50%)</a:t>
                </a:r>
              </a:p>
              <a:p>
                <a:pPr lvl="1"/>
                <a:r>
                  <a:rPr lang="en-GB" dirty="0"/>
                  <a:t>What is the probability of getting a head or a tail?</a:t>
                </a:r>
              </a:p>
              <a:p>
                <a:pPr lvl="1"/>
                <a:endParaRPr lang="en-GB" dirty="0"/>
              </a:p>
              <a:p>
                <a:r>
                  <a:rPr lang="en-GB" dirty="0"/>
                  <a:t>Because these are mutually exclusive, the probabilities are added</a:t>
                </a:r>
              </a:p>
              <a:p>
                <a:pPr lvl="1"/>
                <a:r>
                  <a:rPr lang="en-GB" b="1" dirty="0"/>
                  <a:t>0.5+0.5=1.0 or 100% </a:t>
                </a:r>
                <a:r>
                  <a:rPr lang="en-GB" dirty="0"/>
                  <a:t>(assuming that the coin will not land on its edge </a:t>
                </a:r>
                <a:r>
                  <a:rPr lang="en-GB" dirty="0">
                    <a:sym typeface="Wingdings" panose="05000000000000000000" pitchFamily="2" charset="2"/>
                  </a:rPr>
                  <a:t>)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Similarly the probability of a die rolling a one OR a two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𝟏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𝟔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+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𝟏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𝟔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𝟐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𝟔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𝟏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𝟑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𝟑𝟑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𝟑𝟑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%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7A2210E9-2281-A151-0989-1DB2C7D760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20042"/>
                <a:ext cx="10941708" cy="4180113"/>
              </a:xfrm>
              <a:blipFill>
                <a:blip r:embed="rId3"/>
                <a:stretch>
                  <a:fillRect l="-1003" t="-32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9854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Suppose we toss two coins…</a:t>
            </a:r>
          </a:p>
          <a:p>
            <a:r>
              <a:rPr lang="en-GB" dirty="0"/>
              <a:t>What is the probability of getting a head and a tail?</a:t>
            </a:r>
          </a:p>
        </p:txBody>
      </p:sp>
    </p:spTree>
    <p:extLst>
      <p:ext uri="{BB962C8B-B14F-4D97-AF65-F5344CB8AC3E}">
        <p14:creationId xmlns:p14="http://schemas.microsoft.com/office/powerpoint/2010/main" val="1854528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Suppose we toss two coins…</a:t>
            </a:r>
          </a:p>
          <a:p>
            <a:r>
              <a:rPr lang="en-GB" dirty="0"/>
              <a:t>What is the probability of getting a head and a tail?</a:t>
            </a:r>
          </a:p>
          <a:p>
            <a:r>
              <a:rPr lang="en-GB" dirty="0"/>
              <a:t>The obvious (but wrong) answer is 0.33</a:t>
            </a:r>
          </a:p>
          <a:p>
            <a:pPr lvl="1"/>
            <a:r>
              <a:rPr lang="en-GB" dirty="0"/>
              <a:t>Three possible outcomes – two heads, two tails, a head and a tail</a:t>
            </a:r>
          </a:p>
          <a:p>
            <a:pPr lvl="1"/>
            <a:endParaRPr lang="en-GB" dirty="0"/>
          </a:p>
          <a:p>
            <a:r>
              <a:rPr lang="en-GB" dirty="0"/>
              <a:t>There are actually</a:t>
            </a:r>
            <a:r>
              <a:rPr lang="en-GB" b="1" dirty="0"/>
              <a:t> four </a:t>
            </a:r>
            <a:r>
              <a:rPr lang="en-GB" dirty="0"/>
              <a:t>possible outcomes: </a:t>
            </a:r>
            <a:r>
              <a:rPr lang="en-GB" b="1" dirty="0"/>
              <a:t>HH, TT, </a:t>
            </a:r>
            <a:r>
              <a:rPr lang="en-GB" b="1" dirty="0">
                <a:solidFill>
                  <a:srgbClr val="FF0000"/>
                </a:solidFill>
              </a:rPr>
              <a:t>HT, TH</a:t>
            </a:r>
          </a:p>
          <a:p>
            <a:pPr lvl="1"/>
            <a:r>
              <a:rPr lang="en-GB" dirty="0"/>
              <a:t>Two of these are a head and a tail, so the probability is</a:t>
            </a:r>
          </a:p>
          <a:p>
            <a:pPr marL="0" indent="0" algn="ctr">
              <a:buNone/>
            </a:pPr>
            <a:r>
              <a:rPr lang="en-GB" sz="3600" b="1" dirty="0"/>
              <a:t>2/4 = 0.5 = 50%</a:t>
            </a:r>
          </a:p>
        </p:txBody>
      </p:sp>
    </p:spTree>
    <p:extLst>
      <p:ext uri="{BB962C8B-B14F-4D97-AF65-F5344CB8AC3E}">
        <p14:creationId xmlns:p14="http://schemas.microsoft.com/office/powerpoint/2010/main" val="32459271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FAA6F7-DDE0-51C4-6964-05627DD2B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32589E-9CEC-757B-2417-0EED42F65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B73AB1A-6580-127A-1FBF-E7747A603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US" dirty="0"/>
              <a:t>Suppose we roll two six-sided dice</a:t>
            </a:r>
          </a:p>
          <a:p>
            <a:r>
              <a:rPr lang="en-US" dirty="0"/>
              <a:t>What are the probabilities of getting the following scores:</a:t>
            </a:r>
          </a:p>
          <a:p>
            <a:pPr lvl="1"/>
            <a:r>
              <a:rPr lang="en-US" sz="2800" b="1" dirty="0"/>
              <a:t>2, 3, 4, 5, 6, 7, 8, 9, 10, 11, 12</a:t>
            </a:r>
          </a:p>
          <a:p>
            <a:r>
              <a:rPr lang="en-US" dirty="0"/>
              <a:t>Once you have the probabilities confirm that they add up to 1.</a:t>
            </a:r>
          </a:p>
        </p:txBody>
      </p:sp>
    </p:spTree>
    <p:extLst>
      <p:ext uri="{BB962C8B-B14F-4D97-AF65-F5344CB8AC3E}">
        <p14:creationId xmlns:p14="http://schemas.microsoft.com/office/powerpoint/2010/main" val="1661288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52BB3-3055-B599-5D9E-FB6B887E7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FB65989-0737-96A8-004D-A76C177B2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BF10CF8-7F13-51DC-95D1-EE7CAA08D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US" sz="3200" dirty="0"/>
              <a:t>Possible scores:</a:t>
            </a:r>
          </a:p>
          <a:p>
            <a:pPr lvl="1"/>
            <a:r>
              <a:rPr lang="en-US" sz="2800" dirty="0"/>
              <a:t>(1,1), (1,2), (1,3), (1,4), (1,5), (1,6)</a:t>
            </a:r>
          </a:p>
          <a:p>
            <a:pPr lvl="1"/>
            <a:r>
              <a:rPr lang="en-US" sz="2800" dirty="0"/>
              <a:t>(2,1), (2,2), (2,3), (2,4), (2,5), (2,6)</a:t>
            </a:r>
          </a:p>
          <a:p>
            <a:pPr lvl="1"/>
            <a:r>
              <a:rPr lang="en-US" sz="2800" dirty="0"/>
              <a:t>(3,1), (3,2), (3,3), (3,4), (3,5), (3,6)</a:t>
            </a:r>
          </a:p>
          <a:p>
            <a:pPr lvl="1"/>
            <a:r>
              <a:rPr lang="en-US" sz="2800" dirty="0"/>
              <a:t>(4,1), (4,2), (4,3), (4,4), (4,5), (4,6)</a:t>
            </a:r>
          </a:p>
          <a:p>
            <a:pPr lvl="1"/>
            <a:r>
              <a:rPr lang="en-US" sz="2800" dirty="0"/>
              <a:t>(5,1), (5,2), (5,3), (5,4), (5,5), (5,6)</a:t>
            </a:r>
          </a:p>
          <a:p>
            <a:pPr lvl="1"/>
            <a:r>
              <a:rPr lang="en-US" sz="2800" dirty="0"/>
              <a:t>(6,1), (6,2), (6,3), (6,4), (6,5), (6,6)</a:t>
            </a:r>
          </a:p>
          <a:p>
            <a:r>
              <a:rPr lang="en-US" b="1" dirty="0"/>
              <a:t>A total of 36 possible outcomes.</a:t>
            </a:r>
          </a:p>
        </p:txBody>
      </p:sp>
    </p:spTree>
    <p:extLst>
      <p:ext uri="{BB962C8B-B14F-4D97-AF65-F5344CB8AC3E}">
        <p14:creationId xmlns:p14="http://schemas.microsoft.com/office/powerpoint/2010/main" val="4233893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1A12E-A854-EBAA-B5E6-1F330D283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3FC32A7-7425-D5D6-0F7B-5A5C37903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2B12D38-DCCF-067F-48FA-91F24342C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6951232" cy="4381994"/>
          </a:xfrm>
        </p:spPr>
        <p:txBody>
          <a:bodyPr>
            <a:normAutofit/>
          </a:bodyPr>
          <a:lstStyle/>
          <a:p>
            <a:r>
              <a:rPr lang="en-US" sz="3200" dirty="0"/>
              <a:t>Possible scores:</a:t>
            </a:r>
          </a:p>
          <a:p>
            <a:pPr lvl="1"/>
            <a:r>
              <a:rPr lang="en-US" sz="2800" dirty="0"/>
              <a:t>(1,1), (1,2), (1,3), (1,4), (1,5), (1,6)</a:t>
            </a:r>
          </a:p>
          <a:p>
            <a:pPr lvl="1"/>
            <a:r>
              <a:rPr lang="en-US" sz="2800" dirty="0"/>
              <a:t>(2,1), (2,2), (2,3), (2,4), (2,5), (2,6)</a:t>
            </a:r>
          </a:p>
          <a:p>
            <a:pPr lvl="1"/>
            <a:r>
              <a:rPr lang="en-US" sz="2800" dirty="0"/>
              <a:t>(3,1), (3,2), (3,3), (3,4), (3,5), (3,6)</a:t>
            </a:r>
          </a:p>
          <a:p>
            <a:pPr lvl="1"/>
            <a:r>
              <a:rPr lang="en-US" sz="2800" dirty="0"/>
              <a:t>(4,1), (4,2), (4,3), (4,4), (4,5), (4,6)</a:t>
            </a:r>
          </a:p>
          <a:p>
            <a:pPr lvl="1"/>
            <a:r>
              <a:rPr lang="en-US" sz="2800" dirty="0"/>
              <a:t>(5,1), (5,2), (5,3), (5,4), (5,5), (5,6)</a:t>
            </a:r>
          </a:p>
          <a:p>
            <a:pPr lvl="1"/>
            <a:r>
              <a:rPr lang="en-US" sz="2800" dirty="0"/>
              <a:t>(6,1), (6,2), (6,3), (6,4), (6,5), (6,6)</a:t>
            </a:r>
          </a:p>
          <a:p>
            <a:r>
              <a:rPr lang="en-US" b="1" dirty="0"/>
              <a:t>A total of 36 possible outcomes.</a:t>
            </a:r>
          </a:p>
          <a:p>
            <a:pPr lvl="1"/>
            <a:r>
              <a:rPr lang="en-US" b="1" dirty="0"/>
              <a:t>1 chance to roll 2.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99F97F4-F064-1CEB-4BF5-03133B344684}"/>
              </a:ext>
            </a:extLst>
          </p:cNvPr>
          <p:cNvSpPr/>
          <p:nvPr/>
        </p:nvSpPr>
        <p:spPr>
          <a:xfrm>
            <a:off x="1550721" y="2030680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285BFD6-E2B1-3084-8A14-E0F34C2F262D}"/>
                  </a:ext>
                </a:extLst>
              </p:cNvPr>
              <p:cNvSpPr txBox="1"/>
              <p:nvPr/>
            </p:nvSpPr>
            <p:spPr>
              <a:xfrm>
                <a:off x="6792686" y="1690688"/>
                <a:ext cx="5237018" cy="11490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>
                    <a:solidFill>
                      <a:schemeClr val="tx1"/>
                    </a:solidFill>
                  </a:rPr>
                  <a:t>Probability of a 2: </a:t>
                </a:r>
                <a14:m>
                  <m:oMath xmlns:m="http://schemas.openxmlformats.org/officeDocument/2006/math">
                    <m:r>
                      <a:rPr lang="en-US" sz="24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𝟎𝟐𝟖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𝟖</m:t>
                    </m:r>
                  </m:oMath>
                </a14:m>
                <a:r>
                  <a:rPr lang="en-GB" sz="2400" b="1" dirty="0"/>
                  <a:t>%</a:t>
                </a:r>
              </a:p>
              <a:p>
                <a:endParaRPr lang="en-GB" sz="1000" b="1" dirty="0"/>
              </a:p>
              <a:p>
                <a:endParaRPr lang="en-GB" sz="2400" b="1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285BFD6-E2B1-3084-8A14-E0F34C2F262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2686" y="1690688"/>
                <a:ext cx="5237018" cy="1149033"/>
              </a:xfrm>
              <a:prstGeom prst="rect">
                <a:avLst/>
              </a:prstGeom>
              <a:blipFill>
                <a:blip r:embed="rId3"/>
                <a:stretch>
                  <a:fillRect l="-17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27194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72020C-C0E3-951A-9127-47D836496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C938CE3-A90E-9314-BC5F-DDA3CAA6F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2C4D6DC-5B8B-B0AD-ED3F-8C236E469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6951232" cy="4381994"/>
          </a:xfrm>
        </p:spPr>
        <p:txBody>
          <a:bodyPr>
            <a:normAutofit/>
          </a:bodyPr>
          <a:lstStyle/>
          <a:p>
            <a:r>
              <a:rPr lang="en-US" sz="3200" dirty="0"/>
              <a:t>Possible scores:</a:t>
            </a:r>
          </a:p>
          <a:p>
            <a:pPr lvl="1"/>
            <a:r>
              <a:rPr lang="en-US" sz="2800" dirty="0"/>
              <a:t>(1,1), (1,2), (1,3), (1,4), (1,5), (1,6)</a:t>
            </a:r>
          </a:p>
          <a:p>
            <a:pPr lvl="1"/>
            <a:r>
              <a:rPr lang="en-US" sz="2800" dirty="0"/>
              <a:t>(2,1), (2,2), (2,3), (2,4), (2,5), (2,6)</a:t>
            </a:r>
          </a:p>
          <a:p>
            <a:pPr lvl="1"/>
            <a:r>
              <a:rPr lang="en-US" sz="2800" dirty="0"/>
              <a:t>(3,1), (3,2), (3,3), (3,4), (3,5), (3,6)</a:t>
            </a:r>
          </a:p>
          <a:p>
            <a:pPr lvl="1"/>
            <a:r>
              <a:rPr lang="en-US" sz="2800" dirty="0"/>
              <a:t>(4,1), (4,2), (4,3), (4,4), (4,5), (4,6)</a:t>
            </a:r>
          </a:p>
          <a:p>
            <a:pPr lvl="1"/>
            <a:r>
              <a:rPr lang="en-US" sz="2800" dirty="0"/>
              <a:t>(5,1), (5,2), (5,3), (5,4), (5,5), (5,6)</a:t>
            </a:r>
          </a:p>
          <a:p>
            <a:pPr lvl="1"/>
            <a:r>
              <a:rPr lang="en-US" sz="2800" dirty="0"/>
              <a:t>(6,1), (6,2), (6,3), (6,4), (6,5), (6,6)</a:t>
            </a:r>
          </a:p>
          <a:p>
            <a:r>
              <a:rPr lang="en-US" b="1" dirty="0"/>
              <a:t>A total of 36 possible outcomes.</a:t>
            </a:r>
          </a:p>
          <a:p>
            <a:pPr lvl="1"/>
            <a:r>
              <a:rPr lang="en-US" b="1" dirty="0"/>
              <a:t>2 chances to roll 3.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EB27912A-16B5-A296-7B30-211E5F3B832A}"/>
              </a:ext>
            </a:extLst>
          </p:cNvPr>
          <p:cNvSpPr/>
          <p:nvPr/>
        </p:nvSpPr>
        <p:spPr>
          <a:xfrm>
            <a:off x="2408367" y="2015475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C6791E0-A976-D1B7-CD1C-3CD780933F3A}"/>
              </a:ext>
            </a:extLst>
          </p:cNvPr>
          <p:cNvSpPr/>
          <p:nvPr/>
        </p:nvSpPr>
        <p:spPr>
          <a:xfrm>
            <a:off x="1521676" y="2467097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454247D-0772-063C-55FF-0E2580B92BB3}"/>
                  </a:ext>
                </a:extLst>
              </p:cNvPr>
              <p:cNvSpPr txBox="1"/>
              <p:nvPr/>
            </p:nvSpPr>
            <p:spPr>
              <a:xfrm>
                <a:off x="6792686" y="1690688"/>
                <a:ext cx="5237018" cy="18364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>
                    <a:solidFill>
                      <a:schemeClr val="tx1"/>
                    </a:solidFill>
                  </a:rPr>
                  <a:t>Probability of a 2: </a:t>
                </a:r>
                <a14:m>
                  <m:oMath xmlns:m="http://schemas.openxmlformats.org/officeDocument/2006/math">
                    <m:r>
                      <a:rPr lang="en-US" sz="24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𝟎𝟐𝟖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𝟖</m:t>
                    </m:r>
                  </m:oMath>
                </a14:m>
                <a:r>
                  <a:rPr lang="en-GB" sz="2400" b="1" dirty="0"/>
                  <a:t>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3: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𝟎𝟓𝟔</m:t>
                    </m:r>
                  </m:oMath>
                </a14:m>
                <a:r>
                  <a:rPr lang="en-GB" sz="2400" b="1" dirty="0"/>
                  <a:t> = 5.6%</a:t>
                </a:r>
              </a:p>
              <a:p>
                <a:endParaRPr lang="en-GB" sz="1000" b="1" dirty="0"/>
              </a:p>
              <a:p>
                <a:endParaRPr lang="en-GB" sz="24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454247D-0772-063C-55FF-0E2580B92B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2686" y="1690688"/>
                <a:ext cx="5237018" cy="1836400"/>
              </a:xfrm>
              <a:prstGeom prst="rect">
                <a:avLst/>
              </a:prstGeom>
              <a:blipFill>
                <a:blip r:embed="rId3"/>
                <a:stretch>
                  <a:fillRect l="-17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4315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03CE6A-3884-86F1-B5D6-23E251BED9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B34C97-98F6-B0BD-9D5A-7B2FD6156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FE50904-FF3B-D172-D153-B0777D2FF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6951232" cy="4381994"/>
          </a:xfrm>
        </p:spPr>
        <p:txBody>
          <a:bodyPr>
            <a:normAutofit/>
          </a:bodyPr>
          <a:lstStyle/>
          <a:p>
            <a:r>
              <a:rPr lang="en-US" sz="3200" dirty="0"/>
              <a:t>Possible scores:</a:t>
            </a:r>
          </a:p>
          <a:p>
            <a:pPr lvl="1"/>
            <a:r>
              <a:rPr lang="en-US" sz="2800" dirty="0"/>
              <a:t>(1,1), (1,2), (1,3), (1,4), (1,5), (1,6)</a:t>
            </a:r>
          </a:p>
          <a:p>
            <a:pPr lvl="1"/>
            <a:r>
              <a:rPr lang="en-US" sz="2800" dirty="0"/>
              <a:t>(2,1), (2,2), (2,3), (2,4), (2,5), (2,6)</a:t>
            </a:r>
          </a:p>
          <a:p>
            <a:pPr lvl="1"/>
            <a:r>
              <a:rPr lang="en-US" sz="2800" dirty="0"/>
              <a:t>(3,1), (3,2), (3,3), (3,4), (3,5), (3,6)</a:t>
            </a:r>
          </a:p>
          <a:p>
            <a:pPr lvl="1"/>
            <a:r>
              <a:rPr lang="en-US" sz="2800" dirty="0"/>
              <a:t>(4,1), (4,2), (4,3), (4,4), (4,5), (4,6)</a:t>
            </a:r>
          </a:p>
          <a:p>
            <a:pPr lvl="1"/>
            <a:r>
              <a:rPr lang="en-US" sz="2800" dirty="0"/>
              <a:t>(5,1), (5,2), (5,3), (5,4), (5,5), (5,6)</a:t>
            </a:r>
          </a:p>
          <a:p>
            <a:pPr lvl="1"/>
            <a:r>
              <a:rPr lang="en-US" sz="2800" dirty="0"/>
              <a:t>(6,1), (6,2), (6,3), (6,4), (6,5), (6,6)</a:t>
            </a:r>
          </a:p>
          <a:p>
            <a:r>
              <a:rPr lang="en-US" b="1" dirty="0"/>
              <a:t>A total of 36 possible outcomes.</a:t>
            </a:r>
          </a:p>
          <a:p>
            <a:pPr lvl="1"/>
            <a:r>
              <a:rPr lang="en-US" b="1" dirty="0"/>
              <a:t>3 chances to roll 4.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6895ED2F-465B-3F95-2438-65C45594E641}"/>
              </a:ext>
            </a:extLst>
          </p:cNvPr>
          <p:cNvSpPr/>
          <p:nvPr/>
        </p:nvSpPr>
        <p:spPr>
          <a:xfrm>
            <a:off x="2435175" y="2465611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0F87D1E-AAED-68FF-0C5A-F83377154E2C}"/>
              </a:ext>
            </a:extLst>
          </p:cNvPr>
          <p:cNvSpPr/>
          <p:nvPr/>
        </p:nvSpPr>
        <p:spPr>
          <a:xfrm>
            <a:off x="1575291" y="2909647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F4540CD-1C0B-B2A6-18FE-93DBD826327A}"/>
              </a:ext>
            </a:extLst>
          </p:cNvPr>
          <p:cNvSpPr/>
          <p:nvPr/>
        </p:nvSpPr>
        <p:spPr>
          <a:xfrm>
            <a:off x="3249179" y="1993073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1B2D9A8-B508-9B94-19D4-0AE08BE012DB}"/>
                  </a:ext>
                </a:extLst>
              </p:cNvPr>
              <p:cNvSpPr txBox="1"/>
              <p:nvPr/>
            </p:nvSpPr>
            <p:spPr>
              <a:xfrm>
                <a:off x="6792686" y="1690688"/>
                <a:ext cx="5237018" cy="2351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>
                    <a:solidFill>
                      <a:schemeClr val="tx1"/>
                    </a:solidFill>
                  </a:rPr>
                  <a:t>Probability of a 2: </a:t>
                </a:r>
                <a14:m>
                  <m:oMath xmlns:m="http://schemas.openxmlformats.org/officeDocument/2006/math">
                    <m:r>
                      <a:rPr lang="en-US" sz="24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𝟎𝟐𝟖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𝟖</m:t>
                    </m:r>
                  </m:oMath>
                </a14:m>
                <a:r>
                  <a:rPr lang="en-GB" sz="2400" b="1" dirty="0"/>
                  <a:t>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3: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𝟎𝟓𝟔</m:t>
                    </m:r>
                  </m:oMath>
                </a14:m>
                <a:r>
                  <a:rPr lang="en-GB" sz="2400" b="1" dirty="0"/>
                  <a:t> = 5.6%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4: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𝟑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𝟎𝟖𝟑</m:t>
                    </m:r>
                  </m:oMath>
                </a14:m>
                <a:r>
                  <a:rPr lang="en-GB" sz="2400" b="1" dirty="0"/>
                  <a:t> = 8.3%</a:t>
                </a:r>
              </a:p>
              <a:p>
                <a:endParaRPr lang="en-GB" sz="2400" b="1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1B2D9A8-B508-9B94-19D4-0AE08BE012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2686" y="1690688"/>
                <a:ext cx="5237018" cy="2351991"/>
              </a:xfrm>
              <a:prstGeom prst="rect">
                <a:avLst/>
              </a:prstGeom>
              <a:blipFill>
                <a:blip r:embed="rId3"/>
                <a:stretch>
                  <a:fillRect l="-17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4948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459AD-51F8-3269-F8DD-34CA2313A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A474DB8-C2F1-21AB-DF89-CB78415C9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A93EBFA-D5F3-624E-F3AE-DF95E86D1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6951232" cy="4381994"/>
          </a:xfrm>
        </p:spPr>
        <p:txBody>
          <a:bodyPr>
            <a:normAutofit/>
          </a:bodyPr>
          <a:lstStyle/>
          <a:p>
            <a:r>
              <a:rPr lang="en-US" sz="3200" dirty="0"/>
              <a:t>Possible scores:</a:t>
            </a:r>
          </a:p>
          <a:p>
            <a:pPr lvl="1"/>
            <a:r>
              <a:rPr lang="en-US" sz="2800" dirty="0"/>
              <a:t>(1,1), (1,2), (1,3), (1,4), (1,5), (1,6)</a:t>
            </a:r>
          </a:p>
          <a:p>
            <a:pPr lvl="1"/>
            <a:r>
              <a:rPr lang="en-US" sz="2800" dirty="0"/>
              <a:t>(2,1), (2,2), (2,3), (2,4), (2,5), (2,6)</a:t>
            </a:r>
          </a:p>
          <a:p>
            <a:pPr lvl="1"/>
            <a:r>
              <a:rPr lang="en-US" sz="2800" dirty="0"/>
              <a:t>(3,1), (3,2), (3,3), (3,4), (3,5), (3,6)</a:t>
            </a:r>
          </a:p>
          <a:p>
            <a:pPr lvl="1"/>
            <a:r>
              <a:rPr lang="en-US" sz="2800" dirty="0"/>
              <a:t>(4,1), (4,2), (4,3), (4,4), (4,5), (4,6)</a:t>
            </a:r>
          </a:p>
          <a:p>
            <a:pPr lvl="1"/>
            <a:r>
              <a:rPr lang="en-US" sz="2800" dirty="0"/>
              <a:t>(5,1), (5,2), (5,3), (5,4), (5,5), (5,6)</a:t>
            </a:r>
          </a:p>
          <a:p>
            <a:pPr lvl="1"/>
            <a:r>
              <a:rPr lang="en-US" sz="2800" dirty="0"/>
              <a:t>(6,1), (6,2), (6,3), (6,4), (6,5), (6,6)</a:t>
            </a:r>
          </a:p>
          <a:p>
            <a:r>
              <a:rPr lang="en-US" b="1" dirty="0"/>
              <a:t>A total of 36 possible outcomes.</a:t>
            </a:r>
          </a:p>
          <a:p>
            <a:pPr lvl="1"/>
            <a:r>
              <a:rPr lang="en-US" b="1" dirty="0"/>
              <a:t>4 chances to roll 5.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B4287515-7DE6-CD61-E0C9-B925499F75C8}"/>
              </a:ext>
            </a:extLst>
          </p:cNvPr>
          <p:cNvSpPr/>
          <p:nvPr/>
        </p:nvSpPr>
        <p:spPr>
          <a:xfrm>
            <a:off x="2429782" y="2841724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34B1899-4D75-53DA-5E4C-72041340BF26}"/>
              </a:ext>
            </a:extLst>
          </p:cNvPr>
          <p:cNvSpPr/>
          <p:nvPr/>
        </p:nvSpPr>
        <p:spPr>
          <a:xfrm>
            <a:off x="1552351" y="3387989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712F03E-4505-5953-1B2D-9656FE6132FB}"/>
              </a:ext>
            </a:extLst>
          </p:cNvPr>
          <p:cNvSpPr/>
          <p:nvPr/>
        </p:nvSpPr>
        <p:spPr>
          <a:xfrm>
            <a:off x="3249179" y="2418606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41530BC-C588-D1B8-52EF-56DD1C8CCDCB}"/>
              </a:ext>
            </a:extLst>
          </p:cNvPr>
          <p:cNvSpPr/>
          <p:nvPr/>
        </p:nvSpPr>
        <p:spPr>
          <a:xfrm>
            <a:off x="4078793" y="1996594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C74852F-DFE8-71D8-EB34-1163E6F9467E}"/>
                  </a:ext>
                </a:extLst>
              </p:cNvPr>
              <p:cNvSpPr txBox="1"/>
              <p:nvPr/>
            </p:nvSpPr>
            <p:spPr>
              <a:xfrm>
                <a:off x="6792686" y="1690688"/>
                <a:ext cx="5237018" cy="30578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>
                    <a:solidFill>
                      <a:schemeClr val="tx1"/>
                    </a:solidFill>
                  </a:rPr>
                  <a:t>Probability of a 2: </a:t>
                </a:r>
                <a14:m>
                  <m:oMath xmlns:m="http://schemas.openxmlformats.org/officeDocument/2006/math">
                    <m:r>
                      <a:rPr lang="en-US" sz="24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𝟎𝟐𝟖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𝟖</m:t>
                    </m:r>
                  </m:oMath>
                </a14:m>
                <a:r>
                  <a:rPr lang="en-GB" sz="2400" b="1" dirty="0"/>
                  <a:t>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3: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𝟎𝟓𝟔</m:t>
                    </m:r>
                  </m:oMath>
                </a14:m>
                <a:r>
                  <a:rPr lang="en-GB" sz="2400" b="1" dirty="0"/>
                  <a:t> = 5.6%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4: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𝟑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𝟎𝟖𝟑</m:t>
                    </m:r>
                  </m:oMath>
                </a14:m>
                <a:r>
                  <a:rPr lang="en-GB" sz="2400" b="1" dirty="0"/>
                  <a:t> = 8.3%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5: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𝟒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𝟏𝟏𝟏</m:t>
                    </m:r>
                  </m:oMath>
                </a14:m>
                <a:r>
                  <a:rPr lang="en-GB" sz="2400" b="1" dirty="0"/>
                  <a:t> = 11.1%</a:t>
                </a:r>
              </a:p>
              <a:p>
                <a:endParaRPr lang="en-GB" sz="24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C74852F-DFE8-71D8-EB34-1163E6F946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2686" y="1690688"/>
                <a:ext cx="5237018" cy="3057825"/>
              </a:xfrm>
              <a:prstGeom prst="rect">
                <a:avLst/>
              </a:prstGeom>
              <a:blipFill>
                <a:blip r:embed="rId3"/>
                <a:stretch>
                  <a:fillRect l="-17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9946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D62C8-80ED-EF45-66B0-4B06613A0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4B93EBB-6003-AFB8-3C69-FE88FEFD9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AC1F3FA-1B1C-29CC-900C-C5E973990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6951232" cy="4381994"/>
          </a:xfrm>
        </p:spPr>
        <p:txBody>
          <a:bodyPr>
            <a:normAutofit/>
          </a:bodyPr>
          <a:lstStyle/>
          <a:p>
            <a:r>
              <a:rPr lang="en-US" sz="3200" dirty="0"/>
              <a:t>Possible scores:</a:t>
            </a:r>
          </a:p>
          <a:p>
            <a:pPr lvl="1"/>
            <a:r>
              <a:rPr lang="en-US" sz="2800" dirty="0"/>
              <a:t>(1,1), (1,2), (1,3), (1,4), (1,5), (1,6)</a:t>
            </a:r>
          </a:p>
          <a:p>
            <a:pPr lvl="1"/>
            <a:r>
              <a:rPr lang="en-US" sz="2800" dirty="0"/>
              <a:t>(2,1), (2,2), (2,3), (2,4), (2,5), (2,6)</a:t>
            </a:r>
          </a:p>
          <a:p>
            <a:pPr lvl="1"/>
            <a:r>
              <a:rPr lang="en-US" sz="2800" dirty="0"/>
              <a:t>(3,1), (3,2), (3,3), (3,4), (3,5), (3,6)</a:t>
            </a:r>
          </a:p>
          <a:p>
            <a:pPr lvl="1"/>
            <a:r>
              <a:rPr lang="en-US" sz="2800" dirty="0"/>
              <a:t>(4,1), (4,2), (4,3), (4,4), (4,5), (4,6)</a:t>
            </a:r>
          </a:p>
          <a:p>
            <a:pPr lvl="1"/>
            <a:r>
              <a:rPr lang="en-US" sz="2800" dirty="0"/>
              <a:t>(5,1), (5,2), (5,3), (5,4), (5,5), (5,6)</a:t>
            </a:r>
          </a:p>
          <a:p>
            <a:pPr lvl="1"/>
            <a:r>
              <a:rPr lang="en-US" sz="2800" dirty="0"/>
              <a:t>(6,1), (6,2), (6,3), (6,4), (6,5), (6,6)</a:t>
            </a:r>
          </a:p>
          <a:p>
            <a:r>
              <a:rPr lang="en-US" b="1" dirty="0"/>
              <a:t>A total of 36 possible outcomes.</a:t>
            </a:r>
          </a:p>
          <a:p>
            <a:pPr lvl="1"/>
            <a:r>
              <a:rPr lang="en-US" b="1" dirty="0"/>
              <a:t>5 chances to roll 6.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E90556ED-F01E-9241-6016-F66B6CCCCFDA}"/>
              </a:ext>
            </a:extLst>
          </p:cNvPr>
          <p:cNvSpPr/>
          <p:nvPr/>
        </p:nvSpPr>
        <p:spPr>
          <a:xfrm>
            <a:off x="2425433" y="3274660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D018EFD-788B-27FF-7B91-1EF2486B5075}"/>
              </a:ext>
            </a:extLst>
          </p:cNvPr>
          <p:cNvSpPr/>
          <p:nvPr/>
        </p:nvSpPr>
        <p:spPr>
          <a:xfrm>
            <a:off x="1606036" y="3813523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D26B393-0F4E-2126-8D43-346864D6E40E}"/>
              </a:ext>
            </a:extLst>
          </p:cNvPr>
          <p:cNvSpPr/>
          <p:nvPr/>
        </p:nvSpPr>
        <p:spPr>
          <a:xfrm>
            <a:off x="3259396" y="2884238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F6DAE3A-B14D-4B6D-AB9A-67FA6848279F}"/>
              </a:ext>
            </a:extLst>
          </p:cNvPr>
          <p:cNvSpPr/>
          <p:nvPr/>
        </p:nvSpPr>
        <p:spPr>
          <a:xfrm>
            <a:off x="4143501" y="2416667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F7DD6BC-C5FE-A14F-AB2E-0E196D7A7205}"/>
              </a:ext>
            </a:extLst>
          </p:cNvPr>
          <p:cNvSpPr/>
          <p:nvPr/>
        </p:nvSpPr>
        <p:spPr>
          <a:xfrm>
            <a:off x="4962898" y="2014330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499EEEA-7426-057A-1ED8-3425AF578522}"/>
                  </a:ext>
                </a:extLst>
              </p:cNvPr>
              <p:cNvSpPr txBox="1"/>
              <p:nvPr/>
            </p:nvSpPr>
            <p:spPr>
              <a:xfrm>
                <a:off x="6792686" y="1690688"/>
                <a:ext cx="5237018" cy="37258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>
                    <a:solidFill>
                      <a:schemeClr val="tx1"/>
                    </a:solidFill>
                  </a:rPr>
                  <a:t>Probability of a 2: </a:t>
                </a:r>
                <a14:m>
                  <m:oMath xmlns:m="http://schemas.openxmlformats.org/officeDocument/2006/math">
                    <m:r>
                      <a:rPr lang="en-US" sz="24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𝟎𝟐𝟖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𝟖</m:t>
                    </m:r>
                  </m:oMath>
                </a14:m>
                <a:r>
                  <a:rPr lang="en-GB" sz="2400" b="1" dirty="0"/>
                  <a:t>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3: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𝟎𝟓𝟔</m:t>
                    </m:r>
                  </m:oMath>
                </a14:m>
                <a:r>
                  <a:rPr lang="en-GB" sz="2400" b="1" dirty="0"/>
                  <a:t> = 5.6%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4: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𝟑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𝟎𝟖𝟑</m:t>
                    </m:r>
                  </m:oMath>
                </a14:m>
                <a:r>
                  <a:rPr lang="en-GB" sz="2400" b="1" dirty="0"/>
                  <a:t> = 8.3%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5: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𝟒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𝟏𝟏𝟏</m:t>
                    </m:r>
                  </m:oMath>
                </a14:m>
                <a:r>
                  <a:rPr lang="en-GB" sz="2400" b="1" dirty="0"/>
                  <a:t> = 11.1%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6: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𝟏𝟑𝟗</m:t>
                    </m:r>
                  </m:oMath>
                </a14:m>
                <a:r>
                  <a:rPr lang="en-GB" sz="2400" b="1" dirty="0"/>
                  <a:t> = 13.9%</a:t>
                </a:r>
              </a:p>
              <a:p>
                <a:endParaRPr lang="en-GB" sz="24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499EEEA-7426-057A-1ED8-3425AF57852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2686" y="1690688"/>
                <a:ext cx="5237018" cy="3725828"/>
              </a:xfrm>
              <a:prstGeom prst="rect">
                <a:avLst/>
              </a:prstGeom>
              <a:blipFill>
                <a:blip r:embed="rId3"/>
                <a:stretch>
                  <a:fillRect l="-1746" r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4206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F411F-DB70-F885-36BF-12DBA090B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C44474-9A18-9D6D-0DE8-F0714D4B9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B8DFBB1-E2A6-76C8-2DB5-1B17D4BB4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6951232" cy="4381994"/>
          </a:xfrm>
        </p:spPr>
        <p:txBody>
          <a:bodyPr>
            <a:normAutofit/>
          </a:bodyPr>
          <a:lstStyle/>
          <a:p>
            <a:r>
              <a:rPr lang="en-US" sz="3200" dirty="0"/>
              <a:t>Possible scores:</a:t>
            </a:r>
          </a:p>
          <a:p>
            <a:pPr lvl="1"/>
            <a:r>
              <a:rPr lang="en-US" sz="2800" dirty="0"/>
              <a:t>(1,1), (1,2), (1,3), (1,4), (1,5), (1,6)</a:t>
            </a:r>
          </a:p>
          <a:p>
            <a:pPr lvl="1"/>
            <a:r>
              <a:rPr lang="en-US" sz="2800" dirty="0"/>
              <a:t>(2,1), (2,2), (2,3), (2,4), (2,5), (2,6)</a:t>
            </a:r>
          </a:p>
          <a:p>
            <a:pPr lvl="1"/>
            <a:r>
              <a:rPr lang="en-US" sz="2800" dirty="0"/>
              <a:t>(3,1), (3,2), (3,3), (3,4), (3,5), (3,6)</a:t>
            </a:r>
          </a:p>
          <a:p>
            <a:pPr lvl="1"/>
            <a:r>
              <a:rPr lang="en-US" sz="2800" dirty="0"/>
              <a:t>(4,1), (4,2), (4,3), (4,4), (4,5), (4,6)</a:t>
            </a:r>
          </a:p>
          <a:p>
            <a:pPr lvl="1"/>
            <a:r>
              <a:rPr lang="en-US" sz="2800" dirty="0"/>
              <a:t>(5,1), (5,2), (5,3), (5,4), (5,5), (5,6)</a:t>
            </a:r>
          </a:p>
          <a:p>
            <a:pPr lvl="1"/>
            <a:r>
              <a:rPr lang="en-US" sz="2800" dirty="0"/>
              <a:t>(6,1), (6,2), (6,3), (6,4), (6,5), (6,6)</a:t>
            </a:r>
          </a:p>
          <a:p>
            <a:r>
              <a:rPr lang="en-US" b="1" dirty="0"/>
              <a:t>A total of 36 possible outcomes.</a:t>
            </a:r>
          </a:p>
          <a:p>
            <a:pPr lvl="1"/>
            <a:r>
              <a:rPr lang="en-US" b="1" dirty="0"/>
              <a:t>6 chances to roll 7.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45131DC-2B31-4B51-52DB-0C95C40DD03A}"/>
              </a:ext>
            </a:extLst>
          </p:cNvPr>
          <p:cNvSpPr/>
          <p:nvPr/>
        </p:nvSpPr>
        <p:spPr>
          <a:xfrm>
            <a:off x="2439999" y="3737669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CDFB1D6-6916-9203-CA2C-B4D15BF2FB9B}"/>
              </a:ext>
            </a:extLst>
          </p:cNvPr>
          <p:cNvSpPr/>
          <p:nvPr/>
        </p:nvSpPr>
        <p:spPr>
          <a:xfrm>
            <a:off x="1606036" y="4205409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4A04D67-4E28-4414-95B9-DC08303A5B54}"/>
              </a:ext>
            </a:extLst>
          </p:cNvPr>
          <p:cNvSpPr/>
          <p:nvPr/>
        </p:nvSpPr>
        <p:spPr>
          <a:xfrm>
            <a:off x="3273962" y="3250096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1FB3086-0C54-EF53-D8E8-8634499A982A}"/>
              </a:ext>
            </a:extLst>
          </p:cNvPr>
          <p:cNvSpPr/>
          <p:nvPr/>
        </p:nvSpPr>
        <p:spPr>
          <a:xfrm>
            <a:off x="4107925" y="2882735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F2427C9-68B5-7FA0-FE6A-C6117AFB184F}"/>
              </a:ext>
            </a:extLst>
          </p:cNvPr>
          <p:cNvSpPr/>
          <p:nvPr/>
        </p:nvSpPr>
        <p:spPr>
          <a:xfrm>
            <a:off x="4941888" y="2441046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5AC87D5-CCE5-341E-F400-F2A628DF0D80}"/>
                  </a:ext>
                </a:extLst>
              </p:cNvPr>
              <p:cNvSpPr txBox="1"/>
              <p:nvPr/>
            </p:nvSpPr>
            <p:spPr>
              <a:xfrm>
                <a:off x="6792686" y="1690688"/>
                <a:ext cx="5237018" cy="44256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>
                    <a:solidFill>
                      <a:schemeClr val="tx1"/>
                    </a:solidFill>
                  </a:rPr>
                  <a:t>Probability of a 2: </a:t>
                </a:r>
                <a14:m>
                  <m:oMath xmlns:m="http://schemas.openxmlformats.org/officeDocument/2006/math">
                    <m:r>
                      <a:rPr lang="en-US" sz="24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𝟎𝟐𝟖</m:t>
                    </m:r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𝟖</m:t>
                    </m:r>
                  </m:oMath>
                </a14:m>
                <a:r>
                  <a:rPr lang="en-GB" sz="2400" b="1" dirty="0"/>
                  <a:t>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3: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𝟎𝟓𝟔</m:t>
                    </m:r>
                  </m:oMath>
                </a14:m>
                <a:r>
                  <a:rPr lang="en-GB" sz="2400" b="1" dirty="0"/>
                  <a:t> = 5.6%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4: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𝟑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𝟎𝟖𝟑</m:t>
                    </m:r>
                  </m:oMath>
                </a14:m>
                <a:r>
                  <a:rPr lang="en-GB" sz="2400" b="1" dirty="0"/>
                  <a:t> = 8.3%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5: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𝟒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𝟏𝟏𝟏</m:t>
                    </m:r>
                  </m:oMath>
                </a14:m>
                <a:r>
                  <a:rPr lang="en-GB" sz="2400" b="1" dirty="0"/>
                  <a:t> = 11.1%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6: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𝟏𝟑𝟗</m:t>
                    </m:r>
                  </m:oMath>
                </a14:m>
                <a:r>
                  <a:rPr lang="en-GB" sz="2400" b="1" dirty="0"/>
                  <a:t> = 13.9%</a:t>
                </a:r>
              </a:p>
              <a:p>
                <a:endParaRPr lang="en-GB" sz="1000" b="1" dirty="0"/>
              </a:p>
              <a:p>
                <a:r>
                  <a:rPr lang="en-GB" sz="2400" b="1" dirty="0"/>
                  <a:t>Probability of a 7: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  <m:t>𝟔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36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𝟏𝟔𝟕</m:t>
                    </m:r>
                  </m:oMath>
                </a14:m>
                <a:r>
                  <a:rPr lang="en-GB" sz="2400" b="1" dirty="0"/>
                  <a:t> = 16.7%</a:t>
                </a:r>
              </a:p>
              <a:p>
                <a:endParaRPr lang="en-GB" sz="2400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5AC87D5-CCE5-341E-F400-F2A628DF0D8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2686" y="1690688"/>
                <a:ext cx="5237018" cy="4425699"/>
              </a:xfrm>
              <a:prstGeom prst="rect">
                <a:avLst/>
              </a:prstGeom>
              <a:blipFill>
                <a:blip r:embed="rId3"/>
                <a:stretch>
                  <a:fillRect l="-1746" r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al 3">
            <a:extLst>
              <a:ext uri="{FF2B5EF4-FFF2-40B4-BE49-F238E27FC236}">
                <a16:creationId xmlns:a16="http://schemas.microsoft.com/office/drawing/2014/main" id="{4842D239-76A8-CBEC-8D75-7C99E02EC344}"/>
              </a:ext>
            </a:extLst>
          </p:cNvPr>
          <p:cNvSpPr/>
          <p:nvPr/>
        </p:nvSpPr>
        <p:spPr>
          <a:xfrm>
            <a:off x="5761285" y="2013579"/>
            <a:ext cx="819397" cy="5462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0365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Sampling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1009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When we do statistical research we can rarely look at the total </a:t>
            </a:r>
            <a:r>
              <a:rPr lang="en-GB" i="1" dirty="0"/>
              <a:t>population</a:t>
            </a:r>
            <a:r>
              <a:rPr lang="en-GB" dirty="0"/>
              <a:t> we’re interested in:</a:t>
            </a:r>
          </a:p>
          <a:p>
            <a:pPr lvl="1"/>
            <a:r>
              <a:rPr lang="en-GB" dirty="0"/>
              <a:t>All students in the UK</a:t>
            </a:r>
          </a:p>
          <a:p>
            <a:pPr lvl="1"/>
            <a:r>
              <a:rPr lang="en-GB" dirty="0"/>
              <a:t>All asthma sufferers</a:t>
            </a:r>
          </a:p>
          <a:p>
            <a:pPr lvl="1"/>
            <a:r>
              <a:rPr lang="en-GB" dirty="0"/>
              <a:t>Network operation 24/7/52</a:t>
            </a:r>
          </a:p>
          <a:p>
            <a:pPr lvl="1"/>
            <a:r>
              <a:rPr lang="en-GB" dirty="0"/>
              <a:t>Every business in Wales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sz="3000" b="1" dirty="0">
                <a:solidFill>
                  <a:srgbClr val="FF0000"/>
                </a:solidFill>
              </a:rPr>
              <a:t>Population</a:t>
            </a:r>
            <a:r>
              <a:rPr lang="en-GB" sz="3000" dirty="0">
                <a:solidFill>
                  <a:srgbClr val="FF0000"/>
                </a:solidFill>
              </a:rPr>
              <a:t>: A large group about which some information is desired.</a:t>
            </a:r>
          </a:p>
        </p:txBody>
      </p:sp>
    </p:spTree>
    <p:extLst>
      <p:ext uri="{BB962C8B-B14F-4D97-AF65-F5344CB8AC3E}">
        <p14:creationId xmlns:p14="http://schemas.microsoft.com/office/powerpoint/2010/main" val="6025313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CA3F9-EE80-002F-1526-861F26DB5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1AD2ED3-059C-D225-9511-F6697EE00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D19234D-09A7-5DAD-716A-57E6AA86B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Trying to get information on every member of the population would not be practical or possible.</a:t>
            </a:r>
          </a:p>
          <a:p>
            <a:endParaRPr lang="en-GB" dirty="0"/>
          </a:p>
          <a:p>
            <a:r>
              <a:rPr lang="en-GB" dirty="0"/>
              <a:t>We therefore make statistical predictions based upon a </a:t>
            </a:r>
            <a:r>
              <a:rPr lang="en-GB" b="1" i="1" dirty="0"/>
              <a:t>sample</a:t>
            </a:r>
            <a:r>
              <a:rPr lang="en-GB" dirty="0"/>
              <a:t> of that population.</a:t>
            </a:r>
          </a:p>
        </p:txBody>
      </p:sp>
    </p:spTree>
    <p:extLst>
      <p:ext uri="{BB962C8B-B14F-4D97-AF65-F5344CB8AC3E}">
        <p14:creationId xmlns:p14="http://schemas.microsoft.com/office/powerpoint/2010/main" val="29016147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103315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>
                <a:solidFill>
                  <a:srgbClr val="FF0000"/>
                </a:solidFill>
              </a:rPr>
              <a:t>Sample</a:t>
            </a:r>
            <a:r>
              <a:rPr lang="en-GB" sz="3200" dirty="0">
                <a:solidFill>
                  <a:srgbClr val="FF0000"/>
                </a:solidFill>
              </a:rPr>
              <a:t>: A subset of a population; a smaller group selected from the population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4DA513-5A07-12C8-BE8A-A7CF8163FFD4}"/>
              </a:ext>
            </a:extLst>
          </p:cNvPr>
          <p:cNvSpPr txBox="1"/>
          <p:nvPr/>
        </p:nvSpPr>
        <p:spPr>
          <a:xfrm>
            <a:off x="6362573" y="2690336"/>
            <a:ext cx="547749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students at UWTSD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asthma sufferers registered with a particular health </a:t>
            </a:r>
            <a:r>
              <a:rPr lang="en-US" sz="2400" dirty="0" err="1"/>
              <a:t>centre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Network operation during 5 consecutive weekdays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Every business in Swansea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D63F97-14FC-9BB9-D240-E004E08671EC}"/>
              </a:ext>
            </a:extLst>
          </p:cNvPr>
          <p:cNvSpPr txBox="1"/>
          <p:nvPr/>
        </p:nvSpPr>
        <p:spPr>
          <a:xfrm>
            <a:off x="1051381" y="2690336"/>
            <a:ext cx="477804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students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All asthma sufferers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Network operation 24/7/52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Every business in Wales</a:t>
            </a:r>
          </a:p>
        </p:txBody>
      </p:sp>
    </p:spTree>
    <p:extLst>
      <p:ext uri="{BB962C8B-B14F-4D97-AF65-F5344CB8AC3E}">
        <p14:creationId xmlns:p14="http://schemas.microsoft.com/office/powerpoint/2010/main" val="16230815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Even with this restricted sample it can be difficult to access all members of the sample.</a:t>
            </a:r>
          </a:p>
          <a:p>
            <a:pPr lvl="1"/>
            <a:r>
              <a:rPr lang="en-GB" sz="2800" dirty="0"/>
              <a:t>Instead we take a </a:t>
            </a:r>
            <a:r>
              <a:rPr lang="en-GB" sz="2800" b="1" i="1" dirty="0"/>
              <a:t>random sample</a:t>
            </a:r>
            <a:r>
              <a:rPr lang="en-GB" sz="2800" b="1" dirty="0"/>
              <a:t> </a:t>
            </a:r>
            <a:r>
              <a:rPr lang="en-GB" sz="2800" dirty="0"/>
              <a:t>of the population.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200" b="1" dirty="0">
                <a:solidFill>
                  <a:srgbClr val="FF0000"/>
                </a:solidFill>
              </a:rPr>
              <a:t>Random sample</a:t>
            </a:r>
            <a:r>
              <a:rPr lang="en-GB" sz="3200" dirty="0">
                <a:solidFill>
                  <a:srgbClr val="FF0000"/>
                </a:solidFill>
              </a:rPr>
              <a:t>: A sample selected in such a way that: 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Every member of the population from which it is drawn has an equal chance of being selected.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Selection of one member has no effect on the selection of any other member.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980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Random 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20042"/>
            <a:ext cx="10941708" cy="4180113"/>
          </a:xfrm>
        </p:spPr>
        <p:txBody>
          <a:bodyPr>
            <a:normAutofit/>
          </a:bodyPr>
          <a:lstStyle/>
          <a:p>
            <a:r>
              <a:rPr lang="en-GB" sz="3000" dirty="0"/>
              <a:t>The randomness of a sample is very important…</a:t>
            </a:r>
          </a:p>
          <a:p>
            <a:pPr lvl="1"/>
            <a:r>
              <a:rPr lang="en-GB" b="1" dirty="0"/>
              <a:t>Everything else we say about samples assumes that they are random samples</a:t>
            </a:r>
          </a:p>
          <a:p>
            <a:r>
              <a:rPr lang="en-GB" dirty="0"/>
              <a:t>Suppose we have a 2-litre container of marbles</a:t>
            </a:r>
          </a:p>
          <a:p>
            <a:pPr lvl="1"/>
            <a:r>
              <a:rPr lang="en-GB" dirty="0"/>
              <a:t>20% of the marbles are black</a:t>
            </a:r>
          </a:p>
          <a:p>
            <a:pPr lvl="1"/>
            <a:r>
              <a:rPr lang="en-GB" dirty="0"/>
              <a:t>80% of the marbles are red</a:t>
            </a:r>
          </a:p>
          <a:p>
            <a:r>
              <a:rPr lang="en-GB" dirty="0"/>
              <a:t>If we draw </a:t>
            </a:r>
            <a:r>
              <a:rPr lang="en-GB" dirty="0">
                <a:solidFill>
                  <a:srgbClr val="FF0000"/>
                </a:solidFill>
              </a:rPr>
              <a:t>one</a:t>
            </a:r>
            <a:r>
              <a:rPr lang="en-GB" dirty="0"/>
              <a:t> marble at random, what colour is it likely to be?</a:t>
            </a:r>
          </a:p>
          <a:p>
            <a:r>
              <a:rPr lang="en-GB" dirty="0"/>
              <a:t>If we draw </a:t>
            </a:r>
            <a:r>
              <a:rPr lang="en-GB" dirty="0">
                <a:solidFill>
                  <a:srgbClr val="FF0000"/>
                </a:solidFill>
              </a:rPr>
              <a:t>ten</a:t>
            </a:r>
            <a:r>
              <a:rPr lang="en-GB" dirty="0"/>
              <a:t> marbles at random, what colour are they likely to be?</a:t>
            </a:r>
          </a:p>
          <a:p>
            <a:r>
              <a:rPr lang="en-GB" dirty="0"/>
              <a:t>If we draw a </a:t>
            </a:r>
            <a:r>
              <a:rPr lang="en-GB" dirty="0">
                <a:solidFill>
                  <a:srgbClr val="FF0000"/>
                </a:solidFill>
              </a:rPr>
              <a:t>hundred</a:t>
            </a:r>
            <a:r>
              <a:rPr lang="en-GB" dirty="0"/>
              <a:t> marbles at random, what colour are they likely to be?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32CF0A-AE5A-256E-9019-AAAF3B9FD6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2409" y="2280240"/>
            <a:ext cx="1702465" cy="2006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9296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Random Sampling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923803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With a random sample, the larger the sample the more closely it resembles the parent population.</a:t>
            </a:r>
          </a:p>
          <a:p>
            <a:endParaRPr lang="en-GB" dirty="0"/>
          </a:p>
          <a:p>
            <a:r>
              <a:rPr lang="en-GB" dirty="0"/>
              <a:t>If we can’t measure something for the full population then we take a sample to represent it.</a:t>
            </a:r>
          </a:p>
          <a:p>
            <a:r>
              <a:rPr lang="en-GB" dirty="0"/>
              <a:t>Unfortunately, it can be very difficult to get a random sample.</a:t>
            </a:r>
          </a:p>
          <a:p>
            <a:pPr lvl="1"/>
            <a:r>
              <a:rPr lang="en-GB" dirty="0"/>
              <a:t>Accidental bias can creep in – are computing students the same as education students, for example?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5727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Random Sampling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923803"/>
                <a:ext cx="10941708" cy="418011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smaller the sample taken from a population, the more likely it is that the mean and standard deviation of that sample will be different to the mean and standard deviation of the population as a whole.</a:t>
                </a:r>
              </a:p>
              <a:p>
                <a:endParaRPr lang="en-GB" dirty="0"/>
              </a:p>
              <a:p>
                <a:pPr marL="0" indent="0" algn="ctr">
                  <a:buNone/>
                </a:pPr>
                <a:r>
                  <a:rPr lang="en-GB" b="1" dirty="0"/>
                  <a:t>Sample	 	Population</a:t>
                </a:r>
              </a:p>
              <a:p>
                <a:pPr marL="0" indent="0">
                  <a:buNone/>
                </a:pPr>
                <a:r>
                  <a:rPr lang="en-GB" b="1" dirty="0"/>
                  <a:t>Mean			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</m:oMath>
                </a14:m>
                <a:r>
                  <a:rPr lang="en-GB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b="1" dirty="0"/>
                  <a:t>Standard Deviation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r>
                  <a:rPr lang="en-GB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</m:oMath>
                </a14:m>
                <a:endParaRPr lang="en-GB" b="1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923803"/>
                <a:ext cx="10941708" cy="4180113"/>
              </a:xfrm>
              <a:blipFill>
                <a:blip r:embed="rId3"/>
                <a:stretch>
                  <a:fillRect l="-1114" t="-2482" r="-15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44565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Random Sampling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9B697E9-6337-88E6-76B6-3C720FBABA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31981" y="1353787"/>
            <a:ext cx="5814315" cy="3811979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714E65-204E-F02F-B225-051263CA60BB}"/>
              </a:ext>
            </a:extLst>
          </p:cNvPr>
          <p:cNvSpPr txBox="1"/>
          <p:nvPr/>
        </p:nvSpPr>
        <p:spPr>
          <a:xfrm>
            <a:off x="319334" y="1493116"/>
            <a:ext cx="591521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Take ten different sets of numbers, each of which represents the scores gained when rolling a six-sided die multiple times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For each column, calculate the mean and the variance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Draw two scatterplots, one of mean against sample size, the other of variance against sample size</a:t>
            </a:r>
          </a:p>
        </p:txBody>
      </p:sp>
    </p:spTree>
    <p:extLst>
      <p:ext uri="{BB962C8B-B14F-4D97-AF65-F5344CB8AC3E}">
        <p14:creationId xmlns:p14="http://schemas.microsoft.com/office/powerpoint/2010/main" val="3885970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AAA834-159A-1255-C83E-4925FAD6F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82378" y="1430193"/>
            <a:ext cx="7427244" cy="4304579"/>
          </a:xfrm>
        </p:spPr>
      </p:pic>
    </p:spTree>
    <p:extLst>
      <p:ext uri="{BB962C8B-B14F-4D97-AF65-F5344CB8AC3E}">
        <p14:creationId xmlns:p14="http://schemas.microsoft.com/office/powerpoint/2010/main" val="27592636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AAA834-159A-1255-C83E-4925FAD6F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370298" y="1382692"/>
            <a:ext cx="9451403" cy="4304579"/>
          </a:xfrm>
        </p:spPr>
      </p:pic>
    </p:spTree>
    <p:extLst>
      <p:ext uri="{BB962C8B-B14F-4D97-AF65-F5344CB8AC3E}">
        <p14:creationId xmlns:p14="http://schemas.microsoft.com/office/powerpoint/2010/main" val="25272577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Random Sampling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AAA834-159A-1255-C83E-4925FAD6F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370298" y="1382692"/>
            <a:ext cx="9451403" cy="4304579"/>
          </a:xfrm>
        </p:spPr>
      </p:pic>
    </p:spTree>
    <p:extLst>
      <p:ext uri="{BB962C8B-B14F-4D97-AF65-F5344CB8AC3E}">
        <p14:creationId xmlns:p14="http://schemas.microsoft.com/office/powerpoint/2010/main" val="37369018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Null</a:t>
            </a:r>
          </a:p>
          <a:p>
            <a:r>
              <a:rPr lang="en-US" sz="8000" b="1" dirty="0"/>
              <a:t>Hypothesis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771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Hypothesis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46" y="1555668"/>
            <a:ext cx="10941708" cy="4180113"/>
          </a:xfrm>
        </p:spPr>
        <p:txBody>
          <a:bodyPr>
            <a:normAutofit/>
          </a:bodyPr>
          <a:lstStyle/>
          <a:p>
            <a:r>
              <a:rPr lang="en-GB" dirty="0"/>
              <a:t>Normally researchers are interested in demonstrating the truth of a hypothesis of interest:</a:t>
            </a:r>
          </a:p>
          <a:p>
            <a:pPr lvl="1"/>
            <a:r>
              <a:rPr lang="en-GB" dirty="0"/>
              <a:t>This group is healthier</a:t>
            </a:r>
          </a:p>
          <a:p>
            <a:pPr lvl="1"/>
            <a:r>
              <a:rPr lang="en-GB" dirty="0"/>
              <a:t>These shops sell more</a:t>
            </a:r>
          </a:p>
          <a:p>
            <a:pPr lvl="1"/>
            <a:r>
              <a:rPr lang="en-GB" dirty="0"/>
              <a:t>This routing algorithm is faster</a:t>
            </a:r>
          </a:p>
          <a:p>
            <a:r>
              <a:rPr lang="en-GB" dirty="0"/>
              <a:t>This means that Population A must differ from Population B in some way.</a:t>
            </a:r>
          </a:p>
          <a:p>
            <a:r>
              <a:rPr lang="en-GB" dirty="0"/>
              <a:t>Unfortunately it is very difficult to prove something true, so instead we try to prove that something is false.</a:t>
            </a:r>
          </a:p>
        </p:txBody>
      </p:sp>
    </p:spTree>
    <p:extLst>
      <p:ext uri="{BB962C8B-B14F-4D97-AF65-F5344CB8AC3E}">
        <p14:creationId xmlns:p14="http://schemas.microsoft.com/office/powerpoint/2010/main" val="25817145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46" y="1690688"/>
            <a:ext cx="10941708" cy="4045093"/>
          </a:xfrm>
        </p:spPr>
        <p:txBody>
          <a:bodyPr>
            <a:normAutofit/>
          </a:bodyPr>
          <a:lstStyle/>
          <a:p>
            <a:r>
              <a:rPr lang="en-GB" sz="3200" dirty="0"/>
              <a:t>We therefore state the exact opposite of what we want to demonstrate to be true and then prove it false.</a:t>
            </a:r>
          </a:p>
          <a:p>
            <a:pPr lvl="1"/>
            <a:r>
              <a:rPr lang="en-GB" sz="2800" dirty="0"/>
              <a:t>What remains (the thing we’re interested in) must be true.</a:t>
            </a:r>
          </a:p>
          <a:p>
            <a:pPr lvl="1"/>
            <a:endParaRPr lang="en-GB" sz="2800" dirty="0"/>
          </a:p>
          <a:p>
            <a:r>
              <a:rPr lang="en-GB" sz="3200" dirty="0"/>
              <a:t>This ‘opposite’ hypothesis is known as the </a:t>
            </a:r>
            <a:r>
              <a:rPr lang="en-GB" sz="3200" b="1" i="1" dirty="0"/>
              <a:t>null hypothesis </a:t>
            </a:r>
            <a:r>
              <a:rPr lang="en-GB" sz="3200" b="1" dirty="0"/>
              <a:t>(</a:t>
            </a:r>
            <a:r>
              <a:rPr lang="en-GB" sz="3200" b="1" i="1" dirty="0"/>
              <a:t>H</a:t>
            </a:r>
            <a:r>
              <a:rPr lang="en-GB" sz="3200" b="1" i="1" baseline="-25000" dirty="0"/>
              <a:t>0</a:t>
            </a:r>
            <a:r>
              <a:rPr lang="en-GB" sz="32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61428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25146" y="1690688"/>
                <a:ext cx="10941708" cy="4045093"/>
              </a:xfrm>
            </p:spPr>
            <p:txBody>
              <a:bodyPr>
                <a:normAutofit fontScale="70000" lnSpcReduction="20000"/>
              </a:bodyPr>
              <a:lstStyle/>
              <a:p>
                <a:r>
                  <a:rPr lang="en-GB" sz="4000" dirty="0"/>
                  <a:t>Suppose we want to show that male feet are bigger than female feet.</a:t>
                </a:r>
              </a:p>
              <a:p>
                <a:pPr lvl="1"/>
                <a:r>
                  <a:rPr lang="en-GB" sz="4000" dirty="0"/>
                  <a:t>We can’t prove that without measuring the feet of every man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4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sz="4000" dirty="0"/>
              </a:p>
              <a:p>
                <a:pPr lvl="1"/>
                <a:r>
                  <a:rPr lang="en-GB" sz="4000" dirty="0"/>
                  <a:t>Instead we take a random sample of men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400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4000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4000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sz="4000" dirty="0"/>
              </a:p>
              <a:p>
                <a:pPr lvl="1"/>
                <a:r>
                  <a:rPr lang="en-GB" sz="4000" dirty="0"/>
                  <a:t>Similarly we need to measure a sample of women’s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40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40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4000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sz="3500" dirty="0"/>
              </a:p>
              <a:p>
                <a:pPr lvl="1"/>
                <a:endParaRPr lang="en-GB" sz="3500" dirty="0"/>
              </a:p>
              <a:p>
                <a:r>
                  <a:rPr lang="en-GB" sz="4000" dirty="0"/>
                  <a:t>The thing we want to show is that male feet are bigger than female feet.</a:t>
                </a:r>
              </a:p>
              <a:p>
                <a:pPr lvl="1"/>
                <a:r>
                  <a:rPr lang="en-GB" sz="4000" dirty="0"/>
                  <a:t>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000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4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4000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4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4000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4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4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4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sz="4000" dirty="0"/>
              </a:p>
              <a:p>
                <a:endParaRPr lang="en-GB" sz="1600" dirty="0"/>
              </a:p>
              <a:p>
                <a:endParaRPr lang="en-GB" sz="4000" dirty="0"/>
              </a:p>
              <a:p>
                <a:endParaRPr lang="en-GB" sz="3200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5146" y="1690688"/>
                <a:ext cx="10941708" cy="4045093"/>
              </a:xfrm>
              <a:blipFill>
                <a:blip r:embed="rId3"/>
                <a:stretch>
                  <a:fillRect l="-1003" t="-4066" r="-17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0393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50EE3-2A4E-046B-1F1F-14D852339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9519D84-B368-ABEA-E05C-78A173CEF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3A91470B-F831-7994-B3AA-4B29FF6B3CD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25146" y="1690688"/>
                <a:ext cx="10941708" cy="4045093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/>
                  <a:t>Our null hypothesis is the opposite of this: Male feet are the same size as or smaller than female feet.</a:t>
                </a:r>
              </a:p>
              <a:p>
                <a:pPr lvl="1"/>
                <a:r>
                  <a:rPr lang="en-GB" sz="2800" dirty="0"/>
                  <a:t>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sz="2800" b="1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2800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𝑭𝒆𝒎𝒂𝒍𝒆</m:t>
                        </m:r>
                      </m:sub>
                    </m:sSub>
                  </m:oMath>
                </a14:m>
                <a:endParaRPr lang="en-GB" sz="4000" b="1" dirty="0"/>
              </a:p>
              <a:p>
                <a:pPr marL="457200" lvl="1" indent="0">
                  <a:buNone/>
                </a:pPr>
                <a:endParaRPr lang="en-GB" sz="3200" dirty="0"/>
              </a:p>
              <a:p>
                <a:r>
                  <a:rPr lang="en-GB" sz="3200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𝑴𝒂𝒍𝒆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200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𝑭𝒆𝒎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𝒂𝒍𝒆</m:t>
                        </m:r>
                      </m:sub>
                    </m:sSub>
                  </m:oMath>
                </a14:m>
                <a:endParaRPr lang="en-GB" sz="4400" b="1" dirty="0"/>
              </a:p>
              <a:p>
                <a:endParaRPr lang="en-GB" sz="3200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3A91470B-F831-7994-B3AA-4B29FF6B3CD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5146" y="1690688"/>
                <a:ext cx="10941708" cy="4045093"/>
              </a:xfrm>
              <a:blipFill>
                <a:blip r:embed="rId3"/>
                <a:stretch>
                  <a:fillRect l="-1282" t="-31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20133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46" y="1690688"/>
            <a:ext cx="10941708" cy="4045093"/>
          </a:xfrm>
        </p:spPr>
        <p:txBody>
          <a:bodyPr>
            <a:normAutofit fontScale="92500" lnSpcReduction="10000"/>
          </a:bodyPr>
          <a:lstStyle/>
          <a:p>
            <a:r>
              <a:rPr lang="en-GB" sz="4800" i="1" dirty="0"/>
              <a:t>H</a:t>
            </a:r>
            <a:r>
              <a:rPr lang="en-GB" sz="4800" i="1" baseline="-25000" dirty="0"/>
              <a:t>0</a:t>
            </a:r>
            <a:r>
              <a:rPr lang="en-GB" sz="4800" dirty="0"/>
              <a:t>: Male feet are as small as or smaller than female feet.</a:t>
            </a:r>
          </a:p>
          <a:p>
            <a:endParaRPr lang="en-GB" sz="4800" dirty="0"/>
          </a:p>
          <a:p>
            <a:r>
              <a:rPr lang="en-GB" sz="4800" i="1" dirty="0"/>
              <a:t>H</a:t>
            </a:r>
            <a:r>
              <a:rPr lang="en-GB" sz="4800" i="1" baseline="-25000" dirty="0"/>
              <a:t>1</a:t>
            </a:r>
            <a:r>
              <a:rPr lang="en-GB" sz="4800" dirty="0"/>
              <a:t>: Male feet are larger than female feet.</a:t>
            </a:r>
          </a:p>
          <a:p>
            <a:endParaRPr lang="en-GB" sz="4800" dirty="0"/>
          </a:p>
          <a:p>
            <a:pPr marL="0" indent="0" algn="ctr">
              <a:buNone/>
            </a:pPr>
            <a:r>
              <a:rPr lang="en-GB" sz="4800" b="1" dirty="0"/>
              <a:t>How can we reject </a:t>
            </a:r>
            <a:r>
              <a:rPr lang="en-GB" sz="4800" b="1" i="1" dirty="0"/>
              <a:t>H</a:t>
            </a:r>
            <a:r>
              <a:rPr lang="en-GB" sz="4800" b="1" i="1" baseline="-25000" dirty="0"/>
              <a:t>0</a:t>
            </a:r>
            <a:r>
              <a:rPr lang="en-GB" sz="4800" b="1" dirty="0"/>
              <a:t>?</a:t>
            </a:r>
          </a:p>
          <a:p>
            <a:pPr lvl="1"/>
            <a:endParaRPr lang="en-GB" sz="28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51590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Null Hypothesis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521D6-DF4D-1CAB-325B-4B7159CCF04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5"/>
                <a:ext cx="11481847" cy="3962226"/>
              </a:xfrm>
            </p:spPr>
            <p:txBody>
              <a:bodyPr/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r>
                  <a:rPr lang="en-GB" dirty="0"/>
                  <a:t>There are other tests that will help to decide if the difference is due to chance or not…</a:t>
                </a:r>
              </a:p>
              <a:p>
                <a:pPr lvl="1"/>
                <a:r>
                  <a:rPr lang="en-GB" dirty="0"/>
                  <a:t>t-test and ANOVA test.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521D6-DF4D-1CAB-325B-4B7159CCF04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5"/>
                <a:ext cx="11481847" cy="3962226"/>
              </a:xfrm>
              <a:blipFill>
                <a:blip r:embed="rId3"/>
                <a:stretch>
                  <a:fillRect l="-956" t="-24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642700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Type I and</a:t>
            </a:r>
          </a:p>
          <a:p>
            <a:r>
              <a:rPr lang="en-US" sz="8000" b="1" dirty="0"/>
              <a:t>Type II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Errors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92671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Type I and Type II Errors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BDF17F9B-7CA4-E77B-C881-5ED957DC6DD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5" y="1552493"/>
                <a:ext cx="11481847" cy="3575934"/>
              </a:xfrm>
            </p:spPr>
            <p:txBody>
              <a:bodyPr/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population.</a:t>
                </a:r>
              </a:p>
              <a:p>
                <a:pPr lvl="1"/>
                <a:r>
                  <a:rPr lang="en-GB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is true or not, so:</a:t>
                </a:r>
              </a:p>
              <a:p>
                <a:pPr lvl="2"/>
                <a:r>
                  <a:rPr lang="en-GB" sz="2400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/>
                  <a:t> that is actually true – a </a:t>
                </a:r>
                <a:r>
                  <a:rPr lang="en-GB" sz="2400" b="1" dirty="0"/>
                  <a:t>Type I error</a:t>
                </a:r>
              </a:p>
              <a:p>
                <a:pPr lvl="2"/>
                <a:r>
                  <a:rPr lang="en-GB" sz="2400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/>
                  <a:t> that is actually false – a </a:t>
                </a:r>
                <a:r>
                  <a:rPr lang="en-GB" sz="2400" b="1" dirty="0"/>
                  <a:t>Type II error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BDF17F9B-7CA4-E77B-C881-5ED957DC6DD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5" y="1552493"/>
                <a:ext cx="11481847" cy="3575934"/>
              </a:xfrm>
              <a:blipFill>
                <a:blip r:embed="rId3"/>
                <a:stretch>
                  <a:fillRect l="-955" t="-2901" r="-1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681A96E-AC4E-9DD3-CE3A-22808DA873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9156" y="3660836"/>
            <a:ext cx="7053683" cy="203014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0498860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570456-2415-F84D-4F20-96EE96CC3B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E93883-57F4-9773-624A-A4DB3F047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boy who cried wolf…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662AD-D4AB-4BDC-F1B8-08CB18444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5" y="1552493"/>
            <a:ext cx="11481847" cy="3575934"/>
          </a:xfrm>
        </p:spPr>
        <p:txBody>
          <a:bodyPr/>
          <a:lstStyle/>
          <a:p>
            <a:r>
              <a:rPr lang="en-GB" dirty="0"/>
              <a:t>Once upon a time there was a boy who cried wolf...</a:t>
            </a:r>
          </a:p>
          <a:p>
            <a:pPr lvl="1"/>
            <a:r>
              <a:rPr lang="en-GB" dirty="0"/>
              <a:t>He’s cried wolf so many times, you never know if there really is a wolf, the villagers don’t know whether to believe him, so:</a:t>
            </a:r>
          </a:p>
          <a:p>
            <a:pPr lvl="2"/>
            <a:r>
              <a:rPr lang="en-GB" sz="2400" dirty="0"/>
              <a:t>H</a:t>
            </a:r>
            <a:r>
              <a:rPr lang="en-GB" sz="2400" baseline="-25000" dirty="0"/>
              <a:t>0</a:t>
            </a:r>
            <a:r>
              <a:rPr lang="en-GB" sz="2400" dirty="0"/>
              <a:t>: There is no wolf</a:t>
            </a:r>
            <a:r>
              <a:rPr lang="en-GB" sz="2400" b="1" dirty="0"/>
              <a:t>!</a:t>
            </a:r>
          </a:p>
          <a:p>
            <a:pPr lvl="2"/>
            <a:r>
              <a:rPr lang="en-GB" sz="2400" dirty="0"/>
              <a:t>H</a:t>
            </a:r>
            <a:r>
              <a:rPr lang="en-GB" sz="2400" baseline="-25000" dirty="0"/>
              <a:t>1</a:t>
            </a:r>
            <a:r>
              <a:rPr lang="en-GB" sz="2600" dirty="0"/>
              <a:t>: There is a wolf!</a:t>
            </a:r>
          </a:p>
          <a:p>
            <a:pPr marL="914400" lvl="2" indent="0">
              <a:buNone/>
            </a:pPr>
            <a:endParaRPr lang="en-GB" sz="2400" b="1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892803-003B-207F-79FC-B339E79C2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156" y="3676878"/>
            <a:ext cx="7053683" cy="203014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ADB8BD5-90B0-6FA0-F431-37A074B1CC51}"/>
              </a:ext>
            </a:extLst>
          </p:cNvPr>
          <p:cNvSpPr/>
          <p:nvPr/>
        </p:nvSpPr>
        <p:spPr>
          <a:xfrm>
            <a:off x="7684166" y="4431089"/>
            <a:ext cx="1844842" cy="319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There is a wolf!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979BE3-5F15-8C00-A63F-930425472D84}"/>
              </a:ext>
            </a:extLst>
          </p:cNvPr>
          <p:cNvSpPr/>
          <p:nvPr/>
        </p:nvSpPr>
        <p:spPr>
          <a:xfrm>
            <a:off x="5601495" y="4431549"/>
            <a:ext cx="2002464" cy="3188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There is no wolf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01A7392-B4C2-F2CF-FDBF-354B8C92E9C4}"/>
              </a:ext>
            </a:extLst>
          </p:cNvPr>
          <p:cNvSpPr/>
          <p:nvPr/>
        </p:nvSpPr>
        <p:spPr>
          <a:xfrm>
            <a:off x="2566012" y="4459685"/>
            <a:ext cx="2503293" cy="2907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Villagers Decision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1BD4583-B8D9-A0A1-AA0B-07C9D3AF9888}"/>
              </a:ext>
            </a:extLst>
          </p:cNvPr>
          <p:cNvSpPr/>
          <p:nvPr/>
        </p:nvSpPr>
        <p:spPr>
          <a:xfrm>
            <a:off x="5839327" y="4063607"/>
            <a:ext cx="3304673" cy="2978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(unknown to the villagers)</a:t>
            </a:r>
            <a:endParaRPr lang="en-GB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9988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E435F9-3A5F-91DD-05F9-51B955463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B52694E-CA35-A686-4A0B-E7055E737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No smoke without fire…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C01A7E-4B26-BFFE-8A20-838CA6521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552493"/>
            <a:ext cx="12192000" cy="3575934"/>
          </a:xfrm>
        </p:spPr>
        <p:txBody>
          <a:bodyPr/>
          <a:lstStyle/>
          <a:p>
            <a:r>
              <a:rPr lang="en-GB" dirty="0"/>
              <a:t>A smoke alarm goes off to warn of smoke, which indicates a potential fire.</a:t>
            </a:r>
          </a:p>
          <a:p>
            <a:pPr lvl="1"/>
            <a:r>
              <a:rPr lang="en-GB" dirty="0"/>
              <a:t>You can never be completely sure that there is a fire, so:</a:t>
            </a:r>
          </a:p>
          <a:p>
            <a:pPr lvl="2"/>
            <a:r>
              <a:rPr lang="en-GB" sz="2400" dirty="0"/>
              <a:t>You take the batteries out of the smoke alarm to avoid a </a:t>
            </a:r>
            <a:r>
              <a:rPr lang="en-GB" sz="2400" b="1" dirty="0"/>
              <a:t>Type I error:</a:t>
            </a:r>
          </a:p>
          <a:p>
            <a:pPr lvl="3"/>
            <a:r>
              <a:rPr lang="en-GB" sz="2400" dirty="0"/>
              <a:t>The alarm goes off but no fire. (False Positive)</a:t>
            </a:r>
          </a:p>
          <a:p>
            <a:pPr lvl="2"/>
            <a:r>
              <a:rPr lang="en-GB" sz="2400" dirty="0"/>
              <a:t>This now means a </a:t>
            </a:r>
            <a:r>
              <a:rPr lang="en-GB" sz="2400" b="1" dirty="0"/>
              <a:t>Type II error </a:t>
            </a:r>
            <a:r>
              <a:rPr lang="en-GB" sz="2400" dirty="0"/>
              <a:t>is more likely: </a:t>
            </a:r>
            <a:r>
              <a:rPr lang="en-GB" sz="2400" b="1" dirty="0">
                <a:solidFill>
                  <a:srgbClr val="FF0000"/>
                </a:solidFill>
              </a:rPr>
              <a:t>A fire without an alarm! (False Negative)</a:t>
            </a:r>
            <a:endParaRPr lang="en-GB" sz="2400" b="1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33AEB2-5A4D-0E04-845E-A371526C8E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156" y="3676878"/>
            <a:ext cx="7053683" cy="203014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49120D-566C-DC04-F3A5-07C835F0E7AD}"/>
              </a:ext>
            </a:extLst>
          </p:cNvPr>
          <p:cNvSpPr/>
          <p:nvPr/>
        </p:nvSpPr>
        <p:spPr>
          <a:xfrm>
            <a:off x="2569156" y="4844716"/>
            <a:ext cx="2740781" cy="7379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Alarm sounds</a:t>
            </a:r>
          </a:p>
          <a:p>
            <a:pPr algn="ctr"/>
            <a:r>
              <a:rPr lang="en-US" sz="2000" b="1" dirty="0">
                <a:solidFill>
                  <a:schemeClr val="tx1"/>
                </a:solidFill>
              </a:rPr>
              <a:t>No alarm (batteries out)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5E620F7-3B59-4D56-1C2B-FC37429C3C1D}"/>
              </a:ext>
            </a:extLst>
          </p:cNvPr>
          <p:cNvSpPr/>
          <p:nvPr/>
        </p:nvSpPr>
        <p:spPr>
          <a:xfrm>
            <a:off x="5919537" y="4429585"/>
            <a:ext cx="1251284" cy="3509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No fire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0C7334-E69D-4249-86D8-53AA63A3AB5D}"/>
              </a:ext>
            </a:extLst>
          </p:cNvPr>
          <p:cNvSpPr/>
          <p:nvPr/>
        </p:nvSpPr>
        <p:spPr>
          <a:xfrm>
            <a:off x="7927599" y="4431549"/>
            <a:ext cx="1251284" cy="3509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FF0000"/>
                </a:solidFill>
              </a:rPr>
              <a:t>FIRE!!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0C1373-2587-A44B-4F8C-3D533DB8A492}"/>
              </a:ext>
            </a:extLst>
          </p:cNvPr>
          <p:cNvSpPr/>
          <p:nvPr/>
        </p:nvSpPr>
        <p:spPr>
          <a:xfrm>
            <a:off x="2566012" y="4429585"/>
            <a:ext cx="2503293" cy="2907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8BA708-45F3-8ACC-6B80-5672C768ED9E}"/>
              </a:ext>
            </a:extLst>
          </p:cNvPr>
          <p:cNvSpPr/>
          <p:nvPr/>
        </p:nvSpPr>
        <p:spPr>
          <a:xfrm>
            <a:off x="5839327" y="4063607"/>
            <a:ext cx="3304673" cy="2978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2290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Type I and Type II Errors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F17F9B-7CA4-E77B-C881-5ED957DC6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5" y="1911927"/>
            <a:ext cx="11481847" cy="3216500"/>
          </a:xfrm>
        </p:spPr>
        <p:txBody>
          <a:bodyPr/>
          <a:lstStyle/>
          <a:p>
            <a:pPr marL="0" indent="0" algn="ctr">
              <a:buNone/>
            </a:pPr>
            <a:r>
              <a:rPr lang="en-US" sz="3200" dirty="0"/>
              <a:t>Inferential statistics help you decide whether to reject the null hypothesis and to estimate the probability of a </a:t>
            </a:r>
            <a:r>
              <a:rPr lang="en-US" sz="3200" b="1" dirty="0"/>
              <a:t>Type I (False positive) </a:t>
            </a:r>
            <a:r>
              <a:rPr lang="en-US" sz="3200" dirty="0"/>
              <a:t>or </a:t>
            </a:r>
            <a:r>
              <a:rPr lang="en-US" sz="3200" b="1" dirty="0"/>
              <a:t>Type II (False negative) </a:t>
            </a:r>
            <a:r>
              <a:rPr lang="en-US" sz="3200" dirty="0"/>
              <a:t>error, </a:t>
            </a:r>
            <a:r>
              <a:rPr lang="en-US" sz="3200" b="1" dirty="0"/>
              <a:t>not tell you if you’ve made an error.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81A96E-AC4E-9DD3-CE3A-22808DA87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156" y="3660836"/>
            <a:ext cx="7053683" cy="203014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94007099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Statistical Significance of Type I Errors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821D4-9CC9-A2F0-FF6F-24D67B7BC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10157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/>
              <a:t>Statistical decisions are normally made so as to </a:t>
            </a:r>
            <a:r>
              <a:rPr lang="en-US" sz="3000" b="1" dirty="0" err="1"/>
              <a:t>minimise</a:t>
            </a:r>
            <a:r>
              <a:rPr lang="en-US" sz="3000" dirty="0"/>
              <a:t> the likelihood of </a:t>
            </a:r>
            <a:r>
              <a:rPr lang="en-US" sz="3000" b="1" dirty="0"/>
              <a:t>Type I errors</a:t>
            </a:r>
          </a:p>
          <a:p>
            <a:pPr lvl="1"/>
            <a:r>
              <a:rPr lang="en-US" dirty="0"/>
              <a:t>This might mean that lots of </a:t>
            </a:r>
            <a:r>
              <a:rPr lang="en-US" b="1" dirty="0"/>
              <a:t>Type II errors </a:t>
            </a:r>
            <a:r>
              <a:rPr lang="en-US" dirty="0"/>
              <a:t>occur</a:t>
            </a:r>
          </a:p>
          <a:p>
            <a:r>
              <a:rPr lang="en-US" sz="3000" dirty="0"/>
              <a:t>Statistical results are often reported as “</a:t>
            </a:r>
            <a:r>
              <a:rPr lang="en-US" sz="3000" b="1" dirty="0"/>
              <a:t>statistically significant at the 0.05 level</a:t>
            </a:r>
            <a:r>
              <a:rPr lang="en-US" sz="3000" dirty="0"/>
              <a:t>”</a:t>
            </a:r>
          </a:p>
          <a:p>
            <a:pPr lvl="1"/>
            <a:r>
              <a:rPr lang="en-US" sz="2600" dirty="0"/>
              <a:t>This means that there is a </a:t>
            </a:r>
            <a:r>
              <a:rPr lang="en-US" sz="2600" b="1" dirty="0"/>
              <a:t>5% chance of a Type I error</a:t>
            </a:r>
          </a:p>
          <a:p>
            <a:pPr lvl="1"/>
            <a:r>
              <a:rPr lang="en-US" sz="2600" dirty="0"/>
              <a:t>That is 5 times in 100 that error will still occur</a:t>
            </a:r>
          </a:p>
          <a:p>
            <a:r>
              <a:rPr lang="en-US" sz="3000" dirty="0"/>
              <a:t>If you increase the level to 1% you increase the chance of making a</a:t>
            </a:r>
            <a:r>
              <a:rPr lang="en-US" sz="3000" b="1" dirty="0"/>
              <a:t> Type II error</a:t>
            </a:r>
          </a:p>
          <a:p>
            <a:pPr lvl="1"/>
            <a:r>
              <a:rPr lang="en-US" sz="2600" dirty="0"/>
              <a:t>You are refusing to reject a hypothesis when the evidence that it should be rejected is pretty solid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8234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the problem?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6FA3-5481-8EED-3B47-1EBC5E9F6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298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Assume that each of the following numbered statements is an error.</a:t>
            </a:r>
          </a:p>
          <a:p>
            <a:r>
              <a:rPr lang="en-US" dirty="0"/>
              <a:t>Each describes a researcher’s conclusions but the researcher is mistaken. Indicate whether the error is Type I or Type II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data indicates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 </a:t>
            </a:r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accepting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 </a:t>
            </a:r>
          </a:p>
          <a:p>
            <a:pPr marL="914400" lvl="1" indent="-457200">
              <a:buFont typeface="+mj-lt"/>
              <a:buAutoNum type="arabicPeriod" startAt="3"/>
            </a:pPr>
            <a:r>
              <a:rPr lang="en-US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92655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the problem?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6FA3-5481-8EED-3B47-1EBC5E9F6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298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Assume that each of the following numbered statements is an error.</a:t>
            </a:r>
          </a:p>
          <a:p>
            <a:r>
              <a:rPr lang="en-US" dirty="0"/>
              <a:t>Each describes a researcher’s conclusions but the researcher is mistaken. Indicate whether the error is Type I or Type II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data indicates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true then this is a Type I error</a:t>
            </a:r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accepting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 </a:t>
            </a:r>
          </a:p>
          <a:p>
            <a:pPr marL="914400" lvl="1" indent="-457200">
              <a:buFont typeface="+mj-lt"/>
              <a:buAutoNum type="arabicPeriod" startAt="3"/>
            </a:pPr>
            <a:r>
              <a:rPr lang="en-US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2277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the problem?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6FA3-5481-8EED-3B47-1EBC5E9F6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298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Assume that each of the following numbered statements is an error.</a:t>
            </a:r>
          </a:p>
          <a:p>
            <a:r>
              <a:rPr lang="en-US" dirty="0"/>
              <a:t>Each describes a researcher’s conclusions but the researcher is mistaken. Indicate whether the error is Type I or Type II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data indicates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true then this is a Type I error</a:t>
            </a:r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accepting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false then this is a Type II error</a:t>
            </a:r>
          </a:p>
          <a:p>
            <a:pPr marL="914400" lvl="1" indent="-457200">
              <a:buFont typeface="+mj-lt"/>
              <a:buAutoNum type="arabicPeriod" startAt="3"/>
            </a:pPr>
            <a:r>
              <a:rPr lang="en-US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9992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the problem?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AE6FA3-5481-8EED-3B47-1EBC5E9F6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11481847" cy="42988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Assume that each of the following numbered statements is an error.</a:t>
            </a:r>
          </a:p>
          <a:p>
            <a:r>
              <a:rPr lang="en-US" dirty="0"/>
              <a:t>Each describes a researcher’s conclusions but the researcher is mistaken. Indicate whether the error is Type I or Type II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data indicates that there are significant differences between males and females in their ability to perform task 1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true then this is a Type I error</a:t>
            </a:r>
          </a:p>
          <a:p>
            <a:pPr marL="914400" lvl="1" indent="-457200">
              <a:buFont typeface="+mj-lt"/>
              <a:buAutoNum type="arabicPeriod" startAt="2"/>
            </a:pPr>
            <a:r>
              <a:rPr lang="en-US" dirty="0"/>
              <a:t>There are no significant differences between males and females in their ability to perform task 2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b="1" dirty="0">
                <a:solidFill>
                  <a:srgbClr val="FF0000"/>
                </a:solidFill>
              </a:rPr>
              <a:t>The researcher is accepting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false then this is a Type II error</a:t>
            </a:r>
          </a:p>
          <a:p>
            <a:pPr marL="914400" lvl="1" indent="-457200">
              <a:buFont typeface="+mj-lt"/>
              <a:buAutoNum type="arabicPeriod" startAt="3"/>
            </a:pPr>
            <a:r>
              <a:rPr lang="en-US" dirty="0"/>
              <a:t>On the basis of our data we reject the null hypothesis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The researcher is rejecting the null hypothesis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0000"/>
                </a:solidFill>
              </a:rPr>
              <a:t>	If H</a:t>
            </a:r>
            <a:r>
              <a:rPr lang="en-US" b="1" baseline="-25000" dirty="0">
                <a:solidFill>
                  <a:srgbClr val="FF0000"/>
                </a:solidFill>
              </a:rPr>
              <a:t>0</a:t>
            </a:r>
            <a:r>
              <a:rPr lang="en-US" b="1" dirty="0">
                <a:solidFill>
                  <a:srgbClr val="FF0000"/>
                </a:solidFill>
              </a:rPr>
              <a:t> is actually true then this is a Type I error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76294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61FCB-83FF-FEDF-4CA4-8F96B37EE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1294"/>
            <a:ext cx="11481847" cy="4132612"/>
          </a:xfrm>
        </p:spPr>
        <p:txBody>
          <a:bodyPr>
            <a:normAutofit/>
          </a:bodyPr>
          <a:lstStyle/>
          <a:p>
            <a:r>
              <a:rPr lang="en-GB" dirty="0"/>
              <a:t>Topics covered…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Probability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Before you can apply inferential statistics you need to know what data you’re going to collect. In other words, you need to get your experimental design right.</a:t>
            </a:r>
          </a:p>
        </p:txBody>
      </p:sp>
    </p:spTree>
    <p:extLst>
      <p:ext uri="{BB962C8B-B14F-4D97-AF65-F5344CB8AC3E}">
        <p14:creationId xmlns:p14="http://schemas.microsoft.com/office/powerpoint/2010/main" val="36783962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3783</Words>
  <Application>Microsoft Office PowerPoint</Application>
  <PresentationFormat>Widescreen</PresentationFormat>
  <Paragraphs>425</Paragraphs>
  <Slides>50</Slides>
  <Notes>45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50</vt:i4>
      </vt:variant>
    </vt:vector>
  </HeadingPairs>
  <TitlesOfParts>
    <vt:vector size="77" baseType="lpstr">
      <vt:lpstr>Arial</vt:lpstr>
      <vt:lpstr>Calibri</vt:lpstr>
      <vt:lpstr>Calibri Light</vt:lpstr>
      <vt:lpstr>Cambria Math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Inferential Statistics</vt:lpstr>
      <vt:lpstr>Inferential Statistics</vt:lpstr>
      <vt:lpstr>PowerPoint Presentation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Probability</vt:lpstr>
      <vt:lpstr>PowerPoint Presentation</vt:lpstr>
      <vt:lpstr>Sampling</vt:lpstr>
      <vt:lpstr>Sampling</vt:lpstr>
      <vt:lpstr>Sampling</vt:lpstr>
      <vt:lpstr>Sampling</vt:lpstr>
      <vt:lpstr>Random Sampling</vt:lpstr>
      <vt:lpstr>Random Sampling</vt:lpstr>
      <vt:lpstr>Random Sampling</vt:lpstr>
      <vt:lpstr>Random Sampling</vt:lpstr>
      <vt:lpstr>Random Sampling</vt:lpstr>
      <vt:lpstr>Random Sampling</vt:lpstr>
      <vt:lpstr>Random Sampling</vt:lpstr>
      <vt:lpstr>PowerPoint Presentation</vt:lpstr>
      <vt:lpstr>Hypothesis</vt:lpstr>
      <vt:lpstr>Null Hypothesis</vt:lpstr>
      <vt:lpstr>Null Hypothesis</vt:lpstr>
      <vt:lpstr>Null Hypothesis</vt:lpstr>
      <vt:lpstr>Null Hypothesis</vt:lpstr>
      <vt:lpstr>Null Hypothesis</vt:lpstr>
      <vt:lpstr>PowerPoint Presentation</vt:lpstr>
      <vt:lpstr>Type I and Type II Errors</vt:lpstr>
      <vt:lpstr>The boy who cried wolf…</vt:lpstr>
      <vt:lpstr>No smoke without fire…</vt:lpstr>
      <vt:lpstr>Type I and Type II Errors</vt:lpstr>
      <vt:lpstr>Statistical Significance of Type I Errors</vt:lpstr>
      <vt:lpstr>What is the problem?</vt:lpstr>
      <vt:lpstr>What is the problem?</vt:lpstr>
      <vt:lpstr>What is the problem?</vt:lpstr>
      <vt:lpstr>What is the problem?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75</cp:revision>
  <dcterms:created xsi:type="dcterms:W3CDTF">2021-03-09T15:35:42Z</dcterms:created>
  <dcterms:modified xsi:type="dcterms:W3CDTF">2024-12-02T23:22:01Z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