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omments/comment1.xml" ContentType="application/vnd.openxmlformats-officedocument.presentationml.comments+xml"/>
  <Override PartName="/ppt/tags/tag1.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handoutMasterIdLst>
    <p:handoutMasterId r:id="rId41"/>
  </p:handoutMasterIdLst>
  <p:sldIdLst>
    <p:sldId id="333" r:id="rId2"/>
    <p:sldId id="256" r:id="rId3"/>
    <p:sldId id="321" r:id="rId4"/>
    <p:sldId id="320" r:id="rId5"/>
    <p:sldId id="290" r:id="rId6"/>
    <p:sldId id="292" r:id="rId7"/>
    <p:sldId id="302" r:id="rId8"/>
    <p:sldId id="311" r:id="rId9"/>
    <p:sldId id="312" r:id="rId10"/>
    <p:sldId id="313" r:id="rId11"/>
    <p:sldId id="314" r:id="rId12"/>
    <p:sldId id="315" r:id="rId13"/>
    <p:sldId id="316" r:id="rId14"/>
    <p:sldId id="317" r:id="rId15"/>
    <p:sldId id="332" r:id="rId16"/>
    <p:sldId id="293" r:id="rId17"/>
    <p:sldId id="294" r:id="rId18"/>
    <p:sldId id="295" r:id="rId19"/>
    <p:sldId id="296" r:id="rId20"/>
    <p:sldId id="297" r:id="rId21"/>
    <p:sldId id="298" r:id="rId22"/>
    <p:sldId id="303" r:id="rId23"/>
    <p:sldId id="329" r:id="rId24"/>
    <p:sldId id="305" r:id="rId25"/>
    <p:sldId id="306" r:id="rId26"/>
    <p:sldId id="307" r:id="rId27"/>
    <p:sldId id="308" r:id="rId28"/>
    <p:sldId id="309" r:id="rId29"/>
    <p:sldId id="330" r:id="rId30"/>
    <p:sldId id="319" r:id="rId31"/>
    <p:sldId id="299" r:id="rId32"/>
    <p:sldId id="285" r:id="rId33"/>
    <p:sldId id="270" r:id="rId34"/>
    <p:sldId id="284" r:id="rId35"/>
    <p:sldId id="288" r:id="rId36"/>
    <p:sldId id="301" r:id="rId37"/>
    <p:sldId id="310" r:id="rId38"/>
    <p:sldId id="322" r:id="rId39"/>
  </p:sldIdLst>
  <p:sldSz cx="9144000" cy="6858000" type="screen4x3"/>
  <p:notesSz cx="6881813" cy="10002838"/>
  <p:defaultTextStyle>
    <a:defPPr>
      <a:defRPr lang="en-US"/>
    </a:defPPr>
    <a:lvl1pPr algn="l" rtl="0" eaLnBrk="0" fontAlgn="base" hangingPunct="0">
      <a:spcBef>
        <a:spcPct val="0"/>
      </a:spcBef>
      <a:spcAft>
        <a:spcPct val="0"/>
      </a:spcAft>
      <a:defRPr kern="1200">
        <a:solidFill>
          <a:schemeClr val="tx1"/>
        </a:solidFill>
        <a:latin typeface="Century Schoolbook" panose="02040604050505020304" pitchFamily="18"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entury Schoolbook" panose="02040604050505020304" pitchFamily="18"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entury Schoolbook" panose="02040604050505020304" pitchFamily="18"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entury Schoolbook" panose="02040604050505020304" pitchFamily="18"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entury Schoolbook" panose="02040604050505020304" pitchFamily="18" charset="0"/>
        <a:ea typeface="+mn-ea"/>
        <a:cs typeface="Arial" panose="020B0604020202020204" pitchFamily="34" charset="0"/>
      </a:defRPr>
    </a:lvl5pPr>
    <a:lvl6pPr marL="2286000" algn="l" defTabSz="914400" rtl="0" eaLnBrk="1" latinLnBrk="0" hangingPunct="1">
      <a:defRPr kern="1200">
        <a:solidFill>
          <a:schemeClr val="tx1"/>
        </a:solidFill>
        <a:latin typeface="Century Schoolbook" panose="02040604050505020304" pitchFamily="18" charset="0"/>
        <a:ea typeface="+mn-ea"/>
        <a:cs typeface="Arial" panose="020B0604020202020204" pitchFamily="34" charset="0"/>
      </a:defRPr>
    </a:lvl6pPr>
    <a:lvl7pPr marL="2743200" algn="l" defTabSz="914400" rtl="0" eaLnBrk="1" latinLnBrk="0" hangingPunct="1">
      <a:defRPr kern="1200">
        <a:solidFill>
          <a:schemeClr val="tx1"/>
        </a:solidFill>
        <a:latin typeface="Century Schoolbook" panose="02040604050505020304" pitchFamily="18" charset="0"/>
        <a:ea typeface="+mn-ea"/>
        <a:cs typeface="Arial" panose="020B0604020202020204" pitchFamily="34" charset="0"/>
      </a:defRPr>
    </a:lvl7pPr>
    <a:lvl8pPr marL="3200400" algn="l" defTabSz="914400" rtl="0" eaLnBrk="1" latinLnBrk="0" hangingPunct="1">
      <a:defRPr kern="1200">
        <a:solidFill>
          <a:schemeClr val="tx1"/>
        </a:solidFill>
        <a:latin typeface="Century Schoolbook" panose="02040604050505020304" pitchFamily="18" charset="0"/>
        <a:ea typeface="+mn-ea"/>
        <a:cs typeface="Arial" panose="020B0604020202020204" pitchFamily="34" charset="0"/>
      </a:defRPr>
    </a:lvl8pPr>
    <a:lvl9pPr marL="3657600" algn="l" defTabSz="914400" rtl="0" eaLnBrk="1" latinLnBrk="0" hangingPunct="1">
      <a:defRPr kern="1200">
        <a:solidFill>
          <a:schemeClr val="tx1"/>
        </a:solidFill>
        <a:latin typeface="Century Schoolbook" panose="02040604050505020304" pitchFamily="18"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verly Cole" initials="BC"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p:cViewPr varScale="1">
        <p:scale>
          <a:sx n="98" d="100"/>
          <a:sy n="98" d="100"/>
        </p:scale>
        <p:origin x="1932" y="72"/>
      </p:cViewPr>
      <p:guideLst>
        <p:guide orient="horz" pos="2160"/>
        <p:guide pos="2880"/>
      </p:guideLst>
    </p:cSldViewPr>
  </p:slideViewPr>
  <p:notesTextViewPr>
    <p:cViewPr>
      <p:scale>
        <a:sx n="100" d="100"/>
        <a:sy n="100" d="100"/>
      </p:scale>
      <p:origin x="0" y="0"/>
    </p:cViewPr>
  </p:notesTextViewPr>
  <p:notesViewPr>
    <p:cSldViewPr>
      <p:cViewPr varScale="1">
        <p:scale>
          <a:sx n="72" d="100"/>
          <a:sy n="72" d="100"/>
        </p:scale>
        <p:origin x="4074"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10-14T22:14:38.843" idx="1">
    <p:pos x="10" y="10"/>
    <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E3CCF86-8F44-4F50-AF67-763AD8DC0211}"/>
              </a:ext>
            </a:extLst>
          </p:cNvPr>
          <p:cNvSpPr>
            <a:spLocks noGrp="1"/>
          </p:cNvSpPr>
          <p:nvPr>
            <p:ph type="hdr" sz="quarter"/>
          </p:nvPr>
        </p:nvSpPr>
        <p:spPr>
          <a:xfrm>
            <a:off x="0" y="0"/>
            <a:ext cx="2982913" cy="500063"/>
          </a:xfrm>
          <a:prstGeom prst="rect">
            <a:avLst/>
          </a:prstGeom>
        </p:spPr>
        <p:txBody>
          <a:bodyPr vert="horz" lIns="96478" tIns="48239" rIns="96478" bIns="48239" rtlCol="0"/>
          <a:lstStyle>
            <a:lvl1pPr algn="l" eaLnBrk="1" fontAlgn="auto" hangingPunct="1">
              <a:spcBef>
                <a:spcPts val="0"/>
              </a:spcBef>
              <a:spcAft>
                <a:spcPts val="0"/>
              </a:spcAft>
              <a:defRPr sz="13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109219E7-9113-4FF9-84E0-3FC67C25EA09}"/>
              </a:ext>
            </a:extLst>
          </p:cNvPr>
          <p:cNvSpPr>
            <a:spLocks noGrp="1"/>
          </p:cNvSpPr>
          <p:nvPr>
            <p:ph type="dt" sz="quarter" idx="1"/>
          </p:nvPr>
        </p:nvSpPr>
        <p:spPr>
          <a:xfrm>
            <a:off x="3897313" y="0"/>
            <a:ext cx="2982912" cy="500063"/>
          </a:xfrm>
          <a:prstGeom prst="rect">
            <a:avLst/>
          </a:prstGeom>
        </p:spPr>
        <p:txBody>
          <a:bodyPr vert="horz" lIns="96478" tIns="48239" rIns="96478" bIns="48239" rtlCol="0"/>
          <a:lstStyle>
            <a:lvl1pPr algn="r" eaLnBrk="1" fontAlgn="auto" hangingPunct="1">
              <a:spcBef>
                <a:spcPts val="0"/>
              </a:spcBef>
              <a:spcAft>
                <a:spcPts val="0"/>
              </a:spcAft>
              <a:defRPr sz="1300">
                <a:latin typeface="+mn-lt"/>
                <a:cs typeface="+mn-cs"/>
              </a:defRPr>
            </a:lvl1pPr>
          </a:lstStyle>
          <a:p>
            <a:pPr>
              <a:defRPr/>
            </a:pPr>
            <a:fld id="{B9B6747E-4357-4E1D-AAEA-231FAF137317}" type="datetimeFigureOut">
              <a:rPr lang="en-GB"/>
              <a:pPr>
                <a:defRPr/>
              </a:pPr>
              <a:t>30/10/2020</a:t>
            </a:fld>
            <a:endParaRPr lang="en-GB" dirty="0"/>
          </a:p>
        </p:txBody>
      </p:sp>
      <p:sp>
        <p:nvSpPr>
          <p:cNvPr id="4" name="Footer Placeholder 3">
            <a:extLst>
              <a:ext uri="{FF2B5EF4-FFF2-40B4-BE49-F238E27FC236}">
                <a16:creationId xmlns:a16="http://schemas.microsoft.com/office/drawing/2014/main" id="{7E18F943-8B4A-481A-97F0-4D7DD589E2D5}"/>
              </a:ext>
            </a:extLst>
          </p:cNvPr>
          <p:cNvSpPr>
            <a:spLocks noGrp="1"/>
          </p:cNvSpPr>
          <p:nvPr>
            <p:ph type="ftr" sz="quarter" idx="2"/>
          </p:nvPr>
        </p:nvSpPr>
        <p:spPr>
          <a:xfrm>
            <a:off x="0" y="9501188"/>
            <a:ext cx="2982913" cy="500062"/>
          </a:xfrm>
          <a:prstGeom prst="rect">
            <a:avLst/>
          </a:prstGeom>
        </p:spPr>
        <p:txBody>
          <a:bodyPr vert="horz" lIns="96478" tIns="48239" rIns="96478" bIns="48239" rtlCol="0" anchor="b"/>
          <a:lstStyle>
            <a:lvl1pPr algn="l" eaLnBrk="1" fontAlgn="auto" hangingPunct="1">
              <a:spcBef>
                <a:spcPts val="0"/>
              </a:spcBef>
              <a:spcAft>
                <a:spcPts val="0"/>
              </a:spcAft>
              <a:defRPr sz="1300">
                <a:latin typeface="+mn-lt"/>
                <a:cs typeface="+mn-cs"/>
              </a:defRPr>
            </a:lvl1pPr>
          </a:lstStyle>
          <a:p>
            <a:pPr>
              <a:defRPr/>
            </a:pPr>
            <a:endParaRPr lang="en-GB"/>
          </a:p>
        </p:txBody>
      </p:sp>
      <p:sp>
        <p:nvSpPr>
          <p:cNvPr id="5" name="Slide Number Placeholder 4">
            <a:extLst>
              <a:ext uri="{FF2B5EF4-FFF2-40B4-BE49-F238E27FC236}">
                <a16:creationId xmlns:a16="http://schemas.microsoft.com/office/drawing/2014/main" id="{A8729EAC-2631-4CE2-9910-26D924AC3010}"/>
              </a:ext>
            </a:extLst>
          </p:cNvPr>
          <p:cNvSpPr>
            <a:spLocks noGrp="1"/>
          </p:cNvSpPr>
          <p:nvPr>
            <p:ph type="sldNum" sz="quarter" idx="3"/>
          </p:nvPr>
        </p:nvSpPr>
        <p:spPr>
          <a:xfrm>
            <a:off x="3897313" y="9501188"/>
            <a:ext cx="2982912" cy="500062"/>
          </a:xfrm>
          <a:prstGeom prst="rect">
            <a:avLst/>
          </a:prstGeom>
        </p:spPr>
        <p:txBody>
          <a:bodyPr vert="horz" wrap="square" lIns="96478" tIns="48239" rIns="96478" bIns="48239" numCol="1" anchor="b" anchorCtr="0" compatLnSpc="1">
            <a:prstTxWarp prst="textNoShape">
              <a:avLst/>
            </a:prstTxWarp>
          </a:bodyPr>
          <a:lstStyle>
            <a:lvl1pPr algn="r" eaLnBrk="1" hangingPunct="1">
              <a:defRPr sz="1300">
                <a:latin typeface="Calibri" panose="020F0502020204030204" pitchFamily="34" charset="0"/>
              </a:defRPr>
            </a:lvl1pPr>
          </a:lstStyle>
          <a:p>
            <a:pPr>
              <a:defRPr/>
            </a:pPr>
            <a:fld id="{563BC96A-3E8F-4140-8AF5-1065E561AC82}"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81AB91-4AD0-4587-B779-5BDE8E8ECC57}"/>
              </a:ext>
            </a:extLst>
          </p:cNvPr>
          <p:cNvSpPr>
            <a:spLocks noGrp="1"/>
          </p:cNvSpPr>
          <p:nvPr>
            <p:ph type="hdr" sz="quarter"/>
          </p:nvPr>
        </p:nvSpPr>
        <p:spPr>
          <a:xfrm>
            <a:off x="0" y="0"/>
            <a:ext cx="2982913" cy="500063"/>
          </a:xfrm>
          <a:prstGeom prst="rect">
            <a:avLst/>
          </a:prstGeom>
        </p:spPr>
        <p:txBody>
          <a:bodyPr vert="horz" lIns="96478" tIns="48239" rIns="96478" bIns="48239" rtlCol="0"/>
          <a:lstStyle>
            <a:lvl1pPr algn="l" eaLnBrk="1" fontAlgn="auto" hangingPunct="1">
              <a:spcBef>
                <a:spcPts val="0"/>
              </a:spcBef>
              <a:spcAft>
                <a:spcPts val="0"/>
              </a:spcAft>
              <a:defRPr sz="13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5A1FF718-B9C9-4383-AB37-8F263A7C9A83}"/>
              </a:ext>
            </a:extLst>
          </p:cNvPr>
          <p:cNvSpPr>
            <a:spLocks noGrp="1"/>
          </p:cNvSpPr>
          <p:nvPr>
            <p:ph type="dt" idx="1"/>
          </p:nvPr>
        </p:nvSpPr>
        <p:spPr>
          <a:xfrm>
            <a:off x="3897313" y="0"/>
            <a:ext cx="2982912" cy="500063"/>
          </a:xfrm>
          <a:prstGeom prst="rect">
            <a:avLst/>
          </a:prstGeom>
        </p:spPr>
        <p:txBody>
          <a:bodyPr vert="horz" lIns="96478" tIns="48239" rIns="96478" bIns="48239" rtlCol="0"/>
          <a:lstStyle>
            <a:lvl1pPr algn="r" eaLnBrk="1" fontAlgn="auto" hangingPunct="1">
              <a:spcBef>
                <a:spcPts val="0"/>
              </a:spcBef>
              <a:spcAft>
                <a:spcPts val="0"/>
              </a:spcAft>
              <a:defRPr sz="1300">
                <a:latin typeface="+mn-lt"/>
                <a:cs typeface="+mn-cs"/>
              </a:defRPr>
            </a:lvl1pPr>
          </a:lstStyle>
          <a:p>
            <a:pPr>
              <a:defRPr/>
            </a:pPr>
            <a:fld id="{B3061979-C573-4587-8976-4497A1DDA67B}" type="datetimeFigureOut">
              <a:rPr lang="en-GB"/>
              <a:pPr>
                <a:defRPr/>
              </a:pPr>
              <a:t>30/10/2020</a:t>
            </a:fld>
            <a:endParaRPr lang="en-GB" dirty="0"/>
          </a:p>
        </p:txBody>
      </p:sp>
      <p:sp>
        <p:nvSpPr>
          <p:cNvPr id="4" name="Slide Image Placeholder 3">
            <a:extLst>
              <a:ext uri="{FF2B5EF4-FFF2-40B4-BE49-F238E27FC236}">
                <a16:creationId xmlns:a16="http://schemas.microsoft.com/office/drawing/2014/main" id="{4C8FEDFB-F546-42E9-9CDB-039AF121566B}"/>
              </a:ext>
            </a:extLst>
          </p:cNvPr>
          <p:cNvSpPr>
            <a:spLocks noGrp="1" noRot="1" noChangeAspect="1"/>
          </p:cNvSpPr>
          <p:nvPr>
            <p:ph type="sldImg" idx="2"/>
          </p:nvPr>
        </p:nvSpPr>
        <p:spPr>
          <a:xfrm>
            <a:off x="942975" y="750888"/>
            <a:ext cx="4997450" cy="3749675"/>
          </a:xfrm>
          <a:prstGeom prst="rect">
            <a:avLst/>
          </a:prstGeom>
          <a:noFill/>
          <a:ln w="12700">
            <a:solidFill>
              <a:prstClr val="black"/>
            </a:solidFill>
          </a:ln>
        </p:spPr>
        <p:txBody>
          <a:bodyPr vert="horz" lIns="96478" tIns="48239" rIns="96478" bIns="48239" rtlCol="0" anchor="ctr"/>
          <a:lstStyle/>
          <a:p>
            <a:pPr lvl="0"/>
            <a:endParaRPr lang="en-GB" noProof="0" dirty="0"/>
          </a:p>
        </p:txBody>
      </p:sp>
      <p:sp>
        <p:nvSpPr>
          <p:cNvPr id="5" name="Notes Placeholder 4">
            <a:extLst>
              <a:ext uri="{FF2B5EF4-FFF2-40B4-BE49-F238E27FC236}">
                <a16:creationId xmlns:a16="http://schemas.microsoft.com/office/drawing/2014/main" id="{FAE6868A-68F3-4A79-992F-00EC91CD4DF0}"/>
              </a:ext>
            </a:extLst>
          </p:cNvPr>
          <p:cNvSpPr>
            <a:spLocks noGrp="1"/>
          </p:cNvSpPr>
          <p:nvPr>
            <p:ph type="body" sz="quarter" idx="3"/>
          </p:nvPr>
        </p:nvSpPr>
        <p:spPr>
          <a:xfrm>
            <a:off x="688975" y="4751388"/>
            <a:ext cx="5505450" cy="4500562"/>
          </a:xfrm>
          <a:prstGeom prst="rect">
            <a:avLst/>
          </a:prstGeom>
        </p:spPr>
        <p:txBody>
          <a:bodyPr vert="horz" lIns="96478" tIns="48239" rIns="96478" bIns="48239"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57BCF428-2F51-4F37-8815-2E97F2FEA8BD}"/>
              </a:ext>
            </a:extLst>
          </p:cNvPr>
          <p:cNvSpPr>
            <a:spLocks noGrp="1"/>
          </p:cNvSpPr>
          <p:nvPr>
            <p:ph type="ftr" sz="quarter" idx="4"/>
          </p:nvPr>
        </p:nvSpPr>
        <p:spPr>
          <a:xfrm>
            <a:off x="0" y="9501188"/>
            <a:ext cx="2982913" cy="500062"/>
          </a:xfrm>
          <a:prstGeom prst="rect">
            <a:avLst/>
          </a:prstGeom>
        </p:spPr>
        <p:txBody>
          <a:bodyPr vert="horz" lIns="96478" tIns="48239" rIns="96478" bIns="48239" rtlCol="0" anchor="b"/>
          <a:lstStyle>
            <a:lvl1pPr algn="l" eaLnBrk="1" fontAlgn="auto" hangingPunct="1">
              <a:spcBef>
                <a:spcPts val="0"/>
              </a:spcBef>
              <a:spcAft>
                <a:spcPts val="0"/>
              </a:spcAft>
              <a:defRPr sz="13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7F9CED8B-1B1C-46D9-B678-F33924E8D05E}"/>
              </a:ext>
            </a:extLst>
          </p:cNvPr>
          <p:cNvSpPr>
            <a:spLocks noGrp="1"/>
          </p:cNvSpPr>
          <p:nvPr>
            <p:ph type="sldNum" sz="quarter" idx="5"/>
          </p:nvPr>
        </p:nvSpPr>
        <p:spPr>
          <a:xfrm>
            <a:off x="3897313" y="9501188"/>
            <a:ext cx="2982912" cy="500062"/>
          </a:xfrm>
          <a:prstGeom prst="rect">
            <a:avLst/>
          </a:prstGeom>
        </p:spPr>
        <p:txBody>
          <a:bodyPr vert="horz" wrap="square" lIns="96478" tIns="48239" rIns="96478" bIns="48239" numCol="1" anchor="b" anchorCtr="0" compatLnSpc="1">
            <a:prstTxWarp prst="textNoShape">
              <a:avLst/>
            </a:prstTxWarp>
          </a:bodyPr>
          <a:lstStyle>
            <a:lvl1pPr algn="r" eaLnBrk="1" hangingPunct="1">
              <a:defRPr sz="1300">
                <a:latin typeface="Calibri" panose="020F0502020204030204" pitchFamily="34" charset="0"/>
              </a:defRPr>
            </a:lvl1pPr>
          </a:lstStyle>
          <a:p>
            <a:pPr>
              <a:defRPr/>
            </a:pPr>
            <a:fld id="{DF2D9300-0480-46BB-AAA0-D832902ED90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DF2D9300-0480-46BB-AAA0-D832902ED907}" type="slidenum">
              <a:rPr lang="en-GB" altLang="en-US" smtClean="0"/>
              <a:pPr>
                <a:defRPr/>
              </a:pPr>
              <a:t>1</a:t>
            </a:fld>
            <a:endParaRPr lang="en-GB" altLang="en-US"/>
          </a:p>
        </p:txBody>
      </p:sp>
    </p:spTree>
    <p:extLst>
      <p:ext uri="{BB962C8B-B14F-4D97-AF65-F5344CB8AC3E}">
        <p14:creationId xmlns:p14="http://schemas.microsoft.com/office/powerpoint/2010/main" val="1385390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3D3AB580-17A3-46DD-B817-4BEC5A348E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A2BC441A-2F7A-4BD5-A720-315786535AD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GB" altLang="en-US" sz="1800" b="1" dirty="0">
                <a:solidFill>
                  <a:srgbClr val="000000"/>
                </a:solidFill>
                <a:cs typeface="Times New Roman" panose="02020603050405020304" pitchFamily="18" charset="0"/>
              </a:rPr>
              <a:t>Welcome to this lesson on writing the main body of your literature review </a:t>
            </a:r>
            <a:r>
              <a:rPr lang="en-GB" altLang="en-US" sz="1800" b="1" dirty="0">
                <a:solidFill>
                  <a:srgbClr val="000000"/>
                </a:solidFill>
                <a:latin typeface="Century Schoolbook" panose="02040604050505020304" pitchFamily="18" charset="0"/>
                <a:cs typeface="Times New Roman" panose="02020603050405020304" pitchFamily="18" charset="0"/>
              </a:rPr>
              <a:t>–</a:t>
            </a:r>
            <a:r>
              <a:rPr lang="en-GB" altLang="en-US" sz="1800" b="1" dirty="0">
                <a:solidFill>
                  <a:srgbClr val="000000"/>
                </a:solidFill>
                <a:cs typeface="Times New Roman" panose="02020603050405020304" pitchFamily="18" charset="0"/>
              </a:rPr>
              <a:t> and making a start on deepening your ability to evaluate, and critique, the literature. </a:t>
            </a:r>
            <a:endParaRPr lang="en-GB" altLang="en-US" sz="1800" dirty="0">
              <a:ea typeface="Calibri" panose="020F0502020204030204" pitchFamily="34" charset="0"/>
              <a:cs typeface="Times New Roman" panose="02020603050405020304" pitchFamily="18" charset="0"/>
            </a:endParaRPr>
          </a:p>
          <a:p>
            <a:pPr>
              <a:lnSpc>
                <a:spcPct val="107000"/>
              </a:lnSpc>
              <a:spcAft>
                <a:spcPts val="800"/>
              </a:spcAft>
            </a:pPr>
            <a:r>
              <a:rPr lang="en-GB" altLang="en-US" sz="1800" b="1" dirty="0">
                <a:solidFill>
                  <a:srgbClr val="000000"/>
                </a:solidFill>
                <a:cs typeface="Times New Roman" panose="02020603050405020304" pitchFamily="18" charset="0"/>
              </a:rPr>
              <a:t>Before we start, consider for a moment that this is the most </a:t>
            </a:r>
            <a:r>
              <a:rPr lang="en-GB" altLang="en-US" sz="1800" b="1" dirty="0">
                <a:solidFill>
                  <a:srgbClr val="000000"/>
                </a:solidFill>
                <a:latin typeface="Century Schoolbook" panose="02040604050505020304" pitchFamily="18" charset="0"/>
                <a:cs typeface="Times New Roman" panose="02020603050405020304" pitchFamily="18" charset="0"/>
              </a:rPr>
              <a:t>‘</a:t>
            </a:r>
            <a:r>
              <a:rPr lang="en-GB" altLang="en-US" sz="1800" b="1" dirty="0">
                <a:solidFill>
                  <a:srgbClr val="000000"/>
                </a:solidFill>
                <a:cs typeface="Times New Roman" panose="02020603050405020304" pitchFamily="18" charset="0"/>
              </a:rPr>
              <a:t>CHEWY</a:t>
            </a:r>
            <a:r>
              <a:rPr lang="en-GB" altLang="en-US" sz="1800" b="1" dirty="0">
                <a:solidFill>
                  <a:srgbClr val="000000"/>
                </a:solidFill>
                <a:latin typeface="Century Schoolbook" panose="02040604050505020304" pitchFamily="18" charset="0"/>
                <a:cs typeface="Times New Roman" panose="02020603050405020304" pitchFamily="18" charset="0"/>
              </a:rPr>
              <a:t>’</a:t>
            </a:r>
            <a:r>
              <a:rPr lang="en-GB" altLang="en-US" sz="1800" b="1" dirty="0">
                <a:solidFill>
                  <a:srgbClr val="000000"/>
                </a:solidFill>
                <a:cs typeface="Times New Roman" panose="02020603050405020304" pitchFamily="18" charset="0"/>
              </a:rPr>
              <a:t> section of writing within your literature review </a:t>
            </a:r>
            <a:r>
              <a:rPr lang="en-GB" altLang="en-US" sz="1800" b="1" dirty="0">
                <a:solidFill>
                  <a:srgbClr val="000000"/>
                </a:solidFill>
                <a:latin typeface="Century Schoolbook" panose="02040604050505020304" pitchFamily="18" charset="0"/>
                <a:cs typeface="Times New Roman" panose="02020603050405020304" pitchFamily="18" charset="0"/>
              </a:rPr>
              <a:t>…………………………………</a:t>
            </a:r>
            <a:endParaRPr lang="en-GB" altLang="en-US" sz="1800" dirty="0">
              <a:cs typeface="Calibri" panose="020F0502020204030204" pitchFamily="34" charset="0"/>
            </a:endParaRPr>
          </a:p>
          <a:p>
            <a:pPr>
              <a:lnSpc>
                <a:spcPct val="107000"/>
              </a:lnSpc>
              <a:spcAft>
                <a:spcPts val="800"/>
              </a:spcAft>
            </a:pPr>
            <a:r>
              <a:rPr lang="en-GB" altLang="en-US" sz="1800" b="1" dirty="0">
                <a:solidFill>
                  <a:srgbClr val="000000"/>
                </a:solidFill>
                <a:cs typeface="Times New Roman" panose="02020603050405020304" pitchFamily="18" charset="0"/>
              </a:rPr>
              <a:t>This is where the </a:t>
            </a:r>
            <a:r>
              <a:rPr lang="en-GB" altLang="en-US" sz="1800" b="1" dirty="0">
                <a:solidFill>
                  <a:srgbClr val="000000"/>
                </a:solidFill>
                <a:latin typeface="Century Schoolbook" panose="02040604050505020304" pitchFamily="18" charset="0"/>
                <a:cs typeface="Times New Roman" panose="02020603050405020304" pitchFamily="18" charset="0"/>
              </a:rPr>
              <a:t>‘</a:t>
            </a:r>
            <a:r>
              <a:rPr lang="en-GB" altLang="en-US" sz="1800" b="1" dirty="0">
                <a:solidFill>
                  <a:srgbClr val="000000"/>
                </a:solidFill>
                <a:cs typeface="Times New Roman" panose="02020603050405020304" pitchFamily="18" charset="0"/>
              </a:rPr>
              <a:t>Analysis</a:t>
            </a:r>
            <a:r>
              <a:rPr lang="en-GB" altLang="en-US" sz="1800" b="1" dirty="0">
                <a:solidFill>
                  <a:srgbClr val="000000"/>
                </a:solidFill>
                <a:latin typeface="Century Schoolbook" panose="02040604050505020304" pitchFamily="18" charset="0"/>
                <a:cs typeface="Times New Roman" panose="02020603050405020304" pitchFamily="18" charset="0"/>
              </a:rPr>
              <a:t>’</a:t>
            </a:r>
            <a:r>
              <a:rPr lang="en-GB" altLang="en-US" sz="1800" b="1" dirty="0">
                <a:solidFill>
                  <a:srgbClr val="000000"/>
                </a:solidFill>
                <a:cs typeface="Times New Roman" panose="02020603050405020304" pitchFamily="18" charset="0"/>
              </a:rPr>
              <a:t> of your research, your CRITIQUE, takes place</a:t>
            </a:r>
            <a:endParaRPr lang="en-GB" altLang="en-US" sz="1800" dirty="0">
              <a:cs typeface="Calibri" panose="020F0502020204030204" pitchFamily="34" charset="0"/>
            </a:endParaRPr>
          </a:p>
          <a:p>
            <a:endParaRPr lang="en-GB" altLang="en-US" dirty="0"/>
          </a:p>
        </p:txBody>
      </p:sp>
      <p:sp>
        <p:nvSpPr>
          <p:cNvPr id="11268" name="Slide Number Placeholder 3">
            <a:extLst>
              <a:ext uri="{FF2B5EF4-FFF2-40B4-BE49-F238E27FC236}">
                <a16:creationId xmlns:a16="http://schemas.microsoft.com/office/drawing/2014/main" id="{25C8CF8E-149E-4846-9B03-83F222F68B0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5099AC7A-0940-426D-B3DB-51DF61424F95}" type="slidenum">
              <a:rPr lang="en-GB" altLang="en-US" smtClean="0">
                <a:latin typeface="Calibri" panose="020F0502020204030204" pitchFamily="34" charset="0"/>
              </a:rPr>
              <a:pPr/>
              <a:t>2</a:t>
            </a:fld>
            <a:endParaRPr lang="en-GB" altLang="en-US">
              <a:latin typeface="Calibri" panose="020F0502020204030204" pitchFamily="34" charset="0"/>
            </a:endParaRPr>
          </a:p>
        </p:txBody>
      </p:sp>
    </p:spTree>
    <p:extLst>
      <p:ext uri="{BB962C8B-B14F-4D97-AF65-F5344CB8AC3E}">
        <p14:creationId xmlns:p14="http://schemas.microsoft.com/office/powerpoint/2010/main" val="4144831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8AFBB73-2485-4AE8-A99A-57FF8954A1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EABDE6B7-9DB1-4E16-8D8F-0E1F74C1CB5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GB" altLang="en-US" sz="1800" b="1" dirty="0">
                <a:solidFill>
                  <a:srgbClr val="000000"/>
                </a:solidFill>
                <a:cs typeface="Times New Roman" panose="02020603050405020304" pitchFamily="18" charset="0"/>
              </a:rPr>
              <a:t>Before we start work on the main aim of this lesson, at this point in our learning, let</a:t>
            </a:r>
            <a:r>
              <a:rPr lang="en-GB" altLang="en-US" sz="1800" b="1" dirty="0">
                <a:solidFill>
                  <a:srgbClr val="000000"/>
                </a:solidFill>
                <a:latin typeface="Century Schoolbook" panose="02040604050505020304" pitchFamily="18" charset="0"/>
                <a:cs typeface="Times New Roman" panose="02020603050405020304" pitchFamily="18" charset="0"/>
              </a:rPr>
              <a:t>’</a:t>
            </a:r>
            <a:r>
              <a:rPr lang="en-GB" altLang="en-US" sz="1800" b="1" dirty="0">
                <a:solidFill>
                  <a:srgbClr val="000000"/>
                </a:solidFill>
                <a:cs typeface="Times New Roman" panose="02020603050405020304" pitchFamily="18" charset="0"/>
              </a:rPr>
              <a:t>s consider</a:t>
            </a:r>
            <a:endParaRPr lang="en-GB" altLang="en-US" sz="1800" dirty="0">
              <a:ea typeface="Calibri" panose="020F0502020204030204" pitchFamily="34" charset="0"/>
              <a:cs typeface="Times New Roman" panose="02020603050405020304" pitchFamily="18" charset="0"/>
            </a:endParaRPr>
          </a:p>
          <a:p>
            <a:pPr>
              <a:spcBef>
                <a:spcPts val="425"/>
              </a:spcBef>
            </a:pPr>
            <a:r>
              <a:rPr lang="en-GB" altLang="en-US" sz="1800" dirty="0">
                <a:solidFill>
                  <a:srgbClr val="000000"/>
                </a:solidFill>
                <a:cs typeface="Times New Roman" panose="02020603050405020304" pitchFamily="18" charset="0"/>
              </a:rPr>
              <a:t>How you are doing so far with this module </a:t>
            </a:r>
            <a:r>
              <a:rPr lang="en-GB" altLang="en-US" sz="1800" i="1" dirty="0">
                <a:solidFill>
                  <a:srgbClr val="000000"/>
                </a:solidFill>
                <a:cs typeface="Times New Roman" panose="02020603050405020304" pitchFamily="18" charset="0"/>
              </a:rPr>
              <a:t>and</a:t>
            </a:r>
            <a:r>
              <a:rPr lang="en-GB" altLang="en-US" sz="1800" dirty="0">
                <a:solidFill>
                  <a:srgbClr val="000000"/>
                </a:solidFill>
                <a:cs typeface="Times New Roman" panose="02020603050405020304" pitchFamily="18" charset="0"/>
              </a:rPr>
              <a:t> </a:t>
            </a:r>
            <a:endParaRPr lang="en-GB" altLang="en-US" sz="1800" dirty="0">
              <a:latin typeface="Times New Roman" panose="02020603050405020304" pitchFamily="18" charset="0"/>
              <a:cs typeface="Times New Roman" panose="02020603050405020304" pitchFamily="18" charset="0"/>
            </a:endParaRPr>
          </a:p>
          <a:p>
            <a:pPr>
              <a:spcBef>
                <a:spcPts val="425"/>
              </a:spcBef>
            </a:pPr>
            <a:r>
              <a:rPr lang="en-GB" altLang="en-US" sz="1800" dirty="0">
                <a:solidFill>
                  <a:srgbClr val="000000"/>
                </a:solidFill>
                <a:cs typeface="Times New Roman" panose="02020603050405020304" pitchFamily="18" charset="0"/>
              </a:rPr>
              <a:t>What do you want from the remainder of this  module </a:t>
            </a:r>
            <a:endParaRPr lang="en-GB" altLang="en-US" sz="1800" dirty="0">
              <a:latin typeface="Times New Roman" panose="02020603050405020304" pitchFamily="18" charset="0"/>
              <a:cs typeface="Times New Roman" panose="02020603050405020304" pitchFamily="18" charset="0"/>
            </a:endParaRPr>
          </a:p>
          <a:p>
            <a:pPr>
              <a:spcBef>
                <a:spcPts val="425"/>
              </a:spcBef>
            </a:pPr>
            <a:r>
              <a:rPr lang="en-GB" altLang="en-US" sz="1800" dirty="0">
                <a:latin typeface="Times New Roman" panose="02020603050405020304" pitchFamily="18" charset="0"/>
                <a:cs typeface="Times New Roman" panose="02020603050405020304" pitchFamily="18" charset="0"/>
              </a:rPr>
              <a:t> </a:t>
            </a:r>
          </a:p>
          <a:p>
            <a:pPr>
              <a:spcBef>
                <a:spcPts val="425"/>
              </a:spcBef>
            </a:pPr>
            <a:r>
              <a:rPr lang="en-GB" altLang="en-US" sz="1800" dirty="0">
                <a:solidFill>
                  <a:srgbClr val="000000"/>
                </a:solidFill>
                <a:cs typeface="Times New Roman" panose="02020603050405020304" pitchFamily="18" charset="0"/>
              </a:rPr>
              <a:t>LET ME HAVE YOUR FEEDBACK IN OUR WORKSHOP TODAY</a:t>
            </a:r>
            <a:endParaRPr lang="en-GB" altLang="en-US" sz="1800" dirty="0">
              <a:latin typeface="Times New Roman" panose="02020603050405020304" pitchFamily="18" charset="0"/>
              <a:cs typeface="Times New Roman" panose="02020603050405020304" pitchFamily="18" charset="0"/>
            </a:endParaRPr>
          </a:p>
          <a:p>
            <a:pPr>
              <a:spcBef>
                <a:spcPts val="425"/>
              </a:spcBef>
            </a:pPr>
            <a:r>
              <a:rPr lang="en-GB" altLang="en-US" sz="1800" dirty="0">
                <a:solidFill>
                  <a:srgbClr val="000000"/>
                </a:solidFill>
                <a:cs typeface="Times New Roman" panose="02020603050405020304" pitchFamily="18" charset="0"/>
              </a:rPr>
              <a:t> </a:t>
            </a:r>
            <a:endParaRPr lang="en-GB" altLang="en-US" sz="1800" dirty="0">
              <a:latin typeface="Times New Roman" panose="02020603050405020304" pitchFamily="18" charset="0"/>
              <a:cs typeface="Times New Roman" panose="02020603050405020304" pitchFamily="18" charset="0"/>
            </a:endParaRPr>
          </a:p>
          <a:p>
            <a:endParaRPr lang="en-GB" altLang="en-US" dirty="0"/>
          </a:p>
        </p:txBody>
      </p:sp>
      <p:sp>
        <p:nvSpPr>
          <p:cNvPr id="13316" name="Slide Number Placeholder 3">
            <a:extLst>
              <a:ext uri="{FF2B5EF4-FFF2-40B4-BE49-F238E27FC236}">
                <a16:creationId xmlns:a16="http://schemas.microsoft.com/office/drawing/2014/main" id="{AD829FFA-9AF2-41A2-8E16-7258EA709D3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E3B60CC3-CFAD-4E37-B966-B434D5DD33E2}" type="slidenum">
              <a:rPr lang="en-GB" altLang="en-US" smtClean="0">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9256D70F-8AFC-44F1-ABEC-DB9CCCEA0FC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518E79B3-48DF-41F9-B9F3-67143D02EBB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ts val="425"/>
              </a:spcBef>
            </a:pPr>
            <a:r>
              <a:rPr lang="en-GB" altLang="en-US" sz="1800">
                <a:solidFill>
                  <a:srgbClr val="000000"/>
                </a:solidFill>
                <a:cs typeface="Times New Roman" panose="02020603050405020304" pitchFamily="18" charset="0"/>
              </a:rPr>
              <a:t>What do we need to know in order to write the ‘Critique of literature’ section.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Well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The aims of this lesson are to:</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To consider the CONTENT and CONTEXT of the main body of your research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To understand the DIFFERENCE between description and critique…</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To enable you to start work on the main body of your literature review…</a:t>
            </a:r>
            <a:endParaRPr lang="en-GB" altLang="en-US" sz="1800">
              <a:latin typeface="Times New Roman" panose="02020603050405020304" pitchFamily="18" charset="0"/>
              <a:cs typeface="Times New Roman" panose="02020603050405020304" pitchFamily="18" charset="0"/>
            </a:endParaRPr>
          </a:p>
          <a:p>
            <a:endParaRPr lang="en-GB" altLang="en-US"/>
          </a:p>
        </p:txBody>
      </p:sp>
      <p:sp>
        <p:nvSpPr>
          <p:cNvPr id="15364" name="Slide Number Placeholder 3">
            <a:extLst>
              <a:ext uri="{FF2B5EF4-FFF2-40B4-BE49-F238E27FC236}">
                <a16:creationId xmlns:a16="http://schemas.microsoft.com/office/drawing/2014/main" id="{E6B3502B-17C8-49EE-A488-BCB9AE110D9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99728421-3798-4E83-A13C-9ADB88253165}" type="slidenum">
              <a:rPr lang="en-GB" altLang="en-US" smtClean="0">
                <a:latin typeface="Calibri" panose="020F0502020204030204" pitchFamily="34" charset="0"/>
              </a:rPr>
              <a:pPr/>
              <a:t>4</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586EC5C5-9618-4821-85DB-7125CB13FB3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EE7883A7-0D78-483A-972D-322429B075C7}"/>
              </a:ext>
            </a:extLst>
          </p:cNvPr>
          <p:cNvSpPr>
            <a:spLocks noGrp="1" noChangeArrowheads="1"/>
          </p:cNvSpPr>
          <p:nvPr>
            <p:ph type="body" idx="1"/>
          </p:nvPr>
        </p:nvSpPr>
        <p:spPr bwMode="auto"/>
        <p:txBody>
          <a:bodyPr wrap="square" numCol="1" anchor="t" anchorCtr="0" compatLnSpc="1">
            <a:prstTxWarp prst="textNoShape">
              <a:avLst/>
            </a:prstTxWarp>
            <a:normAutofit fontScale="85000" lnSpcReduction="10000"/>
          </a:bodyPr>
          <a:lstStyle/>
          <a:p>
            <a:pPr>
              <a:lnSpc>
                <a:spcPct val="107000"/>
              </a:lnSpc>
              <a:spcAft>
                <a:spcPts val="800"/>
              </a:spcAft>
              <a:defRPr/>
            </a:pPr>
            <a:r>
              <a:rPr lang="en-GB" sz="1800" dirty="0">
                <a:ea typeface="Calibri" panose="020F0502020204030204" pitchFamily="34" charset="0"/>
                <a:cs typeface="Times New Roman" panose="02020603050405020304" pitchFamily="18" charset="0"/>
              </a:rPr>
              <a:t>To write a good ’MAIN’ section of this literature review, you need to:</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MEET LEVEL 6 STANDARDS IN YOUR WORK……This involves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Develop the art of ‘critique’. The ability to critique at Level 6 is ESSENTIAL to producing appropriate work. This is the most important thing to prioritise.  Ensure that you CRITIQUE, rather than just ‘list’, or ’describe’.</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Remember our discussions last year about </a:t>
            </a:r>
            <a:r>
              <a:rPr lang="en-GB" sz="1800" b="1" i="1" dirty="0">
                <a:solidFill>
                  <a:srgbClr val="000000"/>
                </a:solidFill>
                <a:ea typeface="Times New Roman" panose="02020603050405020304" pitchFamily="18" charset="0"/>
                <a:cs typeface="Times New Roman" panose="02020603050405020304" pitchFamily="18" charset="0"/>
              </a:rPr>
              <a:t>describing</a:t>
            </a:r>
            <a:r>
              <a:rPr lang="en-GB" sz="1800" dirty="0">
                <a:solidFill>
                  <a:srgbClr val="000000"/>
                </a:solidFill>
                <a:ea typeface="Times New Roman" panose="02020603050405020304" pitchFamily="18" charset="0"/>
                <a:cs typeface="Times New Roman" panose="02020603050405020304" pitchFamily="18" charset="0"/>
              </a:rPr>
              <a:t> or </a:t>
            </a:r>
            <a:r>
              <a:rPr lang="en-GB" sz="1800" b="1" i="1" dirty="0">
                <a:solidFill>
                  <a:srgbClr val="000000"/>
                </a:solidFill>
                <a:ea typeface="Times New Roman" panose="02020603050405020304" pitchFamily="18" charset="0"/>
                <a:cs typeface="Times New Roman" panose="02020603050405020304" pitchFamily="18" charset="0"/>
              </a:rPr>
              <a:t>critiquing</a:t>
            </a:r>
            <a:r>
              <a:rPr lang="en-GB" sz="1800" dirty="0">
                <a:solidFill>
                  <a:srgbClr val="000000"/>
                </a:solidFill>
                <a:ea typeface="Times New Roman" panose="02020603050405020304" pitchFamily="18" charset="0"/>
                <a:cs typeface="Times New Roman" panose="02020603050405020304" pitchFamily="18" charset="0"/>
              </a:rPr>
              <a:t> that red car … from that lesson, you should remember the difference between ‘critiquing’ and ‘describing’ and we will be looking at this further in our workshop </a:t>
            </a: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You might also consider how to scan-read effectively and devise a work plan to ensure that  your work is organised and timely</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defRPr/>
            </a:pPr>
            <a:endParaRPr lang="en-GB" altLang="en-US" dirty="0"/>
          </a:p>
        </p:txBody>
      </p:sp>
      <p:sp>
        <p:nvSpPr>
          <p:cNvPr id="17412" name="Slide Number Placeholder 3">
            <a:extLst>
              <a:ext uri="{FF2B5EF4-FFF2-40B4-BE49-F238E27FC236}">
                <a16:creationId xmlns:a16="http://schemas.microsoft.com/office/drawing/2014/main" id="{9B7AEB32-2122-458D-9BEC-2E3C0C3C8A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62FCBC74-E1FC-4252-9312-706E4F7655E6}"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3148A051-92AA-4F76-970E-788A5FEB3E9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9B63A327-24CC-4977-BA99-29C67A7CAE9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ts val="425"/>
              </a:spcBef>
            </a:pPr>
            <a:r>
              <a:rPr lang="en-GB" altLang="en-US" sz="1800">
                <a:solidFill>
                  <a:srgbClr val="000000"/>
                </a:solidFill>
                <a:cs typeface="Times New Roman" panose="02020603050405020304" pitchFamily="18" charset="0"/>
              </a:rPr>
              <a:t>A Reminder – that whilst you may feel that  much of the content of these lessons has been covered, in various way,s in previous lessons, this asynchronous and synchronous learning is  for you to CONTEXTUALISE and CONCEPTUALISE this learning into independent writing and your literature review</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latin typeface="Times New Roman" panose="02020603050405020304" pitchFamily="18" charset="0"/>
                <a:cs typeface="Times New Roman" panose="02020603050405020304" pitchFamily="18" charset="0"/>
              </a:rPr>
              <a:t> </a:t>
            </a:r>
          </a:p>
          <a:p>
            <a:pPr>
              <a:spcBef>
                <a:spcPts val="425"/>
              </a:spcBef>
            </a:pPr>
            <a:r>
              <a:rPr lang="en-GB" altLang="en-US" sz="1800">
                <a:latin typeface="Times New Roman" panose="02020603050405020304" pitchFamily="18" charset="0"/>
                <a:cs typeface="Times New Roman" panose="02020603050405020304" pitchFamily="18" charset="0"/>
              </a:rPr>
              <a:t> </a:t>
            </a:r>
          </a:p>
          <a:p>
            <a:endParaRPr lang="en-GB" altLang="en-US"/>
          </a:p>
        </p:txBody>
      </p:sp>
      <p:sp>
        <p:nvSpPr>
          <p:cNvPr id="19460" name="Slide Number Placeholder 3">
            <a:extLst>
              <a:ext uri="{FF2B5EF4-FFF2-40B4-BE49-F238E27FC236}">
                <a16:creationId xmlns:a16="http://schemas.microsoft.com/office/drawing/2014/main" id="{9E17489E-92CF-45F1-8E4F-36A056D87F4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F2DC50C0-B00F-44AF-90A8-C55C13733D6E}"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C744C822-9E5D-4F07-8416-4E8E611A40B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0C5A5131-8E9A-45E5-94AE-9A5EC4AC561A}"/>
              </a:ext>
            </a:extLst>
          </p:cNvPr>
          <p:cNvSpPr>
            <a:spLocks noGrp="1" noChangeArrowheads="1"/>
          </p:cNvSpPr>
          <p:nvPr>
            <p:ph type="body" idx="1"/>
          </p:nvPr>
        </p:nvSpPr>
        <p:spPr bwMode="auto"/>
        <p:txBody>
          <a:bodyPr wrap="square" numCol="1" anchor="t" anchorCtr="0" compatLnSpc="1">
            <a:prstTxWarp prst="textNoShape">
              <a:avLst/>
            </a:prstTxWarp>
            <a:normAutofit fontScale="92500" lnSpcReduction="20000"/>
          </a:bodyPr>
          <a:lstStyle/>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Remember that as a ROUGH guide – your ‘Introduction’ and ‘Conclusion’ should consist of less words than your main body [A ratio of about 20%/50%/30%]</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The main body of your research is your CRITIQUE and where you show your command of your subject [most of your work and effort is here]</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Your conclusion, whilst much briefer, is also very important, as this is where you show the results of your research</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Although logic says that you would start by writing your ‘Introduction’, continue with your ‘Critique of Literature’ and end with your ‘Conclusion’. It doesn’t really matter in which order you approach this work, you could, conceivably be working on all three of these sections at once.  Find your own rhythm of work.</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defRPr/>
            </a:pPr>
            <a:endParaRPr lang="en-GB" altLang="en-US" dirty="0"/>
          </a:p>
        </p:txBody>
      </p:sp>
      <p:sp>
        <p:nvSpPr>
          <p:cNvPr id="21508" name="Slide Number Placeholder 3">
            <a:extLst>
              <a:ext uri="{FF2B5EF4-FFF2-40B4-BE49-F238E27FC236}">
                <a16:creationId xmlns:a16="http://schemas.microsoft.com/office/drawing/2014/main" id="{88B7C7C1-CE3B-4FB9-9B10-4F7FE3A44AA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EA043C13-74C7-471D-B0F6-F3F7A670CE46}" type="slidenum">
              <a:rPr lang="en-GB" altLang="en-US" smtClean="0">
                <a:latin typeface="Calibri" panose="020F0502020204030204" pitchFamily="34" charset="0"/>
              </a:rPr>
              <a:pPr/>
              <a:t>7</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F5E10533-108A-4A00-90E1-0202D755A9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3F2CFCCB-E5DD-46C7-B423-E082A956D0FF}"/>
              </a:ext>
            </a:extLst>
          </p:cNvPr>
          <p:cNvSpPr>
            <a:spLocks noGrp="1" noChangeArrowheads="1"/>
          </p:cNvSpPr>
          <p:nvPr>
            <p:ph type="body" idx="1"/>
          </p:nvPr>
        </p:nvSpPr>
        <p:spPr bwMode="auto"/>
        <p:txBody>
          <a:bodyPr wrap="square" numCol="1" anchor="t" anchorCtr="0" compatLnSpc="1">
            <a:prstTxWarp prst="textNoShape">
              <a:avLst/>
            </a:prstTxWarp>
            <a:normAutofit lnSpcReduction="10000"/>
          </a:bodyPr>
          <a:lstStyle/>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You’ve often heard me voice the mantra: Good academic writing starts with good reading and you are going to have to read a lot of material to source this literature review.</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So - To help you with your writing, let’s consider a way to read more effectively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Work though</a:t>
            </a:r>
            <a:r>
              <a:rPr lang="en-GB" sz="1800" dirty="0">
                <a:solidFill>
                  <a:srgbClr val="000000"/>
                </a:solidFill>
                <a:ea typeface="Times New Roman" panose="02020603050405020304" pitchFamily="18" charset="0"/>
                <a:cs typeface="Times New Roman" panose="02020603050405020304" pitchFamily="18" charset="0"/>
              </a:rPr>
              <a:t> this part of the lesson, then engage with the written notes on MOODLE and try out this way of reading.</a:t>
            </a: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By following these steps, you are likely to </a:t>
            </a:r>
            <a:r>
              <a:rPr lang="en-GB" sz="1800" b="1" dirty="0">
                <a:solidFill>
                  <a:srgbClr val="000000"/>
                </a:solidFill>
                <a:ea typeface="Times New Roman" panose="02020603050405020304" pitchFamily="18" charset="0"/>
                <a:cs typeface="Times New Roman" panose="02020603050405020304" pitchFamily="18" charset="0"/>
              </a:rPr>
              <a:t>actively interact </a:t>
            </a:r>
            <a:r>
              <a:rPr lang="en-GB" sz="1800" dirty="0">
                <a:solidFill>
                  <a:srgbClr val="000000"/>
                </a:solidFill>
                <a:ea typeface="Times New Roman" panose="02020603050405020304" pitchFamily="18" charset="0"/>
                <a:cs typeface="Times New Roman" panose="02020603050405020304" pitchFamily="18" charset="0"/>
              </a:rPr>
              <a:t>with text, instead of taking in the information in a passive and unquestioning way……..</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defRPr/>
            </a:pPr>
            <a:endParaRPr lang="en-GB" altLang="en-US" dirty="0"/>
          </a:p>
        </p:txBody>
      </p:sp>
      <p:sp>
        <p:nvSpPr>
          <p:cNvPr id="23556" name="Slide Number Placeholder 3">
            <a:extLst>
              <a:ext uri="{FF2B5EF4-FFF2-40B4-BE49-F238E27FC236}">
                <a16:creationId xmlns:a16="http://schemas.microsoft.com/office/drawing/2014/main" id="{6080745A-91BD-4A55-B7A2-C88E740692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364F9A38-51BC-44E2-8613-84D26D096EBC}" type="slidenum">
              <a:rPr lang="en-GB" altLang="en-US" smtClean="0">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9F6290A-CB29-4045-BFD5-AD9AF3FE92F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ED0F767-E00D-4B85-B3F3-92E587E2FB19}"/>
              </a:ext>
            </a:extLst>
          </p:cNvPr>
          <p:cNvSpPr>
            <a:spLocks noGrp="1" noChangeArrowheads="1"/>
          </p:cNvSpPr>
          <p:nvPr>
            <p:ph type="body" idx="1"/>
          </p:nvPr>
        </p:nvSpPr>
        <p:spPr bwMode="auto"/>
        <p:txBody>
          <a:bodyPr wrap="square" numCol="1" anchor="t" anchorCtr="0" compatLnSpc="1">
            <a:prstTxWarp prst="textNoShape">
              <a:avLst/>
            </a:prstTxWarp>
            <a:normAutofit fontScale="92500" lnSpcReduction="20000"/>
          </a:bodyPr>
          <a:lstStyle/>
          <a:p>
            <a:pPr>
              <a:spcBef>
                <a:spcPts val="430"/>
              </a:spcBef>
              <a:defRPr/>
            </a:pPr>
            <a:r>
              <a:rPr lang="en-GB" sz="1800" b="1" dirty="0">
                <a:solidFill>
                  <a:srgbClr val="000000"/>
                </a:solidFill>
                <a:ea typeface="Times New Roman" panose="02020603050405020304" pitchFamily="18" charset="0"/>
                <a:cs typeface="Times New Roman" panose="02020603050405020304" pitchFamily="18" charset="0"/>
              </a:rPr>
              <a:t>Survey [speed read] the whole text </a:t>
            </a:r>
            <a:r>
              <a:rPr lang="en-GB" sz="1800" dirty="0">
                <a:solidFill>
                  <a:srgbClr val="000000"/>
                </a:solidFill>
                <a:ea typeface="Times New Roman" panose="02020603050405020304" pitchFamily="18" charset="0"/>
                <a:cs typeface="Times New Roman" panose="02020603050405020304" pitchFamily="18" charset="0"/>
              </a:rPr>
              <a:t>to get the general concept of a paper</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b="1" dirty="0">
                <a:solidFill>
                  <a:srgbClr val="000000"/>
                </a:solidFill>
                <a:ea typeface="Times New Roman" panose="02020603050405020304" pitchFamily="18" charset="0"/>
                <a:cs typeface="Times New Roman" panose="02020603050405020304" pitchFamily="18" charset="0"/>
              </a:rPr>
              <a:t>Question</a:t>
            </a:r>
            <a:r>
              <a:rPr lang="en-GB" sz="1800" dirty="0">
                <a:solidFill>
                  <a:srgbClr val="000000"/>
                </a:solidFill>
                <a:ea typeface="Times New Roman" panose="02020603050405020304" pitchFamily="18" charset="0"/>
                <a:cs typeface="Times New Roman" panose="02020603050405020304" pitchFamily="18" charset="0"/>
              </a:rPr>
              <a:t> – while surveying the text, if you decide </a:t>
            </a:r>
            <a:r>
              <a:rPr lang="en-GB" sz="1800" dirty="0" err="1">
                <a:solidFill>
                  <a:srgbClr val="000000"/>
                </a:solidFill>
                <a:ea typeface="Times New Roman" panose="02020603050405020304" pitchFamily="18" charset="0"/>
                <a:cs typeface="Times New Roman" panose="02020603050405020304" pitchFamily="18" charset="0"/>
              </a:rPr>
              <a:t>it’is</a:t>
            </a:r>
            <a:r>
              <a:rPr lang="en-GB" sz="1800" dirty="0">
                <a:solidFill>
                  <a:srgbClr val="000000"/>
                </a:solidFill>
                <a:ea typeface="Times New Roman" panose="02020603050405020304" pitchFamily="18" charset="0"/>
                <a:cs typeface="Times New Roman" panose="02020603050405020304" pitchFamily="18" charset="0"/>
              </a:rPr>
              <a:t> relevant to read in more detail, think about ‘questions’ that you would like the text to answer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b="1" dirty="0">
                <a:solidFill>
                  <a:srgbClr val="000000"/>
                </a:solidFill>
                <a:ea typeface="Times New Roman" panose="02020603050405020304" pitchFamily="18" charset="0"/>
                <a:cs typeface="Times New Roman" panose="02020603050405020304" pitchFamily="18" charset="0"/>
              </a:rPr>
              <a:t>Read the text carefully – </a:t>
            </a:r>
            <a:r>
              <a:rPr lang="en-GB" sz="1800" b="1" u="sng" dirty="0">
                <a:solidFill>
                  <a:srgbClr val="000000"/>
                </a:solidFill>
                <a:ea typeface="Times New Roman" panose="02020603050405020304" pitchFamily="18" charset="0"/>
                <a:cs typeface="Times New Roman" panose="02020603050405020304" pitchFamily="18" charset="0"/>
              </a:rPr>
              <a:t>only</a:t>
            </a:r>
            <a:r>
              <a:rPr lang="en-GB" sz="1800" b="1" dirty="0">
                <a:solidFill>
                  <a:srgbClr val="000000"/>
                </a:solidFill>
                <a:ea typeface="Times New Roman" panose="02020603050405020304" pitchFamily="18" charset="0"/>
                <a:cs typeface="Times New Roman" panose="02020603050405020304" pitchFamily="18" charset="0"/>
              </a:rPr>
              <a:t> </a:t>
            </a:r>
            <a:r>
              <a:rPr lang="en-GB" sz="1800" dirty="0">
                <a:solidFill>
                  <a:srgbClr val="000000"/>
                </a:solidFill>
                <a:ea typeface="Times New Roman" panose="02020603050405020304" pitchFamily="18" charset="0"/>
                <a:cs typeface="Times New Roman" panose="02020603050405020304" pitchFamily="18" charset="0"/>
              </a:rPr>
              <a:t>if you do decide it is relevant to your work</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b="1" dirty="0">
                <a:solidFill>
                  <a:srgbClr val="000000"/>
                </a:solidFill>
                <a:ea typeface="Times New Roman" panose="02020603050405020304" pitchFamily="18" charset="0"/>
                <a:cs typeface="Times New Roman" panose="02020603050405020304" pitchFamily="18" charset="0"/>
              </a:rPr>
              <a:t>Recall. and note the main points </a:t>
            </a:r>
            <a:r>
              <a:rPr lang="en-GB" sz="1800" dirty="0">
                <a:solidFill>
                  <a:srgbClr val="000000"/>
                </a:solidFill>
                <a:ea typeface="Times New Roman" panose="02020603050405020304" pitchFamily="18" charset="0"/>
                <a:cs typeface="Times New Roman" panose="02020603050405020304" pitchFamily="18" charset="0"/>
              </a:rPr>
              <a:t>– write these in your own words immediately after reading</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b="1" dirty="0">
                <a:solidFill>
                  <a:srgbClr val="000000"/>
                </a:solidFill>
                <a:ea typeface="Times New Roman" panose="02020603050405020304" pitchFamily="18" charset="0"/>
                <a:cs typeface="Times New Roman" panose="02020603050405020304" pitchFamily="18" charset="0"/>
              </a:rPr>
              <a:t>Review the text </a:t>
            </a:r>
            <a:r>
              <a:rPr lang="en-GB" sz="1800" dirty="0">
                <a:solidFill>
                  <a:srgbClr val="000000"/>
                </a:solidFill>
                <a:ea typeface="Times New Roman" panose="02020603050405020304" pitchFamily="18" charset="0"/>
                <a:cs typeface="Times New Roman" panose="02020603050405020304" pitchFamily="18" charset="0"/>
              </a:rPr>
              <a:t>to confirm that you have recalled all the main points that are significant for your work</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defRPr/>
            </a:pPr>
            <a:endParaRPr lang="en-GB" altLang="en-US" dirty="0"/>
          </a:p>
        </p:txBody>
      </p:sp>
      <p:sp>
        <p:nvSpPr>
          <p:cNvPr id="25604" name="Slide Number Placeholder 3">
            <a:extLst>
              <a:ext uri="{FF2B5EF4-FFF2-40B4-BE49-F238E27FC236}">
                <a16:creationId xmlns:a16="http://schemas.microsoft.com/office/drawing/2014/main" id="{940AF859-4F38-454C-B70C-B53BFC3C6DF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B1BE9E9B-7F36-4110-8E35-A34D9577FF52}" type="slidenum">
              <a:rPr lang="en-GB" altLang="en-US" smtClean="0">
                <a:latin typeface="Calibri" panose="020F0502020204030204" pitchFamily="34" charset="0"/>
              </a:rPr>
              <a:pPr/>
              <a:t>9</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4D885A16-D848-4F72-924C-55CA121CB6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111C1DB-6F48-4C87-809F-93836E1F819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200000"/>
              </a:lnSpc>
              <a:spcBef>
                <a:spcPts val="430"/>
              </a:spcBef>
              <a:defRPr/>
            </a:pPr>
            <a:r>
              <a:rPr lang="en-GB" altLang="en-US" dirty="0"/>
              <a:t> </a:t>
            </a:r>
          </a:p>
        </p:txBody>
      </p:sp>
      <p:sp>
        <p:nvSpPr>
          <p:cNvPr id="27652" name="Slide Number Placeholder 3">
            <a:extLst>
              <a:ext uri="{FF2B5EF4-FFF2-40B4-BE49-F238E27FC236}">
                <a16:creationId xmlns:a16="http://schemas.microsoft.com/office/drawing/2014/main" id="{5AE77BF0-46A2-4331-A173-80517B65F39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424A9311-12D6-4CDD-94CC-A8AE09EF32D7}" type="slidenum">
              <a:rPr lang="en-GB" altLang="en-US" smtClean="0">
                <a:latin typeface="Calibri" panose="020F0502020204030204" pitchFamily="34" charset="0"/>
              </a:rPr>
              <a:pPr/>
              <a:t>10</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43BA514-C687-4708-A3FB-BA16AFBD9B1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72770B14-899F-41C7-A480-219980A50EB7}"/>
              </a:ext>
            </a:extLst>
          </p:cNvPr>
          <p:cNvSpPr>
            <a:spLocks noGrp="1" noChangeArrowheads="1"/>
          </p:cNvSpPr>
          <p:nvPr>
            <p:ph type="body" idx="1"/>
          </p:nvPr>
        </p:nvSpPr>
        <p:spPr bwMode="auto"/>
        <p:txBody>
          <a:bodyPr wrap="square" numCol="1" anchor="t" anchorCtr="0" compatLnSpc="1">
            <a:prstTxWarp prst="textNoShape">
              <a:avLst/>
            </a:prstTxWarp>
            <a:normAutofit fontScale="25000" lnSpcReduction="20000"/>
          </a:bodyPr>
          <a:lstStyle/>
          <a:p>
            <a:pPr>
              <a:lnSpc>
                <a:spcPct val="200000"/>
              </a:lnSpc>
              <a:spcBef>
                <a:spcPts val="430"/>
              </a:spcBef>
              <a:defRPr/>
            </a:pPr>
            <a:r>
              <a:rPr lang="en-GB" sz="5000" dirty="0">
                <a:solidFill>
                  <a:srgbClr val="000000"/>
                </a:solidFill>
                <a:ea typeface="Times New Roman" panose="02020603050405020304" pitchFamily="18" charset="0"/>
                <a:cs typeface="Times New Roman" panose="02020603050405020304" pitchFamily="18" charset="0"/>
              </a:rPr>
              <a:t>Formulate questions you want this text to answer – what is it that you want to know?</a:t>
            </a:r>
            <a:endParaRPr lang="en-GB" sz="50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5000" dirty="0">
                <a:solidFill>
                  <a:srgbClr val="000000"/>
                </a:solidFill>
                <a:ea typeface="Times New Roman" panose="02020603050405020304" pitchFamily="18" charset="0"/>
                <a:cs typeface="Times New Roman" panose="02020603050405020304" pitchFamily="18" charset="0"/>
              </a:rPr>
              <a:t>This sets the purpose for your reading</a:t>
            </a:r>
            <a:endParaRPr lang="en-GB" sz="50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5000" dirty="0">
                <a:solidFill>
                  <a:srgbClr val="000000"/>
                </a:solidFill>
                <a:ea typeface="Times New Roman" panose="02020603050405020304" pitchFamily="18" charset="0"/>
                <a:cs typeface="Times New Roman" panose="02020603050405020304" pitchFamily="18" charset="0"/>
              </a:rPr>
              <a:t> </a:t>
            </a:r>
            <a:endParaRPr lang="en-GB" sz="50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lnSpc>
                <a:spcPct val="200000"/>
              </a:lnSpc>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defRPr/>
            </a:pPr>
            <a:endParaRPr lang="en-GB" altLang="en-US" dirty="0"/>
          </a:p>
        </p:txBody>
      </p:sp>
      <p:sp>
        <p:nvSpPr>
          <p:cNvPr id="29700" name="Slide Number Placeholder 3">
            <a:extLst>
              <a:ext uri="{FF2B5EF4-FFF2-40B4-BE49-F238E27FC236}">
                <a16:creationId xmlns:a16="http://schemas.microsoft.com/office/drawing/2014/main" id="{77DE1B25-A67E-4A55-9BED-9D454A7F804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092493D0-CF3B-4277-A30C-99858A66AF1B}"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A58396E0-6E03-42F7-A17C-1E5CC5C163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5ACE7A37-EFBA-4954-B010-282254F4D0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ts val="425"/>
              </a:spcBef>
            </a:pPr>
            <a:r>
              <a:rPr lang="en-GB" altLang="en-US" sz="1800">
                <a:solidFill>
                  <a:srgbClr val="000000"/>
                </a:solidFill>
                <a:cs typeface="Times New Roman" panose="02020603050405020304" pitchFamily="18" charset="0"/>
              </a:rPr>
              <a:t>Read.  Read with purpose.  Read the first section in an attempt to answer your question.</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If the answer to your question is not answered, either put the paper to one side, or formulate a new one.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latin typeface="Times New Roman" panose="02020603050405020304" pitchFamily="18" charset="0"/>
                <a:cs typeface="Times New Roman" panose="02020603050405020304" pitchFamily="18" charset="0"/>
              </a:rPr>
              <a:t> </a:t>
            </a:r>
          </a:p>
          <a:p>
            <a:pPr>
              <a:spcBef>
                <a:spcPts val="425"/>
              </a:spcBef>
            </a:pPr>
            <a:r>
              <a:rPr lang="en-GB" altLang="en-US" sz="1800">
                <a:solidFill>
                  <a:srgbClr val="000000"/>
                </a:solidFill>
                <a:cs typeface="Times New Roman" panose="02020603050405020304" pitchFamily="18" charset="0"/>
              </a:rPr>
              <a:t>But … Don’t be afraid to disregard papers at this stage</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 </a:t>
            </a:r>
            <a:endParaRPr lang="en-GB" altLang="en-US" sz="1800">
              <a:latin typeface="Times New Roman" panose="02020603050405020304" pitchFamily="18" charset="0"/>
              <a:cs typeface="Times New Roman" panose="02020603050405020304" pitchFamily="18" charset="0"/>
            </a:endParaRPr>
          </a:p>
          <a:p>
            <a:endParaRPr lang="en-GB" altLang="en-US"/>
          </a:p>
        </p:txBody>
      </p:sp>
      <p:sp>
        <p:nvSpPr>
          <p:cNvPr id="31748" name="Slide Number Placeholder 3">
            <a:extLst>
              <a:ext uri="{FF2B5EF4-FFF2-40B4-BE49-F238E27FC236}">
                <a16:creationId xmlns:a16="http://schemas.microsoft.com/office/drawing/2014/main" id="{F1E9B10C-9B9B-4CDA-B207-E2E5E82E58E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8107431C-E7CF-46E1-B674-039BD061949B}"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614B6107-CBE7-417C-AD94-734A4B442FC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B13909BD-CAE9-40DB-B6DE-AF98FF31F5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ts val="425"/>
              </a:spcBef>
            </a:pPr>
            <a:r>
              <a:rPr lang="en-GB" altLang="en-US" sz="1800">
                <a:solidFill>
                  <a:srgbClr val="000000"/>
                </a:solidFill>
                <a:cs typeface="Times New Roman" panose="02020603050405020304" pitchFamily="18" charset="0"/>
              </a:rPr>
              <a:t>Recall - Answer your question, in your own words, either orally or, preferably, in written form, </a:t>
            </a:r>
            <a:r>
              <a:rPr lang="en-GB" altLang="en-US" sz="1800" b="1">
                <a:solidFill>
                  <a:srgbClr val="000000"/>
                </a:solidFill>
                <a:cs typeface="Times New Roman" panose="02020603050405020304" pitchFamily="18" charset="0"/>
              </a:rPr>
              <a:t>WITHOUT</a:t>
            </a:r>
            <a:r>
              <a:rPr lang="en-GB" altLang="en-US" sz="1800">
                <a:solidFill>
                  <a:srgbClr val="000000"/>
                </a:solidFill>
                <a:cs typeface="Times New Roman" panose="02020603050405020304" pitchFamily="18" charset="0"/>
              </a:rPr>
              <a:t> looking back at the text for help.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latin typeface="Times New Roman" panose="02020603050405020304" pitchFamily="18" charset="0"/>
                <a:cs typeface="Times New Roman" panose="02020603050405020304" pitchFamily="18" charset="0"/>
              </a:rPr>
              <a:t> </a:t>
            </a:r>
          </a:p>
          <a:p>
            <a:pPr>
              <a:spcBef>
                <a:spcPts val="425"/>
              </a:spcBef>
            </a:pPr>
            <a:r>
              <a:rPr lang="en-GB" altLang="en-US" sz="1800">
                <a:solidFill>
                  <a:srgbClr val="000000"/>
                </a:solidFill>
                <a:cs typeface="Times New Roman" panose="02020603050405020304" pitchFamily="18" charset="0"/>
              </a:rPr>
              <a:t>Continue the previous steps for each section of the text, until the assigned reading is complete</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 </a:t>
            </a:r>
            <a:endParaRPr lang="en-GB" altLang="en-US" sz="1800">
              <a:latin typeface="Times New Roman" panose="02020603050405020304" pitchFamily="18" charset="0"/>
              <a:cs typeface="Times New Roman" panose="02020603050405020304" pitchFamily="18" charset="0"/>
            </a:endParaRPr>
          </a:p>
          <a:p>
            <a:endParaRPr lang="en-GB" altLang="en-US"/>
          </a:p>
        </p:txBody>
      </p:sp>
      <p:sp>
        <p:nvSpPr>
          <p:cNvPr id="33796" name="Slide Number Placeholder 3">
            <a:extLst>
              <a:ext uri="{FF2B5EF4-FFF2-40B4-BE49-F238E27FC236}">
                <a16:creationId xmlns:a16="http://schemas.microsoft.com/office/drawing/2014/main" id="{40A3A7FA-5FC9-4249-B69E-C7EB952620E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D9CCD078-C839-4CD3-93BE-A95E4DEEBF29}" type="slidenum">
              <a:rPr lang="en-GB" altLang="en-US" smtClean="0">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F29D2D1-1157-4D3D-9ED1-2C6AD3D95DD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872F2FF-52C1-413C-BF78-283FABEE3E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ts val="425"/>
              </a:spcBef>
            </a:pPr>
            <a:r>
              <a:rPr lang="en-GB" altLang="en-US" sz="1800">
                <a:solidFill>
                  <a:srgbClr val="000000"/>
                </a:solidFill>
                <a:cs typeface="Times New Roman" panose="02020603050405020304" pitchFamily="18" charset="0"/>
              </a:rPr>
              <a:t>Review the text by </a:t>
            </a:r>
            <a:r>
              <a:rPr lang="en-GB" altLang="en-US" sz="1800" i="1">
                <a:solidFill>
                  <a:srgbClr val="000000"/>
                </a:solidFill>
                <a:cs typeface="Times New Roman" panose="02020603050405020304" pitchFamily="18" charset="0"/>
              </a:rPr>
              <a:t>again</a:t>
            </a:r>
            <a:r>
              <a:rPr lang="en-GB" altLang="en-US" sz="1800">
                <a:solidFill>
                  <a:srgbClr val="000000"/>
                </a:solidFill>
                <a:cs typeface="Times New Roman" panose="02020603050405020304" pitchFamily="18" charset="0"/>
              </a:rPr>
              <a:t> answering the questions, </a:t>
            </a:r>
            <a:r>
              <a:rPr lang="en-GB" altLang="en-US" sz="1800" i="1">
                <a:solidFill>
                  <a:srgbClr val="000000"/>
                </a:solidFill>
                <a:cs typeface="Times New Roman" panose="02020603050405020304" pitchFamily="18" charset="0"/>
              </a:rPr>
              <a:t>again</a:t>
            </a:r>
            <a:r>
              <a:rPr lang="en-GB" altLang="en-US" sz="1800">
                <a:solidFill>
                  <a:srgbClr val="000000"/>
                </a:solidFill>
                <a:cs typeface="Times New Roman" panose="02020603050405020304" pitchFamily="18" charset="0"/>
              </a:rPr>
              <a:t> without the aid of the written piece</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latin typeface="Times New Roman" panose="02020603050405020304" pitchFamily="18" charset="0"/>
                <a:cs typeface="Times New Roman" panose="02020603050405020304" pitchFamily="18" charset="0"/>
              </a:rPr>
              <a:t> </a:t>
            </a:r>
          </a:p>
          <a:p>
            <a:pPr>
              <a:spcBef>
                <a:spcPts val="425"/>
              </a:spcBef>
            </a:pPr>
            <a:r>
              <a:rPr lang="en-GB" altLang="en-US" sz="1800">
                <a:latin typeface="Times New Roman" panose="02020603050405020304" pitchFamily="18" charset="0"/>
                <a:cs typeface="Times New Roman" panose="02020603050405020304" pitchFamily="18" charset="0"/>
              </a:rPr>
              <a:t>How much to your remember, understand, agree with, disagree with?</a:t>
            </a:r>
          </a:p>
          <a:p>
            <a:pPr>
              <a:spcBef>
                <a:spcPts val="425"/>
              </a:spcBef>
            </a:pPr>
            <a:r>
              <a:rPr lang="en-GB" altLang="en-US" sz="1800">
                <a:latin typeface="Times New Roman" panose="02020603050405020304" pitchFamily="18" charset="0"/>
                <a:cs typeface="Times New Roman" panose="02020603050405020304" pitchFamily="18" charset="0"/>
              </a:rPr>
              <a:t> </a:t>
            </a:r>
          </a:p>
          <a:p>
            <a:pPr>
              <a:spcBef>
                <a:spcPts val="425"/>
              </a:spcBef>
            </a:pPr>
            <a:r>
              <a:rPr lang="en-GB" altLang="en-US" sz="1800">
                <a:latin typeface="Times New Roman" panose="02020603050405020304" pitchFamily="18" charset="0"/>
                <a:cs typeface="Times New Roman" panose="02020603050405020304" pitchFamily="18" charset="0"/>
              </a:rPr>
              <a:t> </a:t>
            </a:r>
          </a:p>
          <a:p>
            <a:pPr>
              <a:spcBef>
                <a:spcPts val="425"/>
              </a:spcBef>
            </a:pPr>
            <a:r>
              <a:rPr lang="en-GB" altLang="en-US" sz="1800">
                <a:latin typeface="Times New Roman" panose="02020603050405020304" pitchFamily="18" charset="0"/>
                <a:cs typeface="Times New Roman" panose="02020603050405020304" pitchFamily="18" charset="0"/>
              </a:rPr>
              <a:t> </a:t>
            </a:r>
          </a:p>
          <a:p>
            <a:endParaRPr lang="en-GB" altLang="en-US"/>
          </a:p>
        </p:txBody>
      </p:sp>
      <p:sp>
        <p:nvSpPr>
          <p:cNvPr id="35844" name="Slide Number Placeholder 3">
            <a:extLst>
              <a:ext uri="{FF2B5EF4-FFF2-40B4-BE49-F238E27FC236}">
                <a16:creationId xmlns:a16="http://schemas.microsoft.com/office/drawing/2014/main" id="{2C1A16EF-8E5F-4E8A-808D-5051A191B16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0FC6435E-D6D5-44E2-8B93-358C2314B710}"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7CDD314-06FC-40ED-9D80-135DDDC0976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018A6D4A-057C-4AF5-A75B-65332C458C2E}"/>
              </a:ext>
            </a:extLst>
          </p:cNvPr>
          <p:cNvSpPr>
            <a:spLocks noGrp="1" noChangeArrowheads="1"/>
          </p:cNvSpPr>
          <p:nvPr>
            <p:ph type="body" idx="1"/>
          </p:nvPr>
        </p:nvSpPr>
        <p:spPr bwMode="auto"/>
        <p:txBody>
          <a:bodyPr wrap="square" numCol="1" anchor="t" anchorCtr="0" compatLnSpc="1">
            <a:prstTxWarp prst="textNoShape">
              <a:avLst/>
            </a:prstTxWarp>
            <a:normAutofit fontScale="77500" lnSpcReduction="20000"/>
          </a:bodyPr>
          <a:lstStyle/>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Try this out and see if you feel that it helps you to get through papers more quickly and thoroughly</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Another good reading tip is to use your finger to guide you through the text.  This is probably how most of us learnt to read in the first place</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If you move your finger under the sentence that you’re reading, working across from left to right, your reading speed will immediately improve.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Why?  Because … …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Your eyes and brain, in trying to catch up with your finger, force you to read faster</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You no longer read each word </a:t>
            </a:r>
            <a:r>
              <a:rPr lang="en-GB" sz="1800" b="1" dirty="0">
                <a:solidFill>
                  <a:srgbClr val="000000"/>
                </a:solidFill>
                <a:ea typeface="Times New Roman" panose="02020603050405020304" pitchFamily="18" charset="0"/>
                <a:cs typeface="Times New Roman" panose="02020603050405020304" pitchFamily="18" charset="0"/>
              </a:rPr>
              <a:t>separately, </a:t>
            </a:r>
            <a:r>
              <a:rPr lang="en-GB" sz="1800" dirty="0">
                <a:solidFill>
                  <a:srgbClr val="000000"/>
                </a:solidFill>
                <a:ea typeface="Times New Roman" panose="02020603050405020304" pitchFamily="18" charset="0"/>
                <a:cs typeface="Times New Roman" panose="02020603050405020304" pitchFamily="18" charset="0"/>
              </a:rPr>
              <a:t>but as a fluid line of words, strung together, and,</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b="1" dirty="0">
                <a:solidFill>
                  <a:srgbClr val="000000"/>
                </a:solidFill>
                <a:ea typeface="Times New Roman" panose="02020603050405020304" pitchFamily="18" charset="0"/>
                <a:cs typeface="Times New Roman" panose="02020603050405020304" pitchFamily="18" charset="0"/>
              </a:rPr>
              <a:t>skip back</a:t>
            </a:r>
            <a:r>
              <a:rPr lang="en-GB" sz="1800" dirty="0">
                <a:solidFill>
                  <a:srgbClr val="000000"/>
                </a:solidFill>
                <a:ea typeface="Times New Roman" panose="02020603050405020304" pitchFamily="18" charset="0"/>
                <a:cs typeface="Times New Roman" panose="02020603050405020304" pitchFamily="18" charset="0"/>
              </a:rPr>
              <a:t> is reduced, there is less opportunity for your eyes to wander back over previous words</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defRPr/>
            </a:pPr>
            <a:endParaRPr lang="en-GB" altLang="en-US" b="1" dirty="0"/>
          </a:p>
        </p:txBody>
      </p:sp>
      <p:sp>
        <p:nvSpPr>
          <p:cNvPr id="37892" name="Slide Number Placeholder 3">
            <a:extLst>
              <a:ext uri="{FF2B5EF4-FFF2-40B4-BE49-F238E27FC236}">
                <a16:creationId xmlns:a16="http://schemas.microsoft.com/office/drawing/2014/main" id="{4DC4301A-E5AA-4433-BFBD-81322C4BCAC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89DFB7A9-C8DD-4A4D-B5A9-8F1A17404EAE}"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7CA481E1-9027-4CAF-A678-118DEDCD66C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44CB3B88-1C4C-4B85-9859-2F60EF628D29}"/>
              </a:ext>
            </a:extLst>
          </p:cNvPr>
          <p:cNvSpPr>
            <a:spLocks noGrp="1" noChangeArrowheads="1"/>
          </p:cNvSpPr>
          <p:nvPr>
            <p:ph type="body" idx="1"/>
          </p:nvPr>
        </p:nvSpPr>
        <p:spPr bwMode="auto"/>
        <p:txBody>
          <a:bodyPr wrap="square" numCol="1" anchor="t" anchorCtr="0" compatLnSpc="1">
            <a:prstTxWarp prst="textNoShape">
              <a:avLst/>
            </a:prstTxWarp>
            <a:normAutofit fontScale="55000" lnSpcReduction="20000"/>
          </a:bodyPr>
          <a:lstStyle/>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If you haven’t already done so, you need to make a work plan.</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Remember – S M A R T </a:t>
            </a:r>
          </a:p>
          <a:p>
            <a:pPr>
              <a:spcBef>
                <a:spcPts val="430"/>
              </a:spcBef>
              <a:defRPr/>
            </a:pPr>
            <a:endParaRPr lang="en-GB"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430"/>
              </a:spcBef>
              <a:defRPr/>
            </a:pPr>
            <a:endParaRPr lang="en-GB"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buFont typeface="+mj-lt"/>
              <a:buAutoNum type="arabicPeriod"/>
              <a:defRPr/>
            </a:pPr>
            <a:r>
              <a:rPr lang="en-GB" sz="2800" dirty="0">
                <a:solidFill>
                  <a:srgbClr val="111111"/>
                </a:solidFill>
                <a:latin typeface="Roboto"/>
              </a:rPr>
              <a:t>Specific. Your goal should be clear and specific, otherwise you won't be able to focus your efforts o</a:t>
            </a:r>
          </a:p>
          <a:p>
            <a:pPr>
              <a:buFont typeface="+mj-lt"/>
              <a:buAutoNum type="arabicPeriod"/>
              <a:defRPr/>
            </a:pPr>
            <a:r>
              <a:rPr lang="en-GB" sz="2800" dirty="0">
                <a:solidFill>
                  <a:srgbClr val="111111"/>
                </a:solidFill>
                <a:latin typeface="Roboto"/>
              </a:rPr>
              <a:t>Measurable. It's important to have measurable goals, so that you can track your progress and stay motivated.</a:t>
            </a:r>
          </a:p>
          <a:p>
            <a:pPr>
              <a:buFont typeface="+mj-lt"/>
              <a:buAutoNum type="arabicPeriod"/>
              <a:defRPr/>
            </a:pPr>
            <a:r>
              <a:rPr lang="en-GB" sz="2800" dirty="0">
                <a:solidFill>
                  <a:srgbClr val="111111"/>
                </a:solidFill>
                <a:latin typeface="Roboto"/>
              </a:rPr>
              <a:t>Achievable. Your goal also needs to be realistic and attainable to be successful.  </a:t>
            </a:r>
          </a:p>
          <a:p>
            <a:pPr>
              <a:buFont typeface="+mj-lt"/>
              <a:buAutoNum type="arabicPeriod"/>
              <a:defRPr/>
            </a:pPr>
            <a:r>
              <a:rPr lang="en-GB" sz="2800" dirty="0">
                <a:solidFill>
                  <a:srgbClr val="111111"/>
                </a:solidFill>
                <a:latin typeface="Roboto"/>
              </a:rPr>
              <a:t>Relevant. This step is about ensuring that your goal actually aligns with other desired outcome..</a:t>
            </a:r>
          </a:p>
          <a:p>
            <a:pPr>
              <a:spcBef>
                <a:spcPts val="430"/>
              </a:spcBef>
              <a:defRPr/>
            </a:pPr>
            <a:endParaRPr lang="en-GB"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430"/>
              </a:spcBef>
              <a:defRPr/>
            </a:pP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FF0000"/>
                </a:solidFill>
                <a:latin typeface="Times New Roman" panose="02020603050405020304" pitchFamily="18" charset="0"/>
                <a:ea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Your plan needs to be realistic, with some leeway for things going wrong.  Remember that, as discussed previously, life </a:t>
            </a:r>
            <a:r>
              <a:rPr lang="en-GB" sz="1800" dirty="0" err="1">
                <a:solidFill>
                  <a:srgbClr val="000000"/>
                </a:solidFill>
                <a:ea typeface="Times New Roman" panose="02020603050405020304" pitchFamily="18" charset="0"/>
                <a:cs typeface="Times New Roman" panose="02020603050405020304" pitchFamily="18" charset="0"/>
              </a:rPr>
              <a:t>doesnt</a:t>
            </a:r>
            <a:r>
              <a:rPr lang="en-GB" sz="1800" dirty="0">
                <a:solidFill>
                  <a:srgbClr val="000000"/>
                </a:solidFill>
                <a:ea typeface="Times New Roman" panose="02020603050405020304" pitchFamily="18" charset="0"/>
                <a:cs typeface="Times New Roman" panose="02020603050405020304" pitchFamily="18" charset="0"/>
              </a:rPr>
              <a:t> stop because </a:t>
            </a:r>
            <a:r>
              <a:rPr lang="en-GB" sz="1800" dirty="0" err="1">
                <a:solidFill>
                  <a:srgbClr val="000000"/>
                </a:solidFill>
                <a:ea typeface="Times New Roman" panose="02020603050405020304" pitchFamily="18" charset="0"/>
                <a:cs typeface="Times New Roman" panose="02020603050405020304" pitchFamily="18" charset="0"/>
              </a:rPr>
              <a:t>youre</a:t>
            </a:r>
            <a:r>
              <a:rPr lang="en-GB" sz="1800" dirty="0">
                <a:solidFill>
                  <a:srgbClr val="000000"/>
                </a:solidFill>
                <a:ea typeface="Times New Roman" panose="02020603050405020304" pitchFamily="18" charset="0"/>
                <a:cs typeface="Times New Roman" panose="02020603050405020304" pitchFamily="18" charset="0"/>
              </a:rPr>
              <a:t> writing a literature review!  Life WILL get in the way.  The more prepared you are for this, the better you will cope with interruptions to your work.</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latin typeface="Times New Roman" panose="02020603050405020304" pitchFamily="18" charset="0"/>
                <a:ea typeface="Times New Roman" panose="02020603050405020304" pitchFamily="18" charset="0"/>
              </a:rPr>
              <a:t> </a:t>
            </a: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Start by identifying and planning the main task [Writing the literature review] then split it into smaller tasks … … …</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defRPr/>
            </a:pPr>
            <a:endParaRPr lang="en-GB" altLang="en-US" dirty="0"/>
          </a:p>
        </p:txBody>
      </p:sp>
      <p:sp>
        <p:nvSpPr>
          <p:cNvPr id="39940" name="Slide Number Placeholder 3">
            <a:extLst>
              <a:ext uri="{FF2B5EF4-FFF2-40B4-BE49-F238E27FC236}">
                <a16:creationId xmlns:a16="http://schemas.microsoft.com/office/drawing/2014/main" id="{52AED074-671A-4042-B568-C00E62F934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B7B168DA-2A3B-4382-ABE0-16BA777AB34F}"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D3FA75B3-9CBB-47CC-B30B-061D94D5E8B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3CF415BE-3841-44C9-A14B-8523B6AA7D70}"/>
              </a:ext>
            </a:extLst>
          </p:cNvPr>
          <p:cNvSpPr>
            <a:spLocks noGrp="1" noChangeArrowheads="1"/>
          </p:cNvSpPr>
          <p:nvPr>
            <p:ph type="body" idx="1"/>
          </p:nvPr>
        </p:nvSpPr>
        <p:spPr bwMode="auto"/>
        <p:txBody>
          <a:bodyPr wrap="square" numCol="1" anchor="t" anchorCtr="0" compatLnSpc="1">
            <a:prstTxWarp prst="textNoShape">
              <a:avLst/>
            </a:prstTxWarp>
          </a:bodyPr>
          <a:lstStyle/>
          <a:p>
            <a:pPr marL="342900" indent="-342900">
              <a:lnSpc>
                <a:spcPct val="107000"/>
              </a:lnSpc>
              <a:spcAft>
                <a:spcPts val="800"/>
              </a:spcAft>
              <a:tabLst>
                <a:tab pos="457200" algn="l"/>
                <a:tab pos="1614805" algn="l"/>
              </a:tabLst>
              <a:defRPr/>
            </a:pPr>
            <a:r>
              <a:rPr lang="en-GB" sz="1800" dirty="0">
                <a:solidFill>
                  <a:srgbClr val="000000"/>
                </a:solidFill>
                <a:ea typeface="Times New Roman" panose="02020603050405020304" pitchFamily="18" charset="0"/>
                <a:cs typeface="Times New Roman" panose="02020603050405020304" pitchFamily="18" charset="0"/>
              </a:rPr>
              <a:t>Introduction </a:t>
            </a:r>
            <a:endParaRPr lang="en-GB" sz="1800" dirty="0">
              <a:ea typeface="Calibri" panose="020F0502020204030204" pitchFamily="34" charset="0"/>
              <a:cs typeface="Times New Roman" panose="02020603050405020304" pitchFamily="18" charset="0"/>
            </a:endParaRPr>
          </a:p>
          <a:p>
            <a:pPr marL="342900" indent="-342900">
              <a:lnSpc>
                <a:spcPct val="107000"/>
              </a:lnSpc>
              <a:spcAft>
                <a:spcPts val="800"/>
              </a:spcAft>
              <a:tabLst>
                <a:tab pos="457200" algn="l"/>
                <a:tab pos="1614805" algn="l"/>
              </a:tabLst>
              <a:defRPr/>
            </a:pPr>
            <a:r>
              <a:rPr lang="en-GB" sz="1800" dirty="0">
                <a:solidFill>
                  <a:srgbClr val="000000"/>
                </a:solidFill>
                <a:ea typeface="Times New Roman" panose="02020603050405020304" pitchFamily="18" charset="0"/>
                <a:cs typeface="Times New Roman" panose="02020603050405020304" pitchFamily="18" charset="0"/>
              </a:rPr>
              <a:t>Main body</a:t>
            </a:r>
            <a:endParaRPr lang="en-GB" sz="1800" dirty="0">
              <a:ea typeface="Calibri" panose="020F0502020204030204" pitchFamily="34" charset="0"/>
              <a:cs typeface="Times New Roman" panose="02020603050405020304" pitchFamily="18" charset="0"/>
            </a:endParaRPr>
          </a:p>
          <a:p>
            <a:pPr marL="342900" indent="-342900">
              <a:lnSpc>
                <a:spcPct val="107000"/>
              </a:lnSpc>
              <a:spcAft>
                <a:spcPts val="800"/>
              </a:spcAft>
              <a:tabLst>
                <a:tab pos="457200" algn="l"/>
                <a:tab pos="1614805" algn="l"/>
              </a:tabLst>
              <a:defRPr/>
            </a:pPr>
            <a:r>
              <a:rPr lang="en-GB" sz="1800" dirty="0">
                <a:solidFill>
                  <a:srgbClr val="000000"/>
                </a:solidFill>
                <a:ea typeface="Times New Roman" panose="02020603050405020304" pitchFamily="18" charset="0"/>
                <a:cs typeface="Times New Roman" panose="02020603050405020304" pitchFamily="18" charset="0"/>
              </a:rPr>
              <a:t>Conclusion</a:t>
            </a:r>
            <a:endParaRPr lang="en-GB" sz="1800" dirty="0">
              <a:ea typeface="Calibri" panose="020F0502020204030204" pitchFamily="34" charset="0"/>
              <a:cs typeface="Times New Roman" panose="02020603050405020304" pitchFamily="18" charset="0"/>
            </a:endParaRPr>
          </a:p>
          <a:p>
            <a:pPr marL="2094230">
              <a:lnSpc>
                <a:spcPct val="107000"/>
              </a:lnSpc>
              <a:spcAft>
                <a:spcPts val="800"/>
              </a:spcAft>
              <a:tabLst>
                <a:tab pos="1614805" algn="l"/>
              </a:tabLs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tabLst>
                <a:tab pos="1614805" algn="l"/>
              </a:tabLst>
              <a:defRPr/>
            </a:pPr>
            <a:r>
              <a:rPr lang="en-GB" sz="1800" dirty="0">
                <a:solidFill>
                  <a:srgbClr val="000000"/>
                </a:solidFill>
                <a:ea typeface="Times New Roman" panose="02020603050405020304" pitchFamily="18" charset="0"/>
                <a:cs typeface="Times New Roman" panose="02020603050405020304" pitchFamily="18" charset="0"/>
              </a:rPr>
              <a:t>Consider, roughly, how long it will take you to undertake each task</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tabLst>
                <a:tab pos="1614805" algn="l"/>
              </a:tabLs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defRPr/>
            </a:pPr>
            <a:endParaRPr lang="en-GB" altLang="en-US" dirty="0"/>
          </a:p>
        </p:txBody>
      </p:sp>
      <p:sp>
        <p:nvSpPr>
          <p:cNvPr id="41988" name="Slide Number Placeholder 3">
            <a:extLst>
              <a:ext uri="{FF2B5EF4-FFF2-40B4-BE49-F238E27FC236}">
                <a16:creationId xmlns:a16="http://schemas.microsoft.com/office/drawing/2014/main" id="{F9E22E15-B37F-43C5-A19B-FE6B49F24C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E412D53B-FE32-433A-9464-BC4ED848D085}"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96C94E47-EE07-45AC-81A1-EFF843130D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14F1E37D-5554-45DE-A82E-B2E981308A0F}"/>
              </a:ext>
            </a:extLst>
          </p:cNvPr>
          <p:cNvSpPr>
            <a:spLocks noGrp="1" noChangeArrowheads="1"/>
          </p:cNvSpPr>
          <p:nvPr>
            <p:ph type="body" idx="1"/>
          </p:nvPr>
        </p:nvSpPr>
        <p:spPr bwMode="auto"/>
        <p:txBody>
          <a:bodyPr wrap="square" numCol="1" anchor="t" anchorCtr="0" compatLnSpc="1">
            <a:prstTxWarp prst="textNoShape">
              <a:avLst/>
            </a:prstTxWarp>
            <a:normAutofit fontScale="92500" lnSpcReduction="20000"/>
          </a:bodyPr>
          <a:lstStyle/>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Then break you work within each section down into smaller parts.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There are guidelines for writing your literature review on Moodle - use these to decide what you are going to put into each section.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This will give you some idea of how long each section might take.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In this way, you are, in fact, formulating a plan of your whole literature review – you just have to fill in the gaps.</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tabLst>
                <a:tab pos="1614805" algn="l"/>
              </a:tabLs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defRPr/>
            </a:pPr>
            <a:endParaRPr lang="en-GB" altLang="en-US" dirty="0"/>
          </a:p>
        </p:txBody>
      </p:sp>
      <p:sp>
        <p:nvSpPr>
          <p:cNvPr id="44036" name="Slide Number Placeholder 3">
            <a:extLst>
              <a:ext uri="{FF2B5EF4-FFF2-40B4-BE49-F238E27FC236}">
                <a16:creationId xmlns:a16="http://schemas.microsoft.com/office/drawing/2014/main" id="{9E20ABA6-80FA-4D6C-BC33-B245BCB5AC8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5F9227A3-8432-49CB-BDD0-D4DE3E7D193D}" type="slidenum">
              <a:rPr lang="en-GB" altLang="en-US" smtClean="0">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D177AED5-DB29-43D3-A584-7E391471508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9D00AC6A-FEA0-44FA-A2AA-8D4A4700643F}"/>
              </a:ext>
            </a:extLst>
          </p:cNvPr>
          <p:cNvSpPr>
            <a:spLocks noGrp="1" noChangeArrowheads="1"/>
          </p:cNvSpPr>
          <p:nvPr>
            <p:ph type="body" idx="1"/>
          </p:nvPr>
        </p:nvSpPr>
        <p:spPr bwMode="auto"/>
        <p:txBody>
          <a:bodyPr wrap="square" numCol="1" anchor="t" anchorCtr="0" compatLnSpc="1">
            <a:prstTxWarp prst="textNoShape">
              <a:avLst/>
            </a:prstTxWarp>
            <a:normAutofit fontScale="25000" lnSpcReduction="20000"/>
          </a:bodyPr>
          <a:lstStyle/>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Keep to those three main headings </a:t>
            </a:r>
            <a:endParaRPr lang="en-GB" sz="4800" dirty="0">
              <a:ea typeface="Calibri" panose="020F0502020204030204" pitchFamily="34" charset="0"/>
              <a:cs typeface="Times New Roman" panose="02020603050405020304" pitchFamily="18" charset="0"/>
            </a:endParaRPr>
          </a:p>
          <a:p>
            <a:pPr>
              <a:spcBef>
                <a:spcPts val="430"/>
              </a:spcBef>
              <a:defRPr/>
            </a:pPr>
            <a:r>
              <a:rPr lang="en-GB" sz="4800" dirty="0">
                <a:solidFill>
                  <a:srgbClr val="000000"/>
                </a:solidFill>
                <a:ea typeface="Times New Roman" panose="02020603050405020304" pitchFamily="18" charset="0"/>
                <a:cs typeface="Times New Roman" panose="02020603050405020304" pitchFamily="18" charset="0"/>
              </a:rPr>
              <a:t> </a:t>
            </a:r>
            <a:endParaRPr lang="en-GB" sz="4800" dirty="0">
              <a:latin typeface="Times New Roman" panose="02020603050405020304" pitchFamily="18" charset="0"/>
              <a:ea typeface="Times New Roman" panose="02020603050405020304" pitchFamily="18" charset="0"/>
            </a:endParaRPr>
          </a:p>
          <a:p>
            <a:pPr marL="342900" indent="-342900">
              <a:buClr>
                <a:srgbClr val="000000"/>
              </a:buClr>
              <a:buFont typeface="Times New Roman" panose="02020603050405020304" pitchFamily="18" charset="0"/>
              <a:buAutoNum type="arabicPeriod"/>
              <a:tabLst>
                <a:tab pos="1614805" algn="l"/>
              </a:tabLst>
              <a:defRPr/>
            </a:pPr>
            <a:r>
              <a:rPr lang="en-GB" sz="4800" dirty="0">
                <a:solidFill>
                  <a:srgbClr val="000000"/>
                </a:solidFill>
                <a:ea typeface="Times New Roman" panose="02020603050405020304" pitchFamily="18" charset="0"/>
                <a:cs typeface="Times New Roman" panose="02020603050405020304" pitchFamily="18" charset="0"/>
              </a:rPr>
              <a:t>Introduction </a:t>
            </a:r>
            <a:endParaRPr lang="en-GB" sz="4800" dirty="0">
              <a:ea typeface="Times New Roman" panose="02020603050405020304" pitchFamily="18" charset="0"/>
              <a:cs typeface="Times New Roman" panose="02020603050405020304" pitchFamily="18" charset="0"/>
            </a:endParaRPr>
          </a:p>
          <a:p>
            <a:pPr marL="342900" indent="-342900">
              <a:lnSpc>
                <a:spcPct val="107000"/>
              </a:lnSpc>
              <a:spcAft>
                <a:spcPts val="800"/>
              </a:spcAft>
              <a:buClr>
                <a:srgbClr val="000000"/>
              </a:buClr>
              <a:buFont typeface="Times New Roman" panose="02020603050405020304" pitchFamily="18" charset="0"/>
              <a:buAutoNum type="arabicPeriod"/>
              <a:tabLst>
                <a:tab pos="1614805" algn="l"/>
              </a:tabLst>
              <a:defRPr/>
            </a:pPr>
            <a:r>
              <a:rPr lang="en-GB" sz="4800" dirty="0">
                <a:solidFill>
                  <a:srgbClr val="000000"/>
                </a:solidFill>
                <a:ea typeface="Times New Roman" panose="02020603050405020304" pitchFamily="18" charset="0"/>
                <a:cs typeface="Times New Roman" panose="02020603050405020304" pitchFamily="18" charset="0"/>
              </a:rPr>
              <a:t>Main body</a:t>
            </a:r>
            <a:endParaRPr lang="en-GB" sz="4800" dirty="0">
              <a:ea typeface="Times New Roman" panose="02020603050405020304" pitchFamily="18" charset="0"/>
              <a:cs typeface="Times New Roman" panose="02020603050405020304" pitchFamily="18" charset="0"/>
            </a:endParaRPr>
          </a:p>
          <a:p>
            <a:pPr marL="342900" indent="-342900">
              <a:lnSpc>
                <a:spcPct val="107000"/>
              </a:lnSpc>
              <a:spcAft>
                <a:spcPts val="800"/>
              </a:spcAft>
              <a:buClr>
                <a:srgbClr val="000000"/>
              </a:buClr>
              <a:buFont typeface="Times New Roman" panose="02020603050405020304" pitchFamily="18" charset="0"/>
              <a:buAutoNum type="arabicPeriod"/>
              <a:tabLst>
                <a:tab pos="1614805" algn="l"/>
              </a:tabLst>
              <a:defRPr/>
            </a:pPr>
            <a:r>
              <a:rPr lang="en-GB" sz="4800" dirty="0">
                <a:solidFill>
                  <a:srgbClr val="000000"/>
                </a:solidFill>
                <a:ea typeface="Times New Roman" panose="02020603050405020304" pitchFamily="18" charset="0"/>
                <a:cs typeface="Times New Roman" panose="02020603050405020304" pitchFamily="18" charset="0"/>
              </a:rPr>
              <a:t>Conclusion</a:t>
            </a:r>
            <a:endParaRPr lang="en-GB" sz="4800" dirty="0">
              <a:ea typeface="Times New Roman" panose="02020603050405020304" pitchFamily="18"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for your finished and submitted piece.</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Many people like to use a lot of headings in their drafts though, as this gives them structure and keeps them on track.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This is a strategy that definitely works, Remember though, to remove these prior to hand in and to adjust the ‘flow’ of your work at this point, as writing in small sections like that can make your work ‘bitty’ or ‘blocky’ and lacking in thematic unity.</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Very importantly, include time in your plan for editing and proof reading.  We will be considering these skills, because they are skills, in a later lesson</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defRPr/>
            </a:pPr>
            <a:endParaRPr lang="en-GB" altLang="en-US" dirty="0"/>
          </a:p>
        </p:txBody>
      </p:sp>
      <p:sp>
        <p:nvSpPr>
          <p:cNvPr id="46084" name="Slide Number Placeholder 3">
            <a:extLst>
              <a:ext uri="{FF2B5EF4-FFF2-40B4-BE49-F238E27FC236}">
                <a16:creationId xmlns:a16="http://schemas.microsoft.com/office/drawing/2014/main" id="{05A89942-3283-4808-949F-A6756BB2B29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0D077CD5-83F3-419E-82A1-0BA003425779}" type="slidenum">
              <a:rPr lang="en-GB" altLang="en-US" smtClean="0">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904670C6-553F-4742-9FDE-FF3E145E966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E902CB0A-120D-4894-936C-CD393EBB392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425"/>
              </a:spcBef>
              <a:spcAft>
                <a:spcPts val="800"/>
              </a:spcAft>
            </a:pPr>
            <a:r>
              <a:rPr lang="en-GB" altLang="en-US" sz="1800">
                <a:solidFill>
                  <a:srgbClr val="000000"/>
                </a:solidFill>
                <a:cs typeface="Times New Roman" panose="02020603050405020304" pitchFamily="18" charset="0"/>
              </a:rPr>
              <a:t>Try to ensure that you don’t stray too far off the </a:t>
            </a:r>
            <a:r>
              <a:rPr lang="en-GB" altLang="en-US" sz="1800" b="1">
                <a:solidFill>
                  <a:srgbClr val="000000"/>
                </a:solidFill>
                <a:cs typeface="Times New Roman" panose="02020603050405020304" pitchFamily="18" charset="0"/>
              </a:rPr>
              <a:t>core</a:t>
            </a:r>
            <a:r>
              <a:rPr lang="en-GB" altLang="en-US" sz="1800">
                <a:solidFill>
                  <a:srgbClr val="000000"/>
                </a:solidFill>
                <a:cs typeface="Times New Roman" panose="02020603050405020304" pitchFamily="18" charset="0"/>
              </a:rPr>
              <a:t> of your subject and or your question.  </a:t>
            </a:r>
            <a:endParaRPr lang="en-GB" altLang="en-US" sz="1800">
              <a:ea typeface="Calibri" panose="020F0502020204030204" pitchFamily="34" charset="0"/>
              <a:cs typeface="Times New Roman" panose="02020603050405020304" pitchFamily="18" charset="0"/>
            </a:endParaRPr>
          </a:p>
          <a:p>
            <a:pPr>
              <a:lnSpc>
                <a:spcPct val="107000"/>
              </a:lnSpc>
              <a:spcBef>
                <a:spcPts val="425"/>
              </a:spcBef>
              <a:spcAft>
                <a:spcPts val="800"/>
              </a:spcAft>
            </a:pPr>
            <a:r>
              <a:rPr lang="en-GB" altLang="en-US" sz="1800">
                <a:latin typeface="Times New Roman" panose="02020603050405020304" pitchFamily="18" charset="0"/>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Remember the tip we discussed earlier of writing your research question on a post-it note and placing this in the corner of your screen to keep you on task. If you haven’t done this, do it now, as this is the section of your writing where you are most likely to stray off subject.</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Continually ask yourself – how does this relate to my central argument and research question.</a:t>
            </a:r>
            <a:endParaRPr lang="en-GB" altLang="en-US" sz="1800">
              <a:cs typeface="Calibri" panose="020F0502020204030204" pitchFamily="34" charset="0"/>
            </a:endParaRPr>
          </a:p>
          <a:p>
            <a:pPr>
              <a:lnSpc>
                <a:spcPct val="107000"/>
              </a:lnSpc>
              <a:spcBef>
                <a:spcPts val="425"/>
              </a:spcBef>
              <a:spcAft>
                <a:spcPts val="800"/>
              </a:spcAft>
            </a:pPr>
            <a:r>
              <a:rPr lang="en-GB" altLang="en-US" sz="1800">
                <a:latin typeface="Times New Roman" panose="02020603050405020304" pitchFamily="18" charset="0"/>
                <a:cs typeface="Times New Roman" panose="02020603050405020304" pitchFamily="18" charset="0"/>
              </a:rPr>
              <a:t> </a:t>
            </a:r>
            <a:endParaRPr lang="en-GB" altLang="en-US" sz="1800">
              <a:cs typeface="Calibri" panose="020F0502020204030204" pitchFamily="34" charset="0"/>
            </a:endParaRPr>
          </a:p>
          <a:p>
            <a:endParaRPr lang="en-GB" altLang="en-US"/>
          </a:p>
        </p:txBody>
      </p:sp>
      <p:sp>
        <p:nvSpPr>
          <p:cNvPr id="48132" name="Slide Number Placeholder 3">
            <a:extLst>
              <a:ext uri="{FF2B5EF4-FFF2-40B4-BE49-F238E27FC236}">
                <a16:creationId xmlns:a16="http://schemas.microsoft.com/office/drawing/2014/main" id="{AB517C35-91EC-4DE3-BA8E-A508E170DF2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56FCBE18-48AF-4B2D-A2E9-AB30720A79CB}" type="slidenum">
              <a:rPr lang="en-GB" altLang="en-US" smtClean="0">
                <a:latin typeface="Calibri" panose="020F0502020204030204" pitchFamily="34" charset="0"/>
              </a:rPr>
              <a:pPr/>
              <a:t>20</a:t>
            </a:fld>
            <a:endParaRPr lang="en-GB"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E8600B8A-3556-4EC8-84C6-6DEF2D4AAA0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EC75D4D5-27FF-4DA4-94E0-3B4DDCC38AD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200000"/>
              </a:lnSpc>
              <a:spcBef>
                <a:spcPts val="425"/>
              </a:spcBef>
              <a:spcAft>
                <a:spcPts val="800"/>
              </a:spcAft>
            </a:pPr>
            <a:r>
              <a:rPr lang="en-GB" altLang="en-US" sz="1800">
                <a:solidFill>
                  <a:srgbClr val="000000"/>
                </a:solidFill>
                <a:cs typeface="Times New Roman" panose="02020603050405020304" pitchFamily="18" charset="0"/>
              </a:rPr>
              <a:t>Question your motives for reading:</a:t>
            </a:r>
            <a:endParaRPr lang="en-GB" altLang="en-US" sz="1800">
              <a:ea typeface="Calibri" panose="020F0502020204030204" pitchFamily="34" charset="0"/>
              <a:cs typeface="Times New Roman" panose="02020603050405020304" pitchFamily="18" charset="0"/>
            </a:endParaRPr>
          </a:p>
          <a:p>
            <a:pPr>
              <a:lnSpc>
                <a:spcPct val="200000"/>
              </a:lnSpc>
              <a:spcBef>
                <a:spcPts val="425"/>
              </a:spcBef>
              <a:spcAft>
                <a:spcPts val="800"/>
              </a:spcAft>
            </a:pPr>
            <a:r>
              <a:rPr lang="en-GB" altLang="en-US" sz="1800">
                <a:solidFill>
                  <a:srgbClr val="000000"/>
                </a:solidFill>
                <a:cs typeface="Times New Roman" panose="02020603050405020304" pitchFamily="18" charset="0"/>
              </a:rPr>
              <a:t>Keep asking yourself…</a:t>
            </a:r>
            <a:endParaRPr lang="en-GB" altLang="en-US" sz="1800">
              <a:cs typeface="Calibri" panose="020F0502020204030204" pitchFamily="34" charset="0"/>
            </a:endParaRPr>
          </a:p>
          <a:p>
            <a:pPr>
              <a:lnSpc>
                <a:spcPct val="200000"/>
              </a:lnSpc>
              <a:spcBef>
                <a:spcPts val="425"/>
              </a:spcBef>
              <a:spcAft>
                <a:spcPts val="800"/>
              </a:spcAft>
            </a:pPr>
            <a:r>
              <a:rPr lang="en-GB" altLang="en-US" sz="1800">
                <a:solidFill>
                  <a:srgbClr val="000000"/>
                </a:solidFill>
                <a:cs typeface="Times New Roman" panose="02020603050405020304" pitchFamily="18" charset="0"/>
              </a:rPr>
              <a:t>Is this relevant?</a:t>
            </a:r>
            <a:endParaRPr lang="en-GB" altLang="en-US" sz="1800">
              <a:cs typeface="Calibri" panose="020F0502020204030204" pitchFamily="34" charset="0"/>
            </a:endParaRPr>
          </a:p>
          <a:p>
            <a:pPr>
              <a:lnSpc>
                <a:spcPct val="200000"/>
              </a:lnSpc>
              <a:spcBef>
                <a:spcPts val="425"/>
              </a:spcBef>
              <a:spcAft>
                <a:spcPts val="800"/>
              </a:spcAft>
            </a:pPr>
            <a:r>
              <a:rPr lang="en-GB" altLang="en-US" sz="1800">
                <a:solidFill>
                  <a:srgbClr val="000000"/>
                </a:solidFill>
                <a:cs typeface="Times New Roman" panose="02020603050405020304" pitchFamily="18" charset="0"/>
              </a:rPr>
              <a:t>Am I answering my question?</a:t>
            </a:r>
            <a:endParaRPr lang="en-GB" altLang="en-US" sz="1800">
              <a:cs typeface="Calibri" panose="020F0502020204030204" pitchFamily="34" charset="0"/>
            </a:endParaRPr>
          </a:p>
          <a:p>
            <a:pPr>
              <a:lnSpc>
                <a:spcPct val="200000"/>
              </a:lnSpc>
              <a:spcBef>
                <a:spcPts val="425"/>
              </a:spcBef>
              <a:spcAft>
                <a:spcPts val="800"/>
              </a:spcAft>
            </a:pPr>
            <a:r>
              <a:rPr lang="en-GB" altLang="en-US" sz="1800">
                <a:solidFill>
                  <a:srgbClr val="000000"/>
                </a:solidFill>
                <a:cs typeface="Times New Roman" panose="02020603050405020304" pitchFamily="18" charset="0"/>
              </a:rPr>
              <a:t>Does this relate directly to the subject I’m addressing?</a:t>
            </a:r>
            <a:endParaRPr lang="en-GB" altLang="en-US" sz="1800">
              <a:cs typeface="Calibri" panose="020F0502020204030204" pitchFamily="34" charset="0"/>
            </a:endParaRPr>
          </a:p>
          <a:p>
            <a:endParaRPr lang="en-GB" altLang="en-US"/>
          </a:p>
        </p:txBody>
      </p:sp>
      <p:sp>
        <p:nvSpPr>
          <p:cNvPr id="50180" name="Slide Number Placeholder 3">
            <a:extLst>
              <a:ext uri="{FF2B5EF4-FFF2-40B4-BE49-F238E27FC236}">
                <a16:creationId xmlns:a16="http://schemas.microsoft.com/office/drawing/2014/main" id="{11422F1E-94B8-422C-919D-C4F5A8796B2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D9F86DE5-B240-48B8-A40D-49AC751852C2}" type="slidenum">
              <a:rPr lang="en-GB" altLang="en-US" smtClean="0">
                <a:latin typeface="Calibri" panose="020F0502020204030204" pitchFamily="34" charset="0"/>
              </a:rPr>
              <a:pPr/>
              <a:t>21</a:t>
            </a:fld>
            <a:endParaRPr lang="en-GB" altLang="en-US">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8E89109-44C5-4F24-8095-4698BB9282B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8FAB26C-9C99-4D79-8521-EBE9E0163E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br>
              <a:rPr lang="en-GB" altLang="en-US"/>
            </a:br>
            <a:endParaRPr lang="en-GB" altLang="en-US"/>
          </a:p>
        </p:txBody>
      </p:sp>
      <p:sp>
        <p:nvSpPr>
          <p:cNvPr id="52228" name="Slide Number Placeholder 3">
            <a:extLst>
              <a:ext uri="{FF2B5EF4-FFF2-40B4-BE49-F238E27FC236}">
                <a16:creationId xmlns:a16="http://schemas.microsoft.com/office/drawing/2014/main" id="{BCAB9F4A-AB16-4B4E-A594-5F14E83676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4D8D3592-E407-4AA2-9A47-A5110CAA6AAA}" type="slidenum">
              <a:rPr lang="en-GB" altLang="en-US" smtClean="0">
                <a:latin typeface="Calibri" panose="020F0502020204030204" pitchFamily="34" charset="0"/>
              </a:rPr>
              <a:pPr/>
              <a:t>22</a:t>
            </a:fld>
            <a:endParaRPr lang="en-GB" altLang="en-US">
              <a:latin typeface="Calibri" panose="020F0502020204030204" pitchFamily="34" charset="0"/>
            </a:endParaRPr>
          </a:p>
        </p:txBody>
      </p:sp>
      <p:sp>
        <p:nvSpPr>
          <p:cNvPr id="52229" name="TextBox 5">
            <a:extLst>
              <a:ext uri="{FF2B5EF4-FFF2-40B4-BE49-F238E27FC236}">
                <a16:creationId xmlns:a16="http://schemas.microsoft.com/office/drawing/2014/main" id="{FC1558C1-2408-47BE-B077-18E97A67C7C1}"/>
              </a:ext>
            </a:extLst>
          </p:cNvPr>
          <p:cNvSpPr txBox="1">
            <a:spLocks noChangeArrowheads="1"/>
          </p:cNvSpPr>
          <p:nvPr/>
        </p:nvSpPr>
        <p:spPr bwMode="auto">
          <a:xfrm>
            <a:off x="687388" y="4616450"/>
            <a:ext cx="5918200" cy="513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pPr>
              <a:lnSpc>
                <a:spcPct val="250000"/>
              </a:lnSpc>
              <a:spcBef>
                <a:spcPts val="425"/>
              </a:spcBef>
              <a:spcAft>
                <a:spcPts val="800"/>
              </a:spcAft>
            </a:pPr>
            <a:r>
              <a:rPr lang="en-GB" altLang="en-US">
                <a:solidFill>
                  <a:srgbClr val="000000"/>
                </a:solidFill>
                <a:latin typeface="Calibri" panose="020F0502020204030204" pitchFamily="34" charset="0"/>
                <a:cs typeface="Times New Roman" panose="02020603050405020304" pitchFamily="18" charset="0"/>
              </a:rPr>
              <a:t>Having a pre-determined structure can help. </a:t>
            </a:r>
            <a:endParaRPr lang="en-GB" altLang="en-US" sz="1600">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425"/>
              </a:spcBef>
              <a:spcAft>
                <a:spcPts val="800"/>
              </a:spcAft>
            </a:pPr>
            <a:r>
              <a:rPr lang="en-GB" altLang="en-US">
                <a:solidFill>
                  <a:srgbClr val="000000"/>
                </a:solidFill>
                <a:latin typeface="Calibri" panose="020F0502020204030204" pitchFamily="34" charset="0"/>
                <a:cs typeface="Times New Roman" panose="02020603050405020304" pitchFamily="18" charset="0"/>
              </a:rPr>
              <a:t>Examples of ways you might structure your literature review include … ….. …</a:t>
            </a:r>
            <a:endParaRPr lang="en-GB" altLang="en-US" sz="1600">
              <a:latin typeface="Calibri" panose="020F0502020204030204" pitchFamily="34" charset="0"/>
              <a:cs typeface="Calibri" panose="020F0502020204030204" pitchFamily="34" charset="0"/>
            </a:endParaRPr>
          </a:p>
          <a:p>
            <a:pPr>
              <a:lnSpc>
                <a:spcPct val="250000"/>
              </a:lnSpc>
              <a:spcBef>
                <a:spcPts val="425"/>
              </a:spcBef>
              <a:spcAft>
                <a:spcPts val="800"/>
              </a:spcAft>
            </a:pPr>
            <a:r>
              <a:rPr lang="en-GB" altLang="en-US">
                <a:solidFill>
                  <a:srgbClr val="000000"/>
                </a:solidFill>
                <a:latin typeface="Calibri" panose="020F0502020204030204" pitchFamily="34" charset="0"/>
                <a:cs typeface="Times New Roman" panose="02020603050405020304" pitchFamily="18" charset="0"/>
              </a:rPr>
              <a:t>Chronologically: Plotting your subject in date order - timely progression of your subject area - although be careful not to just ‘list’ items; you need to write critically, not just descriptively;</a:t>
            </a:r>
            <a:endParaRPr lang="en-GB" altLang="en-US" sz="1600">
              <a:latin typeface="Calibri" panose="020F0502020204030204" pitchFamily="34" charset="0"/>
              <a:cs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C5CA66F-D29F-4A8D-9200-310763ABB0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763094C0-4A24-4821-B6AE-71B05E9244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425"/>
              </a:spcBef>
              <a:spcAft>
                <a:spcPts val="800"/>
              </a:spcAft>
            </a:pPr>
            <a:r>
              <a:rPr lang="en-GB" altLang="en-US" sz="1800">
                <a:solidFill>
                  <a:srgbClr val="000000"/>
                </a:solidFill>
                <a:cs typeface="Times New Roman" panose="02020603050405020304" pitchFamily="18" charset="0"/>
              </a:rPr>
              <a:t>You can also structure your work in a more thematic structure - By theme:</a:t>
            </a:r>
            <a:endParaRPr lang="en-GB" altLang="en-US" sz="1800">
              <a:ea typeface="Calibri" panose="020F0502020204030204" pitchFamily="34" charset="0"/>
              <a:cs typeface="Times New Roman" panose="02020603050405020304" pitchFamily="18"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This structure can be useful if there are several strands within your topic that can logically be considered separately, before being brought together</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endParaRPr lang="en-GB" altLang="en-US"/>
          </a:p>
        </p:txBody>
      </p:sp>
      <p:sp>
        <p:nvSpPr>
          <p:cNvPr id="54276" name="Slide Number Placeholder 3">
            <a:extLst>
              <a:ext uri="{FF2B5EF4-FFF2-40B4-BE49-F238E27FC236}">
                <a16:creationId xmlns:a16="http://schemas.microsoft.com/office/drawing/2014/main" id="{E7C982C3-A04B-45E6-9F96-F58A0ED41A6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72F6083C-7A61-48F7-A16B-F76F1465473A}" type="slidenum">
              <a:rPr lang="en-GB" altLang="en-US" smtClean="0">
                <a:latin typeface="Calibri" panose="020F0502020204030204" pitchFamily="34" charset="0"/>
              </a:rPr>
              <a:pPr/>
              <a:t>23</a:t>
            </a:fld>
            <a:endParaRPr lang="en-GB"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10EE863A-C3C0-40BC-BB46-8482F6BA175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D72BBAFE-DB83-4C8A-BD79-27F6E6D84A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p:txBody>
      </p:sp>
      <p:sp>
        <p:nvSpPr>
          <p:cNvPr id="56324" name="Slide Number Placeholder 3">
            <a:extLst>
              <a:ext uri="{FF2B5EF4-FFF2-40B4-BE49-F238E27FC236}">
                <a16:creationId xmlns:a16="http://schemas.microsoft.com/office/drawing/2014/main" id="{6C1E1001-28E5-400C-9008-FA23D3D808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72639AFA-4F32-4D01-9AC4-9F8955F7F92C}" type="slidenum">
              <a:rPr lang="en-GB" altLang="en-US" smtClean="0">
                <a:latin typeface="Calibri" panose="020F0502020204030204" pitchFamily="34" charset="0"/>
              </a:rPr>
              <a:pPr/>
              <a:t>24</a:t>
            </a:fld>
            <a:endParaRPr lang="en-GB" altLang="en-US">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D01A2FEA-50F5-47CB-B8BE-BF0622E196E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893CDC50-DC9F-4B84-B6A0-AA17FBE4C6E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425"/>
              </a:spcBef>
              <a:spcAft>
                <a:spcPts val="800"/>
              </a:spcAft>
            </a:pPr>
            <a:r>
              <a:rPr lang="en-GB" altLang="en-US" sz="1800">
                <a:solidFill>
                  <a:srgbClr val="000000"/>
                </a:solidFill>
                <a:cs typeface="Times New Roman" panose="02020603050405020304" pitchFamily="18" charset="0"/>
              </a:rPr>
              <a:t>Your literature review could also be structured by the development of ideas: </a:t>
            </a:r>
            <a:endParaRPr lang="en-GB" altLang="en-US" sz="1800">
              <a:ea typeface="Calibri" panose="020F0502020204030204" pitchFamily="34" charset="0"/>
              <a:cs typeface="Times New Roman" panose="02020603050405020304" pitchFamily="18"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This strategy is useful if there are identifiable stages of idea development that can be looked at in turn</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endParaRPr lang="en-GB" altLang="en-US"/>
          </a:p>
        </p:txBody>
      </p:sp>
      <p:sp>
        <p:nvSpPr>
          <p:cNvPr id="58372" name="Slide Number Placeholder 3">
            <a:extLst>
              <a:ext uri="{FF2B5EF4-FFF2-40B4-BE49-F238E27FC236}">
                <a16:creationId xmlns:a16="http://schemas.microsoft.com/office/drawing/2014/main" id="{D896CDD3-4F3A-4D8A-A254-80E5B134756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79F998AE-4225-472F-9FC4-121B2B4DB029}" type="slidenum">
              <a:rPr lang="en-GB" altLang="en-US" smtClean="0">
                <a:latin typeface="Calibri" panose="020F0502020204030204" pitchFamily="34" charset="0"/>
              </a:rPr>
              <a:pPr/>
              <a:t>25</a:t>
            </a:fld>
            <a:endParaRPr lang="en-GB" altLang="en-US">
              <a:latin typeface="Calibri" panose="020F050202020403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897AE289-42D8-4D56-BB27-6884D86FC83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26F1CEDB-3748-4FA3-9AD2-DD736ADB85F8}"/>
              </a:ext>
            </a:extLst>
          </p:cNvPr>
          <p:cNvSpPr>
            <a:spLocks noGrp="1" noChangeArrowheads="1"/>
          </p:cNvSpPr>
          <p:nvPr>
            <p:ph type="body" idx="1"/>
          </p:nvPr>
        </p:nvSpPr>
        <p:spPr bwMode="auto"/>
        <p:txBody>
          <a:bodyPr wrap="square" numCol="1" anchor="t" anchorCtr="0" compatLnSpc="1">
            <a:prstTxWarp prst="textNoShape">
              <a:avLst/>
            </a:prstTxWarp>
            <a:normAutofit fontScale="85000" lnSpcReduction="20000"/>
          </a:bodyPr>
          <a:lstStyle/>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These suggestions are just ideas – you need to consider them and see which are ‘best fit’ for your topic and your research</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You could use a combination of these strategies, or another structure you create .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There are many possible structures, and you need to establish one that will do justice to the ‘narrative’ of your topic</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Once you’ve established your structure ,you need to outline it carefully for your reader and,</a:t>
            </a:r>
            <a:r>
              <a:rPr lang="en-GB" sz="1800" u="sng" dirty="0">
                <a:solidFill>
                  <a:srgbClr val="000000"/>
                </a:solidFill>
                <a:ea typeface="Times New Roman" panose="02020603050405020304" pitchFamily="18" charset="0"/>
                <a:cs typeface="Times New Roman" panose="02020603050405020304" pitchFamily="18" charset="0"/>
              </a:rPr>
              <a:t> crucially, </a:t>
            </a:r>
            <a:r>
              <a:rPr lang="en-GB" sz="1800" dirty="0">
                <a:solidFill>
                  <a:srgbClr val="000000"/>
                </a:solidFill>
                <a:ea typeface="Times New Roman" panose="02020603050405020304" pitchFamily="18" charset="0"/>
                <a:cs typeface="Times New Roman" panose="02020603050405020304" pitchFamily="18" charset="0"/>
              </a:rPr>
              <a:t>then follow it..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u="sng" dirty="0">
                <a:solidFill>
                  <a:srgbClr val="000000"/>
                </a:solidFill>
                <a:ea typeface="Times New Roman" panose="02020603050405020304" pitchFamily="18" charset="0"/>
                <a:cs typeface="Times New Roman" panose="02020603050405020304" pitchFamily="18" charset="0"/>
              </a:rPr>
              <a:t>ALWAYS </a:t>
            </a:r>
            <a:r>
              <a:rPr lang="en-GB" sz="1800" dirty="0">
                <a:solidFill>
                  <a:srgbClr val="000000"/>
                </a:solidFill>
                <a:ea typeface="Times New Roman" panose="02020603050405020304" pitchFamily="18" charset="0"/>
                <a:cs typeface="Times New Roman" panose="02020603050405020304" pitchFamily="18" charset="0"/>
              </a:rPr>
              <a:t>do what you have said you are going to do</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defRPr/>
            </a:pPr>
            <a:endParaRPr lang="en-GB" altLang="en-US" dirty="0"/>
          </a:p>
        </p:txBody>
      </p:sp>
      <p:sp>
        <p:nvSpPr>
          <p:cNvPr id="60420" name="Slide Number Placeholder 3">
            <a:extLst>
              <a:ext uri="{FF2B5EF4-FFF2-40B4-BE49-F238E27FC236}">
                <a16:creationId xmlns:a16="http://schemas.microsoft.com/office/drawing/2014/main" id="{B3B881F5-85B9-437E-9470-BCCA7D7625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DA4D93D4-E7FC-4120-AC70-5EB786CB0F36}" type="slidenum">
              <a:rPr lang="en-GB" altLang="en-US" smtClean="0">
                <a:latin typeface="Calibri" panose="020F0502020204030204" pitchFamily="34" charset="0"/>
              </a:rPr>
              <a:pPr/>
              <a:t>26</a:t>
            </a:fld>
            <a:endParaRPr lang="en-GB" altLang="en-US">
              <a:latin typeface="Calibri" panose="020F050202020403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969E672-251F-4EE3-B681-10C0A3419D7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9F70F1D3-6DC3-4378-9929-FF732B21910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a:p>
            <a:endParaRPr lang="en-GB" altLang="en-US"/>
          </a:p>
        </p:txBody>
      </p:sp>
      <p:sp>
        <p:nvSpPr>
          <p:cNvPr id="62468" name="Slide Number Placeholder 3">
            <a:extLst>
              <a:ext uri="{FF2B5EF4-FFF2-40B4-BE49-F238E27FC236}">
                <a16:creationId xmlns:a16="http://schemas.microsoft.com/office/drawing/2014/main" id="{F81A5763-31F9-4FF5-998C-EABF3DEF3D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10D4D64C-05F6-4369-AEA0-6F9C684E2C79}" type="slidenum">
              <a:rPr lang="en-GB" altLang="en-US" smtClean="0">
                <a:latin typeface="Calibri" panose="020F0502020204030204" pitchFamily="34" charset="0"/>
              </a:rPr>
              <a:pPr/>
              <a:t>27</a:t>
            </a:fld>
            <a:endParaRPr lang="en-GB" altLang="en-US">
              <a:latin typeface="Calibri" panose="020F0502020204030204" pitchFamily="34" charset="0"/>
            </a:endParaRPr>
          </a:p>
        </p:txBody>
      </p:sp>
      <p:sp>
        <p:nvSpPr>
          <p:cNvPr id="62469" name="TextBox 5">
            <a:extLst>
              <a:ext uri="{FF2B5EF4-FFF2-40B4-BE49-F238E27FC236}">
                <a16:creationId xmlns:a16="http://schemas.microsoft.com/office/drawing/2014/main" id="{D33514AD-EDF2-4744-8DE5-E95763D7BA92}"/>
              </a:ext>
            </a:extLst>
          </p:cNvPr>
          <p:cNvSpPr txBox="1">
            <a:spLocks noChangeArrowheads="1"/>
          </p:cNvSpPr>
          <p:nvPr/>
        </p:nvSpPr>
        <p:spPr bwMode="auto">
          <a:xfrm>
            <a:off x="273050" y="4770438"/>
            <a:ext cx="62642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pPr>
              <a:lnSpc>
                <a:spcPct val="107000"/>
              </a:lnSpc>
              <a:spcBef>
                <a:spcPts val="425"/>
              </a:spcBef>
              <a:spcAft>
                <a:spcPts val="800"/>
              </a:spcAft>
            </a:pPr>
            <a:r>
              <a:rPr lang="en-GB" altLang="en-US">
                <a:solidFill>
                  <a:srgbClr val="000000"/>
                </a:solidFill>
                <a:latin typeface="Calibri" panose="020F0502020204030204" pitchFamily="34" charset="0"/>
                <a:cs typeface="Times New Roman" panose="02020603050405020304" pitchFamily="18" charset="0"/>
              </a:rPr>
              <a:t> </a:t>
            </a:r>
            <a:endParaRPr lang="en-GB" altLang="en-US" sz="1600">
              <a:latin typeface="Calibri" panose="020F0502020204030204" pitchFamily="34" charset="0"/>
              <a:cs typeface="Calibri" panose="020F050202020403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A923AC87-681E-47E3-B0D9-7661D10E7E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A02464D5-606E-4201-B7AB-A625ABAA7A1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425"/>
              </a:spcBef>
              <a:spcAft>
                <a:spcPts val="800"/>
              </a:spcAft>
            </a:pPr>
            <a:r>
              <a:rPr lang="en-GB" altLang="en-US" sz="1800">
                <a:solidFill>
                  <a:srgbClr val="000000"/>
                </a:solidFill>
                <a:cs typeface="Times New Roman" panose="02020603050405020304" pitchFamily="18" charset="0"/>
              </a:rPr>
              <a:t>As previously discussed, most topics will have their ‘key writers’, ‘big thinkers’ and/or ‘Experts’.</a:t>
            </a:r>
            <a:endParaRPr lang="en-GB" altLang="en-US" sz="1800">
              <a:ea typeface="Calibri" panose="020F0502020204030204" pitchFamily="34" charset="0"/>
              <a:cs typeface="Times New Roman" panose="02020603050405020304" pitchFamily="18"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So … If there are key articles or books that are of major importance to the development of your literature review, it is important to give extra space to describing and </a:t>
            </a:r>
            <a:r>
              <a:rPr lang="en-GB" altLang="en-US" sz="1800" b="1">
                <a:solidFill>
                  <a:srgbClr val="000000"/>
                </a:solidFill>
                <a:cs typeface="Times New Roman" panose="02020603050405020304" pitchFamily="18" charset="0"/>
              </a:rPr>
              <a:t>critiquing</a:t>
            </a:r>
            <a:r>
              <a:rPr lang="en-GB" altLang="en-US" sz="1800">
                <a:solidFill>
                  <a:srgbClr val="000000"/>
                </a:solidFill>
                <a:cs typeface="Times New Roman" panose="02020603050405020304" pitchFamily="18" charset="0"/>
              </a:rPr>
              <a:t> these pieces of literature in more depth. </a:t>
            </a:r>
            <a:endParaRPr lang="en-GB" altLang="en-US" sz="1800">
              <a:cs typeface="Calibri" panose="020F0502020204030204" pitchFamily="34" charset="0"/>
            </a:endParaRPr>
          </a:p>
          <a:p>
            <a:endParaRPr lang="en-GB" altLang="en-US"/>
          </a:p>
        </p:txBody>
      </p:sp>
      <p:sp>
        <p:nvSpPr>
          <p:cNvPr id="64516" name="Slide Number Placeholder 3">
            <a:extLst>
              <a:ext uri="{FF2B5EF4-FFF2-40B4-BE49-F238E27FC236}">
                <a16:creationId xmlns:a16="http://schemas.microsoft.com/office/drawing/2014/main" id="{83127BD3-A996-467D-A302-C53B0200F1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8268102A-1078-4CE6-84BB-3FF18FC36346}" type="slidenum">
              <a:rPr lang="en-GB" altLang="en-US" smtClean="0">
                <a:latin typeface="Calibri" panose="020F0502020204030204" pitchFamily="34" charset="0"/>
              </a:rPr>
              <a:pPr/>
              <a:t>28</a:t>
            </a:fld>
            <a:endParaRPr lang="en-GB" altLang="en-US">
              <a:latin typeface="Calibri" panose="020F050202020403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5FFB30B2-417D-4D3E-9B3A-29F9B155FEC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EFBFF6EC-EC55-40F6-B9AC-3745FE31E56B}"/>
              </a:ext>
            </a:extLst>
          </p:cNvPr>
          <p:cNvSpPr>
            <a:spLocks noGrp="1" noChangeArrowheads="1"/>
          </p:cNvSpPr>
          <p:nvPr>
            <p:ph type="body" idx="1"/>
          </p:nvPr>
        </p:nvSpPr>
        <p:spPr bwMode="auto"/>
        <p:txBody>
          <a:bodyPr wrap="square" numCol="1" anchor="t" anchorCtr="0" compatLnSpc="1">
            <a:prstTxWarp prst="textNoShape">
              <a:avLst/>
            </a:prstTxWarp>
            <a:normAutofit fontScale="25000" lnSpcReduction="20000"/>
          </a:bodyPr>
          <a:lstStyle/>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You may wish to consider critiquing the literature in two ways – through ‘comparative’ critique and more ‘</a:t>
            </a:r>
            <a:r>
              <a:rPr lang="en-GB" sz="4800" dirty="0" err="1">
                <a:solidFill>
                  <a:srgbClr val="000000"/>
                </a:solidFill>
                <a:ea typeface="Times New Roman" panose="02020603050405020304" pitchFamily="18" charset="0"/>
                <a:cs typeface="Times New Roman" panose="02020603050405020304" pitchFamily="18" charset="0"/>
              </a:rPr>
              <a:t>indepth</a:t>
            </a:r>
            <a:r>
              <a:rPr lang="en-GB" sz="4800" dirty="0">
                <a:solidFill>
                  <a:srgbClr val="000000"/>
                </a:solidFill>
                <a:ea typeface="Times New Roman" panose="02020603050405020304" pitchFamily="18" charset="0"/>
                <a:cs typeface="Times New Roman" panose="02020603050405020304" pitchFamily="18" charset="0"/>
              </a:rPr>
              <a:t>’ critique</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How </a:t>
            </a:r>
            <a:r>
              <a:rPr lang="en-GB" sz="4800" dirty="0" err="1">
                <a:solidFill>
                  <a:srgbClr val="000000"/>
                </a:solidFill>
                <a:ea typeface="Times New Roman" panose="02020603050405020304" pitchFamily="18" charset="0"/>
                <a:cs typeface="Times New Roman" panose="02020603050405020304" pitchFamily="18" charset="0"/>
              </a:rPr>
              <a:t>ths</a:t>
            </a:r>
            <a:r>
              <a:rPr lang="en-GB" sz="4800" dirty="0">
                <a:solidFill>
                  <a:srgbClr val="000000"/>
                </a:solidFill>
                <a:ea typeface="Times New Roman" panose="02020603050405020304" pitchFamily="18" charset="0"/>
                <a:cs typeface="Times New Roman" panose="02020603050405020304" pitchFamily="18" charset="0"/>
              </a:rPr>
              <a:t> works is that Background information, provided to contextualise your subject, can be subjected to ‘comparative’ analysis.  For example, Jones, 2012, introduced a decidedly negative angle, however, Smith, 2013 was strong in his positive belief in … By 2018, another paradigm  shift had occurred where, Anderson had found both of these contributions to be questionable.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 You can see </a:t>
            </a:r>
            <a:r>
              <a:rPr lang="en-GB" sz="4800" dirty="0" err="1">
                <a:solidFill>
                  <a:srgbClr val="000000"/>
                </a:solidFill>
                <a:ea typeface="Times New Roman" panose="02020603050405020304" pitchFamily="18" charset="0"/>
                <a:cs typeface="Times New Roman" panose="02020603050405020304" pitchFamily="18" charset="0"/>
              </a:rPr>
              <a:t>here,how</a:t>
            </a:r>
            <a:r>
              <a:rPr lang="en-GB" sz="4800" dirty="0">
                <a:solidFill>
                  <a:srgbClr val="000000"/>
                </a:solidFill>
                <a:ea typeface="Times New Roman" panose="02020603050405020304" pitchFamily="18" charset="0"/>
                <a:cs typeface="Times New Roman" panose="02020603050405020304" pitchFamily="18" charset="0"/>
              </a:rPr>
              <a:t> to compare and contrast who has said what, and what this means for your topic.</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Material of more central importance,  for example a ‘key’ article in relation to your topic, merits more in-depth scrutiny.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solidFill>
                  <a:srgbClr val="000000"/>
                </a:solidFill>
                <a:ea typeface="Times New Roman" panose="02020603050405020304" pitchFamily="18" charset="0"/>
                <a:cs typeface="Times New Roman" panose="02020603050405020304" pitchFamily="18" charset="0"/>
              </a:rPr>
              <a:t>This material </a:t>
            </a:r>
            <a:r>
              <a:rPr lang="en-GB" sz="4800" b="1" dirty="0">
                <a:solidFill>
                  <a:srgbClr val="000000"/>
                </a:solidFill>
                <a:ea typeface="Times New Roman" panose="02020603050405020304" pitchFamily="18" charset="0"/>
                <a:cs typeface="Times New Roman" panose="02020603050405020304" pitchFamily="18" charset="0"/>
              </a:rPr>
              <a:t>is critiqued </a:t>
            </a:r>
            <a:r>
              <a:rPr lang="en-GB" sz="4800" dirty="0">
                <a:solidFill>
                  <a:srgbClr val="000000"/>
                </a:solidFill>
                <a:ea typeface="Times New Roman" panose="02020603050405020304" pitchFamily="18" charset="0"/>
                <a:cs typeface="Times New Roman" panose="02020603050405020304" pitchFamily="18" charset="0"/>
              </a:rPr>
              <a:t>to move </a:t>
            </a:r>
            <a:r>
              <a:rPr lang="en-GB" sz="4800" b="1" dirty="0">
                <a:solidFill>
                  <a:srgbClr val="000000"/>
                </a:solidFill>
                <a:ea typeface="Times New Roman" panose="02020603050405020304" pitchFamily="18" charset="0"/>
                <a:cs typeface="Times New Roman" panose="02020603050405020304" pitchFamily="18" charset="0"/>
              </a:rPr>
              <a:t>beyond description </a:t>
            </a:r>
            <a:r>
              <a:rPr lang="en-GB" sz="4800" dirty="0">
                <a:solidFill>
                  <a:srgbClr val="000000"/>
                </a:solidFill>
                <a:ea typeface="Times New Roman" panose="02020603050405020304" pitchFamily="18" charset="0"/>
                <a:cs typeface="Times New Roman" panose="02020603050405020304" pitchFamily="18" charset="0"/>
              </a:rPr>
              <a:t>and </a:t>
            </a:r>
            <a:r>
              <a:rPr lang="en-GB" sz="4800" b="1" dirty="0">
                <a:solidFill>
                  <a:srgbClr val="000000"/>
                </a:solidFill>
                <a:ea typeface="Times New Roman" panose="02020603050405020304" pitchFamily="18" charset="0"/>
                <a:cs typeface="Times New Roman" panose="02020603050405020304" pitchFamily="18" charset="0"/>
              </a:rPr>
              <a:t>comparative analysis </a:t>
            </a:r>
            <a:r>
              <a:rPr lang="en-GB" sz="4800" dirty="0">
                <a:solidFill>
                  <a:srgbClr val="000000"/>
                </a:solidFill>
                <a:ea typeface="Times New Roman" panose="02020603050405020304" pitchFamily="18" charset="0"/>
                <a:cs typeface="Times New Roman" panose="02020603050405020304" pitchFamily="18" charset="0"/>
              </a:rPr>
              <a:t>and provide constructively critical exploration, backed by supportive evidence or theory.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4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4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defRPr/>
            </a:pPr>
            <a:endParaRPr lang="en-GB" altLang="en-US" dirty="0"/>
          </a:p>
        </p:txBody>
      </p:sp>
      <p:sp>
        <p:nvSpPr>
          <p:cNvPr id="66564" name="Slide Number Placeholder 3">
            <a:extLst>
              <a:ext uri="{FF2B5EF4-FFF2-40B4-BE49-F238E27FC236}">
                <a16:creationId xmlns:a16="http://schemas.microsoft.com/office/drawing/2014/main" id="{25926102-36D6-4554-BFA7-DE59EAEBB8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15A88108-1DF1-4440-B463-305E71CEFC4F}" type="slidenum">
              <a:rPr lang="en-GB" altLang="en-US" smtClean="0">
                <a:latin typeface="Calibri" panose="020F0502020204030204" pitchFamily="34" charset="0"/>
              </a:rPr>
              <a:pPr/>
              <a:t>29</a:t>
            </a:fld>
            <a:endParaRPr lang="en-GB" altLang="en-US">
              <a:latin typeface="Calibri" panose="020F050202020403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25F86351-5139-47B2-8654-A8EF8FDBC23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0539C343-E5E4-4294-B661-7EF5D8FD705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425"/>
              </a:spcBef>
              <a:spcAft>
                <a:spcPts val="800"/>
              </a:spcAft>
            </a:pPr>
            <a:r>
              <a:rPr lang="en-GB" altLang="en-US" sz="1800">
                <a:solidFill>
                  <a:srgbClr val="000000"/>
                </a:solidFill>
                <a:cs typeface="Times New Roman" panose="02020603050405020304" pitchFamily="18" charset="0"/>
              </a:rPr>
              <a:t>You will find three proformas posted on Moodle which will help you with this.  </a:t>
            </a:r>
            <a:endParaRPr lang="en-GB" altLang="en-US" sz="1800">
              <a:ea typeface="Calibri" panose="020F0502020204030204" pitchFamily="34" charset="0"/>
              <a:cs typeface="Times New Roman" panose="02020603050405020304" pitchFamily="18"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These suggest ways in which you can improve your critique.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Questions you might wish to ask of your articles are suggested.  </a:t>
            </a:r>
            <a:endParaRPr lang="en-GB" altLang="en-US" sz="1800">
              <a:cs typeface="Calibri" panose="020F0502020204030204" pitchFamily="34"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Familiarise yourself with these so that you will be comfortable with using them in our workshops</a:t>
            </a:r>
            <a:endParaRPr lang="en-GB" altLang="en-US" sz="1800">
              <a:cs typeface="Calibri" panose="020F0502020204030204" pitchFamily="34" charset="0"/>
            </a:endParaRPr>
          </a:p>
          <a:p>
            <a:pPr>
              <a:lnSpc>
                <a:spcPct val="107000"/>
              </a:lnSpc>
              <a:spcBef>
                <a:spcPts val="425"/>
              </a:spcBef>
              <a:spcAft>
                <a:spcPts val="800"/>
              </a:spcAft>
            </a:pPr>
            <a:r>
              <a:rPr lang="en-GB" altLang="en-US" sz="1800">
                <a:latin typeface="Times New Roman" panose="02020603050405020304" pitchFamily="18" charset="0"/>
                <a:cs typeface="Times New Roman" panose="02020603050405020304" pitchFamily="18" charset="0"/>
              </a:rPr>
              <a:t> </a:t>
            </a:r>
            <a:endParaRPr lang="en-GB" altLang="en-US" sz="1800">
              <a:cs typeface="Calibri" panose="020F0502020204030204" pitchFamily="34" charset="0"/>
            </a:endParaRPr>
          </a:p>
          <a:p>
            <a:pPr>
              <a:lnSpc>
                <a:spcPct val="107000"/>
              </a:lnSpc>
              <a:spcBef>
                <a:spcPts val="425"/>
              </a:spcBef>
              <a:spcAft>
                <a:spcPts val="800"/>
              </a:spcAft>
            </a:pPr>
            <a:r>
              <a:rPr lang="en-GB" altLang="en-US" sz="1800">
                <a:latin typeface="Times New Roman" panose="02020603050405020304" pitchFamily="18" charset="0"/>
                <a:cs typeface="Times New Roman" panose="02020603050405020304" pitchFamily="18" charset="0"/>
              </a:rPr>
              <a:t> </a:t>
            </a:r>
            <a:endParaRPr lang="en-GB" altLang="en-US" sz="1800">
              <a:cs typeface="Calibri" panose="020F0502020204030204" pitchFamily="34" charset="0"/>
            </a:endParaRPr>
          </a:p>
          <a:p>
            <a:endParaRPr lang="en-GB" altLang="en-US"/>
          </a:p>
        </p:txBody>
      </p:sp>
      <p:sp>
        <p:nvSpPr>
          <p:cNvPr id="68612" name="Slide Number Placeholder 3">
            <a:extLst>
              <a:ext uri="{FF2B5EF4-FFF2-40B4-BE49-F238E27FC236}">
                <a16:creationId xmlns:a16="http://schemas.microsoft.com/office/drawing/2014/main" id="{3424B028-4806-441E-84B3-FB12FCA33BB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32AA15D0-3202-4098-96B0-9F25F0C50E44}" type="slidenum">
              <a:rPr lang="en-GB" altLang="en-US" smtClean="0">
                <a:latin typeface="Calibri" panose="020F0502020204030204" pitchFamily="34" charset="0"/>
              </a:rPr>
              <a:pPr/>
              <a:t>30</a:t>
            </a:fld>
            <a:endParaRPr lang="en-GB" altLang="en-US">
              <a:latin typeface="Calibri" panose="020F050202020403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EB018336-FDFE-4A6F-965C-D1893E27FE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A699D59B-89DB-494F-A896-B122A512DD8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ts val="425"/>
              </a:spcBef>
              <a:spcAft>
                <a:spcPts val="800"/>
              </a:spcAft>
            </a:pPr>
            <a:r>
              <a:rPr lang="en-GB" altLang="en-US" sz="1800">
                <a:solidFill>
                  <a:srgbClr val="000000"/>
                </a:solidFill>
                <a:cs typeface="Times New Roman" panose="02020603050405020304" pitchFamily="18" charset="0"/>
              </a:rPr>
              <a:t>To recap, devise a plan for your work and a structure for your literature review</a:t>
            </a:r>
            <a:endParaRPr lang="en-GB" altLang="en-US" sz="1800">
              <a:ea typeface="Calibri" panose="020F0502020204030204" pitchFamily="34" charset="0"/>
              <a:cs typeface="Times New Roman" panose="02020603050405020304" pitchFamily="18" charset="0"/>
            </a:endParaRPr>
          </a:p>
          <a:p>
            <a:pPr>
              <a:lnSpc>
                <a:spcPct val="107000"/>
              </a:lnSpc>
              <a:spcBef>
                <a:spcPts val="425"/>
              </a:spcBef>
              <a:spcAft>
                <a:spcPts val="800"/>
              </a:spcAft>
            </a:pPr>
            <a:r>
              <a:rPr lang="en-GB" altLang="en-US" sz="1800">
                <a:solidFill>
                  <a:srgbClr val="000000"/>
                </a:solidFill>
                <a:cs typeface="Times New Roman" panose="02020603050405020304" pitchFamily="18" charset="0"/>
              </a:rPr>
              <a:t> </a:t>
            </a:r>
            <a:endParaRPr lang="en-GB" altLang="en-US" sz="1800">
              <a:cs typeface="Calibri" panose="020F0502020204030204" pitchFamily="34" charset="0"/>
            </a:endParaRPr>
          </a:p>
          <a:p>
            <a:endParaRPr lang="en-GB" altLang="en-US"/>
          </a:p>
        </p:txBody>
      </p:sp>
      <p:sp>
        <p:nvSpPr>
          <p:cNvPr id="70660" name="Slide Number Placeholder 3">
            <a:extLst>
              <a:ext uri="{FF2B5EF4-FFF2-40B4-BE49-F238E27FC236}">
                <a16:creationId xmlns:a16="http://schemas.microsoft.com/office/drawing/2014/main" id="{958A78EC-2120-4D1B-AD66-79AD7C70BFF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7883461E-B811-419E-9A67-4B27885D289C}" type="slidenum">
              <a:rPr lang="en-GB" altLang="en-US" smtClean="0">
                <a:latin typeface="Calibri" panose="020F0502020204030204" pitchFamily="34" charset="0"/>
              </a:rPr>
              <a:pPr/>
              <a:t>31</a:t>
            </a:fld>
            <a:endParaRPr lang="en-GB"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8C2D014-B6B1-4CCD-B97E-E4B28606175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507639DA-AAC4-4BA0-BCEB-77DF25255980}"/>
              </a:ext>
            </a:extLst>
          </p:cNvPr>
          <p:cNvSpPr>
            <a:spLocks noGrp="1" noChangeArrowheads="1"/>
          </p:cNvSpPr>
          <p:nvPr>
            <p:ph type="body" idx="1"/>
          </p:nvPr>
        </p:nvSpPr>
        <p:spPr bwMode="auto"/>
        <p:txBody>
          <a:bodyPr wrap="square" numCol="1" anchor="t" anchorCtr="0" compatLnSpc="1">
            <a:prstTxWarp prst="textNoShape">
              <a:avLst/>
            </a:prstTxWarp>
            <a:normAutofit fontScale="77500" lnSpcReduction="20000"/>
          </a:bodyPr>
          <a:lstStyle/>
          <a:p>
            <a:pPr>
              <a:lnSpc>
                <a:spcPct val="115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This needs good time management </a:t>
            </a:r>
            <a:endParaRPr lang="en-GB" sz="1800" dirty="0">
              <a:ea typeface="Calibri" panose="020F0502020204030204" pitchFamily="34" charset="0"/>
              <a:cs typeface="Times New Roman" panose="02020603050405020304" pitchFamily="18" charset="0"/>
            </a:endParaRPr>
          </a:p>
          <a:p>
            <a:pPr>
              <a:lnSpc>
                <a:spcPct val="115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Recognise your own optimum time.  As previously discussed  ,,, We all have different times when we work best – you should be starting to recognise your own optimum time by now, so utilise this, an hour when we are really in the mood to write is worth three when we are struggling or distracted</a:t>
            </a:r>
            <a:endParaRPr lang="en-GB" sz="1800" dirty="0">
              <a:ea typeface="Calibri" panose="020F0502020204030204" pitchFamily="34" charset="0"/>
              <a:cs typeface="Times New Roman" panose="02020603050405020304" pitchFamily="18" charset="0"/>
            </a:endParaRPr>
          </a:p>
          <a:p>
            <a:pPr>
              <a:lnSpc>
                <a:spcPct val="115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15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Write regularly, even if only for a short period of time.  Sometimes, just the act of writing a few words can get you started.  </a:t>
            </a:r>
            <a:r>
              <a:rPr lang="en-GB" sz="1800" dirty="0">
                <a:solidFill>
                  <a:srgbClr val="FF0000"/>
                </a:solidFill>
                <a:ea typeface="Times New Roman" panose="02020603050405020304" pitchFamily="18" charset="0"/>
                <a:cs typeface="Times New Roman" panose="02020603050405020304" pitchFamily="18" charset="0"/>
              </a:rPr>
              <a:t>If you feel stuck, just type your research question and see what thoughts emerge</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In this way, engage in free writing.  We will be doing some of this in our workshops</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Avoid the greatest enemy to writing -  procrastination</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defRPr/>
            </a:pPr>
            <a:endParaRPr lang="en-GB" altLang="en-US" dirty="0"/>
          </a:p>
        </p:txBody>
      </p:sp>
      <p:sp>
        <p:nvSpPr>
          <p:cNvPr id="72708" name="Slide Number Placeholder 3">
            <a:extLst>
              <a:ext uri="{FF2B5EF4-FFF2-40B4-BE49-F238E27FC236}">
                <a16:creationId xmlns:a16="http://schemas.microsoft.com/office/drawing/2014/main" id="{87B1B8AB-0021-493B-9682-C40C3C222FE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588F4089-2184-4AB6-9149-81C658D6A907}" type="slidenum">
              <a:rPr lang="en-GB" altLang="en-US" smtClean="0">
                <a:latin typeface="Calibri" panose="020F0502020204030204" pitchFamily="34" charset="0"/>
              </a:rPr>
              <a:pPr/>
              <a:t>32</a:t>
            </a:fld>
            <a:endParaRPr lang="en-GB" altLang="en-US">
              <a:latin typeface="Calibri" panose="020F050202020403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B14128C-5437-4A31-9EC7-ADAD194E411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946B8164-D837-4DB2-B467-EB87675DD2D3}"/>
              </a:ext>
            </a:extLst>
          </p:cNvPr>
          <p:cNvSpPr>
            <a:spLocks noGrp="1"/>
          </p:cNvSpPr>
          <p:nvPr>
            <p:ph type="body" idx="1"/>
          </p:nvPr>
        </p:nvSpPr>
        <p:spPr bwMode="auto"/>
        <p:txBody>
          <a:bodyPr wrap="square" numCol="1" anchor="t" anchorCtr="0" compatLnSpc="1">
            <a:prstTxWarp prst="textNoShape">
              <a:avLst/>
            </a:prstTxWarp>
            <a:normAutofit fontScale="77500" lnSpcReduction="20000"/>
          </a:bodyPr>
          <a:lstStyle/>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Arrange and attend supervision meetings</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Prepare for supervision.  Time will be limited, so come prepared. Come with a list of questions, or some writing you would like feedback on.</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Be organised.  Use this allocated time wisely</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Query anything you do not understand.</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Decide at the outset, what you want from each supervision session and then review whether you have achieved this.</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Respond to feedback</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defRPr/>
            </a:pPr>
            <a:endParaRPr lang="en-GB" altLang="en-US" dirty="0"/>
          </a:p>
        </p:txBody>
      </p:sp>
      <p:sp>
        <p:nvSpPr>
          <p:cNvPr id="74756" name="Slide Number Placeholder 3">
            <a:extLst>
              <a:ext uri="{FF2B5EF4-FFF2-40B4-BE49-F238E27FC236}">
                <a16:creationId xmlns:a16="http://schemas.microsoft.com/office/drawing/2014/main" id="{F24D87B9-42B9-408B-AF97-8F6BD2908A0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4718E198-163F-4628-B662-CCCEFC69B838}" type="slidenum">
              <a:rPr lang="en-GB" altLang="en-US" smtClean="0">
                <a:latin typeface="Calibri" panose="020F0502020204030204" pitchFamily="34" charset="0"/>
              </a:rPr>
              <a:pPr/>
              <a:t>33</a:t>
            </a:fld>
            <a:endParaRPr lang="en-GB" altLang="en-US">
              <a:latin typeface="Calibri" panose="020F050202020403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C0E38C63-0E25-4581-988D-D4C4C2B810F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C9F2ED8F-ABC0-42B7-8F1C-6CF955957A8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8852" name="Slide Number Placeholder 3">
            <a:extLst>
              <a:ext uri="{FF2B5EF4-FFF2-40B4-BE49-F238E27FC236}">
                <a16:creationId xmlns:a16="http://schemas.microsoft.com/office/drawing/2014/main" id="{4E233992-E66B-471C-98ED-B569C1B200F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6E2B156B-4E88-4AA9-845B-EC773C7A2940}" type="slidenum">
              <a:rPr lang="en-GB" altLang="en-US" smtClean="0">
                <a:latin typeface="Calibri" panose="020F0502020204030204" pitchFamily="34" charset="0"/>
              </a:rPr>
              <a:pPr/>
              <a:t>34</a:t>
            </a:fld>
            <a:endParaRPr lang="en-GB" altLang="en-US">
              <a:latin typeface="Calibri" panose="020F050202020403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A1EF6545-621F-4E6E-ABE5-4D7F643E272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B987C8F1-570C-4ED8-8857-4D3579644889}"/>
              </a:ext>
            </a:extLst>
          </p:cNvPr>
          <p:cNvSpPr>
            <a:spLocks noGrp="1" noChangeArrowheads="1"/>
          </p:cNvSpPr>
          <p:nvPr>
            <p:ph type="body" idx="1"/>
          </p:nvPr>
        </p:nvSpPr>
        <p:spPr bwMode="auto"/>
        <p:txBody>
          <a:bodyPr wrap="square" numCol="1" anchor="t" anchorCtr="0" compatLnSpc="1">
            <a:prstTxWarp prst="textNoShape">
              <a:avLst/>
            </a:prstTxWarp>
          </a:bodyPr>
          <a:lstStyle/>
          <a:p>
            <a:pPr>
              <a:lnSpc>
                <a:spcPct val="107000"/>
              </a:lnSpc>
              <a:spcBef>
                <a:spcPts val="430"/>
              </a:spcBef>
              <a:spcAft>
                <a:spcPts val="800"/>
              </a:spcAft>
              <a:defRPr/>
            </a:pPr>
            <a:r>
              <a:rPr lang="en-GB" sz="1800" b="1" dirty="0">
                <a:solidFill>
                  <a:srgbClr val="000000"/>
                </a:solidFill>
                <a:ea typeface="Times New Roman" panose="02020603050405020304" pitchFamily="18" charset="0"/>
                <a:cs typeface="Times New Roman" panose="02020603050405020304" pitchFamily="18" charset="0"/>
              </a:rPr>
              <a:t>TO SUM UP: THE MAIN BODY OF YOUR LITERATURE REVIEW IS…..</a:t>
            </a:r>
            <a:endParaRPr lang="en-GB" sz="1800" dirty="0">
              <a:ea typeface="Calibri" panose="020F0502020204030204" pitchFamily="34" charset="0"/>
              <a:cs typeface="Times New Roman" panose="02020603050405020304" pitchFamily="18" charset="0"/>
            </a:endParaRPr>
          </a:p>
          <a:p>
            <a:pPr marL="342900" indent="-342900">
              <a:lnSpc>
                <a:spcPct val="107000"/>
              </a:lnSpc>
              <a:spcBef>
                <a:spcPts val="430"/>
              </a:spcBef>
              <a:spcAft>
                <a:spcPts val="800"/>
              </a:spcAft>
              <a:buFont typeface="Wingdings" panose="05000000000000000000" pitchFamily="2" charset="2"/>
              <a:buChar char=""/>
              <a:tabLst>
                <a:tab pos="457200" algn="l"/>
              </a:tabLst>
              <a:defRPr/>
            </a:pPr>
            <a:r>
              <a:rPr lang="en-GB" sz="1800" dirty="0">
                <a:solidFill>
                  <a:srgbClr val="000000"/>
                </a:solidFill>
                <a:ea typeface="Times New Roman" panose="02020603050405020304" pitchFamily="18" charset="0"/>
                <a:cs typeface="Times New Roman" panose="02020603050405020304" pitchFamily="18" charset="0"/>
              </a:rPr>
              <a:t>Not </a:t>
            </a:r>
            <a:r>
              <a:rPr lang="en-GB" sz="1800" b="1" dirty="0">
                <a:solidFill>
                  <a:srgbClr val="000000"/>
                </a:solidFill>
                <a:ea typeface="Times New Roman" panose="02020603050405020304" pitchFamily="18" charset="0"/>
                <a:cs typeface="Times New Roman" panose="02020603050405020304" pitchFamily="18" charset="0"/>
              </a:rPr>
              <a:t>a list </a:t>
            </a:r>
            <a:r>
              <a:rPr lang="en-GB" sz="1800" dirty="0">
                <a:solidFill>
                  <a:srgbClr val="000000"/>
                </a:solidFill>
                <a:ea typeface="Times New Roman" panose="02020603050405020304" pitchFamily="18" charset="0"/>
                <a:cs typeface="Times New Roman" panose="02020603050405020304" pitchFamily="18" charset="0"/>
              </a:rPr>
              <a:t>of research papers.  This is a common mistake with literature reviews and needs to be avoided</a:t>
            </a:r>
            <a:endParaRPr lang="en-GB" sz="1800" dirty="0">
              <a:ea typeface="Calibri" panose="020F0502020204030204" pitchFamily="34" charset="0"/>
              <a:cs typeface="Times New Roman" panose="02020603050405020304" pitchFamily="18" charset="0"/>
            </a:endParaRPr>
          </a:p>
          <a:p>
            <a:pPr marL="342900" indent="-342900">
              <a:lnSpc>
                <a:spcPct val="107000"/>
              </a:lnSpc>
              <a:spcBef>
                <a:spcPts val="430"/>
              </a:spcBef>
              <a:spcAft>
                <a:spcPts val="800"/>
              </a:spcAft>
              <a:buFont typeface="Wingdings" panose="05000000000000000000" pitchFamily="2" charset="2"/>
              <a:buChar char=""/>
              <a:tabLst>
                <a:tab pos="457200" algn="l"/>
              </a:tabLst>
              <a:defRPr/>
            </a:pPr>
            <a:r>
              <a:rPr lang="en-GB" sz="1800" dirty="0">
                <a:solidFill>
                  <a:srgbClr val="000000"/>
                </a:solidFill>
                <a:ea typeface="Times New Roman" panose="02020603050405020304" pitchFamily="18" charset="0"/>
                <a:cs typeface="Times New Roman" panose="02020603050405020304" pitchFamily="18" charset="0"/>
              </a:rPr>
              <a:t>So, not a list, but instead … a </a:t>
            </a:r>
            <a:r>
              <a:rPr lang="en-GB" sz="1800" b="1" dirty="0">
                <a:solidFill>
                  <a:srgbClr val="000000"/>
                </a:solidFill>
                <a:ea typeface="Times New Roman" panose="02020603050405020304" pitchFamily="18" charset="0"/>
                <a:cs typeface="Times New Roman" panose="02020603050405020304" pitchFamily="18" charset="0"/>
              </a:rPr>
              <a:t>critique</a:t>
            </a:r>
            <a:r>
              <a:rPr lang="en-GB" sz="1800" dirty="0">
                <a:solidFill>
                  <a:srgbClr val="000000"/>
                </a:solidFill>
                <a:ea typeface="Times New Roman" panose="02020603050405020304" pitchFamily="18" charset="0"/>
                <a:cs typeface="Times New Roman" panose="02020603050405020304" pitchFamily="18" charset="0"/>
              </a:rPr>
              <a:t> of literature</a:t>
            </a:r>
            <a:endParaRPr lang="en-GB" sz="1800" dirty="0">
              <a:ea typeface="Calibri" panose="020F0502020204030204" pitchFamily="34" charset="0"/>
              <a:cs typeface="Times New Roman" panose="02020603050405020304" pitchFamily="18" charset="0"/>
            </a:endParaRPr>
          </a:p>
          <a:p>
            <a:pPr marL="342900" indent="-342900">
              <a:lnSpc>
                <a:spcPct val="107000"/>
              </a:lnSpc>
              <a:spcBef>
                <a:spcPts val="430"/>
              </a:spcBef>
              <a:spcAft>
                <a:spcPts val="800"/>
              </a:spcAft>
              <a:buFont typeface="Wingdings" panose="05000000000000000000" pitchFamily="2" charset="2"/>
              <a:buChar char=""/>
              <a:tabLst>
                <a:tab pos="457200" algn="l"/>
              </a:tabLst>
              <a:defRPr/>
            </a:pPr>
            <a:r>
              <a:rPr lang="en-GB" sz="1800" dirty="0">
                <a:solidFill>
                  <a:srgbClr val="000000"/>
                </a:solidFill>
                <a:ea typeface="Times New Roman" panose="02020603050405020304" pitchFamily="18" charset="0"/>
                <a:cs typeface="Times New Roman" panose="02020603050405020304" pitchFamily="18" charset="0"/>
              </a:rPr>
              <a:t>Above all, you will need to be evaluative, rather than descriptive</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lnSpc>
                <a:spcPct val="107000"/>
              </a:lnSpc>
              <a:spcBef>
                <a:spcPts val="430"/>
              </a:spcBef>
              <a:spcAft>
                <a:spcPts val="800"/>
              </a:spcAft>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a:defRPr/>
            </a:pPr>
            <a:endParaRPr lang="en-GB" altLang="en-US" dirty="0"/>
          </a:p>
        </p:txBody>
      </p:sp>
      <p:sp>
        <p:nvSpPr>
          <p:cNvPr id="80900" name="Slide Number Placeholder 3">
            <a:extLst>
              <a:ext uri="{FF2B5EF4-FFF2-40B4-BE49-F238E27FC236}">
                <a16:creationId xmlns:a16="http://schemas.microsoft.com/office/drawing/2014/main" id="{1520779B-B0C4-4AE2-87E9-F338D9C27C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EDF8D6D1-D097-4D3D-B0F3-14685E6D417A}" type="slidenum">
              <a:rPr lang="en-GB" altLang="en-US" smtClean="0">
                <a:latin typeface="Calibri" panose="020F0502020204030204" pitchFamily="34" charset="0"/>
              </a:rPr>
              <a:pPr/>
              <a:t>35</a:t>
            </a:fld>
            <a:endParaRPr lang="en-GB" altLang="en-US">
              <a:latin typeface="Calibri" panose="020F050202020403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B472CFC5-B86E-44BA-B218-D143E0C142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BA434A9D-DAF3-4B4F-80B0-F88E1EF6E17B}"/>
              </a:ext>
            </a:extLst>
          </p:cNvPr>
          <p:cNvSpPr>
            <a:spLocks noGrp="1" noChangeArrowheads="1"/>
          </p:cNvSpPr>
          <p:nvPr>
            <p:ph type="body" idx="1"/>
          </p:nvPr>
        </p:nvSpPr>
        <p:spPr bwMode="auto"/>
        <p:txBody>
          <a:bodyPr wrap="square" numCol="1" anchor="t" anchorCtr="0" compatLnSpc="1">
            <a:prstTxWarp prst="textNoShape">
              <a:avLst/>
            </a:prstTxWarp>
            <a:normAutofit fontScale="92500"/>
          </a:bodyPr>
          <a:lstStyle/>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So, now we have an idea about how the main body of your literature review – the critique of literature - is going to look.</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Remember, that this is going to be the largest and most intensely critiqued part of your literature review.</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As with other sections of your writing, as we’ve discussed before, top and tail each section.  “This section has critiqued the literature.  The next section concludes the research, offering an answer to the research question” etc.</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Remember that, as an academic piece of work, your literature review needs to be written in the third person.</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In this section, SIGNPOST your reader – guide them through your story, don’t leave them to guess what is happening at any point in time, or feel lost, and use language cleverly – more on these two points later.</a:t>
            </a:r>
            <a:endParaRPr lang="en-GB" sz="1800" dirty="0">
              <a:latin typeface="Times New Roman" panose="02020603050405020304" pitchFamily="18" charset="0"/>
              <a:ea typeface="Times New Roman" panose="02020603050405020304" pitchFamily="18" charset="0"/>
            </a:endParaRPr>
          </a:p>
          <a:p>
            <a:pPr>
              <a:spcBef>
                <a:spcPts val="430"/>
              </a:spcBef>
              <a:defRPr/>
            </a:pPr>
            <a:r>
              <a:rPr lang="en-GB" sz="1800" dirty="0">
                <a:solidFill>
                  <a:srgbClr val="000000"/>
                </a:solidFill>
                <a:ea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a:defRPr/>
            </a:pPr>
            <a:endParaRPr lang="en-GB" altLang="en-US" dirty="0"/>
          </a:p>
        </p:txBody>
      </p:sp>
      <p:sp>
        <p:nvSpPr>
          <p:cNvPr id="82948" name="Slide Number Placeholder 3">
            <a:extLst>
              <a:ext uri="{FF2B5EF4-FFF2-40B4-BE49-F238E27FC236}">
                <a16:creationId xmlns:a16="http://schemas.microsoft.com/office/drawing/2014/main" id="{7E01EBAB-0F69-4ACC-A08F-E8BBF0C5CB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AB986D94-5875-4BC9-877B-30B50B5879B4}" type="slidenum">
              <a:rPr lang="en-GB" altLang="en-US" smtClean="0">
                <a:latin typeface="Calibri" panose="020F0502020204030204" pitchFamily="34" charset="0"/>
              </a:rPr>
              <a:pPr/>
              <a:t>36</a:t>
            </a:fld>
            <a:endParaRPr lang="en-GB" altLang="en-US">
              <a:latin typeface="Calibri" panose="020F050202020403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BA848FB2-64EC-4C8F-83EB-6A0E0A9FC44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E7E92040-78C6-4CE4-8377-F9D3382FDAB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p:txBody>
      </p:sp>
      <p:sp>
        <p:nvSpPr>
          <p:cNvPr id="84996" name="Slide Number Placeholder 3">
            <a:extLst>
              <a:ext uri="{FF2B5EF4-FFF2-40B4-BE49-F238E27FC236}">
                <a16:creationId xmlns:a16="http://schemas.microsoft.com/office/drawing/2014/main" id="{24B0EB3A-6030-4794-BE0A-3BD8FAF39D8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277CF632-9FFC-4E87-883E-8221D36BFBC7}" type="slidenum">
              <a:rPr lang="en-GB" altLang="en-US" smtClean="0">
                <a:latin typeface="Calibri" panose="020F0502020204030204" pitchFamily="34" charset="0"/>
              </a:rPr>
              <a:pPr/>
              <a:t>37</a:t>
            </a:fld>
            <a:endParaRPr lang="en-GB" altLang="en-US">
              <a:latin typeface="Calibri" panose="020F0502020204030204" pitchFamily="34" charset="0"/>
            </a:endParaRPr>
          </a:p>
        </p:txBody>
      </p:sp>
      <p:sp>
        <p:nvSpPr>
          <p:cNvPr id="84997" name="TextBox 5">
            <a:extLst>
              <a:ext uri="{FF2B5EF4-FFF2-40B4-BE49-F238E27FC236}">
                <a16:creationId xmlns:a16="http://schemas.microsoft.com/office/drawing/2014/main" id="{DA43FBD7-80CD-48EE-85EB-839A81D898D7}"/>
              </a:ext>
            </a:extLst>
          </p:cNvPr>
          <p:cNvSpPr txBox="1">
            <a:spLocks noChangeArrowheads="1"/>
          </p:cNvSpPr>
          <p:nvPr/>
        </p:nvSpPr>
        <p:spPr bwMode="auto">
          <a:xfrm>
            <a:off x="390525" y="4857750"/>
            <a:ext cx="6291263"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pPr>
              <a:spcBef>
                <a:spcPts val="425"/>
              </a:spcBef>
            </a:pPr>
            <a:r>
              <a:rPr lang="en-GB" altLang="en-US">
                <a:solidFill>
                  <a:srgbClr val="000000"/>
                </a:solidFill>
                <a:latin typeface="Calibri" panose="020F0502020204030204" pitchFamily="34" charset="0"/>
                <a:cs typeface="Times New Roman" panose="02020603050405020304" pitchFamily="18" charset="0"/>
              </a:rPr>
              <a:t>So, how are you doing?</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Consider these questions for a process check on the main body of your literature review…</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What do we already know about the topic?</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What do </a:t>
            </a:r>
            <a:r>
              <a:rPr lang="en-GB" altLang="en-US" u="sng">
                <a:solidFill>
                  <a:srgbClr val="000000"/>
                </a:solidFill>
                <a:latin typeface="Calibri" panose="020F0502020204030204" pitchFamily="34" charset="0"/>
                <a:cs typeface="Times New Roman" panose="02020603050405020304" pitchFamily="18" charset="0"/>
              </a:rPr>
              <a:t>you</a:t>
            </a:r>
            <a:r>
              <a:rPr lang="en-GB" altLang="en-US">
                <a:solidFill>
                  <a:srgbClr val="000000"/>
                </a:solidFill>
                <a:latin typeface="Calibri" panose="020F0502020204030204" pitchFamily="34" charset="0"/>
                <a:cs typeface="Times New Roman" panose="02020603050405020304" pitchFamily="18" charset="0"/>
              </a:rPr>
              <a:t> have to say critically about what is already known?</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Has anyone else said/done anything remarkable/ controversial related to your subject area? </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Have you included views which are contrary to the norm, or contested?</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Where does your work fit in with what has gone before? </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In what way is this literature review relevant in the light of what has already been done? </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How credible is the answer to your research question going to be?</a:t>
            </a:r>
            <a:endParaRPr lang="en-GB" altLang="en-US">
              <a:latin typeface="Times New Roman" panose="02020603050405020304" pitchFamily="18" charset="0"/>
              <a:cs typeface="Times New Roman" panose="02020603050405020304" pitchFamily="18" charset="0"/>
            </a:endParaRPr>
          </a:p>
          <a:p>
            <a:pPr>
              <a:spcBef>
                <a:spcPts val="425"/>
              </a:spcBef>
            </a:pPr>
            <a:r>
              <a:rPr lang="en-GB" altLang="en-US">
                <a:solidFill>
                  <a:srgbClr val="000000"/>
                </a:solidFill>
                <a:latin typeface="Calibri" panose="020F0502020204030204" pitchFamily="34" charset="0"/>
                <a:cs typeface="Times New Roman" panose="02020603050405020304" pitchFamily="18" charset="0"/>
              </a:rPr>
              <a:t> </a:t>
            </a:r>
            <a:endParaRPr lang="en-GB"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6E0B4904-B5BB-4D0D-8FE4-E56DB9EE886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0CD5EFE7-0895-4002-9339-549BBE66BB6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ts val="425"/>
              </a:spcBef>
            </a:pPr>
            <a:r>
              <a:rPr lang="en-GB" altLang="en-US" sz="1800">
                <a:solidFill>
                  <a:srgbClr val="000000"/>
                </a:solidFill>
                <a:cs typeface="Times New Roman" panose="02020603050405020304" pitchFamily="18" charset="0"/>
              </a:rPr>
              <a:t>As always, as we have now reached the end of this lesson, take a few minutes to consider whether we have met the aims for this lesson and note down questions for our workshop.</a:t>
            </a:r>
          </a:p>
          <a:p>
            <a:pPr>
              <a:spcBef>
                <a:spcPts val="425"/>
              </a:spcBef>
            </a:pPr>
            <a:endParaRPr lang="en-GB" altLang="en-US" sz="1800">
              <a:solidFill>
                <a:srgbClr val="000000"/>
              </a:solidFill>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latin typeface="Times New Roman" panose="02020603050405020304" pitchFamily="18" charset="0"/>
                <a:cs typeface="Times New Roman" panose="02020603050405020304" pitchFamily="18" charset="0"/>
              </a:rPr>
              <a:t>Just be aware though, that no one is expecting you to be able to critique in depth after this lesson, these are skills which you will need to develop over time, but, this lecture will have given you the basics and our workshops will build on this by providing hands on experience.</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 </a:t>
            </a:r>
            <a:endParaRPr lang="en-GB" altLang="en-US" sz="1800">
              <a:latin typeface="Times New Roman" panose="02020603050405020304" pitchFamily="18" charset="0"/>
              <a:cs typeface="Times New Roman" panose="02020603050405020304" pitchFamily="18" charset="0"/>
            </a:endParaRPr>
          </a:p>
          <a:p>
            <a:pPr>
              <a:spcBef>
                <a:spcPts val="425"/>
              </a:spcBef>
            </a:pPr>
            <a:r>
              <a:rPr lang="en-GB" altLang="en-US" sz="1800">
                <a:solidFill>
                  <a:srgbClr val="000000"/>
                </a:solidFill>
                <a:cs typeface="Times New Roman" panose="02020603050405020304" pitchFamily="18" charset="0"/>
              </a:rPr>
              <a:t> </a:t>
            </a:r>
            <a:endParaRPr lang="en-GB" altLang="en-US" sz="1800">
              <a:latin typeface="Times New Roman" panose="02020603050405020304" pitchFamily="18" charset="0"/>
              <a:cs typeface="Times New Roman" panose="02020603050405020304" pitchFamily="18" charset="0"/>
            </a:endParaRPr>
          </a:p>
          <a:p>
            <a:endParaRPr lang="en-GB" altLang="en-US"/>
          </a:p>
        </p:txBody>
      </p:sp>
      <p:sp>
        <p:nvSpPr>
          <p:cNvPr id="87044" name="Slide Number Placeholder 3">
            <a:extLst>
              <a:ext uri="{FF2B5EF4-FFF2-40B4-BE49-F238E27FC236}">
                <a16:creationId xmlns:a16="http://schemas.microsoft.com/office/drawing/2014/main" id="{85342B16-5DD6-46F3-A6F7-BB3AD96CF23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fld id="{63CE774E-4E70-4614-9A0F-1FBDEC1EB937}" type="slidenum">
              <a:rPr lang="en-GB" altLang="en-US" smtClean="0">
                <a:latin typeface="Calibri" panose="020F0502020204030204" pitchFamily="34" charset="0"/>
              </a:rPr>
              <a:pPr/>
              <a:t>38</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600D882-6AA9-4E26-9348-FCE1B64ADB5A}"/>
              </a:ext>
            </a:extLst>
          </p:cNvPr>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Rectangle 4">
            <a:extLst>
              <a:ext uri="{FF2B5EF4-FFF2-40B4-BE49-F238E27FC236}">
                <a16:creationId xmlns:a16="http://schemas.microsoft.com/office/drawing/2014/main" id="{F1BF8310-CE8D-4D48-852E-2EF0ACB494CD}"/>
              </a:ext>
            </a:extLst>
          </p:cNvPr>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6" name="Rectangle 5">
            <a:extLst>
              <a:ext uri="{FF2B5EF4-FFF2-40B4-BE49-F238E27FC236}">
                <a16:creationId xmlns:a16="http://schemas.microsoft.com/office/drawing/2014/main" id="{8C22C507-BC85-4B06-9A04-5DE14E7E288D}"/>
              </a:ext>
            </a:extLst>
          </p:cNvPr>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Rectangle 6">
            <a:extLst>
              <a:ext uri="{FF2B5EF4-FFF2-40B4-BE49-F238E27FC236}">
                <a16:creationId xmlns:a16="http://schemas.microsoft.com/office/drawing/2014/main" id="{9A7BD86B-D011-4C8E-ABF7-231051F3BEDE}"/>
              </a:ext>
            </a:extLst>
          </p:cNvPr>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Straight Connector 9">
            <a:extLst>
              <a:ext uri="{FF2B5EF4-FFF2-40B4-BE49-F238E27FC236}">
                <a16:creationId xmlns:a16="http://schemas.microsoft.com/office/drawing/2014/main" id="{78FF2843-8DAC-4F48-BE76-10C4E2D5080E}"/>
              </a:ext>
            </a:extLst>
          </p:cNvPr>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1" name="Straight Connector 10">
            <a:extLst>
              <a:ext uri="{FF2B5EF4-FFF2-40B4-BE49-F238E27FC236}">
                <a16:creationId xmlns:a16="http://schemas.microsoft.com/office/drawing/2014/main" id="{5CBB1EE3-C4A0-4313-AC05-153BB00796F3}"/>
              </a:ext>
            </a:extLst>
          </p:cNvPr>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2" name="Straight Connector 11">
            <a:extLst>
              <a:ext uri="{FF2B5EF4-FFF2-40B4-BE49-F238E27FC236}">
                <a16:creationId xmlns:a16="http://schemas.microsoft.com/office/drawing/2014/main" id="{968EAA69-C250-4234-BEDB-B0B2A95C1B7A}"/>
              </a:ext>
            </a:extLst>
          </p:cNvPr>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3" name="Straight Connector 12">
            <a:extLst>
              <a:ext uri="{FF2B5EF4-FFF2-40B4-BE49-F238E27FC236}">
                <a16:creationId xmlns:a16="http://schemas.microsoft.com/office/drawing/2014/main" id="{AFC5E55B-7812-4FEF-A77D-AE76B8AB3E88}"/>
              </a:ext>
            </a:extLst>
          </p:cNvPr>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4" name="Straight Connector 13">
            <a:extLst>
              <a:ext uri="{FF2B5EF4-FFF2-40B4-BE49-F238E27FC236}">
                <a16:creationId xmlns:a16="http://schemas.microsoft.com/office/drawing/2014/main" id="{2ACF6646-CA82-465C-828B-EB4968C81951}"/>
              </a:ext>
            </a:extLst>
          </p:cNvPr>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5" name="Straight Connector 14">
            <a:extLst>
              <a:ext uri="{FF2B5EF4-FFF2-40B4-BE49-F238E27FC236}">
                <a16:creationId xmlns:a16="http://schemas.microsoft.com/office/drawing/2014/main" id="{8B48E0C5-5836-47B4-BA77-8E099DA89D60}"/>
              </a:ext>
            </a:extLst>
          </p:cNvPr>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6" name="Rectangle 15">
            <a:extLst>
              <a:ext uri="{FF2B5EF4-FFF2-40B4-BE49-F238E27FC236}">
                <a16:creationId xmlns:a16="http://schemas.microsoft.com/office/drawing/2014/main" id="{5C939A2F-3E20-4EBB-B3AC-89A79A7EEB25}"/>
              </a:ext>
            </a:extLst>
          </p:cNvPr>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7" name="Oval 16">
            <a:extLst>
              <a:ext uri="{FF2B5EF4-FFF2-40B4-BE49-F238E27FC236}">
                <a16:creationId xmlns:a16="http://schemas.microsoft.com/office/drawing/2014/main" id="{6BEA0D86-9ACD-4E4E-83BB-D2461F9E9515}"/>
              </a:ext>
            </a:extLst>
          </p:cNvPr>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8" name="Oval 17">
            <a:extLst>
              <a:ext uri="{FF2B5EF4-FFF2-40B4-BE49-F238E27FC236}">
                <a16:creationId xmlns:a16="http://schemas.microsoft.com/office/drawing/2014/main" id="{EF65666D-BF0F-4D9F-9546-A6A6972A8CAF}"/>
              </a:ext>
            </a:extLst>
          </p:cNvPr>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9" name="Oval 18">
            <a:extLst>
              <a:ext uri="{FF2B5EF4-FFF2-40B4-BE49-F238E27FC236}">
                <a16:creationId xmlns:a16="http://schemas.microsoft.com/office/drawing/2014/main" id="{360B9A73-8187-47B3-B828-4AD13A8B6BAD}"/>
              </a:ext>
            </a:extLst>
          </p:cNvPr>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0" name="Oval 19">
            <a:extLst>
              <a:ext uri="{FF2B5EF4-FFF2-40B4-BE49-F238E27FC236}">
                <a16:creationId xmlns:a16="http://schemas.microsoft.com/office/drawing/2014/main" id="{0DCD4785-A50B-4710-91B9-81BB8E54B7C7}"/>
              </a:ext>
            </a:extLst>
          </p:cNvPr>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1" name="Oval 20">
            <a:extLst>
              <a:ext uri="{FF2B5EF4-FFF2-40B4-BE49-F238E27FC236}">
                <a16:creationId xmlns:a16="http://schemas.microsoft.com/office/drawing/2014/main" id="{0781F7C9-C087-4445-92D1-DC9A43AB0845}"/>
              </a:ext>
            </a:extLst>
          </p:cNvPr>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Title 7"/>
          <p:cNvSpPr>
            <a:spLocks noGrp="1"/>
          </p:cNvSpPr>
          <p:nvPr>
            <p:ph type="ctrTitle"/>
          </p:nvPr>
        </p:nvSpPr>
        <p:spPr>
          <a:xfrm>
            <a:off x="2286000" y="3124200"/>
            <a:ext cx="6172200" cy="1894362"/>
          </a:xfrm>
        </p:spPr>
        <p:txBody>
          <a:bodyPr/>
          <a:lstStyle>
            <a:lvl1pPr>
              <a:defRPr b="1"/>
            </a:lvl1pPr>
          </a:lstStyle>
          <a:p>
            <a:r>
              <a:rPr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2" name="Date Placeholder 27">
            <a:extLst>
              <a:ext uri="{FF2B5EF4-FFF2-40B4-BE49-F238E27FC236}">
                <a16:creationId xmlns:a16="http://schemas.microsoft.com/office/drawing/2014/main" id="{448FDB71-1AAE-490C-8252-8EC9C38E2CDC}"/>
              </a:ext>
            </a:extLst>
          </p:cNvPr>
          <p:cNvSpPr>
            <a:spLocks noGrp="1"/>
          </p:cNvSpPr>
          <p:nvPr>
            <p:ph type="dt" sz="half" idx="10"/>
          </p:nvPr>
        </p:nvSpPr>
        <p:spPr bwMode="auto">
          <a:xfrm rot="5400000">
            <a:off x="7764463" y="1174750"/>
            <a:ext cx="2286000" cy="381000"/>
          </a:xfrm>
        </p:spPr>
        <p:txBody>
          <a:bodyPr/>
          <a:lstStyle>
            <a:lvl1pPr>
              <a:defRPr/>
            </a:lvl1pPr>
          </a:lstStyle>
          <a:p>
            <a:pPr>
              <a:defRPr/>
            </a:pPr>
            <a:fld id="{12BE2117-5CF3-4CA9-82DE-B7BA2B81A5E4}" type="datetimeFigureOut">
              <a:rPr lang="en-GB"/>
              <a:pPr>
                <a:defRPr/>
              </a:pPr>
              <a:t>30/10/2020</a:t>
            </a:fld>
            <a:endParaRPr lang="en-GB" dirty="0"/>
          </a:p>
        </p:txBody>
      </p:sp>
      <p:sp>
        <p:nvSpPr>
          <p:cNvPr id="23" name="Footer Placeholder 16">
            <a:extLst>
              <a:ext uri="{FF2B5EF4-FFF2-40B4-BE49-F238E27FC236}">
                <a16:creationId xmlns:a16="http://schemas.microsoft.com/office/drawing/2014/main" id="{C9C4C21F-70B9-4F4C-9010-57DC6D592416}"/>
              </a:ext>
            </a:extLst>
          </p:cNvPr>
          <p:cNvSpPr>
            <a:spLocks noGrp="1"/>
          </p:cNvSpPr>
          <p:nvPr>
            <p:ph type="ftr" sz="quarter" idx="11"/>
          </p:nvPr>
        </p:nvSpPr>
        <p:spPr bwMode="auto">
          <a:xfrm rot="5400000">
            <a:off x="7077076" y="4181475"/>
            <a:ext cx="3657600" cy="384175"/>
          </a:xfrm>
        </p:spPr>
        <p:txBody>
          <a:bodyPr/>
          <a:lstStyle>
            <a:lvl1pPr>
              <a:defRPr/>
            </a:lvl1pPr>
          </a:lstStyle>
          <a:p>
            <a:pPr>
              <a:defRPr/>
            </a:pPr>
            <a:endParaRPr lang="en-GB"/>
          </a:p>
        </p:txBody>
      </p:sp>
      <p:sp>
        <p:nvSpPr>
          <p:cNvPr id="24" name="Slide Number Placeholder 28">
            <a:extLst>
              <a:ext uri="{FF2B5EF4-FFF2-40B4-BE49-F238E27FC236}">
                <a16:creationId xmlns:a16="http://schemas.microsoft.com/office/drawing/2014/main" id="{E6195999-F5FE-4DAC-AB24-D3B84682C49C}"/>
              </a:ext>
            </a:extLst>
          </p:cNvPr>
          <p:cNvSpPr>
            <a:spLocks noGrp="1"/>
          </p:cNvSpPr>
          <p:nvPr>
            <p:ph type="sldNum" sz="quarter" idx="12"/>
          </p:nvPr>
        </p:nvSpPr>
        <p:spPr bwMode="auto">
          <a:xfrm>
            <a:off x="1325563" y="4929188"/>
            <a:ext cx="609600" cy="517525"/>
          </a:xfrm>
        </p:spPr>
        <p:txBody>
          <a:bodyPr/>
          <a:lstStyle>
            <a:lvl1pPr>
              <a:defRPr/>
            </a:lvl1pPr>
          </a:lstStyle>
          <a:p>
            <a:pPr>
              <a:defRPr/>
            </a:pPr>
            <a:fld id="{A58611D1-C078-4C42-A5D8-33495A531348}" type="slidenum">
              <a:rPr lang="en-GB" altLang="en-US"/>
              <a:pPr>
                <a:defRPr/>
              </a:pPr>
              <a:t>‹#›</a:t>
            </a:fld>
            <a:endParaRPr lang="en-GB" altLang="en-US"/>
          </a:p>
        </p:txBody>
      </p:sp>
    </p:spTree>
    <p:extLst>
      <p:ext uri="{BB962C8B-B14F-4D97-AF65-F5344CB8AC3E}">
        <p14:creationId xmlns:p14="http://schemas.microsoft.com/office/powerpoint/2010/main" val="4289423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0255060C-B842-42E7-81B8-7EAFAF329FDA}"/>
              </a:ext>
            </a:extLst>
          </p:cNvPr>
          <p:cNvSpPr>
            <a:spLocks noGrp="1"/>
          </p:cNvSpPr>
          <p:nvPr>
            <p:ph type="dt" sz="half" idx="10"/>
          </p:nvPr>
        </p:nvSpPr>
        <p:spPr/>
        <p:txBody>
          <a:bodyPr rtlCol="0"/>
          <a:lstStyle>
            <a:lvl1pPr>
              <a:defRPr/>
            </a:lvl1pPr>
          </a:lstStyle>
          <a:p>
            <a:pPr>
              <a:defRPr/>
            </a:pPr>
            <a:fld id="{6A7B397A-7F8A-4AB2-92F4-EE44BC555991}" type="datetimeFigureOut">
              <a:rPr lang="en-GB"/>
              <a:pPr>
                <a:defRPr/>
              </a:pPr>
              <a:t>30/10/2020</a:t>
            </a:fld>
            <a:endParaRPr lang="en-GB" dirty="0"/>
          </a:p>
        </p:txBody>
      </p:sp>
      <p:sp>
        <p:nvSpPr>
          <p:cNvPr id="5" name="Slide Number Placeholder 8">
            <a:extLst>
              <a:ext uri="{FF2B5EF4-FFF2-40B4-BE49-F238E27FC236}">
                <a16:creationId xmlns:a16="http://schemas.microsoft.com/office/drawing/2014/main" id="{9739045D-2AF4-4253-A82F-291359EC09A3}"/>
              </a:ext>
            </a:extLst>
          </p:cNvPr>
          <p:cNvSpPr>
            <a:spLocks noGrp="1"/>
          </p:cNvSpPr>
          <p:nvPr>
            <p:ph type="sldNum" sz="quarter" idx="11"/>
          </p:nvPr>
        </p:nvSpPr>
        <p:spPr/>
        <p:txBody>
          <a:bodyPr/>
          <a:lstStyle>
            <a:lvl1pPr>
              <a:defRPr/>
            </a:lvl1pPr>
          </a:lstStyle>
          <a:p>
            <a:pPr>
              <a:defRPr/>
            </a:pPr>
            <a:fld id="{57A74B3E-7DEC-4944-BF05-3103ECB7075F}" type="slidenum">
              <a:rPr lang="en-GB" altLang="en-US"/>
              <a:pPr>
                <a:defRPr/>
              </a:pPr>
              <a:t>‹#›</a:t>
            </a:fld>
            <a:endParaRPr lang="en-GB" altLang="en-US"/>
          </a:p>
        </p:txBody>
      </p:sp>
      <p:sp>
        <p:nvSpPr>
          <p:cNvPr id="6" name="Footer Placeholder 9">
            <a:extLst>
              <a:ext uri="{FF2B5EF4-FFF2-40B4-BE49-F238E27FC236}">
                <a16:creationId xmlns:a16="http://schemas.microsoft.com/office/drawing/2014/main" id="{8B3E0700-BA8E-41AE-B414-2968596E3FAB}"/>
              </a:ext>
            </a:extLst>
          </p:cNvPr>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518485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2B79ED-28FC-48FC-ACE3-7FC718585EF2}"/>
              </a:ext>
            </a:extLst>
          </p:cNvPr>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Rectangle 4">
            <a:extLst>
              <a:ext uri="{FF2B5EF4-FFF2-40B4-BE49-F238E27FC236}">
                <a16:creationId xmlns:a16="http://schemas.microsoft.com/office/drawing/2014/main" id="{DED17840-5F13-49E9-97EA-8E922E5B9B41}"/>
              </a:ext>
            </a:extLst>
          </p:cNvPr>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6" name="Rectangle 5">
            <a:extLst>
              <a:ext uri="{FF2B5EF4-FFF2-40B4-BE49-F238E27FC236}">
                <a16:creationId xmlns:a16="http://schemas.microsoft.com/office/drawing/2014/main" id="{DA83A8EB-A13F-4992-AE88-0086A06F3619}"/>
              </a:ext>
            </a:extLst>
          </p:cNvPr>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Rectangle 6">
            <a:extLst>
              <a:ext uri="{FF2B5EF4-FFF2-40B4-BE49-F238E27FC236}">
                <a16:creationId xmlns:a16="http://schemas.microsoft.com/office/drawing/2014/main" id="{C9481033-60D8-4DF7-8BCF-E8192E88B5EA}"/>
              </a:ext>
            </a:extLst>
          </p:cNvPr>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Straight Connector 7">
            <a:extLst>
              <a:ext uri="{FF2B5EF4-FFF2-40B4-BE49-F238E27FC236}">
                <a16:creationId xmlns:a16="http://schemas.microsoft.com/office/drawing/2014/main" id="{C18F63D6-E816-4A3D-ACE9-7F7CC6BA7A9D}"/>
              </a:ext>
            </a:extLst>
          </p:cNvPr>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9" name="Straight Connector 8">
            <a:extLst>
              <a:ext uri="{FF2B5EF4-FFF2-40B4-BE49-F238E27FC236}">
                <a16:creationId xmlns:a16="http://schemas.microsoft.com/office/drawing/2014/main" id="{7D97BC4C-1047-4D68-A8E2-E9EFE5635273}"/>
              </a:ext>
            </a:extLst>
          </p:cNvPr>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0" name="Straight Connector 9">
            <a:extLst>
              <a:ext uri="{FF2B5EF4-FFF2-40B4-BE49-F238E27FC236}">
                <a16:creationId xmlns:a16="http://schemas.microsoft.com/office/drawing/2014/main" id="{5D5A39DE-9EC9-40B3-AC84-77A122B9450D}"/>
              </a:ext>
            </a:extLst>
          </p:cNvPr>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1" name="Straight Connector 10">
            <a:extLst>
              <a:ext uri="{FF2B5EF4-FFF2-40B4-BE49-F238E27FC236}">
                <a16:creationId xmlns:a16="http://schemas.microsoft.com/office/drawing/2014/main" id="{56123083-840F-411E-80B9-E06C26F00F45}"/>
              </a:ext>
            </a:extLst>
          </p:cNvPr>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2" name="Straight Connector 11">
            <a:extLst>
              <a:ext uri="{FF2B5EF4-FFF2-40B4-BE49-F238E27FC236}">
                <a16:creationId xmlns:a16="http://schemas.microsoft.com/office/drawing/2014/main" id="{EE401691-1E8D-4A03-B3A6-C7DA806236AB}"/>
              </a:ext>
            </a:extLst>
          </p:cNvPr>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3" name="Rectangle 12">
            <a:extLst>
              <a:ext uri="{FF2B5EF4-FFF2-40B4-BE49-F238E27FC236}">
                <a16:creationId xmlns:a16="http://schemas.microsoft.com/office/drawing/2014/main" id="{56C407AD-CD68-4FC8-90F9-78DD1138651D}"/>
              </a:ext>
            </a:extLst>
          </p:cNvPr>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4" name="Oval 13">
            <a:extLst>
              <a:ext uri="{FF2B5EF4-FFF2-40B4-BE49-F238E27FC236}">
                <a16:creationId xmlns:a16="http://schemas.microsoft.com/office/drawing/2014/main" id="{28ECECEB-8945-4701-9D2D-ABD7FB841E91}"/>
              </a:ext>
            </a:extLst>
          </p:cNvPr>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5" name="Oval 14">
            <a:extLst>
              <a:ext uri="{FF2B5EF4-FFF2-40B4-BE49-F238E27FC236}">
                <a16:creationId xmlns:a16="http://schemas.microsoft.com/office/drawing/2014/main" id="{F5710289-27DE-42F4-B549-EC6C8F5645E1}"/>
              </a:ext>
            </a:extLst>
          </p:cNvPr>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6" name="Oval 15">
            <a:extLst>
              <a:ext uri="{FF2B5EF4-FFF2-40B4-BE49-F238E27FC236}">
                <a16:creationId xmlns:a16="http://schemas.microsoft.com/office/drawing/2014/main" id="{6D1C2633-0FE9-49BD-815B-9CC7991EE42F}"/>
              </a:ext>
            </a:extLst>
          </p:cNvPr>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7" name="Oval 16">
            <a:extLst>
              <a:ext uri="{FF2B5EF4-FFF2-40B4-BE49-F238E27FC236}">
                <a16:creationId xmlns:a16="http://schemas.microsoft.com/office/drawing/2014/main" id="{333DB632-360A-4537-942B-49891D25CAB8}"/>
              </a:ext>
            </a:extLst>
          </p:cNvPr>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8" name="Oval 17">
            <a:extLst>
              <a:ext uri="{FF2B5EF4-FFF2-40B4-BE49-F238E27FC236}">
                <a16:creationId xmlns:a16="http://schemas.microsoft.com/office/drawing/2014/main" id="{ED1F4F2B-FA65-4AFD-B29B-2B1E3D12F884}"/>
              </a:ext>
            </a:extLst>
          </p:cNvPr>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9" name="Straight Connector 18">
            <a:extLst>
              <a:ext uri="{FF2B5EF4-FFF2-40B4-BE49-F238E27FC236}">
                <a16:creationId xmlns:a16="http://schemas.microsoft.com/office/drawing/2014/main" id="{ECEAC0B0-C2DE-4FD1-8141-320C8E020EF4}"/>
              </a:ext>
            </a:extLst>
          </p:cNvPr>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lang="en-US"/>
              <a:t>Click to edit Master title style</a:t>
            </a:r>
          </a:p>
        </p:txBody>
      </p:sp>
      <p:sp>
        <p:nvSpPr>
          <p:cNvPr id="3" name="Text Placeholder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20" name="Date Placeholder 3">
            <a:extLst>
              <a:ext uri="{FF2B5EF4-FFF2-40B4-BE49-F238E27FC236}">
                <a16:creationId xmlns:a16="http://schemas.microsoft.com/office/drawing/2014/main" id="{1AE0C314-F844-427D-B262-362E8D0E0F89}"/>
              </a:ext>
            </a:extLst>
          </p:cNvPr>
          <p:cNvSpPr>
            <a:spLocks noGrp="1"/>
          </p:cNvSpPr>
          <p:nvPr>
            <p:ph type="dt" sz="half" idx="10"/>
          </p:nvPr>
        </p:nvSpPr>
        <p:spPr bwMode="auto">
          <a:xfrm rot="5400000">
            <a:off x="7762875" y="1169988"/>
            <a:ext cx="2286000" cy="381000"/>
          </a:xfrm>
        </p:spPr>
        <p:txBody>
          <a:bodyPr/>
          <a:lstStyle>
            <a:lvl1pPr>
              <a:defRPr/>
            </a:lvl1pPr>
          </a:lstStyle>
          <a:p>
            <a:pPr>
              <a:defRPr/>
            </a:pPr>
            <a:fld id="{CDF6BD01-2EC6-4697-9913-DDB80318D3DE}" type="datetimeFigureOut">
              <a:rPr lang="en-GB"/>
              <a:pPr>
                <a:defRPr/>
              </a:pPr>
              <a:t>30/10/2020</a:t>
            </a:fld>
            <a:endParaRPr lang="en-GB" dirty="0"/>
          </a:p>
        </p:txBody>
      </p:sp>
      <p:sp>
        <p:nvSpPr>
          <p:cNvPr id="21" name="Footer Placeholder 4">
            <a:extLst>
              <a:ext uri="{FF2B5EF4-FFF2-40B4-BE49-F238E27FC236}">
                <a16:creationId xmlns:a16="http://schemas.microsoft.com/office/drawing/2014/main" id="{9F4CC335-3354-4E0B-8BF9-A8FCD678467E}"/>
              </a:ext>
            </a:extLst>
          </p:cNvPr>
          <p:cNvSpPr>
            <a:spLocks noGrp="1"/>
          </p:cNvSpPr>
          <p:nvPr>
            <p:ph type="ftr" sz="quarter" idx="11"/>
          </p:nvPr>
        </p:nvSpPr>
        <p:spPr bwMode="auto">
          <a:xfrm rot="5400000">
            <a:off x="7077076" y="4178300"/>
            <a:ext cx="3657600" cy="384175"/>
          </a:xfrm>
        </p:spPr>
        <p:txBody>
          <a:bodyPr/>
          <a:lstStyle>
            <a:lvl1pPr>
              <a:defRPr/>
            </a:lvl1pPr>
          </a:lstStyle>
          <a:p>
            <a:pPr>
              <a:defRPr/>
            </a:pPr>
            <a:endParaRPr lang="en-GB"/>
          </a:p>
        </p:txBody>
      </p:sp>
      <p:sp>
        <p:nvSpPr>
          <p:cNvPr id="22" name="Slide Number Placeholder 5">
            <a:extLst>
              <a:ext uri="{FF2B5EF4-FFF2-40B4-BE49-F238E27FC236}">
                <a16:creationId xmlns:a16="http://schemas.microsoft.com/office/drawing/2014/main" id="{9A3BA515-6AEC-4196-B596-FC476F0394A1}"/>
              </a:ext>
            </a:extLst>
          </p:cNvPr>
          <p:cNvSpPr>
            <a:spLocks noGrp="1"/>
          </p:cNvSpPr>
          <p:nvPr>
            <p:ph type="sldNum" sz="quarter" idx="12"/>
          </p:nvPr>
        </p:nvSpPr>
        <p:spPr bwMode="auto">
          <a:xfrm>
            <a:off x="1339850" y="4929188"/>
            <a:ext cx="609600" cy="517525"/>
          </a:xfrm>
        </p:spPr>
        <p:txBody>
          <a:bodyPr/>
          <a:lstStyle>
            <a:lvl1pPr>
              <a:defRPr/>
            </a:lvl1pPr>
          </a:lstStyle>
          <a:p>
            <a:pPr>
              <a:defRPr/>
            </a:pPr>
            <a:fld id="{FC3B1AD9-3B9A-4423-91C9-B5C4DF3C96B7}" type="slidenum">
              <a:rPr lang="en-GB" altLang="en-US"/>
              <a:pPr>
                <a:defRPr/>
              </a:pPr>
              <a:t>‹#›</a:t>
            </a:fld>
            <a:endParaRPr lang="en-GB" altLang="en-US"/>
          </a:p>
        </p:txBody>
      </p:sp>
    </p:spTree>
    <p:extLst>
      <p:ext uri="{BB962C8B-B14F-4D97-AF65-F5344CB8AC3E}">
        <p14:creationId xmlns:p14="http://schemas.microsoft.com/office/powerpoint/2010/main" val="883490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457200" y="1600200"/>
            <a:ext cx="3657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4270248" y="1600200"/>
            <a:ext cx="3657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C77BAC94-7AAE-4119-9225-4D492E4BA6B2}"/>
              </a:ext>
            </a:extLst>
          </p:cNvPr>
          <p:cNvSpPr>
            <a:spLocks noGrp="1"/>
          </p:cNvSpPr>
          <p:nvPr>
            <p:ph type="dt" sz="half" idx="10"/>
          </p:nvPr>
        </p:nvSpPr>
        <p:spPr/>
        <p:txBody>
          <a:bodyPr/>
          <a:lstStyle>
            <a:lvl1pPr>
              <a:defRPr/>
            </a:lvl1pPr>
          </a:lstStyle>
          <a:p>
            <a:pPr>
              <a:defRPr/>
            </a:pPr>
            <a:fld id="{9AC8679D-4CB9-4DE3-B61E-7724D49DBBD4}" type="datetimeFigureOut">
              <a:rPr lang="en-GB"/>
              <a:pPr>
                <a:defRPr/>
              </a:pPr>
              <a:t>30/10/2020</a:t>
            </a:fld>
            <a:endParaRPr lang="en-GB" dirty="0"/>
          </a:p>
        </p:txBody>
      </p:sp>
      <p:sp>
        <p:nvSpPr>
          <p:cNvPr id="6" name="Footer Placeholder 2">
            <a:extLst>
              <a:ext uri="{FF2B5EF4-FFF2-40B4-BE49-F238E27FC236}">
                <a16:creationId xmlns:a16="http://schemas.microsoft.com/office/drawing/2014/main" id="{1D404EFE-4EBB-4A5E-86B7-5DD16DBE5B3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59D1EC77-4D90-452C-BAAF-AB52DFE55A7D}"/>
              </a:ext>
            </a:extLst>
          </p:cNvPr>
          <p:cNvSpPr>
            <a:spLocks noGrp="1"/>
          </p:cNvSpPr>
          <p:nvPr>
            <p:ph type="sldNum" sz="quarter" idx="12"/>
          </p:nvPr>
        </p:nvSpPr>
        <p:spPr/>
        <p:txBody>
          <a:bodyPr/>
          <a:lstStyle>
            <a:lvl1pPr>
              <a:defRPr/>
            </a:lvl1pPr>
          </a:lstStyle>
          <a:p>
            <a:pPr>
              <a:defRPr/>
            </a:pPr>
            <a:fld id="{5C89904E-2C3A-4AB0-908B-77FFC2EE0CD5}" type="slidenum">
              <a:rPr lang="en-GB" altLang="en-US"/>
              <a:pPr>
                <a:defRPr/>
              </a:pPr>
              <a:t>‹#›</a:t>
            </a:fld>
            <a:endParaRPr lang="en-GB" altLang="en-US"/>
          </a:p>
        </p:txBody>
      </p:sp>
    </p:spTree>
    <p:extLst>
      <p:ext uri="{BB962C8B-B14F-4D97-AF65-F5344CB8AC3E}">
        <p14:creationId xmlns:p14="http://schemas.microsoft.com/office/powerpoint/2010/main" val="3910669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lstStyle>
            <a:lvl1pPr>
              <a:defRPr/>
            </a:lvl1pPr>
          </a:lstStyle>
          <a:p>
            <a:r>
              <a:rPr lang="en-US"/>
              <a:t>Click to edit Master title style</a:t>
            </a:r>
          </a:p>
        </p:txBody>
      </p:sp>
      <p:sp>
        <p:nvSpPr>
          <p:cNvPr id="11" name="Content Placeholder 10"/>
          <p:cNvSpPr>
            <a:spLocks noGrp="1"/>
          </p:cNvSpPr>
          <p:nvPr>
            <p:ph sz="quarter" idx="2"/>
          </p:nvPr>
        </p:nvSpPr>
        <p:spPr>
          <a:xfrm>
            <a:off x="457200" y="2362200"/>
            <a:ext cx="3657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quarter" idx="4"/>
          </p:nvPr>
        </p:nvSpPr>
        <p:spPr>
          <a:xfrm>
            <a:off x="4371975" y="2362200"/>
            <a:ext cx="3657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a:t>Click to edit Master text styles</a:t>
            </a:r>
          </a:p>
        </p:txBody>
      </p:sp>
      <p:sp>
        <p:nvSpPr>
          <p:cNvPr id="7" name="Date Placeholder 13">
            <a:extLst>
              <a:ext uri="{FF2B5EF4-FFF2-40B4-BE49-F238E27FC236}">
                <a16:creationId xmlns:a16="http://schemas.microsoft.com/office/drawing/2014/main" id="{77F97DB3-3B38-4EA6-9A1F-44B0589A2863}"/>
              </a:ext>
            </a:extLst>
          </p:cNvPr>
          <p:cNvSpPr>
            <a:spLocks noGrp="1"/>
          </p:cNvSpPr>
          <p:nvPr>
            <p:ph type="dt" sz="half" idx="10"/>
          </p:nvPr>
        </p:nvSpPr>
        <p:spPr/>
        <p:txBody>
          <a:bodyPr/>
          <a:lstStyle>
            <a:lvl1pPr>
              <a:defRPr/>
            </a:lvl1pPr>
          </a:lstStyle>
          <a:p>
            <a:pPr>
              <a:defRPr/>
            </a:pPr>
            <a:fld id="{95E47D46-D4FC-4171-8D7F-344D67031B94}" type="datetimeFigureOut">
              <a:rPr lang="en-GB"/>
              <a:pPr>
                <a:defRPr/>
              </a:pPr>
              <a:t>30/10/2020</a:t>
            </a:fld>
            <a:endParaRPr lang="en-GB" dirty="0"/>
          </a:p>
        </p:txBody>
      </p:sp>
      <p:sp>
        <p:nvSpPr>
          <p:cNvPr id="8" name="Footer Placeholder 2">
            <a:extLst>
              <a:ext uri="{FF2B5EF4-FFF2-40B4-BE49-F238E27FC236}">
                <a16:creationId xmlns:a16="http://schemas.microsoft.com/office/drawing/2014/main" id="{EC801095-14B9-465A-B2C8-E40CC99CA610}"/>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E5CBA7B4-A3A8-4D07-A88A-166C3162FF2C}"/>
              </a:ext>
            </a:extLst>
          </p:cNvPr>
          <p:cNvSpPr>
            <a:spLocks noGrp="1"/>
          </p:cNvSpPr>
          <p:nvPr>
            <p:ph type="sldNum" sz="quarter" idx="12"/>
          </p:nvPr>
        </p:nvSpPr>
        <p:spPr/>
        <p:txBody>
          <a:bodyPr/>
          <a:lstStyle>
            <a:lvl1pPr>
              <a:defRPr/>
            </a:lvl1pPr>
          </a:lstStyle>
          <a:p>
            <a:pPr>
              <a:defRPr/>
            </a:pPr>
            <a:fld id="{0A5A6E6C-954F-4361-9A00-9AD238DFCD8D}" type="slidenum">
              <a:rPr lang="en-GB" altLang="en-US"/>
              <a:pPr>
                <a:defRPr/>
              </a:pPr>
              <a:t>‹#›</a:t>
            </a:fld>
            <a:endParaRPr lang="en-GB" altLang="en-US"/>
          </a:p>
        </p:txBody>
      </p:sp>
    </p:spTree>
    <p:extLst>
      <p:ext uri="{BB962C8B-B14F-4D97-AF65-F5344CB8AC3E}">
        <p14:creationId xmlns:p14="http://schemas.microsoft.com/office/powerpoint/2010/main" val="806272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5">
            <a:extLst>
              <a:ext uri="{FF2B5EF4-FFF2-40B4-BE49-F238E27FC236}">
                <a16:creationId xmlns:a16="http://schemas.microsoft.com/office/drawing/2014/main" id="{A7500DDA-7197-4BEC-B316-F7872DC3D46F}"/>
              </a:ext>
            </a:extLst>
          </p:cNvPr>
          <p:cNvSpPr>
            <a:spLocks noGrp="1"/>
          </p:cNvSpPr>
          <p:nvPr>
            <p:ph type="dt" sz="half" idx="10"/>
          </p:nvPr>
        </p:nvSpPr>
        <p:spPr/>
        <p:txBody>
          <a:bodyPr rtlCol="0"/>
          <a:lstStyle>
            <a:lvl1pPr>
              <a:defRPr/>
            </a:lvl1pPr>
          </a:lstStyle>
          <a:p>
            <a:pPr>
              <a:defRPr/>
            </a:pPr>
            <a:fld id="{2B9C9ADA-BEA7-44E6-8989-DDD2BA0C7FB5}" type="datetimeFigureOut">
              <a:rPr lang="en-GB"/>
              <a:pPr>
                <a:defRPr/>
              </a:pPr>
              <a:t>30/10/2020</a:t>
            </a:fld>
            <a:endParaRPr lang="en-GB" dirty="0"/>
          </a:p>
        </p:txBody>
      </p:sp>
      <p:sp>
        <p:nvSpPr>
          <p:cNvPr id="4" name="Slide Number Placeholder 6">
            <a:extLst>
              <a:ext uri="{FF2B5EF4-FFF2-40B4-BE49-F238E27FC236}">
                <a16:creationId xmlns:a16="http://schemas.microsoft.com/office/drawing/2014/main" id="{C2ABF147-3B82-43E3-B808-D0BC5F63E807}"/>
              </a:ext>
            </a:extLst>
          </p:cNvPr>
          <p:cNvSpPr>
            <a:spLocks noGrp="1"/>
          </p:cNvSpPr>
          <p:nvPr>
            <p:ph type="sldNum" sz="quarter" idx="11"/>
          </p:nvPr>
        </p:nvSpPr>
        <p:spPr/>
        <p:txBody>
          <a:bodyPr/>
          <a:lstStyle>
            <a:lvl1pPr>
              <a:defRPr/>
            </a:lvl1pPr>
          </a:lstStyle>
          <a:p>
            <a:pPr>
              <a:defRPr/>
            </a:pPr>
            <a:fld id="{4D9E3315-6278-47FF-997F-1ACD8315C5FB}" type="slidenum">
              <a:rPr lang="en-GB" altLang="en-US"/>
              <a:pPr>
                <a:defRPr/>
              </a:pPr>
              <a:t>‹#›</a:t>
            </a:fld>
            <a:endParaRPr lang="en-GB" altLang="en-US"/>
          </a:p>
        </p:txBody>
      </p:sp>
      <p:sp>
        <p:nvSpPr>
          <p:cNvPr id="5" name="Footer Placeholder 7">
            <a:extLst>
              <a:ext uri="{FF2B5EF4-FFF2-40B4-BE49-F238E27FC236}">
                <a16:creationId xmlns:a16="http://schemas.microsoft.com/office/drawing/2014/main" id="{23A2DA90-A136-4875-8221-0144BE653794}"/>
              </a:ext>
            </a:extLst>
          </p:cNvPr>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69397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ED20DDB0-039F-4EC5-B7A0-806398621CD6}"/>
              </a:ext>
            </a:extLst>
          </p:cNvPr>
          <p:cNvSpPr>
            <a:spLocks noGrp="1"/>
          </p:cNvSpPr>
          <p:nvPr>
            <p:ph type="dt" sz="half" idx="10"/>
          </p:nvPr>
        </p:nvSpPr>
        <p:spPr/>
        <p:txBody>
          <a:bodyPr/>
          <a:lstStyle>
            <a:lvl1pPr>
              <a:defRPr/>
            </a:lvl1pPr>
          </a:lstStyle>
          <a:p>
            <a:pPr>
              <a:defRPr/>
            </a:pPr>
            <a:fld id="{BF67CD35-C5C1-4247-9176-30B6638086DE}" type="datetimeFigureOut">
              <a:rPr lang="en-GB"/>
              <a:pPr>
                <a:defRPr/>
              </a:pPr>
              <a:t>30/10/2020</a:t>
            </a:fld>
            <a:endParaRPr lang="en-GB" dirty="0"/>
          </a:p>
        </p:txBody>
      </p:sp>
      <p:sp>
        <p:nvSpPr>
          <p:cNvPr id="3" name="Footer Placeholder 2">
            <a:extLst>
              <a:ext uri="{FF2B5EF4-FFF2-40B4-BE49-F238E27FC236}">
                <a16:creationId xmlns:a16="http://schemas.microsoft.com/office/drawing/2014/main" id="{749A8FEB-FF6C-4DD2-9E00-4AAA5B47C74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E2EC1DF8-DA90-4939-ACA2-0E492573EDB8}"/>
              </a:ext>
            </a:extLst>
          </p:cNvPr>
          <p:cNvSpPr>
            <a:spLocks noGrp="1"/>
          </p:cNvSpPr>
          <p:nvPr>
            <p:ph type="sldNum" sz="quarter" idx="12"/>
          </p:nvPr>
        </p:nvSpPr>
        <p:spPr/>
        <p:txBody>
          <a:bodyPr/>
          <a:lstStyle>
            <a:lvl1pPr>
              <a:defRPr/>
            </a:lvl1pPr>
          </a:lstStyle>
          <a:p>
            <a:pPr>
              <a:defRPr/>
            </a:pPr>
            <a:fld id="{5D84712E-AFA8-44DA-B67A-41F8A34E58D6}" type="slidenum">
              <a:rPr lang="en-GB" altLang="en-US"/>
              <a:pPr>
                <a:defRPr/>
              </a:pPr>
              <a:t>‹#›</a:t>
            </a:fld>
            <a:endParaRPr lang="en-GB" altLang="en-US"/>
          </a:p>
        </p:txBody>
      </p:sp>
    </p:spTree>
    <p:extLst>
      <p:ext uri="{BB962C8B-B14F-4D97-AF65-F5344CB8AC3E}">
        <p14:creationId xmlns:p14="http://schemas.microsoft.com/office/powerpoint/2010/main" val="3030356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Straight Connector 4">
            <a:extLst>
              <a:ext uri="{FF2B5EF4-FFF2-40B4-BE49-F238E27FC236}">
                <a16:creationId xmlns:a16="http://schemas.microsoft.com/office/drawing/2014/main" id="{E03442AF-2D6C-4E75-AF17-855F736FE171}"/>
              </a:ext>
            </a:extLst>
          </p:cNvPr>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6" name="Straight Connector 5">
            <a:extLst>
              <a:ext uri="{FF2B5EF4-FFF2-40B4-BE49-F238E27FC236}">
                <a16:creationId xmlns:a16="http://schemas.microsoft.com/office/drawing/2014/main" id="{E3328454-0467-4D6E-9D00-2EC3202CC4E0}"/>
              </a:ext>
            </a:extLst>
          </p:cNvPr>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7" name="Straight Connector 17">
            <a:extLst>
              <a:ext uri="{FF2B5EF4-FFF2-40B4-BE49-F238E27FC236}">
                <a16:creationId xmlns:a16="http://schemas.microsoft.com/office/drawing/2014/main" id="{189B2CFD-B1B2-4227-A560-AC084C3517AA}"/>
              </a:ext>
            </a:extLst>
          </p:cNvPr>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traight Connector 18">
            <a:extLst>
              <a:ext uri="{FF2B5EF4-FFF2-40B4-BE49-F238E27FC236}">
                <a16:creationId xmlns:a16="http://schemas.microsoft.com/office/drawing/2014/main" id="{36089C55-05ED-4264-B887-9136AE63476C}"/>
              </a:ext>
            </a:extLst>
          </p:cNvPr>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8">
            <a:extLst>
              <a:ext uri="{FF2B5EF4-FFF2-40B4-BE49-F238E27FC236}">
                <a16:creationId xmlns:a16="http://schemas.microsoft.com/office/drawing/2014/main" id="{36E2BFF4-22DF-401C-9417-2B431A1B1BE1}"/>
              </a:ext>
            </a:extLst>
          </p:cNvPr>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Straight Connector 20">
            <a:extLst>
              <a:ext uri="{FF2B5EF4-FFF2-40B4-BE49-F238E27FC236}">
                <a16:creationId xmlns:a16="http://schemas.microsoft.com/office/drawing/2014/main" id="{751702CB-3244-40FF-869A-A1BCFA487620}"/>
              </a:ext>
            </a:extLst>
          </p:cNvPr>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Oval 10">
            <a:extLst>
              <a:ext uri="{FF2B5EF4-FFF2-40B4-BE49-F238E27FC236}">
                <a16:creationId xmlns:a16="http://schemas.microsoft.com/office/drawing/2014/main" id="{49249A31-07F4-4914-8A76-55C2BF6F7984}"/>
              </a:ext>
            </a:extLst>
          </p:cNvPr>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p:cNvSpPr>
            <a:spLocks noGrp="1"/>
          </p:cNvSpPr>
          <p:nvPr>
            <p:ph type="title"/>
          </p:nvPr>
        </p:nvSpPr>
        <p:spPr>
          <a:xfrm rot="5400000">
            <a:off x="3371850" y="3200400"/>
            <a:ext cx="6309360" cy="457200"/>
          </a:xfrm>
        </p:spPr>
        <p:txBody>
          <a:bodyPr/>
          <a:lstStyle>
            <a:lvl1pPr algn="l">
              <a:buNone/>
              <a:defRPr sz="2000" b="1" cap="small" baseline="0"/>
            </a:lvl1pPr>
          </a:lstStyle>
          <a:p>
            <a:r>
              <a:rPr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8" name="Content Placeholder 17"/>
          <p:cNvSpPr>
            <a:spLocks noGrp="1"/>
          </p:cNvSpPr>
          <p:nvPr>
            <p:ph sz="quarter" idx="1"/>
          </p:nvPr>
        </p:nvSpPr>
        <p:spPr>
          <a:xfrm>
            <a:off x="304800" y="274320"/>
            <a:ext cx="5638800" cy="6327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20">
            <a:extLst>
              <a:ext uri="{FF2B5EF4-FFF2-40B4-BE49-F238E27FC236}">
                <a16:creationId xmlns:a16="http://schemas.microsoft.com/office/drawing/2014/main" id="{6B326BBF-E855-41AA-BE68-62BB8590FF64}"/>
              </a:ext>
            </a:extLst>
          </p:cNvPr>
          <p:cNvSpPr>
            <a:spLocks noGrp="1"/>
          </p:cNvSpPr>
          <p:nvPr>
            <p:ph type="dt" sz="half" idx="10"/>
          </p:nvPr>
        </p:nvSpPr>
        <p:spPr/>
        <p:txBody>
          <a:bodyPr rtlCol="0"/>
          <a:lstStyle>
            <a:lvl1pPr>
              <a:defRPr/>
            </a:lvl1pPr>
          </a:lstStyle>
          <a:p>
            <a:pPr>
              <a:defRPr/>
            </a:pPr>
            <a:fld id="{A0B6EE59-533B-4889-8A6C-9E1FAF153444}" type="datetimeFigureOut">
              <a:rPr lang="en-GB"/>
              <a:pPr>
                <a:defRPr/>
              </a:pPr>
              <a:t>30/10/2020</a:t>
            </a:fld>
            <a:endParaRPr lang="en-GB" dirty="0"/>
          </a:p>
        </p:txBody>
      </p:sp>
      <p:sp>
        <p:nvSpPr>
          <p:cNvPr id="13" name="Slide Number Placeholder 21">
            <a:extLst>
              <a:ext uri="{FF2B5EF4-FFF2-40B4-BE49-F238E27FC236}">
                <a16:creationId xmlns:a16="http://schemas.microsoft.com/office/drawing/2014/main" id="{ED3543E8-1AAD-47D8-8E02-3D57166DE6A1}"/>
              </a:ext>
            </a:extLst>
          </p:cNvPr>
          <p:cNvSpPr>
            <a:spLocks noGrp="1"/>
          </p:cNvSpPr>
          <p:nvPr>
            <p:ph type="sldNum" sz="quarter" idx="11"/>
          </p:nvPr>
        </p:nvSpPr>
        <p:spPr/>
        <p:txBody>
          <a:bodyPr/>
          <a:lstStyle>
            <a:lvl1pPr>
              <a:defRPr/>
            </a:lvl1pPr>
          </a:lstStyle>
          <a:p>
            <a:pPr>
              <a:defRPr/>
            </a:pPr>
            <a:fld id="{79E285CC-485D-4DA0-810A-09A412761238}" type="slidenum">
              <a:rPr lang="en-GB" altLang="en-US"/>
              <a:pPr>
                <a:defRPr/>
              </a:pPr>
              <a:t>‹#›</a:t>
            </a:fld>
            <a:endParaRPr lang="en-GB" altLang="en-US"/>
          </a:p>
        </p:txBody>
      </p:sp>
      <p:sp>
        <p:nvSpPr>
          <p:cNvPr id="14" name="Footer Placeholder 22">
            <a:extLst>
              <a:ext uri="{FF2B5EF4-FFF2-40B4-BE49-F238E27FC236}">
                <a16:creationId xmlns:a16="http://schemas.microsoft.com/office/drawing/2014/main" id="{3279FCCD-9394-42EA-8025-8ECD37B5A278}"/>
              </a:ext>
            </a:extLst>
          </p:cNvPr>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2443833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Straight Connector 4">
            <a:extLst>
              <a:ext uri="{FF2B5EF4-FFF2-40B4-BE49-F238E27FC236}">
                <a16:creationId xmlns:a16="http://schemas.microsoft.com/office/drawing/2014/main" id="{7CFBA5A2-00B7-4CA9-B226-ACB71FC82500}"/>
              </a:ext>
            </a:extLst>
          </p:cNvPr>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6" name="Oval 5">
            <a:extLst>
              <a:ext uri="{FF2B5EF4-FFF2-40B4-BE49-F238E27FC236}">
                <a16:creationId xmlns:a16="http://schemas.microsoft.com/office/drawing/2014/main" id="{9E6C193E-7405-482D-8146-DE6313445B08}"/>
              </a:ext>
            </a:extLst>
          </p:cNvPr>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Straight Connector 17">
            <a:extLst>
              <a:ext uri="{FF2B5EF4-FFF2-40B4-BE49-F238E27FC236}">
                <a16:creationId xmlns:a16="http://schemas.microsoft.com/office/drawing/2014/main" id="{1E6A6CDB-98D8-4AEE-9154-5830CE7C37B1}"/>
              </a:ext>
            </a:extLst>
          </p:cNvPr>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Rectangle 7">
            <a:extLst>
              <a:ext uri="{FF2B5EF4-FFF2-40B4-BE49-F238E27FC236}">
                <a16:creationId xmlns:a16="http://schemas.microsoft.com/office/drawing/2014/main" id="{AD544D1B-9927-4A7A-8721-87C6B6368A5C}"/>
              </a:ext>
            </a:extLst>
          </p:cNvPr>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9" name="Straight Connector 19">
            <a:extLst>
              <a:ext uri="{FF2B5EF4-FFF2-40B4-BE49-F238E27FC236}">
                <a16:creationId xmlns:a16="http://schemas.microsoft.com/office/drawing/2014/main" id="{467C01D4-D928-46EF-972F-BCB52EACB4FF}"/>
              </a:ext>
            </a:extLst>
          </p:cNvPr>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Straight Connector 9">
            <a:extLst>
              <a:ext uri="{FF2B5EF4-FFF2-40B4-BE49-F238E27FC236}">
                <a16:creationId xmlns:a16="http://schemas.microsoft.com/office/drawing/2014/main" id="{0DF61757-41C3-496C-AE66-81341A28F9CD}"/>
              </a:ext>
            </a:extLst>
          </p:cNvPr>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1" name="Straight Connector 23">
            <a:extLst>
              <a:ext uri="{FF2B5EF4-FFF2-40B4-BE49-F238E27FC236}">
                <a16:creationId xmlns:a16="http://schemas.microsoft.com/office/drawing/2014/main" id="{F019BC85-9A30-4BCF-AB24-53C4084F1BED}"/>
              </a:ext>
            </a:extLst>
          </p:cNvPr>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itle 1"/>
          <p:cNvSpPr>
            <a:spLocks noGrp="1"/>
          </p:cNvSpPr>
          <p:nvPr>
            <p:ph type="title"/>
          </p:nvPr>
        </p:nvSpPr>
        <p:spPr>
          <a:xfrm rot="5400000">
            <a:off x="3350133" y="3200400"/>
            <a:ext cx="6309360" cy="457200"/>
          </a:xfrm>
        </p:spPr>
        <p:txBody>
          <a:bodyPr/>
          <a:lstStyle>
            <a:lvl1pPr algn="l">
              <a:buNone/>
              <a:defRPr sz="2000" b="1"/>
            </a:lvl1pPr>
          </a:lstStyle>
          <a:p>
            <a:r>
              <a:rPr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en-US" noProof="0" dirty="0"/>
              <a:t>Click icon to add picture</a:t>
            </a:r>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en-US"/>
              <a:t>Click to edit Master text styles</a:t>
            </a:r>
          </a:p>
        </p:txBody>
      </p:sp>
      <p:sp>
        <p:nvSpPr>
          <p:cNvPr id="12" name="Date Placeholder 16">
            <a:extLst>
              <a:ext uri="{FF2B5EF4-FFF2-40B4-BE49-F238E27FC236}">
                <a16:creationId xmlns:a16="http://schemas.microsoft.com/office/drawing/2014/main" id="{E9FD916B-16B9-4EF1-84EB-42B4CDBE2B57}"/>
              </a:ext>
            </a:extLst>
          </p:cNvPr>
          <p:cNvSpPr>
            <a:spLocks noGrp="1"/>
          </p:cNvSpPr>
          <p:nvPr>
            <p:ph type="dt" sz="half" idx="10"/>
          </p:nvPr>
        </p:nvSpPr>
        <p:spPr/>
        <p:txBody>
          <a:bodyPr rtlCol="0"/>
          <a:lstStyle>
            <a:lvl1pPr>
              <a:defRPr/>
            </a:lvl1pPr>
          </a:lstStyle>
          <a:p>
            <a:pPr>
              <a:defRPr/>
            </a:pPr>
            <a:fld id="{6CEF909B-7D04-4BC4-AB01-3D6C0A0F8F36}" type="datetimeFigureOut">
              <a:rPr lang="en-GB"/>
              <a:pPr>
                <a:defRPr/>
              </a:pPr>
              <a:t>30/10/2020</a:t>
            </a:fld>
            <a:endParaRPr lang="en-GB" dirty="0"/>
          </a:p>
        </p:txBody>
      </p:sp>
      <p:sp>
        <p:nvSpPr>
          <p:cNvPr id="13" name="Slide Number Placeholder 17">
            <a:extLst>
              <a:ext uri="{FF2B5EF4-FFF2-40B4-BE49-F238E27FC236}">
                <a16:creationId xmlns:a16="http://schemas.microsoft.com/office/drawing/2014/main" id="{87EEC095-C8C3-4B8E-9B5E-C5540DA0B986}"/>
              </a:ext>
            </a:extLst>
          </p:cNvPr>
          <p:cNvSpPr>
            <a:spLocks noGrp="1"/>
          </p:cNvSpPr>
          <p:nvPr>
            <p:ph type="sldNum" sz="quarter" idx="11"/>
          </p:nvPr>
        </p:nvSpPr>
        <p:spPr/>
        <p:txBody>
          <a:bodyPr/>
          <a:lstStyle>
            <a:lvl1pPr>
              <a:defRPr/>
            </a:lvl1pPr>
          </a:lstStyle>
          <a:p>
            <a:pPr>
              <a:defRPr/>
            </a:pPr>
            <a:fld id="{D52C8304-7840-4EED-B4B8-9D643BABF7A2}" type="slidenum">
              <a:rPr lang="en-GB" altLang="en-US"/>
              <a:pPr>
                <a:defRPr/>
              </a:pPr>
              <a:t>‹#›</a:t>
            </a:fld>
            <a:endParaRPr lang="en-GB" altLang="en-US"/>
          </a:p>
        </p:txBody>
      </p:sp>
      <p:sp>
        <p:nvSpPr>
          <p:cNvPr id="14" name="Footer Placeholder 20">
            <a:extLst>
              <a:ext uri="{FF2B5EF4-FFF2-40B4-BE49-F238E27FC236}">
                <a16:creationId xmlns:a16="http://schemas.microsoft.com/office/drawing/2014/main" id="{2DD606FA-6D50-4DEB-8ADD-68B98574A9B1}"/>
              </a:ext>
            </a:extLst>
          </p:cNvPr>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7095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30FB6203-5E06-4768-B3EE-1A323B2DD144}"/>
              </a:ext>
            </a:extLst>
          </p:cNvPr>
          <p:cNvSpPr>
            <a:spLocks noGrp="1"/>
          </p:cNvSpPr>
          <p:nvPr>
            <p:ph type="dt" sz="half" idx="10"/>
          </p:nvPr>
        </p:nvSpPr>
        <p:spPr/>
        <p:txBody>
          <a:bodyPr/>
          <a:lstStyle>
            <a:lvl1pPr>
              <a:defRPr/>
            </a:lvl1pPr>
          </a:lstStyle>
          <a:p>
            <a:pPr>
              <a:defRPr/>
            </a:pPr>
            <a:fld id="{27974975-4A39-438A-B75D-F4A7773F6CE1}" type="datetimeFigureOut">
              <a:rPr lang="en-GB"/>
              <a:pPr>
                <a:defRPr/>
              </a:pPr>
              <a:t>30/10/2020</a:t>
            </a:fld>
            <a:endParaRPr lang="en-GB" dirty="0"/>
          </a:p>
        </p:txBody>
      </p:sp>
      <p:sp>
        <p:nvSpPr>
          <p:cNvPr id="5" name="Footer Placeholder 2">
            <a:extLst>
              <a:ext uri="{FF2B5EF4-FFF2-40B4-BE49-F238E27FC236}">
                <a16:creationId xmlns:a16="http://schemas.microsoft.com/office/drawing/2014/main" id="{9BDA03E7-8FD9-484D-9D11-8FA260F20EC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4A1FE89C-EC2A-4339-971D-2E9F6096D5DC}"/>
              </a:ext>
            </a:extLst>
          </p:cNvPr>
          <p:cNvSpPr>
            <a:spLocks noGrp="1"/>
          </p:cNvSpPr>
          <p:nvPr>
            <p:ph type="sldNum" sz="quarter" idx="12"/>
          </p:nvPr>
        </p:nvSpPr>
        <p:spPr/>
        <p:txBody>
          <a:bodyPr/>
          <a:lstStyle>
            <a:lvl1pPr>
              <a:defRPr/>
            </a:lvl1pPr>
          </a:lstStyle>
          <a:p>
            <a:pPr>
              <a:defRPr/>
            </a:pPr>
            <a:fld id="{A82681A5-9E7A-44CC-AE54-A5F8E3C13DC7}" type="slidenum">
              <a:rPr lang="en-GB" altLang="en-US"/>
              <a:pPr>
                <a:defRPr/>
              </a:pPr>
              <a:t>‹#›</a:t>
            </a:fld>
            <a:endParaRPr lang="en-GB" altLang="en-US"/>
          </a:p>
        </p:txBody>
      </p:sp>
    </p:spTree>
    <p:extLst>
      <p:ext uri="{BB962C8B-B14F-4D97-AF65-F5344CB8AC3E}">
        <p14:creationId xmlns:p14="http://schemas.microsoft.com/office/powerpoint/2010/main" val="2099693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3CC60E25-19FB-49DC-908E-E2FE2012C30D}"/>
              </a:ext>
            </a:extLst>
          </p:cNvPr>
          <p:cNvSpPr>
            <a:spLocks noGrp="1"/>
          </p:cNvSpPr>
          <p:nvPr>
            <p:ph type="dt" sz="half" idx="10"/>
          </p:nvPr>
        </p:nvSpPr>
        <p:spPr/>
        <p:txBody>
          <a:bodyPr/>
          <a:lstStyle>
            <a:lvl1pPr>
              <a:defRPr/>
            </a:lvl1pPr>
          </a:lstStyle>
          <a:p>
            <a:pPr>
              <a:defRPr/>
            </a:pPr>
            <a:fld id="{F55554BA-2CC1-49FA-94CD-57619E6BBD3E}" type="datetimeFigureOut">
              <a:rPr lang="en-GB"/>
              <a:pPr>
                <a:defRPr/>
              </a:pPr>
              <a:t>30/10/2020</a:t>
            </a:fld>
            <a:endParaRPr lang="en-GB" dirty="0"/>
          </a:p>
        </p:txBody>
      </p:sp>
      <p:sp>
        <p:nvSpPr>
          <p:cNvPr id="5" name="Footer Placeholder 2">
            <a:extLst>
              <a:ext uri="{FF2B5EF4-FFF2-40B4-BE49-F238E27FC236}">
                <a16:creationId xmlns:a16="http://schemas.microsoft.com/office/drawing/2014/main" id="{A15C3881-0461-4508-A37D-E381BE52FC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A4DB0273-E1A3-4BB2-8954-1E4182EE6E98}"/>
              </a:ext>
            </a:extLst>
          </p:cNvPr>
          <p:cNvSpPr>
            <a:spLocks noGrp="1"/>
          </p:cNvSpPr>
          <p:nvPr>
            <p:ph type="sldNum" sz="quarter" idx="12"/>
          </p:nvPr>
        </p:nvSpPr>
        <p:spPr/>
        <p:txBody>
          <a:bodyPr/>
          <a:lstStyle>
            <a:lvl1pPr>
              <a:defRPr/>
            </a:lvl1pPr>
          </a:lstStyle>
          <a:p>
            <a:pPr>
              <a:defRPr/>
            </a:pPr>
            <a:fld id="{D91AC94F-7038-40FA-AE6D-E747DFCB08DE}" type="slidenum">
              <a:rPr lang="en-GB" altLang="en-US"/>
              <a:pPr>
                <a:defRPr/>
              </a:pPr>
              <a:t>‹#›</a:t>
            </a:fld>
            <a:endParaRPr lang="en-GB" altLang="en-US"/>
          </a:p>
        </p:txBody>
      </p:sp>
    </p:spTree>
    <p:extLst>
      <p:ext uri="{BB962C8B-B14F-4D97-AF65-F5344CB8AC3E}">
        <p14:creationId xmlns:p14="http://schemas.microsoft.com/office/powerpoint/2010/main" val="386209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8D6F0"/>
        </a:solidFill>
        <a:effectLst/>
      </p:bgPr>
    </p:bg>
    <p:spTree>
      <p:nvGrpSpPr>
        <p:cNvPr id="1" name=""/>
        <p:cNvGrpSpPr/>
        <p:nvPr/>
      </p:nvGrpSpPr>
      <p:grpSpPr>
        <a:xfrm>
          <a:off x="0" y="0"/>
          <a:ext cx="0" cy="0"/>
          <a:chOff x="0" y="0"/>
          <a:chExt cx="0" cy="0"/>
        </a:xfrm>
      </p:grpSpPr>
      <p:sp>
        <p:nvSpPr>
          <p:cNvPr id="16" name="Straight Connector 15">
            <a:extLst>
              <a:ext uri="{FF2B5EF4-FFF2-40B4-BE49-F238E27FC236}">
                <a16:creationId xmlns:a16="http://schemas.microsoft.com/office/drawing/2014/main" id="{E8258A09-F873-4639-B62F-1C8F6C582E08}"/>
              </a:ext>
            </a:extLst>
          </p:cNvPr>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22" name="Title Placeholder 21">
            <a:extLst>
              <a:ext uri="{FF2B5EF4-FFF2-40B4-BE49-F238E27FC236}">
                <a16:creationId xmlns:a16="http://schemas.microsoft.com/office/drawing/2014/main" id="{1C1EF35C-5F76-4992-990E-AF6858A886E1}"/>
              </a:ext>
            </a:extLst>
          </p:cNvPr>
          <p:cNvSpPr>
            <a:spLocks noGrp="1"/>
          </p:cNvSpPr>
          <p:nvPr>
            <p:ph type="title"/>
          </p:nvPr>
        </p:nvSpPr>
        <p:spPr>
          <a:xfrm>
            <a:off x="457200" y="274638"/>
            <a:ext cx="7467600" cy="1143000"/>
          </a:xfrm>
          <a:prstGeom prst="rect">
            <a:avLst/>
          </a:prstGeom>
        </p:spPr>
        <p:txBody>
          <a:bodyPr vert="horz" anchor="b">
            <a:normAutofit/>
          </a:bodyPr>
          <a:lstStyle/>
          <a:p>
            <a:r>
              <a:rPr lang="en-US"/>
              <a:t>Click to edit Master title style</a:t>
            </a:r>
          </a:p>
        </p:txBody>
      </p:sp>
      <p:sp>
        <p:nvSpPr>
          <p:cNvPr id="1028" name="Text Placeholder 12">
            <a:extLst>
              <a:ext uri="{FF2B5EF4-FFF2-40B4-BE49-F238E27FC236}">
                <a16:creationId xmlns:a16="http://schemas.microsoft.com/office/drawing/2014/main" id="{6C35E7E2-154F-48A6-8365-4CBFB7C69319}"/>
              </a:ext>
            </a:extLst>
          </p:cNvPr>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E0F1FCC9-A636-4414-B5F8-54B84A022970}"/>
              </a:ext>
            </a:extLst>
          </p:cNvPr>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a:solidFill>
                  <a:schemeClr val="tx2"/>
                </a:solidFill>
                <a:latin typeface="+mn-lt"/>
                <a:cs typeface="+mn-cs"/>
              </a:defRPr>
            </a:lvl1pPr>
          </a:lstStyle>
          <a:p>
            <a:pPr>
              <a:defRPr/>
            </a:pPr>
            <a:fld id="{B3B97779-1E08-44C9-8E92-2CD7501BBDC7}" type="datetimeFigureOut">
              <a:rPr lang="en-GB"/>
              <a:pPr>
                <a:defRPr/>
              </a:pPr>
              <a:t>30/10/2020</a:t>
            </a:fld>
            <a:endParaRPr lang="en-GB" dirty="0"/>
          </a:p>
        </p:txBody>
      </p:sp>
      <p:sp>
        <p:nvSpPr>
          <p:cNvPr id="3" name="Footer Placeholder 2">
            <a:extLst>
              <a:ext uri="{FF2B5EF4-FFF2-40B4-BE49-F238E27FC236}">
                <a16:creationId xmlns:a16="http://schemas.microsoft.com/office/drawing/2014/main" id="{A6ACED53-96FD-4782-A378-57AC5E21B402}"/>
              </a:ext>
            </a:extLst>
          </p:cNvPr>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chemeClr val="tx2"/>
                </a:solidFill>
                <a:latin typeface="+mn-lt"/>
                <a:cs typeface="+mn-cs"/>
              </a:defRPr>
            </a:lvl1pPr>
          </a:lstStyle>
          <a:p>
            <a:pPr>
              <a:defRPr/>
            </a:pPr>
            <a:endParaRPr lang="en-GB"/>
          </a:p>
        </p:txBody>
      </p:sp>
      <p:sp>
        <p:nvSpPr>
          <p:cNvPr id="7" name="Straight Connector 6">
            <a:extLst>
              <a:ext uri="{FF2B5EF4-FFF2-40B4-BE49-F238E27FC236}">
                <a16:creationId xmlns:a16="http://schemas.microsoft.com/office/drawing/2014/main" id="{D4913C16-1FA8-4109-B44B-F21848C8ECCA}"/>
              </a:ext>
            </a:extLst>
          </p:cNvPr>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032" name="Straight Connector 8">
            <a:extLst>
              <a:ext uri="{FF2B5EF4-FFF2-40B4-BE49-F238E27FC236}">
                <a16:creationId xmlns:a16="http://schemas.microsoft.com/office/drawing/2014/main" id="{2D6F17AA-2A0F-43AE-9AD8-087DEB316295}"/>
              </a:ext>
            </a:extLst>
          </p:cNvPr>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Rectangle 9">
            <a:extLst>
              <a:ext uri="{FF2B5EF4-FFF2-40B4-BE49-F238E27FC236}">
                <a16:creationId xmlns:a16="http://schemas.microsoft.com/office/drawing/2014/main" id="{5E770F83-9B05-4D8A-B7C4-B7C23B58F907}"/>
              </a:ext>
            </a:extLst>
          </p:cNvPr>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34" name="Straight Connector 10">
            <a:extLst>
              <a:ext uri="{FF2B5EF4-FFF2-40B4-BE49-F238E27FC236}">
                <a16:creationId xmlns:a16="http://schemas.microsoft.com/office/drawing/2014/main" id="{30FDEE7A-5D1C-411E-AC37-60D7381C76B6}"/>
              </a:ext>
            </a:extLst>
          </p:cNvPr>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Oval 11">
            <a:extLst>
              <a:ext uri="{FF2B5EF4-FFF2-40B4-BE49-F238E27FC236}">
                <a16:creationId xmlns:a16="http://schemas.microsoft.com/office/drawing/2014/main" id="{430A6EC1-AF73-48B3-BE14-7DCC2EBB4D14}"/>
              </a:ext>
            </a:extLst>
          </p:cNvPr>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3" name="Slide Number Placeholder 22">
            <a:extLst>
              <a:ext uri="{FF2B5EF4-FFF2-40B4-BE49-F238E27FC236}">
                <a16:creationId xmlns:a16="http://schemas.microsoft.com/office/drawing/2014/main" id="{45F524DE-0FED-4668-AD02-040377298CFB}"/>
              </a:ext>
            </a:extLst>
          </p:cNvPr>
          <p:cNvSpPr>
            <a:spLocks noGrp="1"/>
          </p:cNvSpPr>
          <p:nvPr>
            <p:ph type="sldNum" sz="quarter" idx="4"/>
          </p:nvPr>
        </p:nvSpPr>
        <p:spPr>
          <a:xfrm>
            <a:off x="8129588" y="5734050"/>
            <a:ext cx="609600" cy="5207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400" b="1">
                <a:solidFill>
                  <a:srgbClr val="FFFFFF"/>
                </a:solidFill>
              </a:defRPr>
            </a:lvl1pPr>
          </a:lstStyle>
          <a:p>
            <a:pPr>
              <a:defRPr/>
            </a:pPr>
            <a:fld id="{76D3B57F-4A14-4F88-B87F-F80832CA04A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61" r:id="rId1"/>
    <p:sldLayoutId id="2147484262" r:id="rId2"/>
    <p:sldLayoutId id="2147484263" r:id="rId3"/>
    <p:sldLayoutId id="2147484256" r:id="rId4"/>
    <p:sldLayoutId id="2147484257" r:id="rId5"/>
    <p:sldLayoutId id="2147484264" r:id="rId6"/>
    <p:sldLayoutId id="2147484258" r:id="rId7"/>
    <p:sldLayoutId id="2147484265" r:id="rId8"/>
    <p:sldLayoutId id="2147484266" r:id="rId9"/>
    <p:sldLayoutId id="2147484259" r:id="rId10"/>
    <p:sldLayoutId id="2147484260" r:id="rId11"/>
  </p:sldLayoutIdLst>
  <p:txStyles>
    <p:title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pitchFamily="18" charset="0"/>
        </a:defRPr>
      </a:lvl2pPr>
      <a:lvl3pPr algn="l" rtl="0" eaLnBrk="0" fontAlgn="base" hangingPunct="0">
        <a:spcBef>
          <a:spcPct val="0"/>
        </a:spcBef>
        <a:spcAft>
          <a:spcPct val="0"/>
        </a:spcAft>
        <a:defRPr sz="3000">
          <a:solidFill>
            <a:schemeClr val="tx2"/>
          </a:solidFill>
          <a:latin typeface="Century Schoolbook" pitchFamily="18" charset="0"/>
        </a:defRPr>
      </a:lvl3pPr>
      <a:lvl4pPr algn="l" rtl="0" eaLnBrk="0" fontAlgn="base" hangingPunct="0">
        <a:spcBef>
          <a:spcPct val="0"/>
        </a:spcBef>
        <a:spcAft>
          <a:spcPct val="0"/>
        </a:spcAft>
        <a:defRPr sz="3000">
          <a:solidFill>
            <a:schemeClr val="tx2"/>
          </a:solidFill>
          <a:latin typeface="Century Schoolbook" pitchFamily="18" charset="0"/>
        </a:defRPr>
      </a:lvl4pPr>
      <a:lvl5pPr algn="l" rtl="0" eaLnBrk="0" fontAlgn="base" hangingPunct="0">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p:titleStyle>
    <p:bodyStyle>
      <a:lvl1pPr marL="273050" indent="-273050" algn="l" rtl="0" eaLnBrk="0" fontAlgn="base" hangingPunct="0">
        <a:spcBef>
          <a:spcPts val="600"/>
        </a:spcBef>
        <a:spcAft>
          <a:spcPct val="0"/>
        </a:spcAft>
        <a:buClr>
          <a:schemeClr val="accent1"/>
        </a:buClr>
        <a:buSzPct val="70000"/>
        <a:buFont typeface="Wingdings" panose="05000000000000000000"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anose="05020102010507070707"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anose="05000000000000000000"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anose="05000000000000000000"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anose="05020102010507070707"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comments" Target="../comments/comment1.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audio" Target="../media/media33.m4a"/><Relationship Id="rId7" Type="http://schemas.openxmlformats.org/officeDocument/2006/relationships/image" Target="../media/image2.png"/><Relationship Id="rId2" Type="http://schemas.microsoft.com/office/2007/relationships/media" Target="../media/media33.m4a"/><Relationship Id="rId1" Type="http://schemas.openxmlformats.org/officeDocument/2006/relationships/tags" Target="../tags/tag1.xml"/><Relationship Id="rId6" Type="http://schemas.openxmlformats.org/officeDocument/2006/relationships/image" Target="../media/image8.jpeg"/><Relationship Id="rId5" Type="http://schemas.openxmlformats.org/officeDocument/2006/relationships/notesSlide" Target="../notesSlides/notesSlide33.xml"/><Relationship Id="rId4"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2.png"/><Relationship Id="rId4" Type="http://schemas.openxmlformats.org/officeDocument/2006/relationships/notesSlide" Target="../notesSlides/notesSlide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895B-00DD-46A9-B971-1A4E59AE8FD1}"/>
              </a:ext>
            </a:extLst>
          </p:cNvPr>
          <p:cNvSpPr>
            <a:spLocks noGrp="1"/>
          </p:cNvSpPr>
          <p:nvPr>
            <p:ph type="ctrTitle"/>
          </p:nvPr>
        </p:nvSpPr>
        <p:spPr/>
        <p:txBody>
          <a:bodyPr/>
          <a:lstStyle/>
          <a:p>
            <a:r>
              <a:rPr lang="en-GB" dirty="0"/>
              <a:t>MAJOR PROJECT</a:t>
            </a:r>
          </a:p>
        </p:txBody>
      </p:sp>
      <p:sp>
        <p:nvSpPr>
          <p:cNvPr id="3" name="Subtitle 2">
            <a:extLst>
              <a:ext uri="{FF2B5EF4-FFF2-40B4-BE49-F238E27FC236}">
                <a16:creationId xmlns:a16="http://schemas.microsoft.com/office/drawing/2014/main" id="{E6BCC368-C935-4F52-84FE-ED74890CBAC9}"/>
              </a:ext>
            </a:extLst>
          </p:cNvPr>
          <p:cNvSpPr>
            <a:spLocks noGrp="1"/>
          </p:cNvSpPr>
          <p:nvPr>
            <p:ph type="subTitle" idx="1"/>
          </p:nvPr>
        </p:nvSpPr>
        <p:spPr/>
        <p:txBody>
          <a:bodyPr/>
          <a:lstStyle/>
          <a:p>
            <a:r>
              <a:rPr lang="en-GB" dirty="0"/>
              <a:t>MAIN BODY OF YOUR LITERATURE REVIEW</a:t>
            </a:r>
          </a:p>
          <a:p>
            <a:r>
              <a:rPr lang="en-GB" dirty="0"/>
              <a:t>Dr Beverly Cole</a:t>
            </a:r>
          </a:p>
        </p:txBody>
      </p:sp>
      <p:pic>
        <p:nvPicPr>
          <p:cNvPr id="7" name="Audio 6">
            <a:hlinkClick r:id="" action="ppaction://media"/>
            <a:extLst>
              <a:ext uri="{FF2B5EF4-FFF2-40B4-BE49-F238E27FC236}">
                <a16:creationId xmlns:a16="http://schemas.microsoft.com/office/drawing/2014/main" id="{7490C832-A632-42F2-9E9F-6BA5DE9779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07079839"/>
      </p:ext>
    </p:extLst>
  </p:cSld>
  <p:clrMapOvr>
    <a:masterClrMapping/>
  </p:clrMapOvr>
  <mc:AlternateContent xmlns:mc="http://schemas.openxmlformats.org/markup-compatibility/2006" xmlns:p14="http://schemas.microsoft.com/office/powerpoint/2010/main">
    <mc:Choice Requires="p14">
      <p:transition spd="slow" p14:dur="2000" advTm="7563"/>
    </mc:Choice>
    <mc:Fallback xmlns="">
      <p:transition spd="slow" advTm="7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F6E7A-E3B1-471D-B6BC-3F876485BD2A}"/>
              </a:ext>
            </a:extLst>
          </p:cNvPr>
          <p:cNvSpPr>
            <a:spLocks noGrp="1"/>
          </p:cNvSpPr>
          <p:nvPr>
            <p:ph type="ctrTitle"/>
          </p:nvPr>
        </p:nvSpPr>
        <p:spPr>
          <a:xfrm>
            <a:off x="1908175" y="1196975"/>
            <a:ext cx="6911975" cy="2592388"/>
          </a:xfrm>
        </p:spPr>
        <p:txBody>
          <a:bodyPr/>
          <a:lstStyle/>
          <a:p>
            <a:pPr eaLnBrk="1" fontAlgn="auto" hangingPunct="1">
              <a:spcAft>
                <a:spcPts val="0"/>
              </a:spcAft>
              <a:defRPr/>
            </a:pPr>
            <a:r>
              <a:rPr lang="en-GB" dirty="0">
                <a:solidFill>
                  <a:schemeClr val="tx1"/>
                </a:solidFill>
              </a:rPr>
              <a:t>WRITING A LITERATURE REVIEW</a:t>
            </a:r>
            <a:br>
              <a:rPr lang="en-GB" dirty="0">
                <a:solidFill>
                  <a:schemeClr val="tx1"/>
                </a:solidFill>
              </a:rPr>
            </a:br>
            <a:r>
              <a:rPr lang="en-GB" dirty="0">
                <a:solidFill>
                  <a:schemeClr val="tx1"/>
                </a:solidFill>
              </a:rPr>
              <a:t>Asynchronous learning for workshop </a:t>
            </a:r>
            <a:br>
              <a:rPr lang="en-GB" dirty="0">
                <a:solidFill>
                  <a:schemeClr val="tx1"/>
                </a:solidFill>
              </a:rPr>
            </a:br>
            <a:endParaRPr lang="en-GB" dirty="0">
              <a:solidFill>
                <a:schemeClr val="tx1"/>
              </a:solidFill>
            </a:endParaRPr>
          </a:p>
        </p:txBody>
      </p:sp>
      <p:sp>
        <p:nvSpPr>
          <p:cNvPr id="10243" name="Subtitle 2">
            <a:extLst>
              <a:ext uri="{FF2B5EF4-FFF2-40B4-BE49-F238E27FC236}">
                <a16:creationId xmlns:a16="http://schemas.microsoft.com/office/drawing/2014/main" id="{9422BDD1-2604-4736-8C8F-EF031BF80488}"/>
              </a:ext>
            </a:extLst>
          </p:cNvPr>
          <p:cNvSpPr>
            <a:spLocks noGrp="1"/>
          </p:cNvSpPr>
          <p:nvPr>
            <p:ph type="subTitle" idx="1"/>
          </p:nvPr>
        </p:nvSpPr>
        <p:spPr>
          <a:xfrm>
            <a:off x="2268538" y="4581525"/>
            <a:ext cx="6172200" cy="1800225"/>
          </a:xfrm>
        </p:spPr>
        <p:txBody>
          <a:bodyPr/>
          <a:lstStyle/>
          <a:p>
            <a:pPr eaLnBrk="1" hangingPunct="1"/>
            <a:r>
              <a:rPr lang="en-GB" altLang="en-US" sz="2000" dirty="0"/>
              <a:t> </a:t>
            </a:r>
            <a:endParaRPr lang="en-GB" altLang="en-US" dirty="0"/>
          </a:p>
          <a:p>
            <a:pPr eaLnBrk="1" hangingPunct="1"/>
            <a:r>
              <a:rPr lang="en-GB" altLang="en-US" dirty="0">
                <a:solidFill>
                  <a:schemeClr val="tx1"/>
                </a:solidFill>
              </a:rPr>
              <a:t>FEEDING FORWARD FROM OUR LAST WORKSHOP AND MOVING ON FROM YOUR INTRODUCTION – THE MAIN BODY OF YOUR LITERATURE REVIEW – CRITIQUE OF THE LITERATURE</a:t>
            </a:r>
          </a:p>
        </p:txBody>
      </p:sp>
      <p:pic>
        <p:nvPicPr>
          <p:cNvPr id="10244" name="Audio 11">
            <a:hlinkClick r:id="" action="ppaction://media"/>
            <a:extLst>
              <a:ext uri="{FF2B5EF4-FFF2-40B4-BE49-F238E27FC236}">
                <a16:creationId xmlns:a16="http://schemas.microsoft.com/office/drawing/2014/main" id="{D159D98C-BD77-40AF-B615-B64868C817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flipH="1" flipV="1">
            <a:off x="9684568" y="4725144"/>
            <a:ext cx="18002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44C1A181-C373-42FF-BB87-97AB130128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387152851"/>
      </p:ext>
    </p:extLst>
  </p:cSld>
  <p:clrMapOvr>
    <a:masterClrMapping/>
  </p:clrMapOvr>
  <p:transition spd="slow" advTm="3956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81301-61E3-4836-8886-6D9556505D47}"/>
              </a:ext>
            </a:extLst>
          </p:cNvPr>
          <p:cNvSpPr>
            <a:spLocks noGrp="1"/>
          </p:cNvSpPr>
          <p:nvPr>
            <p:ph type="title"/>
          </p:nvPr>
        </p:nvSpPr>
        <p:spPr/>
        <p:txBody>
          <a:bodyPr>
            <a:normAutofit fontScale="90000"/>
          </a:bodyPr>
          <a:lstStyle/>
          <a:p>
            <a:pPr>
              <a:defRPr/>
            </a:pPr>
            <a:r>
              <a:rPr lang="en-GB" b="1" dirty="0"/>
              <a:t>Student feeding forward from last workshop and directed reading …</a:t>
            </a:r>
          </a:p>
        </p:txBody>
      </p:sp>
      <p:sp>
        <p:nvSpPr>
          <p:cNvPr id="11267" name="Content Placeholder 2">
            <a:extLst>
              <a:ext uri="{FF2B5EF4-FFF2-40B4-BE49-F238E27FC236}">
                <a16:creationId xmlns:a16="http://schemas.microsoft.com/office/drawing/2014/main" id="{05F97966-F481-4BB5-BEA3-16D50E7162D8}"/>
              </a:ext>
            </a:extLst>
          </p:cNvPr>
          <p:cNvSpPr>
            <a:spLocks noGrp="1"/>
          </p:cNvSpPr>
          <p:nvPr>
            <p:ph sz="quarter" idx="1"/>
          </p:nvPr>
        </p:nvSpPr>
        <p:spPr>
          <a:xfrm>
            <a:off x="457200" y="1651000"/>
            <a:ext cx="7467600" cy="4873625"/>
          </a:xfrm>
        </p:spPr>
        <p:txBody>
          <a:bodyPr/>
          <a:lstStyle/>
          <a:p>
            <a:pPr>
              <a:defRPr/>
            </a:pPr>
            <a:endParaRPr lang="en-GB" altLang="en-US" dirty="0"/>
          </a:p>
          <a:p>
            <a:pPr>
              <a:defRPr/>
            </a:pPr>
            <a:endParaRPr lang="en-GB" altLang="en-US" dirty="0"/>
          </a:p>
          <a:p>
            <a:pPr marL="0" indent="0">
              <a:buFont typeface="Wingdings" panose="05000000000000000000" pitchFamily="2" charset="2"/>
              <a:buNone/>
              <a:defRPr/>
            </a:pPr>
            <a:r>
              <a:rPr lang="en-GB" altLang="en-US" dirty="0"/>
              <a:t>Consider :</a:t>
            </a:r>
          </a:p>
          <a:p>
            <a:pPr>
              <a:defRPr/>
            </a:pPr>
            <a:endParaRPr lang="en-GB" altLang="en-US" dirty="0"/>
          </a:p>
          <a:p>
            <a:pPr>
              <a:defRPr/>
            </a:pPr>
            <a:r>
              <a:rPr lang="en-GB" altLang="en-US" dirty="0"/>
              <a:t>How you are doing so far with this module </a:t>
            </a:r>
            <a:r>
              <a:rPr lang="en-GB" altLang="en-US" i="1" dirty="0"/>
              <a:t>and</a:t>
            </a:r>
            <a:r>
              <a:rPr lang="en-GB" altLang="en-US" dirty="0"/>
              <a:t> </a:t>
            </a:r>
          </a:p>
          <a:p>
            <a:pPr>
              <a:defRPr/>
            </a:pPr>
            <a:r>
              <a:rPr lang="en-GB" altLang="en-US" dirty="0"/>
              <a:t>What do you want from the remainder of this  module </a:t>
            </a:r>
            <a:endParaRPr lang="en-GB" altLang="en-US" i="1" dirty="0"/>
          </a:p>
          <a:p>
            <a:pPr>
              <a:defRPr/>
            </a:pPr>
            <a:endParaRPr lang="en-GB" altLang="en-US" i="1" dirty="0"/>
          </a:p>
          <a:p>
            <a:pPr marL="0" indent="0">
              <a:buFont typeface="Wingdings" panose="05000000000000000000" pitchFamily="2" charset="2"/>
              <a:buNone/>
              <a:defRPr/>
            </a:pPr>
            <a:r>
              <a:rPr lang="en-GB" altLang="en-US" dirty="0"/>
              <a:t>LET ME HAVE YOUR FEEDBACK IN OUR WORKSHOP TODAY</a:t>
            </a:r>
          </a:p>
        </p:txBody>
      </p:sp>
      <p:pic>
        <p:nvPicPr>
          <p:cNvPr id="12292" name="Audio 12">
            <a:hlinkClick r:id="" action="ppaction://media"/>
            <a:extLst>
              <a:ext uri="{FF2B5EF4-FFF2-40B4-BE49-F238E27FC236}">
                <a16:creationId xmlns:a16="http://schemas.microsoft.com/office/drawing/2014/main" id="{F4242A54-BBB9-479D-A357-0E475ACD8DC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udio 11">
            <a:hlinkClick r:id="" action="ppaction://media"/>
            <a:extLst>
              <a:ext uri="{FF2B5EF4-FFF2-40B4-BE49-F238E27FC236}">
                <a16:creationId xmlns:a16="http://schemas.microsoft.com/office/drawing/2014/main" id="{A5ADB426-BE63-4826-A14E-93FC394F01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2479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E6B8C6-2168-477C-8C9D-6DAAC046CFCF}"/>
              </a:ext>
            </a:extLst>
          </p:cNvPr>
          <p:cNvSpPr>
            <a:spLocks noGrp="1"/>
          </p:cNvSpPr>
          <p:nvPr>
            <p:ph type="title"/>
          </p:nvPr>
        </p:nvSpPr>
        <p:spPr/>
        <p:txBody>
          <a:bodyPr/>
          <a:lstStyle/>
          <a:p>
            <a:pPr>
              <a:defRPr/>
            </a:pPr>
            <a:r>
              <a:rPr lang="en-GB" dirty="0"/>
              <a:t>THE AIMS OF THIS LESSON:</a:t>
            </a:r>
          </a:p>
        </p:txBody>
      </p:sp>
      <p:sp>
        <p:nvSpPr>
          <p:cNvPr id="14339" name="Content Placeholder 4">
            <a:extLst>
              <a:ext uri="{FF2B5EF4-FFF2-40B4-BE49-F238E27FC236}">
                <a16:creationId xmlns:a16="http://schemas.microsoft.com/office/drawing/2014/main" id="{B6EAE3D9-C486-4DAA-993C-F7B4711D320B}"/>
              </a:ext>
            </a:extLst>
          </p:cNvPr>
          <p:cNvSpPr>
            <a:spLocks noGrp="1"/>
          </p:cNvSpPr>
          <p:nvPr>
            <p:ph sz="quarter" idx="1"/>
          </p:nvPr>
        </p:nvSpPr>
        <p:spPr>
          <a:xfrm>
            <a:off x="457200" y="1600200"/>
            <a:ext cx="7859713" cy="4873625"/>
          </a:xfrm>
        </p:spPr>
        <p:txBody>
          <a:bodyPr/>
          <a:lstStyle/>
          <a:p>
            <a:r>
              <a:rPr lang="en-GB" altLang="en-US" sz="3600"/>
              <a:t>To consider the content and context of the main body of your research ….</a:t>
            </a:r>
          </a:p>
          <a:p>
            <a:r>
              <a:rPr lang="en-GB" altLang="en-US" sz="3600"/>
              <a:t>To understand the difference between description and critique…</a:t>
            </a:r>
          </a:p>
          <a:p>
            <a:r>
              <a:rPr lang="en-GB" altLang="en-US" sz="3600"/>
              <a:t>To enable you to start work on the main body of your literature review…</a:t>
            </a:r>
          </a:p>
        </p:txBody>
      </p:sp>
      <p:pic>
        <p:nvPicPr>
          <p:cNvPr id="14340" name="Audio 1">
            <a:hlinkClick r:id="" action="ppaction://media"/>
            <a:extLst>
              <a:ext uri="{FF2B5EF4-FFF2-40B4-BE49-F238E27FC236}">
                <a16:creationId xmlns:a16="http://schemas.microsoft.com/office/drawing/2014/main" id="{F4C79E6E-DA58-46C3-A9C3-A7F2547D55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8785C5A9-2195-4769-B719-9F36E939D3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2844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A02CD-773B-4D58-AEA2-822E57FC6E4C}"/>
              </a:ext>
            </a:extLst>
          </p:cNvPr>
          <p:cNvSpPr>
            <a:spLocks noGrp="1"/>
          </p:cNvSpPr>
          <p:nvPr>
            <p:ph type="title"/>
          </p:nvPr>
        </p:nvSpPr>
        <p:spPr/>
        <p:txBody>
          <a:bodyPr/>
          <a:lstStyle/>
          <a:p>
            <a:pPr>
              <a:defRPr/>
            </a:pPr>
            <a:r>
              <a:rPr lang="en-GB" dirty="0"/>
              <a:t>TO MEET LEVEL 6 STANDARDS IN YOUR WORK……</a:t>
            </a:r>
          </a:p>
        </p:txBody>
      </p:sp>
      <p:sp>
        <p:nvSpPr>
          <p:cNvPr id="16387" name="Content Placeholder 2">
            <a:extLst>
              <a:ext uri="{FF2B5EF4-FFF2-40B4-BE49-F238E27FC236}">
                <a16:creationId xmlns:a16="http://schemas.microsoft.com/office/drawing/2014/main" id="{E4E818F7-DFDF-4A61-B1AA-42DF5B489ADF}"/>
              </a:ext>
            </a:extLst>
          </p:cNvPr>
          <p:cNvSpPr>
            <a:spLocks noGrp="1"/>
          </p:cNvSpPr>
          <p:nvPr>
            <p:ph sz="quarter" idx="1"/>
          </p:nvPr>
        </p:nvSpPr>
        <p:spPr>
          <a:xfrm>
            <a:off x="107950" y="1600200"/>
            <a:ext cx="8640763" cy="4873625"/>
          </a:xfrm>
        </p:spPr>
        <p:txBody>
          <a:bodyPr/>
          <a:lstStyle/>
          <a:p>
            <a:r>
              <a:rPr lang="en-GB" altLang="en-US" sz="6000"/>
              <a:t>Critique at Level 6 </a:t>
            </a:r>
          </a:p>
          <a:p>
            <a:endParaRPr lang="en-GB" altLang="en-US" sz="6000"/>
          </a:p>
          <a:p>
            <a:r>
              <a:rPr lang="en-GB" altLang="en-US" sz="6000"/>
              <a:t>Scan-read effectively</a:t>
            </a:r>
          </a:p>
          <a:p>
            <a:endParaRPr lang="en-GB" altLang="en-US" sz="6000"/>
          </a:p>
          <a:p>
            <a:r>
              <a:rPr lang="en-GB" altLang="en-US" sz="6000"/>
              <a:t>Devise a work plan</a:t>
            </a:r>
          </a:p>
        </p:txBody>
      </p:sp>
      <p:pic>
        <p:nvPicPr>
          <p:cNvPr id="16388" name="Audio 2">
            <a:hlinkClick r:id="" action="ppaction://media"/>
            <a:extLst>
              <a:ext uri="{FF2B5EF4-FFF2-40B4-BE49-F238E27FC236}">
                <a16:creationId xmlns:a16="http://schemas.microsoft.com/office/drawing/2014/main" id="{D996A7AA-3340-4EE2-8DE9-7A53D82730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Audio 14">
            <a:hlinkClick r:id="" action="ppaction://media"/>
            <a:extLst>
              <a:ext uri="{FF2B5EF4-FFF2-40B4-BE49-F238E27FC236}">
                <a16:creationId xmlns:a16="http://schemas.microsoft.com/office/drawing/2014/main" id="{15556296-CF4B-4647-B75A-FE5A60A7A6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6139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847CF-9D1B-4B88-A9D1-14D164B69414}"/>
              </a:ext>
            </a:extLst>
          </p:cNvPr>
          <p:cNvSpPr>
            <a:spLocks noGrp="1"/>
          </p:cNvSpPr>
          <p:nvPr>
            <p:ph type="title"/>
          </p:nvPr>
        </p:nvSpPr>
        <p:spPr/>
        <p:txBody>
          <a:bodyPr/>
          <a:lstStyle/>
          <a:p>
            <a:pPr>
              <a:defRPr/>
            </a:pPr>
            <a:r>
              <a:rPr lang="en-GB" sz="3600" dirty="0"/>
              <a:t>Remember…..</a:t>
            </a:r>
          </a:p>
        </p:txBody>
      </p:sp>
      <p:sp>
        <p:nvSpPr>
          <p:cNvPr id="12291" name="Content Placeholder 2">
            <a:extLst>
              <a:ext uri="{FF2B5EF4-FFF2-40B4-BE49-F238E27FC236}">
                <a16:creationId xmlns:a16="http://schemas.microsoft.com/office/drawing/2014/main" id="{B036467B-6876-4A20-AB48-EE596C9039E2}"/>
              </a:ext>
            </a:extLst>
          </p:cNvPr>
          <p:cNvSpPr>
            <a:spLocks noGrp="1"/>
          </p:cNvSpPr>
          <p:nvPr>
            <p:ph sz="quarter" idx="1"/>
          </p:nvPr>
        </p:nvSpPr>
        <p:spPr>
          <a:xfrm>
            <a:off x="471488" y="1628775"/>
            <a:ext cx="8277225" cy="4873625"/>
          </a:xfrm>
        </p:spPr>
        <p:txBody>
          <a:bodyPr/>
          <a:lstStyle/>
          <a:p>
            <a:pPr marL="0" indent="0">
              <a:buFont typeface="Wingdings" panose="05000000000000000000" pitchFamily="2" charset="2"/>
              <a:buNone/>
              <a:defRPr/>
            </a:pPr>
            <a:endParaRPr lang="en-GB" altLang="en-US" sz="3200" dirty="0"/>
          </a:p>
          <a:p>
            <a:pPr>
              <a:defRPr/>
            </a:pPr>
            <a:endParaRPr lang="en-GB" altLang="en-US" dirty="0"/>
          </a:p>
        </p:txBody>
      </p:sp>
      <p:pic>
        <p:nvPicPr>
          <p:cNvPr id="18436" name="Picture 4" descr="Remind, Reminder, Remember, Hand, Finger, String, Bow">
            <a:extLst>
              <a:ext uri="{FF2B5EF4-FFF2-40B4-BE49-F238E27FC236}">
                <a16:creationId xmlns:a16="http://schemas.microsoft.com/office/drawing/2014/main" id="{D5929CCD-FD5C-4D53-ADB3-ED7B34AF9F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28938" y="1773238"/>
            <a:ext cx="3286125"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Audio 8">
            <a:hlinkClick r:id="" action="ppaction://media"/>
            <a:extLst>
              <a:ext uri="{FF2B5EF4-FFF2-40B4-BE49-F238E27FC236}">
                <a16:creationId xmlns:a16="http://schemas.microsoft.com/office/drawing/2014/main" id="{DFC182A3-BA21-4B8A-9B00-C753CCDA48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428A730E-85E9-4699-9D5A-D90ED447A3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823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84A6A-3E8C-439C-8820-43491EE95C58}"/>
              </a:ext>
            </a:extLst>
          </p:cNvPr>
          <p:cNvSpPr>
            <a:spLocks noGrp="1"/>
          </p:cNvSpPr>
          <p:nvPr>
            <p:ph type="title"/>
          </p:nvPr>
        </p:nvSpPr>
        <p:spPr/>
        <p:txBody>
          <a:bodyPr/>
          <a:lstStyle/>
          <a:p>
            <a:pPr>
              <a:defRPr/>
            </a:pPr>
            <a:r>
              <a:rPr lang="en-GB" dirty="0"/>
              <a:t>Remember……………</a:t>
            </a:r>
          </a:p>
        </p:txBody>
      </p:sp>
      <p:sp>
        <p:nvSpPr>
          <p:cNvPr id="20483" name="Content Placeholder 2">
            <a:extLst>
              <a:ext uri="{FF2B5EF4-FFF2-40B4-BE49-F238E27FC236}">
                <a16:creationId xmlns:a16="http://schemas.microsoft.com/office/drawing/2014/main" id="{867FFA24-D2B2-43EB-9F4B-030D1E9A5BD7}"/>
              </a:ext>
            </a:extLst>
          </p:cNvPr>
          <p:cNvSpPr>
            <a:spLocks noGrp="1"/>
          </p:cNvSpPr>
          <p:nvPr>
            <p:ph sz="quarter" idx="1"/>
          </p:nvPr>
        </p:nvSpPr>
        <p:spPr>
          <a:xfrm>
            <a:off x="457200" y="1600200"/>
            <a:ext cx="7467600" cy="4873625"/>
          </a:xfrm>
        </p:spPr>
        <p:txBody>
          <a:bodyPr/>
          <a:lstStyle/>
          <a:p>
            <a:r>
              <a:rPr lang="en-GB" altLang="en-US" sz="2800"/>
              <a:t>As a ROUGH guide – your Introduction and Conclusion should consist of less words than your main body </a:t>
            </a:r>
          </a:p>
          <a:p>
            <a:r>
              <a:rPr lang="en-GB" altLang="en-US" sz="2800"/>
              <a:t>The main body of your research is your critique and where you show your command of your subject</a:t>
            </a:r>
          </a:p>
          <a:p>
            <a:r>
              <a:rPr lang="en-GB" altLang="en-US" sz="2800"/>
              <a:t>Your conclusion, whilst much briefer, is very important as this is where you show the results of your research</a:t>
            </a:r>
          </a:p>
        </p:txBody>
      </p:sp>
      <p:pic>
        <p:nvPicPr>
          <p:cNvPr id="20484" name="Audio 3">
            <a:hlinkClick r:id="" action="ppaction://media"/>
            <a:extLst>
              <a:ext uri="{FF2B5EF4-FFF2-40B4-BE49-F238E27FC236}">
                <a16:creationId xmlns:a16="http://schemas.microsoft.com/office/drawing/2014/main" id="{642E4F3F-2879-46D8-B808-05FDED0E4F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78A673E6-67EF-4D9F-BC12-F829EA443A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7317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40F1-114C-4319-826C-BD00A58FF24C}"/>
              </a:ext>
            </a:extLst>
          </p:cNvPr>
          <p:cNvSpPr>
            <a:spLocks noGrp="1"/>
          </p:cNvSpPr>
          <p:nvPr>
            <p:ph type="title"/>
          </p:nvPr>
        </p:nvSpPr>
        <p:spPr/>
        <p:txBody>
          <a:bodyPr/>
          <a:lstStyle/>
          <a:p>
            <a:pPr>
              <a:defRPr/>
            </a:pPr>
            <a:r>
              <a:rPr lang="en-GB" dirty="0"/>
              <a:t>Technique for reading effectively</a:t>
            </a:r>
          </a:p>
        </p:txBody>
      </p:sp>
      <p:sp>
        <p:nvSpPr>
          <p:cNvPr id="22531" name="Content Placeholder 2">
            <a:extLst>
              <a:ext uri="{FF2B5EF4-FFF2-40B4-BE49-F238E27FC236}">
                <a16:creationId xmlns:a16="http://schemas.microsoft.com/office/drawing/2014/main" id="{85AD143E-53D2-4885-97BF-B21A7DD8130F}"/>
              </a:ext>
            </a:extLst>
          </p:cNvPr>
          <p:cNvSpPr>
            <a:spLocks noGrp="1"/>
          </p:cNvSpPr>
          <p:nvPr>
            <p:ph sz="quarter" idx="1"/>
          </p:nvPr>
        </p:nvSpPr>
        <p:spPr>
          <a:xfrm>
            <a:off x="457200" y="1600200"/>
            <a:ext cx="7467600" cy="4873625"/>
          </a:xfrm>
        </p:spPr>
        <p:txBody>
          <a:bodyPr/>
          <a:lstStyle/>
          <a:p>
            <a:pPr>
              <a:lnSpc>
                <a:spcPct val="200000"/>
              </a:lnSpc>
            </a:pPr>
            <a:endParaRPr lang="en-GB" altLang="en-US" sz="3200"/>
          </a:p>
          <a:p>
            <a:pPr>
              <a:lnSpc>
                <a:spcPct val="200000"/>
              </a:lnSpc>
            </a:pPr>
            <a:endParaRPr lang="en-GB" altLang="en-US" sz="3200"/>
          </a:p>
          <a:p>
            <a:pPr>
              <a:lnSpc>
                <a:spcPct val="200000"/>
              </a:lnSpc>
            </a:pPr>
            <a:r>
              <a:rPr lang="en-GB" altLang="en-US" sz="3200"/>
              <a:t>Follow these steps … .. …</a:t>
            </a:r>
          </a:p>
        </p:txBody>
      </p:sp>
      <p:pic>
        <p:nvPicPr>
          <p:cNvPr id="22532" name="Audio 3">
            <a:hlinkClick r:id="" action="ppaction://media"/>
            <a:extLst>
              <a:ext uri="{FF2B5EF4-FFF2-40B4-BE49-F238E27FC236}">
                <a16:creationId xmlns:a16="http://schemas.microsoft.com/office/drawing/2014/main" id="{A5D897E8-6CAC-460F-8D94-C31E62E5F5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776C9A96-2D72-42CD-9040-B549574530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4296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B536-215A-40B2-ADB2-660800570267}"/>
              </a:ext>
            </a:extLst>
          </p:cNvPr>
          <p:cNvSpPr>
            <a:spLocks noGrp="1"/>
          </p:cNvSpPr>
          <p:nvPr>
            <p:ph type="title"/>
          </p:nvPr>
        </p:nvSpPr>
        <p:spPr/>
        <p:txBody>
          <a:bodyPr/>
          <a:lstStyle/>
          <a:p>
            <a:pPr>
              <a:defRPr/>
            </a:pPr>
            <a:r>
              <a:rPr lang="en-GB" dirty="0"/>
              <a:t>Technique for reading effectively</a:t>
            </a:r>
          </a:p>
        </p:txBody>
      </p:sp>
      <p:sp>
        <p:nvSpPr>
          <p:cNvPr id="24579" name="Content Placeholder 2">
            <a:extLst>
              <a:ext uri="{FF2B5EF4-FFF2-40B4-BE49-F238E27FC236}">
                <a16:creationId xmlns:a16="http://schemas.microsoft.com/office/drawing/2014/main" id="{A78C85AC-F758-4B18-9A8D-B77B4DD0EDA0}"/>
              </a:ext>
            </a:extLst>
          </p:cNvPr>
          <p:cNvSpPr>
            <a:spLocks noGrp="1"/>
          </p:cNvSpPr>
          <p:nvPr>
            <p:ph sz="quarter" idx="1"/>
          </p:nvPr>
        </p:nvSpPr>
        <p:spPr>
          <a:xfrm>
            <a:off x="173038" y="1628775"/>
            <a:ext cx="8575675" cy="4873625"/>
          </a:xfrm>
        </p:spPr>
        <p:txBody>
          <a:bodyPr/>
          <a:lstStyle/>
          <a:p>
            <a:r>
              <a:rPr lang="en-GB" altLang="en-US" sz="4400" b="1"/>
              <a:t>Survey  </a:t>
            </a:r>
            <a:r>
              <a:rPr lang="en-GB" altLang="en-US" sz="4400"/>
              <a:t> </a:t>
            </a:r>
          </a:p>
          <a:p>
            <a:r>
              <a:rPr lang="en-GB" altLang="en-US" sz="4400" b="1"/>
              <a:t>Question</a:t>
            </a:r>
            <a:r>
              <a:rPr lang="en-GB" altLang="en-US" sz="4400"/>
              <a:t>  </a:t>
            </a:r>
          </a:p>
          <a:p>
            <a:r>
              <a:rPr lang="en-GB" altLang="en-US" sz="4400" b="1"/>
              <a:t>Read the text carefully  </a:t>
            </a:r>
            <a:endParaRPr lang="en-GB" altLang="en-US" sz="4400"/>
          </a:p>
          <a:p>
            <a:r>
              <a:rPr lang="en-GB" altLang="en-US" sz="4400" b="1"/>
              <a:t>Recall and note the main points </a:t>
            </a:r>
            <a:endParaRPr lang="en-GB" altLang="en-US" sz="4400"/>
          </a:p>
          <a:p>
            <a:r>
              <a:rPr lang="en-GB" altLang="en-US" sz="4400" b="1"/>
              <a:t>Review the text </a:t>
            </a:r>
            <a:endParaRPr lang="en-GB" altLang="en-US" sz="4400"/>
          </a:p>
        </p:txBody>
      </p:sp>
      <p:pic>
        <p:nvPicPr>
          <p:cNvPr id="24580" name="Audio 3">
            <a:hlinkClick r:id="" action="ppaction://media"/>
            <a:extLst>
              <a:ext uri="{FF2B5EF4-FFF2-40B4-BE49-F238E27FC236}">
                <a16:creationId xmlns:a16="http://schemas.microsoft.com/office/drawing/2014/main" id="{A0A0AA67-9F49-496D-9380-346FBE14B5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8EFF3470-908F-43E8-A0E7-28221EB056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5419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61295-0E0D-4CDE-9D98-6B9BB5352876}"/>
              </a:ext>
            </a:extLst>
          </p:cNvPr>
          <p:cNvSpPr>
            <a:spLocks noGrp="1"/>
          </p:cNvSpPr>
          <p:nvPr>
            <p:ph type="title"/>
          </p:nvPr>
        </p:nvSpPr>
        <p:spPr/>
        <p:txBody>
          <a:bodyPr/>
          <a:lstStyle/>
          <a:p>
            <a:pPr>
              <a:defRPr/>
            </a:pPr>
            <a:r>
              <a:rPr lang="en-GB" sz="4000" b="1" dirty="0"/>
              <a:t>So … surveying</a:t>
            </a:r>
            <a:endParaRPr lang="en-GB" sz="4000" dirty="0"/>
          </a:p>
        </p:txBody>
      </p:sp>
      <p:sp>
        <p:nvSpPr>
          <p:cNvPr id="26627" name="Content Placeholder 2">
            <a:extLst>
              <a:ext uri="{FF2B5EF4-FFF2-40B4-BE49-F238E27FC236}">
                <a16:creationId xmlns:a16="http://schemas.microsoft.com/office/drawing/2014/main" id="{11F69384-62AE-49B7-B941-08E86DCACE72}"/>
              </a:ext>
            </a:extLst>
          </p:cNvPr>
          <p:cNvSpPr>
            <a:spLocks noGrp="1"/>
          </p:cNvSpPr>
          <p:nvPr>
            <p:ph sz="quarter" idx="1"/>
          </p:nvPr>
        </p:nvSpPr>
        <p:spPr>
          <a:xfrm>
            <a:off x="457200" y="1600200"/>
            <a:ext cx="7467600" cy="4873625"/>
          </a:xfrm>
        </p:spPr>
        <p:txBody>
          <a:bodyPr/>
          <a:lstStyle/>
          <a:p>
            <a:endParaRPr lang="en-GB" altLang="en-US"/>
          </a:p>
          <a:p>
            <a:endParaRPr lang="en-GB" altLang="en-US" sz="4400"/>
          </a:p>
          <a:p>
            <a:endParaRPr lang="en-GB" altLang="en-US" sz="4400"/>
          </a:p>
          <a:p>
            <a:r>
              <a:rPr lang="en-GB" altLang="en-US" sz="4400"/>
              <a:t>Survey … … … </a:t>
            </a:r>
            <a:endParaRPr lang="en-GB" altLang="en-US"/>
          </a:p>
        </p:txBody>
      </p:sp>
      <p:pic>
        <p:nvPicPr>
          <p:cNvPr id="26628" name="Audio 4">
            <a:hlinkClick r:id="" action="ppaction://media"/>
            <a:extLst>
              <a:ext uri="{FF2B5EF4-FFF2-40B4-BE49-F238E27FC236}">
                <a16:creationId xmlns:a16="http://schemas.microsoft.com/office/drawing/2014/main" id="{85F532F3-08C8-4686-8AC6-006230BCEE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E75B341F-A1A9-4E89-9E26-AA0900705F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1082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AFA53-E9ED-4784-A828-876E2CB808FA}"/>
              </a:ext>
            </a:extLst>
          </p:cNvPr>
          <p:cNvSpPr>
            <a:spLocks noGrp="1"/>
          </p:cNvSpPr>
          <p:nvPr>
            <p:ph type="title"/>
          </p:nvPr>
        </p:nvSpPr>
        <p:spPr/>
        <p:txBody>
          <a:bodyPr/>
          <a:lstStyle/>
          <a:p>
            <a:pPr>
              <a:defRPr/>
            </a:pPr>
            <a:r>
              <a:rPr lang="en-GB" sz="4000" b="1" dirty="0"/>
              <a:t>Questioning</a:t>
            </a:r>
            <a:endParaRPr lang="en-GB" sz="4000" dirty="0"/>
          </a:p>
        </p:txBody>
      </p:sp>
      <p:sp>
        <p:nvSpPr>
          <p:cNvPr id="28675" name="Content Placeholder 2">
            <a:extLst>
              <a:ext uri="{FF2B5EF4-FFF2-40B4-BE49-F238E27FC236}">
                <a16:creationId xmlns:a16="http://schemas.microsoft.com/office/drawing/2014/main" id="{A9AB4346-AFF4-4CBA-9FAF-9E588A18B381}"/>
              </a:ext>
            </a:extLst>
          </p:cNvPr>
          <p:cNvSpPr>
            <a:spLocks noGrp="1"/>
          </p:cNvSpPr>
          <p:nvPr>
            <p:ph sz="quarter" idx="1"/>
          </p:nvPr>
        </p:nvSpPr>
        <p:spPr>
          <a:xfrm>
            <a:off x="457200" y="1600200"/>
            <a:ext cx="7467600" cy="4873625"/>
          </a:xfrm>
        </p:spPr>
        <p:txBody>
          <a:bodyPr/>
          <a:lstStyle/>
          <a:p>
            <a:endParaRPr lang="en-GB" altLang="en-US" sz="4800"/>
          </a:p>
          <a:p>
            <a:endParaRPr lang="en-GB" altLang="en-US" sz="4800"/>
          </a:p>
          <a:p>
            <a:r>
              <a:rPr lang="en-GB" altLang="en-US" sz="4800"/>
              <a:t>Formulate questions … </a:t>
            </a:r>
          </a:p>
        </p:txBody>
      </p:sp>
      <p:pic>
        <p:nvPicPr>
          <p:cNvPr id="28676" name="Audio 4">
            <a:hlinkClick r:id="" action="ppaction://media"/>
            <a:extLst>
              <a:ext uri="{FF2B5EF4-FFF2-40B4-BE49-F238E27FC236}">
                <a16:creationId xmlns:a16="http://schemas.microsoft.com/office/drawing/2014/main" id="{A946B420-C3B8-48DC-9EDE-AE192C3350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148AA49A-7683-43B1-B405-87AD92317D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133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0E6EE-7A34-464A-B91B-BD3630387F42}"/>
              </a:ext>
            </a:extLst>
          </p:cNvPr>
          <p:cNvSpPr>
            <a:spLocks noGrp="1"/>
          </p:cNvSpPr>
          <p:nvPr>
            <p:ph type="title"/>
          </p:nvPr>
        </p:nvSpPr>
        <p:spPr/>
        <p:txBody>
          <a:bodyPr/>
          <a:lstStyle/>
          <a:p>
            <a:pPr>
              <a:defRPr/>
            </a:pPr>
            <a:r>
              <a:rPr lang="en-GB" sz="4800" b="1" dirty="0"/>
              <a:t>Reading</a:t>
            </a:r>
            <a:endParaRPr lang="en-GB" sz="4800" dirty="0"/>
          </a:p>
        </p:txBody>
      </p:sp>
      <p:sp>
        <p:nvSpPr>
          <p:cNvPr id="30723" name="Content Placeholder 2">
            <a:extLst>
              <a:ext uri="{FF2B5EF4-FFF2-40B4-BE49-F238E27FC236}">
                <a16:creationId xmlns:a16="http://schemas.microsoft.com/office/drawing/2014/main" id="{23E3572B-5AB9-49F8-B843-63DCBD0DE6EE}"/>
              </a:ext>
            </a:extLst>
          </p:cNvPr>
          <p:cNvSpPr>
            <a:spLocks noGrp="1"/>
          </p:cNvSpPr>
          <p:nvPr>
            <p:ph sz="quarter" idx="1"/>
          </p:nvPr>
        </p:nvSpPr>
        <p:spPr>
          <a:xfrm>
            <a:off x="457200" y="1600200"/>
            <a:ext cx="7467600" cy="4873625"/>
          </a:xfrm>
        </p:spPr>
        <p:txBody>
          <a:bodyPr/>
          <a:lstStyle/>
          <a:p>
            <a:endParaRPr lang="en-GB" altLang="en-US"/>
          </a:p>
          <a:p>
            <a:endParaRPr lang="en-GB" altLang="en-US"/>
          </a:p>
          <a:p>
            <a:endParaRPr lang="en-GB" altLang="en-US"/>
          </a:p>
          <a:p>
            <a:r>
              <a:rPr lang="en-GB" altLang="en-US" sz="4400"/>
              <a:t>Read with purpose …..</a:t>
            </a:r>
            <a:br>
              <a:rPr lang="en-GB" altLang="en-US" sz="4400"/>
            </a:br>
            <a:endParaRPr lang="en-GB" altLang="en-US" sz="4400"/>
          </a:p>
          <a:p>
            <a:endParaRPr lang="en-GB" altLang="en-US"/>
          </a:p>
        </p:txBody>
      </p:sp>
      <p:pic>
        <p:nvPicPr>
          <p:cNvPr id="30724" name="Audio 3">
            <a:hlinkClick r:id="" action="ppaction://media"/>
            <a:extLst>
              <a:ext uri="{FF2B5EF4-FFF2-40B4-BE49-F238E27FC236}">
                <a16:creationId xmlns:a16="http://schemas.microsoft.com/office/drawing/2014/main" id="{A6A6B606-0EAF-45C0-8E8B-9AEBCF7D10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575E1E52-5408-4EA6-ACCA-42DB7B7D63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272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86C19-1DF8-45ED-867F-E6378CFE54E4}"/>
              </a:ext>
            </a:extLst>
          </p:cNvPr>
          <p:cNvSpPr>
            <a:spLocks noGrp="1"/>
          </p:cNvSpPr>
          <p:nvPr>
            <p:ph type="title"/>
          </p:nvPr>
        </p:nvSpPr>
        <p:spPr/>
        <p:txBody>
          <a:bodyPr/>
          <a:lstStyle/>
          <a:p>
            <a:pPr>
              <a:defRPr/>
            </a:pPr>
            <a:r>
              <a:rPr lang="en-GB" sz="4800" dirty="0"/>
              <a:t>Recall</a:t>
            </a:r>
          </a:p>
        </p:txBody>
      </p:sp>
      <p:sp>
        <p:nvSpPr>
          <p:cNvPr id="32771" name="Content Placeholder 2">
            <a:extLst>
              <a:ext uri="{FF2B5EF4-FFF2-40B4-BE49-F238E27FC236}">
                <a16:creationId xmlns:a16="http://schemas.microsoft.com/office/drawing/2014/main" id="{ACEEBB92-0C2B-4884-A147-E8EF6CCB32B5}"/>
              </a:ext>
            </a:extLst>
          </p:cNvPr>
          <p:cNvSpPr>
            <a:spLocks noGrp="1"/>
          </p:cNvSpPr>
          <p:nvPr>
            <p:ph sz="quarter" idx="1"/>
          </p:nvPr>
        </p:nvSpPr>
        <p:spPr>
          <a:xfrm>
            <a:off x="457200" y="1600200"/>
            <a:ext cx="7467600" cy="4873625"/>
          </a:xfrm>
        </p:spPr>
        <p:txBody>
          <a:bodyPr/>
          <a:lstStyle/>
          <a:p>
            <a:endParaRPr lang="en-GB" altLang="en-US" sz="3600"/>
          </a:p>
          <a:p>
            <a:endParaRPr lang="en-GB" altLang="en-US" sz="3600"/>
          </a:p>
          <a:p>
            <a:endParaRPr lang="en-GB" altLang="en-US" sz="3600"/>
          </a:p>
          <a:p>
            <a:r>
              <a:rPr lang="en-GB" altLang="en-US" sz="3600"/>
              <a:t> </a:t>
            </a:r>
            <a:r>
              <a:rPr lang="en-GB" altLang="en-US" sz="3600" b="1"/>
              <a:t>Ability to remember – can you really remember what you just read?</a:t>
            </a:r>
            <a:endParaRPr lang="en-GB" altLang="en-US" sz="3600"/>
          </a:p>
        </p:txBody>
      </p:sp>
      <p:pic>
        <p:nvPicPr>
          <p:cNvPr id="32772" name="Audio 2">
            <a:hlinkClick r:id="" action="ppaction://media"/>
            <a:extLst>
              <a:ext uri="{FF2B5EF4-FFF2-40B4-BE49-F238E27FC236}">
                <a16:creationId xmlns:a16="http://schemas.microsoft.com/office/drawing/2014/main" id="{C53554D1-C4F8-4F52-BAD1-6DDCFFEB4A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B162F495-CEAA-4E72-A28D-B983A03B72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3020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E9874-8FBA-4F7C-8F53-D6FFD0C41039}"/>
              </a:ext>
            </a:extLst>
          </p:cNvPr>
          <p:cNvSpPr>
            <a:spLocks noGrp="1"/>
          </p:cNvSpPr>
          <p:nvPr>
            <p:ph type="title"/>
          </p:nvPr>
        </p:nvSpPr>
        <p:spPr/>
        <p:txBody>
          <a:bodyPr>
            <a:normAutofit fontScale="90000"/>
          </a:bodyPr>
          <a:lstStyle/>
          <a:p>
            <a:pPr>
              <a:defRPr/>
            </a:pPr>
            <a:r>
              <a:rPr lang="en-GB" sz="5300" b="1" dirty="0"/>
              <a:t>Reviewing</a:t>
            </a:r>
            <a:r>
              <a:rPr lang="en-GB" sz="5300" dirty="0"/>
              <a:t> </a:t>
            </a:r>
            <a:br>
              <a:rPr lang="en-GB" dirty="0"/>
            </a:br>
            <a:endParaRPr lang="en-GB" dirty="0"/>
          </a:p>
        </p:txBody>
      </p:sp>
      <p:sp>
        <p:nvSpPr>
          <p:cNvPr id="34819" name="Content Placeholder 2">
            <a:extLst>
              <a:ext uri="{FF2B5EF4-FFF2-40B4-BE49-F238E27FC236}">
                <a16:creationId xmlns:a16="http://schemas.microsoft.com/office/drawing/2014/main" id="{2B939B5C-9E58-4E3A-ACC6-C9CFA3D46923}"/>
              </a:ext>
            </a:extLst>
          </p:cNvPr>
          <p:cNvSpPr>
            <a:spLocks noGrp="1"/>
          </p:cNvSpPr>
          <p:nvPr>
            <p:ph sz="quarter" idx="1"/>
          </p:nvPr>
        </p:nvSpPr>
        <p:spPr>
          <a:xfrm>
            <a:off x="457200" y="1651000"/>
            <a:ext cx="7467600" cy="4873625"/>
          </a:xfrm>
        </p:spPr>
        <p:txBody>
          <a:bodyPr/>
          <a:lstStyle/>
          <a:p>
            <a:endParaRPr lang="en-GB" altLang="en-US"/>
          </a:p>
          <a:p>
            <a:endParaRPr lang="en-GB" altLang="en-US"/>
          </a:p>
          <a:p>
            <a:r>
              <a:rPr lang="en-GB" altLang="en-US" sz="6000"/>
              <a:t>Review and evaluate …   …   …</a:t>
            </a:r>
          </a:p>
        </p:txBody>
      </p:sp>
      <p:pic>
        <p:nvPicPr>
          <p:cNvPr id="34820" name="Audio 4">
            <a:hlinkClick r:id="" action="ppaction://media"/>
            <a:extLst>
              <a:ext uri="{FF2B5EF4-FFF2-40B4-BE49-F238E27FC236}">
                <a16:creationId xmlns:a16="http://schemas.microsoft.com/office/drawing/2014/main" id="{01D2D63D-D74D-4E59-98DC-3CBDD1B29F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8BE37CE8-7067-4297-AF08-986A960F72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2281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E3651-9A61-4DAF-B64C-FD3D8FEF2600}"/>
              </a:ext>
            </a:extLst>
          </p:cNvPr>
          <p:cNvSpPr>
            <a:spLocks noGrp="1"/>
          </p:cNvSpPr>
          <p:nvPr>
            <p:ph type="title"/>
          </p:nvPr>
        </p:nvSpPr>
        <p:spPr/>
        <p:txBody>
          <a:bodyPr/>
          <a:lstStyle/>
          <a:p>
            <a:pPr>
              <a:defRPr/>
            </a:pPr>
            <a:r>
              <a:rPr lang="en-GB" dirty="0"/>
              <a:t>Try this out …..</a:t>
            </a:r>
          </a:p>
        </p:txBody>
      </p:sp>
      <p:sp>
        <p:nvSpPr>
          <p:cNvPr id="36867" name="Content Placeholder 2">
            <a:extLst>
              <a:ext uri="{FF2B5EF4-FFF2-40B4-BE49-F238E27FC236}">
                <a16:creationId xmlns:a16="http://schemas.microsoft.com/office/drawing/2014/main" id="{3E1932FE-357E-4B1A-9E83-176E04E7D824}"/>
              </a:ext>
            </a:extLst>
          </p:cNvPr>
          <p:cNvSpPr>
            <a:spLocks noGrp="1"/>
          </p:cNvSpPr>
          <p:nvPr>
            <p:ph sz="quarter" idx="1"/>
          </p:nvPr>
        </p:nvSpPr>
        <p:spPr>
          <a:xfrm>
            <a:off x="457200" y="2686050"/>
            <a:ext cx="7467600" cy="3787775"/>
          </a:xfrm>
        </p:spPr>
        <p:txBody>
          <a:bodyPr/>
          <a:lstStyle/>
          <a:p>
            <a:endParaRPr lang="en-GB" altLang="en-US"/>
          </a:p>
          <a:p>
            <a:endParaRPr lang="en-GB" altLang="en-US"/>
          </a:p>
          <a:p>
            <a:endParaRPr lang="en-GB" altLang="en-US"/>
          </a:p>
        </p:txBody>
      </p:sp>
      <p:pic>
        <p:nvPicPr>
          <p:cNvPr id="36868" name="Picture 5" descr="Photo of Person Flipping Book Page">
            <a:extLst>
              <a:ext uri="{FF2B5EF4-FFF2-40B4-BE49-F238E27FC236}">
                <a16:creationId xmlns:a16="http://schemas.microsoft.com/office/drawing/2014/main" id="{4CC84AF9-B59A-4B38-AA12-DE3F3ED6E9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844675"/>
            <a:ext cx="9144000" cy="444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9" name="Audio 3">
            <a:hlinkClick r:id="" action="ppaction://media"/>
            <a:extLst>
              <a:ext uri="{FF2B5EF4-FFF2-40B4-BE49-F238E27FC236}">
                <a16:creationId xmlns:a16="http://schemas.microsoft.com/office/drawing/2014/main" id="{4B829081-388F-4A5A-B3F6-32D0500C9E2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322A512B-1F02-4955-A5E7-A10CD4A71F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576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1EEBB-382D-423D-A971-583B707BE44F}"/>
              </a:ext>
            </a:extLst>
          </p:cNvPr>
          <p:cNvSpPr>
            <a:spLocks noGrp="1"/>
          </p:cNvSpPr>
          <p:nvPr>
            <p:ph type="title"/>
          </p:nvPr>
        </p:nvSpPr>
        <p:spPr/>
        <p:txBody>
          <a:bodyPr/>
          <a:lstStyle/>
          <a:p>
            <a:pPr>
              <a:defRPr/>
            </a:pPr>
            <a:r>
              <a:rPr lang="en-GB" sz="4000" dirty="0"/>
              <a:t>Making a plan…</a:t>
            </a:r>
          </a:p>
        </p:txBody>
      </p:sp>
      <p:sp>
        <p:nvSpPr>
          <p:cNvPr id="38915" name="Content Placeholder 2">
            <a:extLst>
              <a:ext uri="{FF2B5EF4-FFF2-40B4-BE49-F238E27FC236}">
                <a16:creationId xmlns:a16="http://schemas.microsoft.com/office/drawing/2014/main" id="{4F750110-6487-41C9-9C2E-3CB8D74029B0}"/>
              </a:ext>
            </a:extLst>
          </p:cNvPr>
          <p:cNvSpPr>
            <a:spLocks noGrp="1"/>
          </p:cNvSpPr>
          <p:nvPr>
            <p:ph sz="quarter" idx="1"/>
          </p:nvPr>
        </p:nvSpPr>
        <p:spPr>
          <a:xfrm>
            <a:off x="457200" y="1600200"/>
            <a:ext cx="7467600" cy="4873625"/>
          </a:xfrm>
        </p:spPr>
        <p:txBody>
          <a:bodyPr/>
          <a:lstStyle/>
          <a:p>
            <a:r>
              <a:rPr lang="en-GB" altLang="en-US" sz="3200"/>
              <a:t>Remember – S M A R T</a:t>
            </a:r>
          </a:p>
          <a:p>
            <a:endParaRPr lang="en-GB" altLang="en-US"/>
          </a:p>
          <a:p>
            <a:r>
              <a:rPr lang="en-GB" altLang="en-US" sz="3200"/>
              <a:t>Your plan needs to be realistic, with some leeway for things going wrong</a:t>
            </a:r>
          </a:p>
          <a:p>
            <a:endParaRPr lang="en-GB" altLang="en-US" sz="3200"/>
          </a:p>
          <a:p>
            <a:r>
              <a:rPr lang="en-GB" altLang="en-US" sz="3200"/>
              <a:t>Identify the main task [Writing the literature review] then split it into smaller tasks:</a:t>
            </a:r>
          </a:p>
        </p:txBody>
      </p:sp>
      <p:pic>
        <p:nvPicPr>
          <p:cNvPr id="38916" name="Audio 7">
            <a:hlinkClick r:id="" action="ppaction://media"/>
            <a:extLst>
              <a:ext uri="{FF2B5EF4-FFF2-40B4-BE49-F238E27FC236}">
                <a16:creationId xmlns:a16="http://schemas.microsoft.com/office/drawing/2014/main" id="{B439E955-ACB0-41BE-B575-77EA3D9996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udio 11">
            <a:hlinkClick r:id="" action="ppaction://media"/>
            <a:extLst>
              <a:ext uri="{FF2B5EF4-FFF2-40B4-BE49-F238E27FC236}">
                <a16:creationId xmlns:a16="http://schemas.microsoft.com/office/drawing/2014/main" id="{0D9DD562-2F36-4206-B83E-9F440E15CC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10198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DDADF-9238-4B3C-BFDF-6D158BD9B46D}"/>
              </a:ext>
            </a:extLst>
          </p:cNvPr>
          <p:cNvSpPr>
            <a:spLocks noGrp="1"/>
          </p:cNvSpPr>
          <p:nvPr>
            <p:ph type="title"/>
          </p:nvPr>
        </p:nvSpPr>
        <p:spPr/>
        <p:txBody>
          <a:bodyPr/>
          <a:lstStyle/>
          <a:p>
            <a:pPr>
              <a:defRPr/>
            </a:pPr>
            <a:r>
              <a:rPr lang="en-GB" sz="3600" dirty="0"/>
              <a:t>Making a plan…</a:t>
            </a:r>
          </a:p>
        </p:txBody>
      </p:sp>
      <p:sp>
        <p:nvSpPr>
          <p:cNvPr id="3" name="Content Placeholder 2">
            <a:extLst>
              <a:ext uri="{FF2B5EF4-FFF2-40B4-BE49-F238E27FC236}">
                <a16:creationId xmlns:a16="http://schemas.microsoft.com/office/drawing/2014/main" id="{66CBD6F4-9E98-417E-BD73-DDE8BC635DC0}"/>
              </a:ext>
            </a:extLst>
          </p:cNvPr>
          <p:cNvSpPr>
            <a:spLocks noGrp="1"/>
          </p:cNvSpPr>
          <p:nvPr>
            <p:ph sz="quarter" idx="1"/>
          </p:nvPr>
        </p:nvSpPr>
        <p:spPr>
          <a:xfrm>
            <a:off x="457200" y="1600200"/>
            <a:ext cx="8291513" cy="4873625"/>
          </a:xfrm>
        </p:spPr>
        <p:txBody>
          <a:bodyPr/>
          <a:lstStyle/>
          <a:p>
            <a:pPr marL="895350" indent="184150">
              <a:buFont typeface="Wingdings" panose="05000000000000000000" pitchFamily="2" charset="2"/>
              <a:buChar char="q"/>
              <a:tabLst>
                <a:tab pos="1614488" algn="l"/>
              </a:tabLst>
              <a:defRPr/>
            </a:pPr>
            <a:endParaRPr lang="en-GB" dirty="0"/>
          </a:p>
          <a:p>
            <a:pPr marL="1638300" indent="-742950">
              <a:lnSpc>
                <a:spcPct val="200000"/>
              </a:lnSpc>
              <a:buFont typeface="+mj-lt"/>
              <a:buAutoNum type="arabicPeriod"/>
              <a:tabLst>
                <a:tab pos="1614488" algn="l"/>
              </a:tabLst>
              <a:defRPr/>
            </a:pPr>
            <a:r>
              <a:rPr lang="en-GB" sz="4000" dirty="0"/>
              <a:t>Introduction </a:t>
            </a:r>
          </a:p>
          <a:p>
            <a:pPr marL="1638300" indent="-742950">
              <a:lnSpc>
                <a:spcPct val="200000"/>
              </a:lnSpc>
              <a:buFont typeface="+mj-lt"/>
              <a:buAutoNum type="arabicPeriod"/>
              <a:tabLst>
                <a:tab pos="1614488" algn="l"/>
              </a:tabLst>
              <a:defRPr/>
            </a:pPr>
            <a:r>
              <a:rPr lang="en-GB" sz="4000" dirty="0"/>
              <a:t>Main body</a:t>
            </a:r>
          </a:p>
          <a:p>
            <a:pPr marL="1638300" indent="-742950">
              <a:lnSpc>
                <a:spcPct val="200000"/>
              </a:lnSpc>
              <a:buFont typeface="+mj-lt"/>
              <a:buAutoNum type="arabicPeriod"/>
              <a:tabLst>
                <a:tab pos="1614488" algn="l"/>
              </a:tabLst>
              <a:defRPr/>
            </a:pPr>
            <a:r>
              <a:rPr lang="en-GB" sz="4000" dirty="0"/>
              <a:t>Conclusion</a:t>
            </a:r>
          </a:p>
          <a:p>
            <a:pPr marL="895350" indent="184150">
              <a:buFont typeface="Wingdings" panose="05000000000000000000" pitchFamily="2" charset="2"/>
              <a:buChar char="q"/>
              <a:tabLst>
                <a:tab pos="1614488" algn="l"/>
              </a:tabLst>
              <a:defRPr/>
            </a:pPr>
            <a:endParaRPr lang="en-GB" sz="4000" dirty="0"/>
          </a:p>
          <a:p>
            <a:pPr marL="0" indent="0">
              <a:buFont typeface="Wingdings" panose="05000000000000000000" pitchFamily="2" charset="2"/>
              <a:buNone/>
              <a:tabLst>
                <a:tab pos="1614488" algn="l"/>
              </a:tabLst>
              <a:defRPr/>
            </a:pPr>
            <a:endParaRPr lang="en-GB" sz="4000" dirty="0"/>
          </a:p>
          <a:p>
            <a:pPr>
              <a:defRPr/>
            </a:pPr>
            <a:endParaRPr lang="en-GB" dirty="0"/>
          </a:p>
        </p:txBody>
      </p:sp>
      <p:pic>
        <p:nvPicPr>
          <p:cNvPr id="40964" name="Audio 13">
            <a:hlinkClick r:id="" action="ppaction://media"/>
            <a:extLst>
              <a:ext uri="{FF2B5EF4-FFF2-40B4-BE49-F238E27FC236}">
                <a16:creationId xmlns:a16="http://schemas.microsoft.com/office/drawing/2014/main" id="{66E7AF9E-B9D8-4F4B-BF83-FC48685AE7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udio 9">
            <a:hlinkClick r:id="" action="ppaction://media"/>
            <a:extLst>
              <a:ext uri="{FF2B5EF4-FFF2-40B4-BE49-F238E27FC236}">
                <a16:creationId xmlns:a16="http://schemas.microsoft.com/office/drawing/2014/main" id="{B36A1E93-6D48-4FD1-93CB-70B5DE147C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1838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82CB0-57A9-4DA0-8887-77DB6E5BCE04}"/>
              </a:ext>
            </a:extLst>
          </p:cNvPr>
          <p:cNvSpPr>
            <a:spLocks noGrp="1"/>
          </p:cNvSpPr>
          <p:nvPr>
            <p:ph type="title"/>
          </p:nvPr>
        </p:nvSpPr>
        <p:spPr/>
        <p:txBody>
          <a:bodyPr/>
          <a:lstStyle/>
          <a:p>
            <a:pPr>
              <a:defRPr/>
            </a:pPr>
            <a:r>
              <a:rPr lang="en-GB" sz="4800" dirty="0"/>
              <a:t>Making a plan…</a:t>
            </a:r>
          </a:p>
        </p:txBody>
      </p:sp>
      <p:sp>
        <p:nvSpPr>
          <p:cNvPr id="3" name="Content Placeholder 2">
            <a:extLst>
              <a:ext uri="{FF2B5EF4-FFF2-40B4-BE49-F238E27FC236}">
                <a16:creationId xmlns:a16="http://schemas.microsoft.com/office/drawing/2014/main" id="{B1F0438F-B58B-4FCF-84FC-A4915869C1CC}"/>
              </a:ext>
            </a:extLst>
          </p:cNvPr>
          <p:cNvSpPr>
            <a:spLocks noGrp="1"/>
          </p:cNvSpPr>
          <p:nvPr>
            <p:ph sz="quarter" idx="1"/>
          </p:nvPr>
        </p:nvSpPr>
        <p:spPr>
          <a:xfrm>
            <a:off x="457200" y="1651000"/>
            <a:ext cx="7467600" cy="4873625"/>
          </a:xfrm>
        </p:spPr>
        <p:txBody>
          <a:bodyPr/>
          <a:lstStyle/>
          <a:p>
            <a:pPr marL="895350" indent="0">
              <a:buFont typeface="Wingdings" panose="05000000000000000000" pitchFamily="2" charset="2"/>
              <a:buNone/>
              <a:tabLst>
                <a:tab pos="1614488" algn="l"/>
              </a:tabLst>
              <a:defRPr/>
            </a:pPr>
            <a:r>
              <a:rPr lang="en-GB" sz="4800" dirty="0"/>
              <a:t>1.  Introduction</a:t>
            </a:r>
          </a:p>
          <a:p>
            <a:pPr marL="1789113" indent="0">
              <a:buClr>
                <a:srgbClr val="FE8637"/>
              </a:buClr>
              <a:buFont typeface="Wingdings" panose="05000000000000000000" pitchFamily="2" charset="2"/>
              <a:buNone/>
              <a:tabLst>
                <a:tab pos="1614488" algn="l"/>
              </a:tabLst>
              <a:defRPr/>
            </a:pPr>
            <a:r>
              <a:rPr lang="en-GB" sz="1600" dirty="0">
                <a:solidFill>
                  <a:prstClr val="black"/>
                </a:solidFill>
              </a:rPr>
              <a:t>   [Split into smaller sections] </a:t>
            </a:r>
          </a:p>
          <a:p>
            <a:pPr marL="2132013" indent="-342900">
              <a:buFont typeface="+mj-lt"/>
              <a:buAutoNum type="arabicPeriod"/>
              <a:tabLst>
                <a:tab pos="1614488" algn="l"/>
              </a:tabLst>
              <a:defRPr/>
            </a:pPr>
            <a:endParaRPr lang="en-GB" sz="1600" dirty="0"/>
          </a:p>
          <a:p>
            <a:pPr marL="895350" indent="0">
              <a:buFont typeface="Wingdings" panose="05000000000000000000" pitchFamily="2" charset="2"/>
              <a:buNone/>
              <a:tabLst>
                <a:tab pos="1614488" algn="l"/>
              </a:tabLst>
              <a:defRPr/>
            </a:pPr>
            <a:r>
              <a:rPr lang="en-GB" sz="4800" dirty="0"/>
              <a:t>2.  Main body</a:t>
            </a:r>
          </a:p>
          <a:p>
            <a:pPr marL="895350" indent="0">
              <a:buFont typeface="Wingdings" panose="05000000000000000000" pitchFamily="2" charset="2"/>
              <a:buNone/>
              <a:tabLst>
                <a:tab pos="1614488" algn="l"/>
              </a:tabLst>
              <a:defRPr/>
            </a:pPr>
            <a:r>
              <a:rPr lang="en-GB" sz="4800" dirty="0"/>
              <a:t>      </a:t>
            </a:r>
            <a:r>
              <a:rPr lang="en-GB" sz="1600" dirty="0">
                <a:solidFill>
                  <a:prstClr val="black"/>
                </a:solidFill>
              </a:rPr>
              <a:t>[Split into smaller sections]</a:t>
            </a:r>
            <a:endParaRPr lang="en-GB" sz="4800" dirty="0"/>
          </a:p>
          <a:p>
            <a:pPr marL="895350" indent="0">
              <a:buFont typeface="Wingdings" panose="05000000000000000000" pitchFamily="2" charset="2"/>
              <a:buNone/>
              <a:tabLst>
                <a:tab pos="1614488" algn="l"/>
              </a:tabLst>
              <a:defRPr/>
            </a:pPr>
            <a:r>
              <a:rPr lang="en-GB" sz="4800" dirty="0"/>
              <a:t>3.  Conclusion</a:t>
            </a:r>
          </a:p>
          <a:p>
            <a:pPr marL="1789113" indent="0">
              <a:buFont typeface="Wingdings" panose="05000000000000000000" pitchFamily="2" charset="2"/>
              <a:buNone/>
              <a:tabLst>
                <a:tab pos="1614488" algn="l"/>
              </a:tabLst>
              <a:defRPr/>
            </a:pPr>
            <a:r>
              <a:rPr lang="en-GB" sz="1600" dirty="0">
                <a:solidFill>
                  <a:prstClr val="black"/>
                </a:solidFill>
              </a:rPr>
              <a:t>    [Split into smaller sections]</a:t>
            </a:r>
            <a:endParaRPr lang="en-GB" sz="4800" dirty="0"/>
          </a:p>
          <a:p>
            <a:pPr>
              <a:defRPr/>
            </a:pPr>
            <a:endParaRPr lang="en-GB" dirty="0"/>
          </a:p>
        </p:txBody>
      </p:sp>
      <p:pic>
        <p:nvPicPr>
          <p:cNvPr id="43012" name="Audio 8">
            <a:hlinkClick r:id="" action="ppaction://media"/>
            <a:extLst>
              <a:ext uri="{FF2B5EF4-FFF2-40B4-BE49-F238E27FC236}">
                <a16:creationId xmlns:a16="http://schemas.microsoft.com/office/drawing/2014/main" id="{25CF2713-6F55-4B87-9AB2-9F2E1AA486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7D0D6D7D-8170-482A-BDC1-B93303FA9A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3342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49390-3D6D-4363-A9BC-C2DD59F0B480}"/>
              </a:ext>
            </a:extLst>
          </p:cNvPr>
          <p:cNvSpPr>
            <a:spLocks noGrp="1"/>
          </p:cNvSpPr>
          <p:nvPr>
            <p:ph type="title"/>
          </p:nvPr>
        </p:nvSpPr>
        <p:spPr>
          <a:xfrm>
            <a:off x="539750" y="260350"/>
            <a:ext cx="7467600" cy="1143000"/>
          </a:xfrm>
        </p:spPr>
        <p:txBody>
          <a:bodyPr/>
          <a:lstStyle/>
          <a:p>
            <a:pPr>
              <a:defRPr/>
            </a:pPr>
            <a:r>
              <a:rPr lang="en-GB" sz="4400" dirty="0"/>
              <a:t>Making a plan…</a:t>
            </a:r>
          </a:p>
        </p:txBody>
      </p:sp>
      <p:sp>
        <p:nvSpPr>
          <p:cNvPr id="45059" name="Content Placeholder 2">
            <a:extLst>
              <a:ext uri="{FF2B5EF4-FFF2-40B4-BE49-F238E27FC236}">
                <a16:creationId xmlns:a16="http://schemas.microsoft.com/office/drawing/2014/main" id="{3B7AF6DF-F221-4445-8D87-75BD12B7998C}"/>
              </a:ext>
            </a:extLst>
          </p:cNvPr>
          <p:cNvSpPr>
            <a:spLocks noGrp="1"/>
          </p:cNvSpPr>
          <p:nvPr>
            <p:ph sz="quarter" idx="1"/>
          </p:nvPr>
        </p:nvSpPr>
        <p:spPr>
          <a:xfrm>
            <a:off x="457200" y="1600200"/>
            <a:ext cx="7467600" cy="4873625"/>
          </a:xfrm>
        </p:spPr>
        <p:txBody>
          <a:bodyPr/>
          <a:lstStyle/>
          <a:p>
            <a:r>
              <a:rPr lang="en-GB" altLang="en-US" sz="3600"/>
              <a:t>Use headings for your draft so that you can have a clear structure, </a:t>
            </a:r>
            <a:r>
              <a:rPr lang="en-GB" altLang="en-US" sz="3600" u="sng"/>
              <a:t>then remove these before your final proofread</a:t>
            </a:r>
          </a:p>
          <a:p>
            <a:endParaRPr lang="en-GB" altLang="en-US" sz="3600" u="sng"/>
          </a:p>
          <a:p>
            <a:r>
              <a:rPr lang="en-GB" altLang="en-US" sz="3600"/>
              <a:t>Don’t forget to incorporate time in your plan for proof reading</a:t>
            </a:r>
          </a:p>
          <a:p>
            <a:endParaRPr lang="en-GB" altLang="en-US"/>
          </a:p>
          <a:p>
            <a:endParaRPr lang="en-GB" altLang="en-US"/>
          </a:p>
        </p:txBody>
      </p:sp>
      <p:pic>
        <p:nvPicPr>
          <p:cNvPr id="45060" name="Audio 7">
            <a:hlinkClick r:id="" action="ppaction://media"/>
            <a:extLst>
              <a:ext uri="{FF2B5EF4-FFF2-40B4-BE49-F238E27FC236}">
                <a16:creationId xmlns:a16="http://schemas.microsoft.com/office/drawing/2014/main" id="{E468DC2F-5B97-44C6-BADA-E6D55B5361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FC1326D5-9145-418C-92C1-AD47E9AD4D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6409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53C31-3DAC-4E4B-A268-838F07E2EFA1}"/>
              </a:ext>
            </a:extLst>
          </p:cNvPr>
          <p:cNvSpPr>
            <a:spLocks noGrp="1"/>
          </p:cNvSpPr>
          <p:nvPr>
            <p:ph type="title"/>
          </p:nvPr>
        </p:nvSpPr>
        <p:spPr/>
        <p:txBody>
          <a:bodyPr/>
          <a:lstStyle/>
          <a:p>
            <a:pPr>
              <a:defRPr/>
            </a:pPr>
            <a:r>
              <a:rPr lang="en-GB" sz="4400" dirty="0"/>
              <a:t>Making a plan…</a:t>
            </a:r>
          </a:p>
        </p:txBody>
      </p:sp>
      <p:sp>
        <p:nvSpPr>
          <p:cNvPr id="18435" name="Content Placeholder 2">
            <a:extLst>
              <a:ext uri="{FF2B5EF4-FFF2-40B4-BE49-F238E27FC236}">
                <a16:creationId xmlns:a16="http://schemas.microsoft.com/office/drawing/2014/main" id="{F237534E-CEA4-4B08-BB57-1E2048F0687D}"/>
              </a:ext>
            </a:extLst>
          </p:cNvPr>
          <p:cNvSpPr>
            <a:spLocks noGrp="1"/>
          </p:cNvSpPr>
          <p:nvPr>
            <p:ph sz="quarter" idx="1"/>
          </p:nvPr>
        </p:nvSpPr>
        <p:spPr>
          <a:xfrm>
            <a:off x="457200" y="1600200"/>
            <a:ext cx="7467600" cy="4873625"/>
          </a:xfrm>
        </p:spPr>
        <p:txBody>
          <a:bodyPr/>
          <a:lstStyle/>
          <a:p>
            <a:pPr marL="0" indent="0">
              <a:buFont typeface="Wingdings" panose="05000000000000000000" pitchFamily="2" charset="2"/>
              <a:buNone/>
              <a:defRPr/>
            </a:pPr>
            <a:r>
              <a:rPr lang="en-GB" altLang="en-US" sz="3200" dirty="0"/>
              <a:t>A common problem is straying off the core of your subject/question </a:t>
            </a:r>
          </a:p>
          <a:p>
            <a:pPr marL="0" indent="0">
              <a:buFont typeface="Wingdings" panose="05000000000000000000" pitchFamily="2" charset="2"/>
              <a:buNone/>
              <a:defRPr/>
            </a:pPr>
            <a:endParaRPr lang="en-GB" altLang="en-US" sz="3200" dirty="0"/>
          </a:p>
          <a:p>
            <a:pPr>
              <a:defRPr/>
            </a:pPr>
            <a:r>
              <a:rPr lang="en-GB" altLang="en-US" sz="3200" dirty="0"/>
              <a:t> </a:t>
            </a:r>
          </a:p>
          <a:p>
            <a:pPr>
              <a:defRPr/>
            </a:pPr>
            <a:endParaRPr lang="en-GB" altLang="en-US" dirty="0"/>
          </a:p>
        </p:txBody>
      </p:sp>
      <p:sp>
        <p:nvSpPr>
          <p:cNvPr id="8" name="Content Placeholder 2">
            <a:extLst>
              <a:ext uri="{FF2B5EF4-FFF2-40B4-BE49-F238E27FC236}">
                <a16:creationId xmlns:a16="http://schemas.microsoft.com/office/drawing/2014/main" id="{CCF30263-632B-495A-B624-F8B5166675D9}"/>
              </a:ext>
            </a:extLst>
          </p:cNvPr>
          <p:cNvSpPr txBox="1">
            <a:spLocks/>
          </p:cNvSpPr>
          <p:nvPr/>
        </p:nvSpPr>
        <p:spPr bwMode="auto">
          <a:xfrm>
            <a:off x="457200" y="3690938"/>
            <a:ext cx="7467600" cy="3087687"/>
          </a:xfrm>
          <a:prstGeom prst="rect">
            <a:avLst/>
          </a:prstGeom>
          <a:noFill/>
          <a:ln>
            <a:noFill/>
          </a:ln>
        </p:spPr>
        <p:txBody>
          <a:bodyPr/>
          <a:lstStyle>
            <a:lvl1pPr marL="273050" indent="-273050" algn="l" rtl="0" eaLnBrk="0" fontAlgn="base" hangingPunct="0">
              <a:spcBef>
                <a:spcPts val="600"/>
              </a:spcBef>
              <a:spcAft>
                <a:spcPct val="0"/>
              </a:spcAft>
              <a:buClr>
                <a:schemeClr val="accent1"/>
              </a:buClr>
              <a:buSzPct val="70000"/>
              <a:buFont typeface="Wingdings" panose="05000000000000000000"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anose="05020102010507070707"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anose="05000000000000000000"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anose="05000000000000000000"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anose="05020102010507070707"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Font typeface="Wingdings" panose="05000000000000000000" pitchFamily="2" charset="2"/>
              <a:buNone/>
              <a:defRPr/>
            </a:pPr>
            <a:r>
              <a:rPr lang="en-GB" altLang="en-US" sz="3200"/>
              <a:t>A common problem is straying off the core of your subject/question.  Some solutions to this are:</a:t>
            </a:r>
          </a:p>
          <a:p>
            <a:pPr marL="0" indent="0">
              <a:buFont typeface="Wingdings" panose="05000000000000000000" pitchFamily="2" charset="2"/>
              <a:buNone/>
              <a:defRPr/>
            </a:pPr>
            <a:endParaRPr lang="en-GB" altLang="en-US" sz="3200"/>
          </a:p>
          <a:p>
            <a:pPr>
              <a:defRPr/>
            </a:pPr>
            <a:r>
              <a:rPr lang="en-GB" altLang="en-US" sz="3200"/>
              <a:t> </a:t>
            </a:r>
          </a:p>
          <a:p>
            <a:pPr>
              <a:defRPr/>
            </a:pPr>
            <a:endParaRPr lang="en-GB" altLang="en-US" dirty="0"/>
          </a:p>
        </p:txBody>
      </p:sp>
      <p:pic>
        <p:nvPicPr>
          <p:cNvPr id="47109" name="Picture 2" descr="Pink Sticky Notes on White Table">
            <a:extLst>
              <a:ext uri="{FF2B5EF4-FFF2-40B4-BE49-F238E27FC236}">
                <a16:creationId xmlns:a16="http://schemas.microsoft.com/office/drawing/2014/main" id="{2B79E41D-632D-49D9-B545-47700ABEE2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997200"/>
            <a:ext cx="9144000" cy="386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Audio 10">
            <a:hlinkClick r:id="" action="ppaction://media"/>
            <a:extLst>
              <a:ext uri="{FF2B5EF4-FFF2-40B4-BE49-F238E27FC236}">
                <a16:creationId xmlns:a16="http://schemas.microsoft.com/office/drawing/2014/main" id="{F2E3A31E-5F5F-49FC-8858-73F4504C3D8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8FBC05F5-A67A-4552-AF72-E0CB4B3A3E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372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A0C83-D694-442C-94F0-F00C9992AEC4}"/>
              </a:ext>
            </a:extLst>
          </p:cNvPr>
          <p:cNvSpPr>
            <a:spLocks noGrp="1"/>
          </p:cNvSpPr>
          <p:nvPr>
            <p:ph type="title"/>
          </p:nvPr>
        </p:nvSpPr>
        <p:spPr/>
        <p:txBody>
          <a:bodyPr/>
          <a:lstStyle/>
          <a:p>
            <a:pPr>
              <a:defRPr/>
            </a:pPr>
            <a:r>
              <a:rPr lang="en-GB" sz="4000" dirty="0"/>
              <a:t>Making a plan…</a:t>
            </a:r>
          </a:p>
        </p:txBody>
      </p:sp>
      <p:sp>
        <p:nvSpPr>
          <p:cNvPr id="3" name="Content Placeholder 2">
            <a:extLst>
              <a:ext uri="{FF2B5EF4-FFF2-40B4-BE49-F238E27FC236}">
                <a16:creationId xmlns:a16="http://schemas.microsoft.com/office/drawing/2014/main" id="{7DBFA3A3-2671-42BF-8DEF-BC11BE7128D0}"/>
              </a:ext>
            </a:extLst>
          </p:cNvPr>
          <p:cNvSpPr>
            <a:spLocks noGrp="1"/>
          </p:cNvSpPr>
          <p:nvPr>
            <p:ph sz="quarter" idx="1"/>
          </p:nvPr>
        </p:nvSpPr>
        <p:spPr>
          <a:xfrm>
            <a:off x="457200" y="1651000"/>
            <a:ext cx="7467600" cy="4873625"/>
          </a:xfrm>
        </p:spPr>
        <p:txBody>
          <a:bodyPr/>
          <a:lstStyle/>
          <a:p>
            <a:pPr marL="0" indent="0">
              <a:buFont typeface="Wingdings" panose="05000000000000000000" pitchFamily="2" charset="2"/>
              <a:buNone/>
              <a:defRPr/>
            </a:pPr>
            <a:endParaRPr lang="en-GB" sz="3200" dirty="0"/>
          </a:p>
          <a:p>
            <a:pPr marL="0" indent="0">
              <a:buFont typeface="Wingdings" panose="05000000000000000000" pitchFamily="2" charset="2"/>
              <a:buNone/>
              <a:defRPr/>
            </a:pPr>
            <a:endParaRPr lang="en-GB" sz="3200" dirty="0"/>
          </a:p>
          <a:p>
            <a:pPr>
              <a:defRPr/>
            </a:pPr>
            <a:r>
              <a:rPr lang="en-GB" sz="4400" dirty="0"/>
              <a:t>Self questioning and monitoring   …   …   …</a:t>
            </a:r>
          </a:p>
        </p:txBody>
      </p:sp>
      <p:pic>
        <p:nvPicPr>
          <p:cNvPr id="49156" name="Audio 4">
            <a:hlinkClick r:id="" action="ppaction://media"/>
            <a:extLst>
              <a:ext uri="{FF2B5EF4-FFF2-40B4-BE49-F238E27FC236}">
                <a16:creationId xmlns:a16="http://schemas.microsoft.com/office/drawing/2014/main" id="{7CA5228D-CDAE-4666-B2A4-5D878F84EF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2CEEC016-9116-4BB8-A827-0ADD78B600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1797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90E92-8A4F-495B-8D52-1D91931CBD92}"/>
              </a:ext>
            </a:extLst>
          </p:cNvPr>
          <p:cNvSpPr>
            <a:spLocks noGrp="1"/>
          </p:cNvSpPr>
          <p:nvPr>
            <p:ph type="title"/>
          </p:nvPr>
        </p:nvSpPr>
        <p:spPr/>
        <p:txBody>
          <a:bodyPr>
            <a:noAutofit/>
          </a:bodyPr>
          <a:lstStyle/>
          <a:p>
            <a:pPr>
              <a:defRPr/>
            </a:pPr>
            <a:r>
              <a:rPr lang="en-GB" sz="4000" b="1" dirty="0"/>
              <a:t>Use a strong structure to keep you on track</a:t>
            </a:r>
          </a:p>
        </p:txBody>
      </p:sp>
      <p:sp>
        <p:nvSpPr>
          <p:cNvPr id="31747" name="Content Placeholder 2">
            <a:extLst>
              <a:ext uri="{FF2B5EF4-FFF2-40B4-BE49-F238E27FC236}">
                <a16:creationId xmlns:a16="http://schemas.microsoft.com/office/drawing/2014/main" id="{CCEE7310-3407-40A9-B2A1-715252609807}"/>
              </a:ext>
            </a:extLst>
          </p:cNvPr>
          <p:cNvSpPr>
            <a:spLocks noGrp="1"/>
          </p:cNvSpPr>
          <p:nvPr>
            <p:ph sz="quarter" idx="1"/>
          </p:nvPr>
        </p:nvSpPr>
        <p:spPr>
          <a:xfrm>
            <a:off x="457200" y="1600200"/>
            <a:ext cx="7467600" cy="4873625"/>
          </a:xfrm>
        </p:spPr>
        <p:txBody>
          <a:bodyPr/>
          <a:lstStyle/>
          <a:p>
            <a:pPr>
              <a:defRPr/>
            </a:pPr>
            <a:endParaRPr lang="en-GB" altLang="en-US" dirty="0"/>
          </a:p>
          <a:p>
            <a:pPr marL="0" indent="0">
              <a:buFont typeface="Wingdings" panose="05000000000000000000" pitchFamily="2" charset="2"/>
              <a:buNone/>
              <a:defRPr/>
            </a:pPr>
            <a:r>
              <a:rPr lang="en-GB" sz="3600" b="1" dirty="0"/>
              <a:t>Having a pre-determined structure can help. An example of a way you might structure your literature review is:</a:t>
            </a:r>
            <a:br>
              <a:rPr lang="en-GB" sz="3600" b="1" dirty="0"/>
            </a:br>
            <a:endParaRPr lang="en-GB" altLang="en-US" sz="3600" dirty="0"/>
          </a:p>
          <a:p>
            <a:pPr>
              <a:defRPr/>
            </a:pPr>
            <a:r>
              <a:rPr lang="en-GB" altLang="en-US" sz="3600" dirty="0"/>
              <a:t>Chronologically </a:t>
            </a:r>
          </a:p>
          <a:p>
            <a:pPr>
              <a:defRPr/>
            </a:pPr>
            <a:endParaRPr lang="en-GB" altLang="en-US" dirty="0"/>
          </a:p>
        </p:txBody>
      </p:sp>
      <p:pic>
        <p:nvPicPr>
          <p:cNvPr id="51204" name="Audio 6">
            <a:hlinkClick r:id="" action="ppaction://media"/>
            <a:extLst>
              <a:ext uri="{FF2B5EF4-FFF2-40B4-BE49-F238E27FC236}">
                <a16:creationId xmlns:a16="http://schemas.microsoft.com/office/drawing/2014/main" id="{0C94996B-92BD-4994-B254-755A4E68E6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BD88F95F-F267-44BA-8B17-DB6C70351C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1568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8274-EE74-4E28-8783-AA6961AB7D59}"/>
              </a:ext>
            </a:extLst>
          </p:cNvPr>
          <p:cNvSpPr>
            <a:spLocks noGrp="1"/>
          </p:cNvSpPr>
          <p:nvPr>
            <p:ph type="title"/>
          </p:nvPr>
        </p:nvSpPr>
        <p:spPr/>
        <p:txBody>
          <a:bodyPr>
            <a:noAutofit/>
          </a:bodyPr>
          <a:lstStyle/>
          <a:p>
            <a:pPr>
              <a:defRPr/>
            </a:pPr>
            <a:r>
              <a:rPr lang="en-GB" sz="3200" b="1" dirty="0"/>
              <a:t>Use a strong structure to keep you on track</a:t>
            </a:r>
          </a:p>
        </p:txBody>
      </p:sp>
      <p:sp>
        <p:nvSpPr>
          <p:cNvPr id="32771" name="Content Placeholder 2">
            <a:extLst>
              <a:ext uri="{FF2B5EF4-FFF2-40B4-BE49-F238E27FC236}">
                <a16:creationId xmlns:a16="http://schemas.microsoft.com/office/drawing/2014/main" id="{FDC41EF6-298D-4185-AD0E-8F7330E6E7E8}"/>
              </a:ext>
            </a:extLst>
          </p:cNvPr>
          <p:cNvSpPr>
            <a:spLocks noGrp="1"/>
          </p:cNvSpPr>
          <p:nvPr>
            <p:ph sz="quarter" idx="1"/>
          </p:nvPr>
        </p:nvSpPr>
        <p:spPr>
          <a:xfrm>
            <a:off x="457200" y="1600200"/>
            <a:ext cx="7467600" cy="4873625"/>
          </a:xfrm>
        </p:spPr>
        <p:txBody>
          <a:bodyPr/>
          <a:lstStyle/>
          <a:p>
            <a:pPr>
              <a:defRPr/>
            </a:pPr>
            <a:endParaRPr lang="en-GB" altLang="en-US" dirty="0"/>
          </a:p>
          <a:p>
            <a:pPr marL="0" indent="0">
              <a:buFont typeface="Wingdings" panose="05000000000000000000" pitchFamily="2" charset="2"/>
              <a:buNone/>
              <a:defRPr/>
            </a:pPr>
            <a:r>
              <a:rPr lang="en-GB" b="1" dirty="0"/>
              <a:t>Having a pre-determined structure can help. Another examples of a way you might structure your literature review is:</a:t>
            </a:r>
            <a:br>
              <a:rPr lang="en-GB" b="1" dirty="0"/>
            </a:br>
            <a:endParaRPr lang="en-GB" altLang="en-US" dirty="0"/>
          </a:p>
          <a:p>
            <a:pPr>
              <a:defRPr/>
            </a:pPr>
            <a:endParaRPr lang="en-GB" altLang="en-US" sz="3600" dirty="0"/>
          </a:p>
          <a:p>
            <a:pPr>
              <a:defRPr/>
            </a:pPr>
            <a:r>
              <a:rPr lang="en-GB" altLang="en-US" sz="3600" dirty="0"/>
              <a:t>By theme</a:t>
            </a:r>
          </a:p>
          <a:p>
            <a:pPr>
              <a:defRPr/>
            </a:pPr>
            <a:endParaRPr lang="en-GB" altLang="en-US" dirty="0"/>
          </a:p>
        </p:txBody>
      </p:sp>
      <p:pic>
        <p:nvPicPr>
          <p:cNvPr id="53252" name="Audio 3">
            <a:hlinkClick r:id="" action="ppaction://media"/>
            <a:extLst>
              <a:ext uri="{FF2B5EF4-FFF2-40B4-BE49-F238E27FC236}">
                <a16:creationId xmlns:a16="http://schemas.microsoft.com/office/drawing/2014/main" id="{44919FB5-B235-4439-A413-0156B2A4FC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27129DCA-C3AC-4ABF-A43A-8E82E38B77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2016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F3AB-293D-4CE9-93CD-A3125592ACAA}"/>
              </a:ext>
            </a:extLst>
          </p:cNvPr>
          <p:cNvSpPr>
            <a:spLocks noGrp="1"/>
          </p:cNvSpPr>
          <p:nvPr>
            <p:ph type="title"/>
          </p:nvPr>
        </p:nvSpPr>
        <p:spPr/>
        <p:txBody>
          <a:bodyPr>
            <a:noAutofit/>
          </a:bodyPr>
          <a:lstStyle/>
          <a:p>
            <a:pPr>
              <a:defRPr/>
            </a:pPr>
            <a:r>
              <a:rPr lang="en-GB" sz="2000" b="1" dirty="0"/>
              <a:t>Having a pre-determined structure can help. Examples of ways you might structure your literature review are:</a:t>
            </a:r>
            <a:br>
              <a:rPr lang="en-GB" sz="2000" b="1" dirty="0"/>
            </a:br>
            <a:endParaRPr lang="en-GB" sz="2000" b="1" dirty="0"/>
          </a:p>
        </p:txBody>
      </p:sp>
      <p:sp>
        <p:nvSpPr>
          <p:cNvPr id="55299" name="Content Placeholder 2">
            <a:extLst>
              <a:ext uri="{FF2B5EF4-FFF2-40B4-BE49-F238E27FC236}">
                <a16:creationId xmlns:a16="http://schemas.microsoft.com/office/drawing/2014/main" id="{749DA50A-DE7E-43C5-B288-201578F1AC11}"/>
              </a:ext>
            </a:extLst>
          </p:cNvPr>
          <p:cNvSpPr>
            <a:spLocks noGrp="1"/>
          </p:cNvSpPr>
          <p:nvPr>
            <p:ph sz="quarter" idx="1"/>
          </p:nvPr>
        </p:nvSpPr>
        <p:spPr>
          <a:xfrm>
            <a:off x="457200" y="1600200"/>
            <a:ext cx="7467600" cy="4873625"/>
          </a:xfrm>
        </p:spPr>
        <p:txBody>
          <a:bodyPr/>
          <a:lstStyle/>
          <a:p>
            <a:endParaRPr lang="en-GB" altLang="en-US" sz="3200"/>
          </a:p>
          <a:p>
            <a:endParaRPr lang="en-GB" altLang="en-US" sz="4400"/>
          </a:p>
          <a:p>
            <a:endParaRPr lang="en-GB" altLang="en-US" sz="4400"/>
          </a:p>
          <a:p>
            <a:r>
              <a:rPr lang="en-GB" altLang="en-US" sz="4400"/>
              <a:t>By sector  …   …   …</a:t>
            </a:r>
            <a:endParaRPr lang="en-GB" altLang="en-US" sz="1800"/>
          </a:p>
        </p:txBody>
      </p:sp>
      <p:pic>
        <p:nvPicPr>
          <p:cNvPr id="55300" name="Audio 7">
            <a:hlinkClick r:id="" action="ppaction://media"/>
            <a:extLst>
              <a:ext uri="{FF2B5EF4-FFF2-40B4-BE49-F238E27FC236}">
                <a16:creationId xmlns:a16="http://schemas.microsoft.com/office/drawing/2014/main" id="{63B00256-54F8-43AF-9B67-33B9B4395E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AAE0838B-CBBF-437B-87B6-A47FA9625A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586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2B5A-898F-4586-A60B-63A45FB12BCF}"/>
              </a:ext>
            </a:extLst>
          </p:cNvPr>
          <p:cNvSpPr>
            <a:spLocks noGrp="1"/>
          </p:cNvSpPr>
          <p:nvPr>
            <p:ph type="title"/>
          </p:nvPr>
        </p:nvSpPr>
        <p:spPr/>
        <p:txBody>
          <a:bodyPr>
            <a:noAutofit/>
          </a:bodyPr>
          <a:lstStyle/>
          <a:p>
            <a:pPr>
              <a:defRPr/>
            </a:pPr>
            <a:br>
              <a:rPr lang="en-GB" sz="2400" dirty="0">
                <a:solidFill>
                  <a:srgbClr val="575F6D"/>
                </a:solidFill>
              </a:rPr>
            </a:br>
            <a:br>
              <a:rPr lang="en-GB" sz="2400" dirty="0">
                <a:solidFill>
                  <a:srgbClr val="575F6D"/>
                </a:solidFill>
              </a:rPr>
            </a:br>
            <a:br>
              <a:rPr lang="en-GB" sz="2400" dirty="0">
                <a:solidFill>
                  <a:srgbClr val="575F6D"/>
                </a:solidFill>
              </a:rPr>
            </a:br>
            <a:r>
              <a:rPr lang="en-GB" sz="2000" b="1" dirty="0">
                <a:solidFill>
                  <a:srgbClr val="575F6D"/>
                </a:solidFill>
              </a:rPr>
              <a:t>Having a pre-determined structure can help. Examples of ways you might structure your literature review are:</a:t>
            </a:r>
            <a:br>
              <a:rPr lang="en-GB" sz="2000" b="1" dirty="0">
                <a:solidFill>
                  <a:srgbClr val="575F6D"/>
                </a:solidFill>
              </a:rPr>
            </a:br>
            <a:endParaRPr lang="en-GB" sz="2000" b="1" dirty="0"/>
          </a:p>
        </p:txBody>
      </p:sp>
      <p:sp>
        <p:nvSpPr>
          <p:cNvPr id="57347" name="Content Placeholder 2">
            <a:extLst>
              <a:ext uri="{FF2B5EF4-FFF2-40B4-BE49-F238E27FC236}">
                <a16:creationId xmlns:a16="http://schemas.microsoft.com/office/drawing/2014/main" id="{15A88DD4-91DE-4293-8A81-98D3E5A68F26}"/>
              </a:ext>
            </a:extLst>
          </p:cNvPr>
          <p:cNvSpPr>
            <a:spLocks noGrp="1"/>
          </p:cNvSpPr>
          <p:nvPr>
            <p:ph sz="quarter" idx="1"/>
          </p:nvPr>
        </p:nvSpPr>
        <p:spPr>
          <a:xfrm>
            <a:off x="457200" y="1600200"/>
            <a:ext cx="7467600" cy="4873625"/>
          </a:xfrm>
        </p:spPr>
        <p:txBody>
          <a:bodyPr/>
          <a:lstStyle/>
          <a:p>
            <a:endParaRPr lang="en-GB" altLang="en-US"/>
          </a:p>
          <a:p>
            <a:endParaRPr lang="en-GB" altLang="en-US" sz="4800"/>
          </a:p>
          <a:p>
            <a:r>
              <a:rPr lang="en-GB" altLang="en-US" sz="4800"/>
              <a:t>Development of ideas … </a:t>
            </a:r>
          </a:p>
          <a:p>
            <a:endParaRPr lang="en-GB" altLang="en-US"/>
          </a:p>
        </p:txBody>
      </p:sp>
      <p:pic>
        <p:nvPicPr>
          <p:cNvPr id="57348" name="Audio 7">
            <a:hlinkClick r:id="" action="ppaction://media"/>
            <a:extLst>
              <a:ext uri="{FF2B5EF4-FFF2-40B4-BE49-F238E27FC236}">
                <a16:creationId xmlns:a16="http://schemas.microsoft.com/office/drawing/2014/main" id="{8722E936-B327-458E-91AA-5DED41B65B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Audio 12">
            <a:hlinkClick r:id="" action="ppaction://media"/>
            <a:extLst>
              <a:ext uri="{FF2B5EF4-FFF2-40B4-BE49-F238E27FC236}">
                <a16:creationId xmlns:a16="http://schemas.microsoft.com/office/drawing/2014/main" id="{4817AE8B-1A45-4419-89BA-19E0D7C2C7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1573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A1C83-C949-43B7-B160-D22255AE5E15}"/>
              </a:ext>
            </a:extLst>
          </p:cNvPr>
          <p:cNvSpPr>
            <a:spLocks noGrp="1"/>
          </p:cNvSpPr>
          <p:nvPr>
            <p:ph type="title"/>
          </p:nvPr>
        </p:nvSpPr>
        <p:spPr/>
        <p:txBody>
          <a:bodyPr>
            <a:normAutofit fontScale="90000"/>
          </a:bodyPr>
          <a:lstStyle/>
          <a:p>
            <a:pPr>
              <a:defRPr/>
            </a:pPr>
            <a:r>
              <a:rPr lang="en-GB" sz="2000" b="1" dirty="0">
                <a:solidFill>
                  <a:srgbClr val="575F6D"/>
                </a:solidFill>
              </a:rPr>
              <a:t>Having a pre-determined structure can help. Examples of ways you might structure your literature review are:</a:t>
            </a:r>
            <a:br>
              <a:rPr lang="en-GB" sz="2000" b="1" dirty="0">
                <a:solidFill>
                  <a:srgbClr val="575F6D"/>
                </a:solidFill>
              </a:rPr>
            </a:br>
            <a:endParaRPr lang="en-GB" b="1" dirty="0"/>
          </a:p>
        </p:txBody>
      </p:sp>
      <p:sp>
        <p:nvSpPr>
          <p:cNvPr id="59395" name="Content Placeholder 2">
            <a:extLst>
              <a:ext uri="{FF2B5EF4-FFF2-40B4-BE49-F238E27FC236}">
                <a16:creationId xmlns:a16="http://schemas.microsoft.com/office/drawing/2014/main" id="{4336E2D1-0B1A-4D7D-BC55-675B3354529E}"/>
              </a:ext>
            </a:extLst>
          </p:cNvPr>
          <p:cNvSpPr>
            <a:spLocks noGrp="1"/>
          </p:cNvSpPr>
          <p:nvPr>
            <p:ph sz="quarter" idx="1"/>
          </p:nvPr>
        </p:nvSpPr>
        <p:spPr>
          <a:xfrm>
            <a:off x="457200" y="1196975"/>
            <a:ext cx="7467600" cy="5276850"/>
          </a:xfrm>
        </p:spPr>
        <p:txBody>
          <a:bodyPr/>
          <a:lstStyle/>
          <a:p>
            <a:endParaRPr lang="en-GB" altLang="en-US"/>
          </a:p>
          <a:p>
            <a:r>
              <a:rPr lang="en-GB" altLang="en-US" sz="3200"/>
              <a:t>A combination of these strategies, or by another structure you create  </a:t>
            </a:r>
          </a:p>
          <a:p>
            <a:r>
              <a:rPr lang="en-GB" altLang="en-US" sz="3200"/>
              <a:t>There are many possible structures, and you need to establish one that will best fit the ‘story’ about your subject</a:t>
            </a:r>
          </a:p>
          <a:p>
            <a:r>
              <a:rPr lang="en-GB" altLang="en-US" sz="3200"/>
              <a:t> Once you have established your structure you need to outline it for your reader </a:t>
            </a:r>
            <a:r>
              <a:rPr lang="en-GB" altLang="en-US" sz="3200" u="sng"/>
              <a:t>and then follow it.</a:t>
            </a:r>
          </a:p>
          <a:p>
            <a:endParaRPr lang="en-GB" altLang="en-US"/>
          </a:p>
        </p:txBody>
      </p:sp>
      <p:pic>
        <p:nvPicPr>
          <p:cNvPr id="59396" name="Audio 3">
            <a:hlinkClick r:id="" action="ppaction://media"/>
            <a:extLst>
              <a:ext uri="{FF2B5EF4-FFF2-40B4-BE49-F238E27FC236}">
                <a16:creationId xmlns:a16="http://schemas.microsoft.com/office/drawing/2014/main" id="{56C07584-C4D7-4E39-A05A-334DB690AD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869ABA2C-5589-41EE-9E28-3C7FA972F1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4137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DBB4F-460B-458C-AA79-29F6AB92F5FF}"/>
              </a:ext>
            </a:extLst>
          </p:cNvPr>
          <p:cNvSpPr>
            <a:spLocks noGrp="1"/>
          </p:cNvSpPr>
          <p:nvPr>
            <p:ph type="title"/>
          </p:nvPr>
        </p:nvSpPr>
        <p:spPr/>
        <p:txBody>
          <a:bodyPr/>
          <a:lstStyle/>
          <a:p>
            <a:pPr>
              <a:defRPr/>
            </a:pPr>
            <a:r>
              <a:rPr lang="en-GB" dirty="0"/>
              <a:t>One way to keep on track and ensure continuity</a:t>
            </a:r>
          </a:p>
        </p:txBody>
      </p:sp>
      <p:sp>
        <p:nvSpPr>
          <p:cNvPr id="61443" name="Content Placeholder 2">
            <a:extLst>
              <a:ext uri="{FF2B5EF4-FFF2-40B4-BE49-F238E27FC236}">
                <a16:creationId xmlns:a16="http://schemas.microsoft.com/office/drawing/2014/main" id="{EAF87E46-FB61-4C42-BEA2-6F3E76EA8AA0}"/>
              </a:ext>
            </a:extLst>
          </p:cNvPr>
          <p:cNvSpPr>
            <a:spLocks noGrp="1"/>
          </p:cNvSpPr>
          <p:nvPr>
            <p:ph sz="quarter" idx="1"/>
          </p:nvPr>
        </p:nvSpPr>
        <p:spPr>
          <a:xfrm>
            <a:off x="457200" y="1600200"/>
            <a:ext cx="7467600" cy="4873625"/>
          </a:xfrm>
        </p:spPr>
        <p:txBody>
          <a:bodyPr/>
          <a:lstStyle/>
          <a:p>
            <a:endParaRPr lang="en-GB" altLang="en-US"/>
          </a:p>
          <a:p>
            <a:endParaRPr lang="en-GB" altLang="en-US"/>
          </a:p>
          <a:p>
            <a:endParaRPr lang="en-GB" altLang="en-US"/>
          </a:p>
          <a:p>
            <a:r>
              <a:rPr lang="en-GB" altLang="en-US" sz="4000"/>
              <a:t>Structure, narrative and academia …   …   …</a:t>
            </a:r>
          </a:p>
        </p:txBody>
      </p:sp>
      <p:pic>
        <p:nvPicPr>
          <p:cNvPr id="61444" name="Audio 4">
            <a:hlinkClick r:id="" action="ppaction://media"/>
            <a:extLst>
              <a:ext uri="{FF2B5EF4-FFF2-40B4-BE49-F238E27FC236}">
                <a16:creationId xmlns:a16="http://schemas.microsoft.com/office/drawing/2014/main" id="{2C2B8252-1442-45C7-9B54-1018BD24C8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udio 9">
            <a:hlinkClick r:id="" action="ppaction://media"/>
            <a:extLst>
              <a:ext uri="{FF2B5EF4-FFF2-40B4-BE49-F238E27FC236}">
                <a16:creationId xmlns:a16="http://schemas.microsoft.com/office/drawing/2014/main" id="{4F4EB05A-8F77-4CFC-BF1E-39F47762A0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1282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F05F6-CDDD-4ACD-A4A8-DF53B66EEC98}"/>
              </a:ext>
            </a:extLst>
          </p:cNvPr>
          <p:cNvSpPr>
            <a:spLocks noGrp="1"/>
          </p:cNvSpPr>
          <p:nvPr>
            <p:ph type="title"/>
          </p:nvPr>
        </p:nvSpPr>
        <p:spPr/>
        <p:txBody>
          <a:bodyPr/>
          <a:lstStyle/>
          <a:p>
            <a:pPr>
              <a:defRPr/>
            </a:pPr>
            <a:r>
              <a:rPr lang="en-GB" sz="4400" b="1" dirty="0"/>
              <a:t>Remember…..</a:t>
            </a:r>
          </a:p>
        </p:txBody>
      </p:sp>
      <p:sp>
        <p:nvSpPr>
          <p:cNvPr id="63491" name="Content Placeholder 2">
            <a:extLst>
              <a:ext uri="{FF2B5EF4-FFF2-40B4-BE49-F238E27FC236}">
                <a16:creationId xmlns:a16="http://schemas.microsoft.com/office/drawing/2014/main" id="{B492A264-39CA-4BAA-BDF8-770578A81684}"/>
              </a:ext>
            </a:extLst>
          </p:cNvPr>
          <p:cNvSpPr>
            <a:spLocks noGrp="1"/>
          </p:cNvSpPr>
          <p:nvPr>
            <p:ph sz="quarter" idx="1"/>
          </p:nvPr>
        </p:nvSpPr>
        <p:spPr>
          <a:xfrm>
            <a:off x="107950" y="1600200"/>
            <a:ext cx="8640763" cy="4873625"/>
          </a:xfrm>
        </p:spPr>
        <p:txBody>
          <a:bodyPr/>
          <a:lstStyle/>
          <a:p>
            <a:endParaRPr lang="en-GB" altLang="en-US" sz="4000"/>
          </a:p>
          <a:p>
            <a:endParaRPr lang="en-GB" altLang="en-US" sz="4000"/>
          </a:p>
          <a:p>
            <a:r>
              <a:rPr lang="en-GB" altLang="en-US" sz="4000"/>
              <a:t> Identify the key articles which will need in-depth critique</a:t>
            </a:r>
          </a:p>
        </p:txBody>
      </p:sp>
      <p:pic>
        <p:nvPicPr>
          <p:cNvPr id="63492" name="Audio 5">
            <a:hlinkClick r:id="" action="ppaction://media"/>
            <a:extLst>
              <a:ext uri="{FF2B5EF4-FFF2-40B4-BE49-F238E27FC236}">
                <a16:creationId xmlns:a16="http://schemas.microsoft.com/office/drawing/2014/main" id="{EE551EE2-EE06-4485-BFC6-DB07BC578E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udio 10">
            <a:hlinkClick r:id="" action="ppaction://media"/>
            <a:extLst>
              <a:ext uri="{FF2B5EF4-FFF2-40B4-BE49-F238E27FC236}">
                <a16:creationId xmlns:a16="http://schemas.microsoft.com/office/drawing/2014/main" id="{38A5FD73-7B94-45CC-B7E9-4CE418C402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263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CA822-F770-4A8D-8421-A4DE01C93031}"/>
              </a:ext>
            </a:extLst>
          </p:cNvPr>
          <p:cNvSpPr>
            <a:spLocks noGrp="1"/>
          </p:cNvSpPr>
          <p:nvPr>
            <p:ph type="title"/>
          </p:nvPr>
        </p:nvSpPr>
        <p:spPr/>
        <p:txBody>
          <a:bodyPr/>
          <a:lstStyle/>
          <a:p>
            <a:pPr>
              <a:defRPr/>
            </a:pPr>
            <a:r>
              <a:rPr lang="en-GB" dirty="0"/>
              <a:t>THE MAIN BODY: Comparative critique and </a:t>
            </a:r>
            <a:r>
              <a:rPr lang="en-GB"/>
              <a:t>deeper critique</a:t>
            </a:r>
            <a:endParaRPr lang="en-GB" dirty="0"/>
          </a:p>
        </p:txBody>
      </p:sp>
      <p:sp>
        <p:nvSpPr>
          <p:cNvPr id="65539" name="Content Placeholder 5">
            <a:extLst>
              <a:ext uri="{FF2B5EF4-FFF2-40B4-BE49-F238E27FC236}">
                <a16:creationId xmlns:a16="http://schemas.microsoft.com/office/drawing/2014/main" id="{2FD535B4-9991-42CE-BC59-06425ABD9940}"/>
              </a:ext>
            </a:extLst>
          </p:cNvPr>
          <p:cNvSpPr>
            <a:spLocks noGrp="1"/>
          </p:cNvSpPr>
          <p:nvPr>
            <p:ph sz="quarter" idx="1"/>
          </p:nvPr>
        </p:nvSpPr>
        <p:spPr>
          <a:xfrm>
            <a:off x="0" y="1600200"/>
            <a:ext cx="8748713" cy="4873625"/>
          </a:xfrm>
        </p:spPr>
        <p:txBody>
          <a:bodyPr/>
          <a:lstStyle/>
          <a:p>
            <a:r>
              <a:rPr lang="en-GB" altLang="en-US" sz="3200"/>
              <a:t>Background information, provided to contextualise your subject, can be subjected to comparative analysis</a:t>
            </a:r>
          </a:p>
          <a:p>
            <a:r>
              <a:rPr lang="en-GB" altLang="en-US" sz="3200"/>
              <a:t>Material of more central importance merits more in-depth scrutiny.  </a:t>
            </a:r>
          </a:p>
          <a:p>
            <a:r>
              <a:rPr lang="en-GB" altLang="en-US" sz="3200"/>
              <a:t>This material is critiqued to move beyond description and comparative analysis and provide constructively critical exploration, backed by supportive evidence or theory</a:t>
            </a:r>
            <a:r>
              <a:rPr lang="en-GB" altLang="en-US"/>
              <a:t>. </a:t>
            </a:r>
          </a:p>
          <a:p>
            <a:endParaRPr lang="en-GB" altLang="en-US"/>
          </a:p>
        </p:txBody>
      </p:sp>
      <p:pic>
        <p:nvPicPr>
          <p:cNvPr id="65540" name="Audio 22">
            <a:hlinkClick r:id="" action="ppaction://media"/>
            <a:extLst>
              <a:ext uri="{FF2B5EF4-FFF2-40B4-BE49-F238E27FC236}">
                <a16:creationId xmlns:a16="http://schemas.microsoft.com/office/drawing/2014/main" id="{C5AE0BE8-12FD-46CA-A4BA-BFC2CB7725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CA4982CB-7EF5-4AE0-BE99-63F813144C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8399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09E09-17F6-4EE8-B620-9D8A4B96A46C}"/>
              </a:ext>
            </a:extLst>
          </p:cNvPr>
          <p:cNvSpPr>
            <a:spLocks noGrp="1"/>
          </p:cNvSpPr>
          <p:nvPr>
            <p:ph type="title"/>
          </p:nvPr>
        </p:nvSpPr>
        <p:spPr/>
        <p:txBody>
          <a:bodyPr/>
          <a:lstStyle/>
          <a:p>
            <a:pPr>
              <a:defRPr/>
            </a:pPr>
            <a:r>
              <a:rPr lang="en-GB" b="1" dirty="0"/>
              <a:t>Check research pro forma 1, 2 and 3 on Moodle</a:t>
            </a:r>
            <a:endParaRPr lang="en-GB" dirty="0"/>
          </a:p>
        </p:txBody>
      </p:sp>
      <p:sp>
        <p:nvSpPr>
          <p:cNvPr id="67587" name="Content Placeholder 2">
            <a:extLst>
              <a:ext uri="{FF2B5EF4-FFF2-40B4-BE49-F238E27FC236}">
                <a16:creationId xmlns:a16="http://schemas.microsoft.com/office/drawing/2014/main" id="{A9A63EA3-6792-4DF5-BDD4-8C43BF8E0B30}"/>
              </a:ext>
            </a:extLst>
          </p:cNvPr>
          <p:cNvSpPr>
            <a:spLocks noGrp="1"/>
          </p:cNvSpPr>
          <p:nvPr>
            <p:ph sz="quarter" idx="1"/>
          </p:nvPr>
        </p:nvSpPr>
        <p:spPr/>
        <p:txBody>
          <a:bodyPr/>
          <a:lstStyle/>
          <a:p>
            <a:endParaRPr lang="en-GB" altLang="en-US"/>
          </a:p>
          <a:p>
            <a:pPr>
              <a:lnSpc>
                <a:spcPct val="250000"/>
              </a:lnSpc>
            </a:pPr>
            <a:r>
              <a:rPr lang="en-GB" altLang="en-US"/>
              <a:t>Use one, or a combination of these to critique your literature</a:t>
            </a:r>
          </a:p>
        </p:txBody>
      </p:sp>
      <p:pic>
        <p:nvPicPr>
          <p:cNvPr id="67588" name="Content Placeholder 4">
            <a:extLst>
              <a:ext uri="{FF2B5EF4-FFF2-40B4-BE49-F238E27FC236}">
                <a16:creationId xmlns:a16="http://schemas.microsoft.com/office/drawing/2014/main" id="{0D878F8A-1C4B-4631-B725-655FB18C37E6}"/>
              </a:ext>
            </a:extLst>
          </p:cNvPr>
          <p:cNvPicPr>
            <a:picLocks noGrp="1" noChangeAspect="1" noChangeArrowheads="1"/>
          </p:cNvPicPr>
          <p:nvPr>
            <p:ph sz="quarter" idx="2"/>
          </p:nvPr>
        </p:nvPicPr>
        <p:blipFill>
          <a:blip r:embed="rId5">
            <a:extLst>
              <a:ext uri="{28A0092B-C50C-407E-A947-70E740481C1C}">
                <a14:useLocalDpi xmlns:a14="http://schemas.microsoft.com/office/drawing/2010/main" val="0"/>
              </a:ext>
            </a:extLst>
          </a:blip>
          <a:srcRect/>
          <a:stretch>
            <a:fillRect/>
          </a:stretch>
        </p:blipFill>
        <p:spPr>
          <a:xfrm>
            <a:off x="4270375" y="2057400"/>
            <a:ext cx="3657600" cy="3657600"/>
          </a:xfrm>
        </p:spPr>
      </p:pic>
      <p:pic>
        <p:nvPicPr>
          <p:cNvPr id="67589" name="Audio 11">
            <a:hlinkClick r:id="" action="ppaction://media"/>
            <a:extLst>
              <a:ext uri="{FF2B5EF4-FFF2-40B4-BE49-F238E27FC236}">
                <a16:creationId xmlns:a16="http://schemas.microsoft.com/office/drawing/2014/main" id="{4EB3C714-16C0-491B-B62A-E352811EAD7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3051478E-6E41-4EF7-BA57-8694EAEDB5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673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B97F4-90C6-46B6-B4BA-CB98760EA1BA}"/>
              </a:ext>
            </a:extLst>
          </p:cNvPr>
          <p:cNvSpPr>
            <a:spLocks noGrp="1"/>
          </p:cNvSpPr>
          <p:nvPr>
            <p:ph type="title"/>
          </p:nvPr>
        </p:nvSpPr>
        <p:spPr>
          <a:xfrm>
            <a:off x="457200" y="274638"/>
            <a:ext cx="7467600" cy="1785937"/>
          </a:xfrm>
        </p:spPr>
        <p:txBody>
          <a:bodyPr>
            <a:normAutofit fontScale="90000"/>
          </a:bodyPr>
          <a:lstStyle/>
          <a:p>
            <a:pPr>
              <a:defRPr/>
            </a:pPr>
            <a:r>
              <a:rPr lang="en-GB" sz="4800" dirty="0"/>
              <a:t>SO, REMEMBER THE IMPORTANCE OF: Making a plan…</a:t>
            </a:r>
          </a:p>
        </p:txBody>
      </p:sp>
      <p:sp>
        <p:nvSpPr>
          <p:cNvPr id="69635" name="Content Placeholder 2">
            <a:extLst>
              <a:ext uri="{FF2B5EF4-FFF2-40B4-BE49-F238E27FC236}">
                <a16:creationId xmlns:a16="http://schemas.microsoft.com/office/drawing/2014/main" id="{A45EBF61-B761-4874-AEBE-80B861EF8C23}"/>
              </a:ext>
            </a:extLst>
          </p:cNvPr>
          <p:cNvSpPr>
            <a:spLocks noGrp="1"/>
          </p:cNvSpPr>
          <p:nvPr>
            <p:ph sz="quarter" idx="1"/>
          </p:nvPr>
        </p:nvSpPr>
        <p:spPr>
          <a:xfrm>
            <a:off x="457200" y="1600200"/>
            <a:ext cx="7467600" cy="4873625"/>
          </a:xfrm>
        </p:spPr>
        <p:txBody>
          <a:bodyPr/>
          <a:lstStyle/>
          <a:p>
            <a:endParaRPr lang="en-GB" altLang="en-US"/>
          </a:p>
          <a:p>
            <a:endParaRPr lang="en-GB" altLang="en-US"/>
          </a:p>
          <a:p>
            <a:r>
              <a:rPr lang="en-GB" altLang="en-US" sz="4800"/>
              <a:t>Devising a plan for the work you have to undertake….</a:t>
            </a:r>
          </a:p>
        </p:txBody>
      </p:sp>
      <p:pic>
        <p:nvPicPr>
          <p:cNvPr id="69636" name="Audio 3">
            <a:hlinkClick r:id="" action="ppaction://media"/>
            <a:extLst>
              <a:ext uri="{FF2B5EF4-FFF2-40B4-BE49-F238E27FC236}">
                <a16:creationId xmlns:a16="http://schemas.microsoft.com/office/drawing/2014/main" id="{462B0106-A59A-41FB-A8BB-F3319E3174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588FC21D-8E78-4DFE-8E5E-8F503C34BA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927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25E03-8F32-4F08-9FE9-B9880009010D}"/>
              </a:ext>
            </a:extLst>
          </p:cNvPr>
          <p:cNvSpPr>
            <a:spLocks noGrp="1"/>
          </p:cNvSpPr>
          <p:nvPr>
            <p:ph type="title"/>
          </p:nvPr>
        </p:nvSpPr>
        <p:spPr/>
        <p:txBody>
          <a:bodyPr/>
          <a:lstStyle/>
          <a:p>
            <a:pPr>
              <a:defRPr/>
            </a:pPr>
            <a:r>
              <a:rPr lang="en-GB" b="1" dirty="0"/>
              <a:t>This needs time management</a:t>
            </a:r>
          </a:p>
        </p:txBody>
      </p:sp>
      <p:sp>
        <p:nvSpPr>
          <p:cNvPr id="71683" name="Content Placeholder 2">
            <a:extLst>
              <a:ext uri="{FF2B5EF4-FFF2-40B4-BE49-F238E27FC236}">
                <a16:creationId xmlns:a16="http://schemas.microsoft.com/office/drawing/2014/main" id="{10839F9B-5C34-448B-909B-4AFAE0AA571F}"/>
              </a:ext>
            </a:extLst>
          </p:cNvPr>
          <p:cNvSpPr>
            <a:spLocks noGrp="1"/>
          </p:cNvSpPr>
          <p:nvPr>
            <p:ph sz="quarter" idx="1"/>
          </p:nvPr>
        </p:nvSpPr>
        <p:spPr/>
        <p:txBody>
          <a:bodyPr/>
          <a:lstStyle/>
          <a:p>
            <a:endParaRPr lang="en-GB" altLang="en-US"/>
          </a:p>
          <a:p>
            <a:endParaRPr lang="en-GB" altLang="en-US"/>
          </a:p>
          <a:p>
            <a:endParaRPr lang="en-GB" altLang="en-US"/>
          </a:p>
          <a:p>
            <a:endParaRPr lang="en-GB" altLang="en-US"/>
          </a:p>
        </p:txBody>
      </p:sp>
      <p:pic>
        <p:nvPicPr>
          <p:cNvPr id="71684" name="Content Placeholder 4">
            <a:extLst>
              <a:ext uri="{FF2B5EF4-FFF2-40B4-BE49-F238E27FC236}">
                <a16:creationId xmlns:a16="http://schemas.microsoft.com/office/drawing/2014/main" id="{AA0D8D56-66A6-455A-8155-7C469758B218}"/>
              </a:ext>
            </a:extLst>
          </p:cNvPr>
          <p:cNvPicPr>
            <a:picLocks noGrp="1" noChangeAspect="1" noChangeArrowheads="1"/>
          </p:cNvPicPr>
          <p:nvPr>
            <p:ph sz="quarter" idx="2"/>
          </p:nvPr>
        </p:nvPicPr>
        <p:blipFill>
          <a:blip r:embed="rId5">
            <a:extLst>
              <a:ext uri="{28A0092B-C50C-407E-A947-70E740481C1C}">
                <a14:useLocalDpi xmlns:a14="http://schemas.microsoft.com/office/drawing/2010/main" val="0"/>
              </a:ext>
            </a:extLst>
          </a:blip>
          <a:srcRect/>
          <a:stretch>
            <a:fillRect/>
          </a:stretch>
        </p:blipFill>
        <p:spPr>
          <a:xfrm>
            <a:off x="250825" y="2365375"/>
            <a:ext cx="8291513" cy="3151188"/>
          </a:xfrm>
        </p:spPr>
      </p:pic>
      <p:pic>
        <p:nvPicPr>
          <p:cNvPr id="71685" name="Audio 2">
            <a:hlinkClick r:id="" action="ppaction://media"/>
            <a:extLst>
              <a:ext uri="{FF2B5EF4-FFF2-40B4-BE49-F238E27FC236}">
                <a16:creationId xmlns:a16="http://schemas.microsoft.com/office/drawing/2014/main" id="{1145A468-1AB3-4839-AED0-7C60809517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973326BF-25E6-4D08-8727-BE80BCA86D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636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2A011-53A3-4706-A68A-B64085B9F986}"/>
              </a:ext>
            </a:extLst>
          </p:cNvPr>
          <p:cNvSpPr>
            <a:spLocks noGrp="1"/>
          </p:cNvSpPr>
          <p:nvPr>
            <p:ph type="title"/>
          </p:nvPr>
        </p:nvSpPr>
        <p:spPr/>
        <p:txBody>
          <a:bodyPr/>
          <a:lstStyle/>
          <a:p>
            <a:pPr eaLnBrk="1" fontAlgn="auto" hangingPunct="1">
              <a:spcAft>
                <a:spcPts val="0"/>
              </a:spcAft>
              <a:defRPr/>
            </a:pPr>
            <a:r>
              <a:rPr lang="en-GB" b="1" dirty="0"/>
              <a:t>REMEMBER, USE YOUR </a:t>
            </a:r>
            <a:br>
              <a:rPr lang="en-GB" b="1" dirty="0"/>
            </a:br>
            <a:r>
              <a:rPr lang="en-GB" b="1" dirty="0"/>
              <a:t>SUPERVISION WISELY</a:t>
            </a:r>
          </a:p>
        </p:txBody>
      </p:sp>
      <p:sp>
        <p:nvSpPr>
          <p:cNvPr id="3" name="Content Placeholder 2">
            <a:extLst>
              <a:ext uri="{FF2B5EF4-FFF2-40B4-BE49-F238E27FC236}">
                <a16:creationId xmlns:a16="http://schemas.microsoft.com/office/drawing/2014/main" id="{2A39409F-8194-4F6D-A8C2-7F46D0CC8747}"/>
              </a:ext>
            </a:extLst>
          </p:cNvPr>
          <p:cNvSpPr>
            <a:spLocks noGrp="1"/>
          </p:cNvSpPr>
          <p:nvPr>
            <p:ph sz="quarter" idx="1"/>
          </p:nvPr>
        </p:nvSpPr>
        <p:spPr>
          <a:xfrm>
            <a:off x="323850" y="1628775"/>
            <a:ext cx="7467600" cy="4873625"/>
          </a:xfrm>
        </p:spPr>
        <p:txBody>
          <a:bodyPr/>
          <a:lstStyle/>
          <a:p>
            <a:pPr marL="0" indent="0" eaLnBrk="1" hangingPunct="1">
              <a:buFont typeface="Wingdings" panose="05000000000000000000" pitchFamily="2" charset="2"/>
              <a:buNone/>
            </a:pPr>
            <a:r>
              <a:rPr lang="en-GB" altLang="en-US" sz="2600"/>
              <a:t>  </a:t>
            </a:r>
          </a:p>
        </p:txBody>
      </p:sp>
      <p:pic>
        <p:nvPicPr>
          <p:cNvPr id="73732" name="Picture 3">
            <a:extLst>
              <a:ext uri="{FF2B5EF4-FFF2-40B4-BE49-F238E27FC236}">
                <a16:creationId xmlns:a16="http://schemas.microsoft.com/office/drawing/2014/main" id="{6FB92ECE-B78D-4F3A-B262-86FBBE5761B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10683"/>
          <a:stretch>
            <a:fillRect/>
          </a:stretch>
        </p:blipFill>
        <p:spPr bwMode="auto">
          <a:xfrm>
            <a:off x="2555875" y="1989138"/>
            <a:ext cx="3600450"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Audio 6">
            <a:hlinkClick r:id="" action="ppaction://media"/>
            <a:extLst>
              <a:ext uri="{FF2B5EF4-FFF2-40B4-BE49-F238E27FC236}">
                <a16:creationId xmlns:a16="http://schemas.microsoft.com/office/drawing/2014/main" id="{4DE9DA19-87A4-4673-86D9-2B78728ACE3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FFCEAAB5-4601-4814-B440-BCF2B203DC2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p:transition spd="slow" advTm="4336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5F9F0C-5B94-47D3-83EF-67ECB041F79D}"/>
              </a:ext>
            </a:extLst>
          </p:cNvPr>
          <p:cNvSpPr>
            <a:spLocks noGrp="1"/>
          </p:cNvSpPr>
          <p:nvPr>
            <p:ph type="title"/>
          </p:nvPr>
        </p:nvSpPr>
        <p:spPr/>
        <p:txBody>
          <a:bodyPr>
            <a:normAutofit fontScale="90000"/>
          </a:bodyPr>
          <a:lstStyle/>
          <a:p>
            <a:pPr eaLnBrk="1" fontAlgn="auto" hangingPunct="1">
              <a:spcAft>
                <a:spcPts val="0"/>
              </a:spcAft>
              <a:defRPr/>
            </a:pPr>
            <a:r>
              <a:rPr lang="en-GB" dirty="0"/>
              <a:t>Our workshop will address: </a:t>
            </a:r>
            <a:r>
              <a:rPr lang="en-GB" b="1" dirty="0"/>
              <a:t>Ability to critically review research papers</a:t>
            </a:r>
          </a:p>
        </p:txBody>
      </p:sp>
      <p:sp>
        <p:nvSpPr>
          <p:cNvPr id="41987" name="Content Placeholder 5">
            <a:extLst>
              <a:ext uri="{FF2B5EF4-FFF2-40B4-BE49-F238E27FC236}">
                <a16:creationId xmlns:a16="http://schemas.microsoft.com/office/drawing/2014/main" id="{133922A5-9E9D-4E6D-97EB-B134C6444DC4}"/>
              </a:ext>
            </a:extLst>
          </p:cNvPr>
          <p:cNvSpPr>
            <a:spLocks noGrp="1"/>
          </p:cNvSpPr>
          <p:nvPr>
            <p:ph sz="quarter" idx="1"/>
          </p:nvPr>
        </p:nvSpPr>
        <p:spPr>
          <a:xfrm>
            <a:off x="0" y="1600200"/>
            <a:ext cx="4114800" cy="4572000"/>
          </a:xfrm>
        </p:spPr>
        <p:txBody>
          <a:bodyPr/>
          <a:lstStyle/>
          <a:p>
            <a:pPr marL="0" indent="0" eaLnBrk="1" hangingPunct="1">
              <a:lnSpc>
                <a:spcPct val="200000"/>
              </a:lnSpc>
              <a:buFont typeface="Wingdings" panose="05000000000000000000" pitchFamily="2" charset="2"/>
              <a:buNone/>
              <a:defRPr/>
            </a:pPr>
            <a:r>
              <a:rPr lang="en-GB" altLang="en-US" dirty="0"/>
              <a:t> </a:t>
            </a:r>
          </a:p>
          <a:p>
            <a:pPr eaLnBrk="1" hangingPunct="1">
              <a:lnSpc>
                <a:spcPct val="200000"/>
              </a:lnSpc>
              <a:defRPr/>
            </a:pPr>
            <a:endParaRPr lang="en-GB" altLang="en-US" dirty="0"/>
          </a:p>
          <a:p>
            <a:pPr eaLnBrk="1" hangingPunct="1">
              <a:lnSpc>
                <a:spcPct val="200000"/>
              </a:lnSpc>
              <a:defRPr/>
            </a:pPr>
            <a:r>
              <a:rPr lang="en-GB" altLang="en-US" dirty="0"/>
              <a:t>How to critique at Level 6</a:t>
            </a:r>
          </a:p>
        </p:txBody>
      </p:sp>
      <p:pic>
        <p:nvPicPr>
          <p:cNvPr id="77828" name="Content Placeholder 2">
            <a:extLst>
              <a:ext uri="{FF2B5EF4-FFF2-40B4-BE49-F238E27FC236}">
                <a16:creationId xmlns:a16="http://schemas.microsoft.com/office/drawing/2014/main" id="{D79CD917-1F03-432D-8FAE-6E7F764F01D4}"/>
              </a:ext>
            </a:extLst>
          </p:cNvPr>
          <p:cNvPicPr>
            <a:picLocks noGrp="1" noChangeAspect="1" noChangeArrowheads="1"/>
          </p:cNvPicPr>
          <p:nvPr>
            <p:ph sz="quarter" idx="2"/>
          </p:nvPr>
        </p:nvPicPr>
        <p:blipFill>
          <a:blip r:embed="rId5">
            <a:extLst>
              <a:ext uri="{28A0092B-C50C-407E-A947-70E740481C1C}">
                <a14:useLocalDpi xmlns:a14="http://schemas.microsoft.com/office/drawing/2010/main" val="0"/>
              </a:ext>
            </a:extLst>
          </a:blip>
          <a:srcRect/>
          <a:stretch>
            <a:fillRect/>
          </a:stretch>
        </p:blipFill>
        <p:spPr>
          <a:xfrm>
            <a:off x="4270375" y="1700213"/>
            <a:ext cx="3657600" cy="4176712"/>
          </a:xfrm>
        </p:spPr>
      </p:pic>
      <p:pic>
        <p:nvPicPr>
          <p:cNvPr id="77829" name="Audio 6">
            <a:hlinkClick r:id="" action="ppaction://media"/>
            <a:extLst>
              <a:ext uri="{FF2B5EF4-FFF2-40B4-BE49-F238E27FC236}">
                <a16:creationId xmlns:a16="http://schemas.microsoft.com/office/drawing/2014/main" id="{7E3D41DF-F623-4F47-A06B-8A42FE5AF9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6A8D4E1E-91EF-4B4E-8534-D41C857AF8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703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4F13C-6831-40F7-B53C-53D859EA8A70}"/>
              </a:ext>
            </a:extLst>
          </p:cNvPr>
          <p:cNvSpPr>
            <a:spLocks noGrp="1"/>
          </p:cNvSpPr>
          <p:nvPr>
            <p:ph type="title"/>
          </p:nvPr>
        </p:nvSpPr>
        <p:spPr/>
        <p:txBody>
          <a:bodyPr/>
          <a:lstStyle/>
          <a:p>
            <a:pPr>
              <a:defRPr/>
            </a:pPr>
            <a:r>
              <a:rPr lang="en-GB" b="1" dirty="0"/>
              <a:t>TO SUM UP: THE MAIN BODY OF YOUR LITERATURE REVIEW IS…..</a:t>
            </a:r>
          </a:p>
        </p:txBody>
      </p:sp>
      <p:sp>
        <p:nvSpPr>
          <p:cNvPr id="79875" name="Content Placeholder 2">
            <a:extLst>
              <a:ext uri="{FF2B5EF4-FFF2-40B4-BE49-F238E27FC236}">
                <a16:creationId xmlns:a16="http://schemas.microsoft.com/office/drawing/2014/main" id="{60EBF361-775F-4585-B4D4-88A0513EDDAD}"/>
              </a:ext>
            </a:extLst>
          </p:cNvPr>
          <p:cNvSpPr>
            <a:spLocks noGrp="1"/>
          </p:cNvSpPr>
          <p:nvPr>
            <p:ph sz="quarter" idx="1"/>
          </p:nvPr>
        </p:nvSpPr>
        <p:spPr/>
        <p:txBody>
          <a:bodyPr/>
          <a:lstStyle/>
          <a:p>
            <a:pPr marL="0" indent="0">
              <a:buFont typeface="Wingdings" panose="05000000000000000000" pitchFamily="2" charset="2"/>
              <a:buNone/>
            </a:pPr>
            <a:r>
              <a:rPr lang="en-GB" altLang="en-US"/>
              <a:t> </a:t>
            </a:r>
          </a:p>
        </p:txBody>
      </p:sp>
      <p:pic>
        <p:nvPicPr>
          <p:cNvPr id="79876" name="Content Placeholder 4">
            <a:extLst>
              <a:ext uri="{FF2B5EF4-FFF2-40B4-BE49-F238E27FC236}">
                <a16:creationId xmlns:a16="http://schemas.microsoft.com/office/drawing/2014/main" id="{C6668B18-5CA4-4CB2-9F12-DCDCE5D4B622}"/>
              </a:ext>
            </a:extLst>
          </p:cNvPr>
          <p:cNvPicPr>
            <a:picLocks noGrp="1" noChangeAspect="1" noChangeArrowheads="1"/>
          </p:cNvPicPr>
          <p:nvPr>
            <p:ph sz="quarter" idx="2"/>
          </p:nvPr>
        </p:nvPicPr>
        <p:blipFill>
          <a:blip r:embed="rId5">
            <a:extLst>
              <a:ext uri="{28A0092B-C50C-407E-A947-70E740481C1C}">
                <a14:useLocalDpi xmlns:a14="http://schemas.microsoft.com/office/drawing/2010/main" val="0"/>
              </a:ext>
            </a:extLst>
          </a:blip>
          <a:srcRect/>
          <a:stretch>
            <a:fillRect/>
          </a:stretch>
        </p:blipFill>
        <p:spPr>
          <a:xfrm>
            <a:off x="900113" y="1844675"/>
            <a:ext cx="7027862" cy="3671888"/>
          </a:xfrm>
        </p:spPr>
      </p:pic>
      <p:sp>
        <p:nvSpPr>
          <p:cNvPr id="79877" name="TextBox 5">
            <a:extLst>
              <a:ext uri="{FF2B5EF4-FFF2-40B4-BE49-F238E27FC236}">
                <a16:creationId xmlns:a16="http://schemas.microsoft.com/office/drawing/2014/main" id="{6183FD26-8225-4791-A110-EDAB8F5745CA}"/>
              </a:ext>
            </a:extLst>
          </p:cNvPr>
          <p:cNvSpPr txBox="1">
            <a:spLocks noChangeArrowheads="1"/>
          </p:cNvSpPr>
          <p:nvPr/>
        </p:nvSpPr>
        <p:spPr bwMode="auto">
          <a:xfrm>
            <a:off x="4270375" y="3213100"/>
            <a:ext cx="2587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panose="02040604050505020304" pitchFamily="18" charset="0"/>
                <a:cs typeface="Arial" panose="020B0604020202020204" pitchFamily="34" charset="0"/>
              </a:defRPr>
            </a:lvl1pPr>
            <a:lvl2pPr marL="742950" indent="-285750">
              <a:defRPr>
                <a:solidFill>
                  <a:schemeClr val="tx1"/>
                </a:solidFill>
                <a:latin typeface="Century Schoolbook" panose="02040604050505020304" pitchFamily="18" charset="0"/>
                <a:cs typeface="Arial" panose="020B0604020202020204" pitchFamily="34" charset="0"/>
              </a:defRPr>
            </a:lvl2pPr>
            <a:lvl3pPr marL="1143000" indent="-228600">
              <a:defRPr>
                <a:solidFill>
                  <a:schemeClr val="tx1"/>
                </a:solidFill>
                <a:latin typeface="Century Schoolbook" panose="02040604050505020304" pitchFamily="18" charset="0"/>
                <a:cs typeface="Arial" panose="020B0604020202020204" pitchFamily="34" charset="0"/>
              </a:defRPr>
            </a:lvl3pPr>
            <a:lvl4pPr marL="1600200" indent="-228600">
              <a:defRPr>
                <a:solidFill>
                  <a:schemeClr val="tx1"/>
                </a:solidFill>
                <a:latin typeface="Century Schoolbook" panose="02040604050505020304" pitchFamily="18" charset="0"/>
                <a:cs typeface="Arial" panose="020B0604020202020204" pitchFamily="34" charset="0"/>
              </a:defRPr>
            </a:lvl4pPr>
            <a:lvl5pPr marL="2057400" indent="-228600">
              <a:defRPr>
                <a:solidFill>
                  <a:schemeClr val="tx1"/>
                </a:solidFill>
                <a:latin typeface="Century Schoolbook" panose="020406040505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Schoolbook" panose="02040604050505020304" pitchFamily="18" charset="0"/>
                <a:cs typeface="Arial" panose="020B0604020202020204" pitchFamily="34" charset="0"/>
              </a:defRPr>
            </a:lvl9pPr>
          </a:lstStyle>
          <a:p>
            <a:r>
              <a:rPr lang="en-GB" altLang="en-US"/>
              <a:t> </a:t>
            </a:r>
          </a:p>
        </p:txBody>
      </p:sp>
      <p:pic>
        <p:nvPicPr>
          <p:cNvPr id="79878" name="Audio 4">
            <a:hlinkClick r:id="" action="ppaction://media"/>
            <a:extLst>
              <a:ext uri="{FF2B5EF4-FFF2-40B4-BE49-F238E27FC236}">
                <a16:creationId xmlns:a16="http://schemas.microsoft.com/office/drawing/2014/main" id="{E35C0A3F-4140-4548-8C0F-DAFA7820C34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E819676F-0843-459E-B21C-4BDE5A9A80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605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1D3DF-5323-49D4-9917-0689FE0B17BF}"/>
              </a:ext>
            </a:extLst>
          </p:cNvPr>
          <p:cNvSpPr>
            <a:spLocks noGrp="1"/>
          </p:cNvSpPr>
          <p:nvPr>
            <p:ph type="title"/>
          </p:nvPr>
        </p:nvSpPr>
        <p:spPr/>
        <p:txBody>
          <a:bodyPr/>
          <a:lstStyle/>
          <a:p>
            <a:pPr>
              <a:defRPr/>
            </a:pPr>
            <a:r>
              <a:rPr lang="en-GB" b="1" dirty="0"/>
              <a:t>THE MAIN BODY</a:t>
            </a:r>
          </a:p>
        </p:txBody>
      </p:sp>
      <p:sp>
        <p:nvSpPr>
          <p:cNvPr id="49155" name="Content Placeholder 2">
            <a:extLst>
              <a:ext uri="{FF2B5EF4-FFF2-40B4-BE49-F238E27FC236}">
                <a16:creationId xmlns:a16="http://schemas.microsoft.com/office/drawing/2014/main" id="{747A315B-BDF0-4425-B0AA-EA452FAC4116}"/>
              </a:ext>
            </a:extLst>
          </p:cNvPr>
          <p:cNvSpPr>
            <a:spLocks noGrp="1"/>
          </p:cNvSpPr>
          <p:nvPr>
            <p:ph sz="quarter" idx="1"/>
          </p:nvPr>
        </p:nvSpPr>
        <p:spPr>
          <a:xfrm>
            <a:off x="457200" y="-315913"/>
            <a:ext cx="8229600" cy="5329238"/>
          </a:xfrm>
        </p:spPr>
        <p:txBody>
          <a:bodyPr/>
          <a:lstStyle/>
          <a:p>
            <a:pPr>
              <a:defRPr/>
            </a:pPr>
            <a:endParaRPr lang="en-GB" altLang="en-US" sz="3600" dirty="0"/>
          </a:p>
          <a:p>
            <a:pPr marL="0" indent="0">
              <a:buFont typeface="Wingdings" panose="05000000000000000000" pitchFamily="2" charset="2"/>
              <a:buNone/>
              <a:defRPr/>
            </a:pPr>
            <a:endParaRPr lang="en-GB" altLang="en-US" sz="3600" dirty="0"/>
          </a:p>
          <a:p>
            <a:pPr marL="0" indent="0">
              <a:buFont typeface="Wingdings" panose="05000000000000000000" pitchFamily="2" charset="2"/>
              <a:buNone/>
              <a:defRPr/>
            </a:pPr>
            <a:endParaRPr lang="en-GB" altLang="en-US" sz="3600" dirty="0"/>
          </a:p>
          <a:p>
            <a:pPr>
              <a:defRPr/>
            </a:pPr>
            <a:r>
              <a:rPr lang="en-GB" altLang="en-US" sz="3600" dirty="0"/>
              <a:t>‘Top and tail’ sections of your writing</a:t>
            </a:r>
          </a:p>
          <a:p>
            <a:pPr>
              <a:lnSpc>
                <a:spcPct val="200000"/>
              </a:lnSpc>
              <a:defRPr/>
            </a:pPr>
            <a:r>
              <a:rPr lang="en-GB" altLang="en-US" sz="3600" dirty="0"/>
              <a:t>Signposting</a:t>
            </a:r>
          </a:p>
          <a:p>
            <a:pPr>
              <a:lnSpc>
                <a:spcPct val="200000"/>
              </a:lnSpc>
              <a:defRPr/>
            </a:pPr>
            <a:r>
              <a:rPr lang="en-GB" altLang="en-US" sz="3600" dirty="0"/>
              <a:t>Use language cleverly</a:t>
            </a:r>
          </a:p>
        </p:txBody>
      </p:sp>
      <p:pic>
        <p:nvPicPr>
          <p:cNvPr id="81924" name="Audio 6">
            <a:hlinkClick r:id="" action="ppaction://media"/>
            <a:extLst>
              <a:ext uri="{FF2B5EF4-FFF2-40B4-BE49-F238E27FC236}">
                <a16:creationId xmlns:a16="http://schemas.microsoft.com/office/drawing/2014/main" id="{1812C068-A0AE-43B7-BE65-D87E5E829F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Audio 17">
            <a:hlinkClick r:id="" action="ppaction://media"/>
            <a:extLst>
              <a:ext uri="{FF2B5EF4-FFF2-40B4-BE49-F238E27FC236}">
                <a16:creationId xmlns:a16="http://schemas.microsoft.com/office/drawing/2014/main" id="{AD1603CE-BA44-420E-835C-5168046B7E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6768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873D7-44DE-4287-95F3-4AE4680FEBB3}"/>
              </a:ext>
            </a:extLst>
          </p:cNvPr>
          <p:cNvSpPr>
            <a:spLocks noGrp="1"/>
          </p:cNvSpPr>
          <p:nvPr>
            <p:ph type="title"/>
          </p:nvPr>
        </p:nvSpPr>
        <p:spPr/>
        <p:txBody>
          <a:bodyPr/>
          <a:lstStyle/>
          <a:p>
            <a:pPr>
              <a:defRPr/>
            </a:pPr>
            <a:r>
              <a:rPr lang="en-GB" b="1" dirty="0"/>
              <a:t>Consider these areas for the main body of your literature review…</a:t>
            </a:r>
          </a:p>
        </p:txBody>
      </p:sp>
      <p:sp>
        <p:nvSpPr>
          <p:cNvPr id="83971" name="Content Placeholder 2">
            <a:extLst>
              <a:ext uri="{FF2B5EF4-FFF2-40B4-BE49-F238E27FC236}">
                <a16:creationId xmlns:a16="http://schemas.microsoft.com/office/drawing/2014/main" id="{6D661158-47C0-4EA5-9E85-45C9075B47AE}"/>
              </a:ext>
            </a:extLst>
          </p:cNvPr>
          <p:cNvSpPr>
            <a:spLocks noGrp="1"/>
          </p:cNvSpPr>
          <p:nvPr>
            <p:ph sz="quarter" idx="1"/>
          </p:nvPr>
        </p:nvSpPr>
        <p:spPr>
          <a:xfrm>
            <a:off x="107950" y="1724025"/>
            <a:ext cx="8640763" cy="4873625"/>
          </a:xfrm>
        </p:spPr>
        <p:txBody>
          <a:bodyPr/>
          <a:lstStyle/>
          <a:p>
            <a:r>
              <a:rPr lang="en-GB" altLang="en-US" sz="4800"/>
              <a:t>The topic</a:t>
            </a:r>
          </a:p>
          <a:p>
            <a:r>
              <a:rPr lang="en-GB" altLang="en-US" sz="4800"/>
              <a:t>Critical analysis</a:t>
            </a:r>
          </a:p>
          <a:p>
            <a:r>
              <a:rPr lang="en-GB" altLang="en-US" sz="4800"/>
              <a:t>Controversies </a:t>
            </a:r>
          </a:p>
          <a:p>
            <a:r>
              <a:rPr lang="en-GB" altLang="en-US" sz="4800"/>
              <a:t>Contexualisation </a:t>
            </a:r>
          </a:p>
          <a:p>
            <a:r>
              <a:rPr lang="en-GB" altLang="en-US" sz="4800"/>
              <a:t>Relevance and credability </a:t>
            </a:r>
          </a:p>
        </p:txBody>
      </p:sp>
      <p:pic>
        <p:nvPicPr>
          <p:cNvPr id="83972" name="Audio 4">
            <a:hlinkClick r:id="" action="ppaction://media"/>
            <a:extLst>
              <a:ext uri="{FF2B5EF4-FFF2-40B4-BE49-F238E27FC236}">
                <a16:creationId xmlns:a16="http://schemas.microsoft.com/office/drawing/2014/main" id="{E35FED09-8098-4EC4-AB7C-A6DBC02626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AC574578-39A9-4B8A-969A-1B546A0445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2653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0FF0E7-BA98-4E7B-B3E5-74B6091DEC87}"/>
              </a:ext>
            </a:extLst>
          </p:cNvPr>
          <p:cNvSpPr>
            <a:spLocks noGrp="1"/>
          </p:cNvSpPr>
          <p:nvPr>
            <p:ph type="title"/>
          </p:nvPr>
        </p:nvSpPr>
        <p:spPr/>
        <p:txBody>
          <a:bodyPr/>
          <a:lstStyle/>
          <a:p>
            <a:pPr>
              <a:defRPr/>
            </a:pPr>
            <a:r>
              <a:rPr lang="en-GB" dirty="0"/>
              <a:t>HAVE WE MET THE SET AIMS OF THIS LESSON:</a:t>
            </a:r>
          </a:p>
        </p:txBody>
      </p:sp>
      <p:sp>
        <p:nvSpPr>
          <p:cNvPr id="86019" name="Content Placeholder 4">
            <a:extLst>
              <a:ext uri="{FF2B5EF4-FFF2-40B4-BE49-F238E27FC236}">
                <a16:creationId xmlns:a16="http://schemas.microsoft.com/office/drawing/2014/main" id="{F01A472F-1C27-4529-9557-F4567264C1EF}"/>
              </a:ext>
            </a:extLst>
          </p:cNvPr>
          <p:cNvSpPr>
            <a:spLocks noGrp="1"/>
          </p:cNvSpPr>
          <p:nvPr>
            <p:ph sz="quarter" idx="1"/>
          </p:nvPr>
        </p:nvSpPr>
        <p:spPr>
          <a:xfrm>
            <a:off x="457200" y="1600200"/>
            <a:ext cx="7859713" cy="4873625"/>
          </a:xfrm>
        </p:spPr>
        <p:txBody>
          <a:bodyPr/>
          <a:lstStyle/>
          <a:p>
            <a:r>
              <a:rPr lang="en-GB" altLang="en-US" sz="3600"/>
              <a:t>To consider the content and context of the main body of your research ….</a:t>
            </a:r>
          </a:p>
          <a:p>
            <a:r>
              <a:rPr lang="en-GB" altLang="en-US" sz="3600"/>
              <a:t>To understand the difference between description and critique…</a:t>
            </a:r>
          </a:p>
          <a:p>
            <a:r>
              <a:rPr lang="en-GB" altLang="en-US" sz="3600"/>
              <a:t>To enable you to start work on the main body of your literature review…</a:t>
            </a:r>
          </a:p>
        </p:txBody>
      </p:sp>
      <p:pic>
        <p:nvPicPr>
          <p:cNvPr id="86020" name="Audio 7">
            <a:hlinkClick r:id="" action="ppaction://media"/>
            <a:extLst>
              <a:ext uri="{FF2B5EF4-FFF2-40B4-BE49-F238E27FC236}">
                <a16:creationId xmlns:a16="http://schemas.microsoft.com/office/drawing/2014/main" id="{83D01BFA-2187-4811-8A3E-F18A8F6AF9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CE251731-8C6C-4F9C-86B8-2642A71579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spd="slow" advTm="3223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2.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8273</TotalTime>
  <Words>3768</Words>
  <Application>Microsoft Office PowerPoint</Application>
  <PresentationFormat>On-screen Show (4:3)</PresentationFormat>
  <Paragraphs>473</Paragraphs>
  <Slides>38</Slides>
  <Notes>38</Notes>
  <HiddenSlides>0</HiddenSlides>
  <MMClips>38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Calibri</vt:lpstr>
      <vt:lpstr>Century Schoolbook</vt:lpstr>
      <vt:lpstr>Roboto</vt:lpstr>
      <vt:lpstr>Times New Roman</vt:lpstr>
      <vt:lpstr>Wingdings</vt:lpstr>
      <vt:lpstr>Wingdings 2</vt:lpstr>
      <vt:lpstr>Oriel</vt:lpstr>
      <vt:lpstr>MAJOR PROJECT</vt:lpstr>
      <vt:lpstr>WRITING A LITERATURE REVIEW Asynchronous learning for workshop  </vt:lpstr>
      <vt:lpstr>Student feeding forward from last workshop and directed reading …</vt:lpstr>
      <vt:lpstr>THE AIMS OF THIS LESSON:</vt:lpstr>
      <vt:lpstr>TO MEET LEVEL 6 STANDARDS IN YOUR WORK……</vt:lpstr>
      <vt:lpstr>Remember…..</vt:lpstr>
      <vt:lpstr>Remember……………</vt:lpstr>
      <vt:lpstr>Technique for reading effectively</vt:lpstr>
      <vt:lpstr>Technique for reading effectively</vt:lpstr>
      <vt:lpstr>So … surveying</vt:lpstr>
      <vt:lpstr>Questioning</vt:lpstr>
      <vt:lpstr>Reading</vt:lpstr>
      <vt:lpstr>Recall</vt:lpstr>
      <vt:lpstr>Reviewing  </vt:lpstr>
      <vt:lpstr>Try this out …..</vt:lpstr>
      <vt:lpstr>Making a plan…</vt:lpstr>
      <vt:lpstr>Making a plan…</vt:lpstr>
      <vt:lpstr>Making a plan…</vt:lpstr>
      <vt:lpstr>Making a plan…</vt:lpstr>
      <vt:lpstr>Making a plan…</vt:lpstr>
      <vt:lpstr>Making a plan…</vt:lpstr>
      <vt:lpstr>Use a strong structure to keep you on track</vt:lpstr>
      <vt:lpstr>Use a strong structure to keep you on track</vt:lpstr>
      <vt:lpstr>Having a pre-determined structure can help. Examples of ways you might structure your literature review are: </vt:lpstr>
      <vt:lpstr>   Having a pre-determined structure can help. Examples of ways you might structure your literature review are: </vt:lpstr>
      <vt:lpstr>Having a pre-determined structure can help. Examples of ways you might structure your literature review are: </vt:lpstr>
      <vt:lpstr>One way to keep on track and ensure continuity</vt:lpstr>
      <vt:lpstr>Remember…..</vt:lpstr>
      <vt:lpstr>THE MAIN BODY: Comparative critique and deeper critique</vt:lpstr>
      <vt:lpstr>Check research pro forma 1, 2 and 3 on Moodle</vt:lpstr>
      <vt:lpstr>SO, REMEMBER THE IMPORTANCE OF: Making a plan…</vt:lpstr>
      <vt:lpstr>This needs time management</vt:lpstr>
      <vt:lpstr>REMEMBER, USE YOUR  SUPERVISION WISELY</vt:lpstr>
      <vt:lpstr>Our workshop will address: Ability to critically review research papers</vt:lpstr>
      <vt:lpstr>TO SUM UP: THE MAIN BODY OF YOUR LITERATURE REVIEW IS…..</vt:lpstr>
      <vt:lpstr>THE MAIN BODY</vt:lpstr>
      <vt:lpstr>Consider these areas for the main body of your literature review…</vt:lpstr>
      <vt:lpstr>HAVE WE MET THE SET AIMS OF THIS LESSON: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impact of perceived inappropriate referrals on the trainee counsellor</dc:title>
  <dc:creator>User</dc:creator>
  <cp:lastModifiedBy>Beverly Cole</cp:lastModifiedBy>
  <cp:revision>211</cp:revision>
  <dcterms:created xsi:type="dcterms:W3CDTF">2016-05-13T09:20:14Z</dcterms:created>
  <dcterms:modified xsi:type="dcterms:W3CDTF">2020-10-30T10:34:32Z</dcterms:modified>
</cp:coreProperties>
</file>