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6283" autoAdjust="0"/>
  </p:normalViewPr>
  <p:slideViewPr>
    <p:cSldViewPr snapToGrid="0">
      <p:cViewPr varScale="1">
        <p:scale>
          <a:sx n="107" d="100"/>
          <a:sy n="107" d="100"/>
        </p:scale>
        <p:origin x="750"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hbr.org/2012/09/are-you-solving-the-right-problem" TargetMode="External"/><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 Id="rId5" Type="http://schemas.openxmlformats.org/officeDocument/2006/relationships/hyperlink" Target="https://www.investopedia.com/terms/m/marketeconomy.asp" TargetMode="External"/><Relationship Id="rId4" Type="http://schemas.openxmlformats.org/officeDocument/2006/relationships/hyperlink" Target="https://www.cipd.org/en/knowledge/factsheets/pestle-analysis-factsheet/"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dirty="0">
                <a:latin typeface="A"/>
              </a:rPr>
              <a:t>MODULE NAME-</a:t>
            </a:r>
            <a:r>
              <a:rPr lang="en-GB" sz="2800" dirty="0">
                <a:latin typeface="A"/>
              </a:rPr>
              <a:t>Problem Solving and Decision Making</a:t>
            </a:r>
            <a:br>
              <a:rPr lang="en-GB" sz="3200" dirty="0">
                <a:latin typeface="A"/>
              </a:rPr>
            </a:br>
            <a:r>
              <a:rPr lang="en-GB" sz="3200" dirty="0">
                <a:latin typeface="A"/>
              </a:rPr>
              <a:t>MODULE CODE-LCLM4004</a:t>
            </a:r>
            <a:br>
              <a:rPr lang="en-GB" sz="3200" dirty="0">
                <a:latin typeface="A"/>
              </a:rPr>
            </a:br>
            <a:r>
              <a:rPr lang="en-GB" sz="3200" dirty="0">
                <a:latin typeface="A"/>
              </a:rPr>
              <a:t>STUDENT NAME-Marian Stanila</a:t>
            </a:r>
            <a:br>
              <a:rPr lang="en-GB" sz="3200" dirty="0">
                <a:latin typeface="A"/>
              </a:rPr>
            </a:br>
            <a:r>
              <a:rPr lang="en-GB" sz="3200" dirty="0">
                <a:latin typeface="A"/>
              </a:rPr>
              <a:t>STUDENT ID- 2425466</a:t>
            </a:r>
            <a:br>
              <a:rPr lang="en-GB" sz="3200" dirty="0">
                <a:latin typeface="A"/>
              </a:rPr>
            </a:br>
            <a:r>
              <a:rPr lang="en-GB" sz="3200" dirty="0">
                <a:latin typeface="A"/>
              </a:rPr>
              <a:t>LECTURER-Mohammad Rahman</a:t>
            </a:r>
            <a:br>
              <a:rPr lang="en-GB" sz="3200" dirty="0">
                <a:latin typeface="A"/>
              </a:rPr>
            </a:br>
            <a:r>
              <a:rPr lang="en-GB" sz="3200" dirty="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dirty="0"/>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dirty="0"/>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lstStyle/>
          <a:p>
            <a:r>
              <a:rPr lang="en-GB" sz="1500" b="1" dirty="0">
                <a:solidFill>
                  <a:srgbClr val="111111"/>
                </a:solidFill>
                <a:latin typeface="Roboto"/>
                <a:ea typeface="Roboto"/>
                <a:cs typeface="Roboto"/>
              </a:rPr>
              <a:t>DROP IN SALES- "decrease in the amount sold or revenue generated between two periods" ( Calculator Ultra, 2025)</a:t>
            </a:r>
          </a:p>
          <a:p>
            <a:r>
              <a:rPr lang="en-GB" sz="1500" b="1" dirty="0">
                <a:solidFill>
                  <a:srgbClr val="111111"/>
                </a:solidFill>
                <a:latin typeface="Roboto"/>
                <a:ea typeface="Roboto"/>
                <a:cs typeface="Roboto"/>
              </a:rPr>
              <a:t>Some problems that Green Haven </a:t>
            </a:r>
            <a:r>
              <a:rPr lang="en-GB" sz="1500" b="1" dirty="0" err="1">
                <a:solidFill>
                  <a:srgbClr val="111111"/>
                </a:solidFill>
                <a:latin typeface="Roboto"/>
                <a:ea typeface="Roboto"/>
                <a:cs typeface="Roboto"/>
              </a:rPr>
              <a:t>Florista</a:t>
            </a:r>
            <a:r>
              <a:rPr lang="en-GB" sz="1500" b="1" dirty="0">
                <a:solidFill>
                  <a:srgbClr val="111111"/>
                </a:solidFill>
                <a:latin typeface="Roboto"/>
                <a:ea typeface="Roboto"/>
                <a:cs typeface="Roboto"/>
              </a:rPr>
              <a:t>, in the past 12 months sales in the store has going down considerably.</a:t>
            </a:r>
            <a:endParaRPr lang="en-GB" sz="1500" dirty="0">
              <a:solidFill>
                <a:srgbClr val="111111"/>
              </a:solidFill>
              <a:latin typeface="Roboto"/>
              <a:ea typeface="Roboto"/>
              <a:cs typeface="Roboto"/>
            </a:endParaRP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dirty="0"/>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t>Green Haven Florists</a:t>
            </a:r>
            <a:endParaRPr lang="en-GB" sz="2400" dirty="0">
              <a:solidFill>
                <a:srgbClr val="000000"/>
              </a:solidFill>
            </a:endParaRPr>
          </a:p>
          <a:p>
            <a:pPr marL="342900" indent="-342900">
              <a:buFont typeface="Arial" charset="2"/>
              <a:buChar char="•"/>
            </a:pPr>
            <a:r>
              <a:rPr lang="en-GB" b="1" dirty="0"/>
              <a:t>Founded in 2016</a:t>
            </a:r>
          </a:p>
          <a:p>
            <a:pPr marL="342900" indent="-342900">
              <a:buFont typeface="Arial" charset="2"/>
              <a:buChar char="•"/>
            </a:pPr>
            <a:r>
              <a:rPr lang="en-GB" b="1" dirty="0"/>
              <a:t>Owners: Liam and Priya Patel</a:t>
            </a:r>
          </a:p>
          <a:p>
            <a:pPr marL="342900" indent="-342900">
              <a:buFont typeface="Arial" charset="2"/>
              <a:buChar char="•"/>
            </a:pPr>
            <a:r>
              <a:rPr lang="en-GB" b="1" dirty="0"/>
              <a:t>Sells floral </a:t>
            </a:r>
            <a:r>
              <a:rPr lang="en-GB" b="1" dirty="0" err="1"/>
              <a:t>arrangements,bouquets</a:t>
            </a:r>
            <a:r>
              <a:rPr lang="en-GB" b="1" dirty="0"/>
              <a:t> for corporate clients and weddings</a:t>
            </a:r>
          </a:p>
          <a:p>
            <a:pPr marL="342900" indent="-342900">
              <a:buFont typeface="Arial" charset="2"/>
              <a:buChar char="•"/>
            </a:pPr>
            <a:r>
              <a:rPr lang="en-GB" b="1" dirty="0">
                <a:ea typeface="+mn-lt"/>
                <a:cs typeface="+mn-lt"/>
              </a:rPr>
              <a:t>strong community ties</a:t>
            </a:r>
          </a:p>
          <a:p>
            <a:pPr marL="342900" indent="-342900">
              <a:buFont typeface="Arial" charset="2"/>
              <a:buChar char="•"/>
            </a:pPr>
            <a:r>
              <a:rPr lang="en-GB" b="1" dirty="0">
                <a:ea typeface="+mn-lt"/>
                <a:cs typeface="+mn-lt"/>
              </a:rPr>
              <a:t>Well known for floral arrangements and eco-friendly package </a:t>
            </a:r>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dirty="0"/>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2014160" y="1581448"/>
            <a:ext cx="10065503" cy="4509247"/>
          </a:xfrm>
        </p:spPr>
        <p:txBody>
          <a:bodyPr>
            <a:normAutofit fontScale="85000" lnSpcReduction="20000"/>
          </a:bodyPr>
          <a:lstStyle/>
          <a:p>
            <a:pPr algn="l" rtl="0" fontAlgn="base">
              <a:buNone/>
            </a:pPr>
            <a:r>
              <a:rPr lang="en-GB" sz="2800" b="1" i="0" u="none" strike="noStrike" dirty="0">
                <a:solidFill>
                  <a:srgbClr val="000000"/>
                </a:solidFill>
                <a:effectLst/>
                <a:latin typeface="Century Gothic" panose="020B0502020202020204" pitchFamily="34" charset="0"/>
              </a:rPr>
              <a:t>Who:</a:t>
            </a:r>
            <a:r>
              <a:rPr lang="en-GB" sz="2800" b="0" i="0" u="none" strike="noStrike" dirty="0">
                <a:solidFill>
                  <a:srgbClr val="000000"/>
                </a:solidFill>
                <a:effectLst/>
                <a:latin typeface="Century Gothic" panose="020B0502020202020204" pitchFamily="34" charset="0"/>
              </a:rPr>
              <a:t> Green Haven Florist</a:t>
            </a:r>
            <a:r>
              <a:rPr lang="en-GB" sz="2800" b="0" i="0" dirty="0">
                <a:solidFill>
                  <a:srgbClr val="000000"/>
                </a:solidFill>
                <a:effectLst/>
                <a:latin typeface="Century Gothic" panose="020B0502020202020204" pitchFamily="34" charset="0"/>
              </a:rPr>
              <a:t>​</a:t>
            </a:r>
            <a:endParaRPr lang="en-GB" sz="2400" b="0" i="0" dirty="0">
              <a:solidFill>
                <a:srgbClr val="000000"/>
              </a:solidFill>
              <a:effectLst/>
              <a:latin typeface="Segoe UI" panose="020B0502040204020203" pitchFamily="34" charset="0"/>
            </a:endParaRPr>
          </a:p>
          <a:p>
            <a:pPr algn="l" rtl="0" fontAlgn="base">
              <a:buNone/>
            </a:pPr>
            <a:r>
              <a:rPr lang="en-GB" sz="2800" b="1" i="0" u="none" strike="noStrike" dirty="0">
                <a:solidFill>
                  <a:srgbClr val="000000"/>
                </a:solidFill>
                <a:effectLst/>
                <a:latin typeface="Century Gothic" panose="020B0502020202020204" pitchFamily="34" charset="0"/>
              </a:rPr>
              <a:t>What:</a:t>
            </a:r>
            <a:r>
              <a:rPr lang="en-GB" sz="2800" b="0" i="0" u="none" strike="noStrike" dirty="0">
                <a:solidFill>
                  <a:srgbClr val="000000"/>
                </a:solidFill>
                <a:effectLst/>
                <a:latin typeface="Century Gothic" panose="020B0502020202020204" pitchFamily="34" charset="0"/>
              </a:rPr>
              <a:t> Sales are going down by 30%</a:t>
            </a:r>
            <a:r>
              <a:rPr lang="en-US" sz="2800" b="0" i="0" dirty="0">
                <a:solidFill>
                  <a:srgbClr val="000000"/>
                </a:solidFill>
                <a:effectLst/>
                <a:latin typeface="Century Gothic" panose="020B0502020202020204" pitchFamily="34" charset="0"/>
              </a:rPr>
              <a:t>​</a:t>
            </a:r>
            <a:endParaRPr lang="en-US" sz="2400" b="0" i="0" dirty="0">
              <a:solidFill>
                <a:srgbClr val="000000"/>
              </a:solidFill>
              <a:effectLst/>
              <a:latin typeface="Segoe UI" panose="020B0502040204020203" pitchFamily="34" charset="0"/>
            </a:endParaRPr>
          </a:p>
          <a:p>
            <a:pPr algn="l" rtl="0" fontAlgn="base">
              <a:buNone/>
            </a:pPr>
            <a:r>
              <a:rPr lang="en-GB" sz="3200" b="1" i="0" u="none" strike="noStrike" dirty="0">
                <a:solidFill>
                  <a:srgbClr val="000000"/>
                </a:solidFill>
                <a:effectLst/>
                <a:latin typeface="Century Gothic" panose="020B0502020202020204" pitchFamily="34" charset="0"/>
              </a:rPr>
              <a:t>Where:</a:t>
            </a:r>
            <a:r>
              <a:rPr lang="en-GB" sz="2800" b="0" i="0" u="none" strike="noStrike" dirty="0">
                <a:solidFill>
                  <a:srgbClr val="000000"/>
                </a:solidFill>
                <a:effectLst/>
                <a:latin typeface="Century Gothic" panose="020B0502020202020204" pitchFamily="34" charset="0"/>
              </a:rPr>
              <a:t> Norwich, UK</a:t>
            </a:r>
            <a:r>
              <a:rPr lang="en-US" sz="2800" b="0" i="0" dirty="0">
                <a:solidFill>
                  <a:srgbClr val="000000"/>
                </a:solidFill>
                <a:effectLst/>
                <a:latin typeface="Century Gothic" panose="020B0502020202020204" pitchFamily="34" charset="0"/>
              </a:rPr>
              <a:t>​</a:t>
            </a:r>
            <a:endParaRPr lang="en-US" sz="2400" b="0" i="0" dirty="0">
              <a:solidFill>
                <a:srgbClr val="000000"/>
              </a:solidFill>
              <a:effectLst/>
              <a:latin typeface="Segoe UI" panose="020B0502040204020203" pitchFamily="34" charset="0"/>
            </a:endParaRPr>
          </a:p>
          <a:p>
            <a:pPr fontAlgn="base"/>
            <a:r>
              <a:rPr lang="en-GB" sz="2800" b="1" i="0" u="none" strike="noStrike" dirty="0">
                <a:solidFill>
                  <a:srgbClr val="000000"/>
                </a:solidFill>
                <a:effectLst/>
                <a:latin typeface="Century Gothic" panose="020B0502020202020204" pitchFamily="34" charset="0"/>
              </a:rPr>
              <a:t>When:</a:t>
            </a:r>
            <a:r>
              <a:rPr lang="en-GB" sz="2800" b="0" i="0" u="none" strike="noStrike" dirty="0">
                <a:solidFill>
                  <a:srgbClr val="000000"/>
                </a:solidFill>
                <a:effectLst/>
                <a:latin typeface="Century Gothic" panose="020B0502020202020204" pitchFamily="34" charset="0"/>
              </a:rPr>
              <a:t> The last 12 months.</a:t>
            </a:r>
          </a:p>
          <a:p>
            <a:pPr fontAlgn="base"/>
            <a:r>
              <a:rPr lang="en-GB" sz="2800" b="1" dirty="0">
                <a:solidFill>
                  <a:srgbClr val="000000"/>
                </a:solidFill>
                <a:latin typeface="Century Gothic" panose="020B0502020202020204" pitchFamily="34" charset="0"/>
              </a:rPr>
              <a:t>Why: </a:t>
            </a:r>
            <a:r>
              <a:rPr lang="en-GB" sz="2800" dirty="0">
                <a:solidFill>
                  <a:srgbClr val="000000"/>
                </a:solidFill>
                <a:latin typeface="Century Gothic" panose="020B0502020202020204" pitchFamily="34" charset="0"/>
              </a:rPr>
              <a:t>Customers now prefer to shop online rather then physically</a:t>
            </a:r>
          </a:p>
          <a:p>
            <a:pPr fontAlgn="base"/>
            <a:r>
              <a:rPr lang="en-GB" sz="2800" b="1" i="0" dirty="0">
                <a:solidFill>
                  <a:srgbClr val="000000"/>
                </a:solidFill>
                <a:effectLst/>
                <a:latin typeface="Century Gothic" panose="020B0502020202020204" pitchFamily="34" charset="0"/>
              </a:rPr>
              <a:t>How serious is it: </a:t>
            </a:r>
            <a:r>
              <a:rPr lang="en-GB" sz="2800" b="0" i="0" dirty="0">
                <a:solidFill>
                  <a:srgbClr val="000000"/>
                </a:solidFill>
                <a:effectLst/>
                <a:latin typeface="Century Gothic" panose="020B0502020202020204" pitchFamily="34" charset="0"/>
              </a:rPr>
              <a:t>Thios is very serious because Green haven florist focused on physical sales rather than online sales.</a:t>
            </a:r>
            <a:endParaRPr lang="en-GB" sz="2800" dirty="0">
              <a:solidFill>
                <a:srgbClr val="000000"/>
              </a:solidFill>
              <a:latin typeface="Century Gothic" panose="020B0502020202020204" pitchFamily="34" charset="0"/>
            </a:endParaRPr>
          </a:p>
          <a:p>
            <a:pPr fontAlgn="base"/>
            <a:r>
              <a:rPr lang="en-GB" sz="2800" b="1" i="0" dirty="0">
                <a:solidFill>
                  <a:srgbClr val="000000"/>
                </a:solidFill>
                <a:effectLst/>
                <a:latin typeface="Century Gothic" panose="020B0502020202020204" pitchFamily="34" charset="0"/>
              </a:rPr>
              <a:t>How big is </a:t>
            </a:r>
            <a:r>
              <a:rPr lang="en-GB" sz="2800" b="1" dirty="0">
                <a:solidFill>
                  <a:srgbClr val="000000"/>
                </a:solidFill>
                <a:latin typeface="Century Gothic" panose="020B0502020202020204" pitchFamily="34" charset="0"/>
              </a:rPr>
              <a:t>the problem and what is the caus</a:t>
            </a:r>
            <a:r>
              <a:rPr lang="en-GB" sz="2800" dirty="0">
                <a:solidFill>
                  <a:srgbClr val="000000"/>
                </a:solidFill>
                <a:latin typeface="Century Gothic" panose="020B0502020202020204" pitchFamily="34" charset="0"/>
              </a:rPr>
              <a:t>e:</a:t>
            </a:r>
          </a:p>
          <a:p>
            <a:pPr fontAlgn="base"/>
            <a:r>
              <a:rPr lang="en-GB" sz="2800" dirty="0">
                <a:solidFill>
                  <a:srgbClr val="000000"/>
                </a:solidFill>
                <a:latin typeface="Century Gothic" panose="020B0502020202020204" pitchFamily="34" charset="0"/>
              </a:rPr>
              <a:t>It’s a very big problem considering the costs that went down and because the other businesses closed which means that there is less inflow for green haven florist to use.</a:t>
            </a:r>
          </a:p>
          <a:p>
            <a:pPr fontAlgn="base"/>
            <a:endParaRPr lang="en-GB" sz="2800" b="0" i="0" dirty="0">
              <a:solidFill>
                <a:srgbClr val="000000"/>
              </a:solidFill>
              <a:effectLst/>
              <a:latin typeface="Century Gothic" panose="020B0502020202020204" pitchFamily="34" charset="0"/>
            </a:endParaRPr>
          </a:p>
          <a:p>
            <a:pPr fontAlgn="base"/>
            <a:endParaRPr lang="en-GB" sz="2800" b="0" i="0" dirty="0">
              <a:solidFill>
                <a:srgbClr val="000000"/>
              </a:solidFill>
              <a:effectLst/>
              <a:latin typeface="Century Gothic" panose="020B0502020202020204" pitchFamily="34" charset="0"/>
            </a:endParaRPr>
          </a:p>
          <a:p>
            <a:pPr fontAlgn="base"/>
            <a:endParaRPr lang="en-GB" sz="2800" dirty="0">
              <a:solidFill>
                <a:srgbClr val="000000"/>
              </a:solidFill>
              <a:latin typeface="Century Gothic" panose="020B0502020202020204" pitchFamily="34" charset="0"/>
            </a:endParaRPr>
          </a:p>
          <a:p>
            <a:pPr fontAlgn="base"/>
            <a:endParaRPr lang="en-US" sz="2400"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dirty="0"/>
              <a:t>PESTLE ANALYSIS: Green Haven Florists</a:t>
            </a:r>
            <a:br>
              <a:rPr lang="en-GB" dirty="0">
                <a:solidFill>
                  <a:srgbClr val="000000"/>
                </a:solidFill>
              </a:rPr>
            </a:br>
            <a:endParaRPr lang="en-GB" b="1" dirty="0"/>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1791917" y="1246094"/>
            <a:ext cx="9409329" cy="4623816"/>
          </a:xfrm>
        </p:spPr>
        <p:txBody>
          <a:bodyPr>
            <a:normAutofit fontScale="85000" lnSpcReduction="20000"/>
          </a:bodyPr>
          <a:lstStyle/>
          <a:p>
            <a:r>
              <a:rPr lang="en-GB" b="1" dirty="0"/>
              <a:t>POLITICAL: </a:t>
            </a:r>
          </a:p>
          <a:p>
            <a:r>
              <a:rPr lang="en-GB" b="1" dirty="0"/>
              <a:t>Post-Brexit import challenges increasing flower and raw material costs because London doesn’t receive any more benefits such as free transport between borders of EU.</a:t>
            </a:r>
          </a:p>
          <a:p>
            <a:endParaRPr lang="en-GB" b="1" dirty="0"/>
          </a:p>
          <a:p>
            <a:r>
              <a:rPr lang="en-GB" b="1" dirty="0"/>
              <a:t>ECONOMIC: </a:t>
            </a:r>
          </a:p>
          <a:p>
            <a:pPr marL="342900" indent="-342900">
              <a:buFont typeface="Arial" panose="020B0604020202020204" pitchFamily="34" charset="0"/>
              <a:buChar char="•"/>
            </a:pPr>
            <a:r>
              <a:rPr lang="en-GB" b="1" dirty="0"/>
              <a:t>Inflation is a factor that can affect Green Haven Florist because it can affect the cost of raw material and transport which makes the profit become lower. </a:t>
            </a:r>
          </a:p>
          <a:p>
            <a:pPr marL="342900" indent="-342900">
              <a:buFont typeface="Arial" panose="020B0604020202020204" pitchFamily="34" charset="0"/>
              <a:buChar char="•"/>
            </a:pPr>
            <a:endParaRPr lang="en-GB" b="1" dirty="0"/>
          </a:p>
          <a:p>
            <a:pPr marL="342900" indent="-342900">
              <a:buFont typeface="Arial" panose="020B0604020202020204" pitchFamily="34" charset="0"/>
              <a:buChar char="•"/>
            </a:pPr>
            <a:r>
              <a:rPr lang="en-GB" b="1" dirty="0"/>
              <a:t>Lower consumer spending habits can cause them to be price sensitive and be unwilling to spend it on a luxury product instead to a useful resources.</a:t>
            </a:r>
          </a:p>
          <a:p>
            <a:endParaRPr lang="en-GB" b="1" dirty="0"/>
          </a:p>
          <a:p>
            <a:r>
              <a:rPr lang="en-GB" b="1" dirty="0"/>
              <a:t>SOCIAL:</a:t>
            </a:r>
          </a:p>
          <a:p>
            <a:r>
              <a:rPr lang="en-GB" b="1" dirty="0"/>
              <a:t>Shift to online shopping because its more convenient for the customer instead of them dressing up and visiting in the cold the store and because Green Haven Florist didn’t spend too much time in it causes them to lose untapped customers.</a:t>
            </a:r>
          </a:p>
          <a:p>
            <a:endParaRPr lang="en-GB" b="1" dirty="0"/>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786998" y="1705138"/>
            <a:ext cx="9634011" cy="3777622"/>
          </a:xfrm>
        </p:spPr>
        <p:txBody>
          <a:bodyPr>
            <a:normAutofit fontScale="70000" lnSpcReduction="20000"/>
          </a:bodyPr>
          <a:lstStyle/>
          <a:p>
            <a:r>
              <a:rPr lang="en-GB" b="1" dirty="0"/>
              <a:t>TECHNOLOGICAL:  </a:t>
            </a:r>
          </a:p>
          <a:p>
            <a:pPr marL="0" indent="0">
              <a:buNone/>
            </a:pPr>
            <a:r>
              <a:rPr lang="en-GB" b="1" dirty="0"/>
              <a:t>Competitors excel online this is a huge disadvantage for Green Haven Florists because they are lacking in online marketing and online sales. </a:t>
            </a:r>
          </a:p>
          <a:p>
            <a:pPr marL="0" indent="0">
              <a:buNone/>
            </a:pPr>
            <a:endParaRPr lang="en-GB" b="1" dirty="0"/>
          </a:p>
          <a:p>
            <a:pPr marL="0" indent="0">
              <a:buNone/>
            </a:pPr>
            <a:r>
              <a:rPr lang="en-GB" b="1" dirty="0"/>
              <a:t>Outdated website and weak digital marketing this causes Green Haven Florists to lose money/inflow because they didn’t adapt to the surrounding changes.</a:t>
            </a:r>
          </a:p>
          <a:p>
            <a:endParaRPr lang="en-GB" b="1" dirty="0"/>
          </a:p>
          <a:p>
            <a:r>
              <a:rPr lang="en-GB" b="1" dirty="0"/>
              <a:t>LEGAL: </a:t>
            </a:r>
          </a:p>
          <a:p>
            <a:pPr marL="0" indent="0">
              <a:buNone/>
            </a:pPr>
            <a:r>
              <a:rPr lang="en-GB" b="1" dirty="0"/>
              <a:t>Packaging waste employment regulations increase cost this affects Green Haven Florists because they don’t have enough capital to spend on more expenses and as a result, they can go in bankrupt or downscale their business.</a:t>
            </a:r>
          </a:p>
          <a:p>
            <a:pPr marL="0" indent="0">
              <a:buNone/>
            </a:pPr>
            <a:endParaRPr lang="en-GB" b="1" dirty="0"/>
          </a:p>
          <a:p>
            <a:r>
              <a:rPr lang="en-GB" b="1" dirty="0"/>
              <a:t>ENVIRONMENTAL : </a:t>
            </a:r>
          </a:p>
          <a:p>
            <a:pPr marL="0" indent="0">
              <a:buNone/>
            </a:pPr>
            <a:r>
              <a:rPr lang="en-GB" b="1" dirty="0"/>
              <a:t>Sustainability valued but costly to maintain is high however this can is an advantage because Green Haven Florists can charge more and thoughtful customers are more willing to spend money on them rather than competitors who don’t think about the environment.</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dirty="0"/>
          </a:p>
        </p:txBody>
      </p:sp>
      <p:sp>
        <p:nvSpPr>
          <p:cNvPr id="3" name="Text Placeholder 2">
            <a:extLst>
              <a:ext uri="{FF2B5EF4-FFF2-40B4-BE49-F238E27FC236}">
                <a16:creationId xmlns:a16="http://schemas.microsoft.com/office/drawing/2014/main" id="{6ED3E622-CB09-1362-15C9-BF616871B4C4}"/>
              </a:ext>
            </a:extLst>
          </p:cNvPr>
          <p:cNvSpPr>
            <a:spLocks noGrp="1"/>
          </p:cNvSpPr>
          <p:nvPr>
            <p:ph type="body" idx="1"/>
          </p:nvPr>
        </p:nvSpPr>
        <p:spPr>
          <a:xfrm>
            <a:off x="500744" y="1173792"/>
            <a:ext cx="11003868" cy="4717290"/>
          </a:xfrm>
        </p:spPr>
        <p:txBody>
          <a:bodyPr/>
          <a:lstStyle/>
          <a:p>
            <a:endParaRPr lang="en-US" dirty="0"/>
          </a:p>
        </p:txBody>
      </p:sp>
      <p:sp>
        <p:nvSpPr>
          <p:cNvPr id="4" name="Rectangle 3">
            <a:extLst>
              <a:ext uri="{FF2B5EF4-FFF2-40B4-BE49-F238E27FC236}">
                <a16:creationId xmlns:a16="http://schemas.microsoft.com/office/drawing/2014/main" id="{B1E638E9-EEB1-F9E9-AE91-C224116E2D0E}"/>
              </a:ext>
            </a:extLst>
          </p:cNvPr>
          <p:cNvSpPr/>
          <p:nvPr/>
        </p:nvSpPr>
        <p:spPr>
          <a:xfrm>
            <a:off x="8347825" y="2820928"/>
            <a:ext cx="2412999" cy="1693333"/>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a:p>
        </p:txBody>
      </p:sp>
      <p:sp>
        <p:nvSpPr>
          <p:cNvPr id="5" name="TextBox 4">
            <a:extLst>
              <a:ext uri="{FF2B5EF4-FFF2-40B4-BE49-F238E27FC236}">
                <a16:creationId xmlns:a16="http://schemas.microsoft.com/office/drawing/2014/main" id="{2CB86896-E913-0E1B-595F-E4CAB2810E24}"/>
              </a:ext>
            </a:extLst>
          </p:cNvPr>
          <p:cNvSpPr txBox="1"/>
          <p:nvPr/>
        </p:nvSpPr>
        <p:spPr>
          <a:xfrm>
            <a:off x="8707658" y="3011428"/>
            <a:ext cx="1820333" cy="1200329"/>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a:t>Decrease in sales/income/inflow and profitability</a:t>
            </a:r>
          </a:p>
        </p:txBody>
      </p:sp>
      <p:cxnSp>
        <p:nvCxnSpPr>
          <p:cNvPr id="6" name="Straight Arrow Connector 5">
            <a:extLst>
              <a:ext uri="{FF2B5EF4-FFF2-40B4-BE49-F238E27FC236}">
                <a16:creationId xmlns:a16="http://schemas.microsoft.com/office/drawing/2014/main" id="{A4203833-B0D7-AE5B-CF7D-F70A370A6CDA}"/>
              </a:ext>
            </a:extLst>
          </p:cNvPr>
          <p:cNvCxnSpPr/>
          <p:nvPr/>
        </p:nvCxnSpPr>
        <p:spPr>
          <a:xfrm>
            <a:off x="2124826" y="3540595"/>
            <a:ext cx="6212416" cy="31749"/>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10FB8975-011C-EBA3-94D2-0FA443558883}"/>
              </a:ext>
            </a:extLst>
          </p:cNvPr>
          <p:cNvCxnSpPr/>
          <p:nvPr/>
        </p:nvCxnSpPr>
        <p:spPr>
          <a:xfrm flipV="1">
            <a:off x="7225924" y="3607118"/>
            <a:ext cx="544115" cy="101287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E8CD41E-299D-37CE-DAD4-34807DBCA394}"/>
              </a:ext>
            </a:extLst>
          </p:cNvPr>
          <p:cNvCxnSpPr/>
          <p:nvPr/>
        </p:nvCxnSpPr>
        <p:spPr>
          <a:xfrm>
            <a:off x="7000718" y="2212387"/>
            <a:ext cx="761999" cy="135391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83113D5-CD66-98D4-D7B7-DA913DEC7A0D}"/>
              </a:ext>
            </a:extLst>
          </p:cNvPr>
          <p:cNvCxnSpPr/>
          <p:nvPr/>
        </p:nvCxnSpPr>
        <p:spPr>
          <a:xfrm>
            <a:off x="4741589" y="2416580"/>
            <a:ext cx="795758" cy="1140071"/>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B776B6B-EEA3-F554-448D-96C052E7637B}"/>
              </a:ext>
            </a:extLst>
          </p:cNvPr>
          <p:cNvCxnSpPr/>
          <p:nvPr/>
        </p:nvCxnSpPr>
        <p:spPr>
          <a:xfrm flipH="1">
            <a:off x="4803767" y="3582747"/>
            <a:ext cx="748565" cy="1178137"/>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FB6DFE28-90C1-E5B9-9952-D0BEC5BDD8E4}"/>
              </a:ext>
            </a:extLst>
          </p:cNvPr>
          <p:cNvCxnSpPr/>
          <p:nvPr/>
        </p:nvCxnSpPr>
        <p:spPr>
          <a:xfrm>
            <a:off x="2574780" y="2415459"/>
            <a:ext cx="840456" cy="113723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AF14A029-2951-0F0D-0860-21E985B29C49}"/>
              </a:ext>
            </a:extLst>
          </p:cNvPr>
          <p:cNvCxnSpPr/>
          <p:nvPr/>
        </p:nvCxnSpPr>
        <p:spPr>
          <a:xfrm flipH="1">
            <a:off x="2479617" y="3584467"/>
            <a:ext cx="934672" cy="1181670"/>
          </a:xfrm>
          <a:prstGeom prst="straightConnector1">
            <a:avLst/>
          </a:prstGeom>
        </p:spPr>
        <p:style>
          <a:lnRef idx="1">
            <a:schemeClr val="accent1"/>
          </a:lnRef>
          <a:fillRef idx="0">
            <a:schemeClr val="accent1"/>
          </a:fillRef>
          <a:effectRef idx="0">
            <a:schemeClr val="accent1"/>
          </a:effectRef>
          <a:fontRef idx="minor">
            <a:schemeClr val="tx1"/>
          </a:fontRef>
        </p:style>
      </p:cxnSp>
      <p:sp>
        <p:nvSpPr>
          <p:cNvPr id="13" name="TextBox 14">
            <a:extLst>
              <a:ext uri="{FF2B5EF4-FFF2-40B4-BE49-F238E27FC236}">
                <a16:creationId xmlns:a16="http://schemas.microsoft.com/office/drawing/2014/main" id="{EB949E92-6644-CC49-6177-33EE499FAA57}"/>
              </a:ext>
            </a:extLst>
          </p:cNvPr>
          <p:cNvSpPr txBox="1"/>
          <p:nvPr/>
        </p:nvSpPr>
        <p:spPr>
          <a:xfrm>
            <a:off x="6354380" y="1696607"/>
            <a:ext cx="145708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b="1" u="sng"/>
              <a:t>The Market</a:t>
            </a:r>
          </a:p>
        </p:txBody>
      </p:sp>
      <p:sp>
        <p:nvSpPr>
          <p:cNvPr id="14" name="TextBox 15">
            <a:extLst>
              <a:ext uri="{FF2B5EF4-FFF2-40B4-BE49-F238E27FC236}">
                <a16:creationId xmlns:a16="http://schemas.microsoft.com/office/drawing/2014/main" id="{B93122FA-A581-E6D5-F0B3-DE193417B33F}"/>
              </a:ext>
            </a:extLst>
          </p:cNvPr>
          <p:cNvSpPr txBox="1"/>
          <p:nvPr/>
        </p:nvSpPr>
        <p:spPr>
          <a:xfrm>
            <a:off x="3932049" y="2001562"/>
            <a:ext cx="1761867" cy="378977"/>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Management</a:t>
            </a:r>
          </a:p>
        </p:txBody>
      </p:sp>
      <p:sp>
        <p:nvSpPr>
          <p:cNvPr id="15" name="TextBox 16">
            <a:extLst>
              <a:ext uri="{FF2B5EF4-FFF2-40B4-BE49-F238E27FC236}">
                <a16:creationId xmlns:a16="http://schemas.microsoft.com/office/drawing/2014/main" id="{9F97D8A2-9AAE-B8F5-F4FC-41DE3F6C94DA}"/>
              </a:ext>
            </a:extLst>
          </p:cNvPr>
          <p:cNvSpPr txBox="1"/>
          <p:nvPr/>
        </p:nvSpPr>
        <p:spPr>
          <a:xfrm>
            <a:off x="1986486" y="2055904"/>
            <a:ext cx="1428750"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Marketing</a:t>
            </a:r>
          </a:p>
        </p:txBody>
      </p:sp>
      <p:sp>
        <p:nvSpPr>
          <p:cNvPr id="16" name="TextBox 17">
            <a:extLst>
              <a:ext uri="{FF2B5EF4-FFF2-40B4-BE49-F238E27FC236}">
                <a16:creationId xmlns:a16="http://schemas.microsoft.com/office/drawing/2014/main" id="{27038789-2A32-EB66-F2D6-E6ED43A63A0E}"/>
              </a:ext>
            </a:extLst>
          </p:cNvPr>
          <p:cNvSpPr txBox="1"/>
          <p:nvPr/>
        </p:nvSpPr>
        <p:spPr>
          <a:xfrm>
            <a:off x="1795987" y="4792060"/>
            <a:ext cx="1357527"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Operation</a:t>
            </a:r>
          </a:p>
        </p:txBody>
      </p:sp>
      <p:sp>
        <p:nvSpPr>
          <p:cNvPr id="17" name="TextBox 18">
            <a:extLst>
              <a:ext uri="{FF2B5EF4-FFF2-40B4-BE49-F238E27FC236}">
                <a16:creationId xmlns:a16="http://schemas.microsoft.com/office/drawing/2014/main" id="{47CAD43D-791F-FCDC-3C22-2567F1B4392E}"/>
              </a:ext>
            </a:extLst>
          </p:cNvPr>
          <p:cNvSpPr txBox="1"/>
          <p:nvPr/>
        </p:nvSpPr>
        <p:spPr>
          <a:xfrm>
            <a:off x="4127716" y="4788097"/>
            <a:ext cx="1566802"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Technology</a:t>
            </a:r>
          </a:p>
        </p:txBody>
      </p:sp>
      <p:sp>
        <p:nvSpPr>
          <p:cNvPr id="18" name="TextBox 19">
            <a:extLst>
              <a:ext uri="{FF2B5EF4-FFF2-40B4-BE49-F238E27FC236}">
                <a16:creationId xmlns:a16="http://schemas.microsoft.com/office/drawing/2014/main" id="{224564BE-9DB3-CD6E-E532-A736C1C1FDDD}"/>
              </a:ext>
            </a:extLst>
          </p:cNvPr>
          <p:cNvSpPr txBox="1"/>
          <p:nvPr/>
        </p:nvSpPr>
        <p:spPr>
          <a:xfrm>
            <a:off x="6480030" y="4645223"/>
            <a:ext cx="1405583" cy="369332"/>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GB"/>
              <a:t>Customers</a:t>
            </a:r>
          </a:p>
        </p:txBody>
      </p:sp>
      <p:sp>
        <p:nvSpPr>
          <p:cNvPr id="19" name="TextBox 20">
            <a:extLst>
              <a:ext uri="{FF2B5EF4-FFF2-40B4-BE49-F238E27FC236}">
                <a16:creationId xmlns:a16="http://schemas.microsoft.com/office/drawing/2014/main" id="{8202577E-C4CF-6928-D950-493B8993326E}"/>
              </a:ext>
            </a:extLst>
          </p:cNvPr>
          <p:cNvSpPr txBox="1"/>
          <p:nvPr/>
        </p:nvSpPr>
        <p:spPr>
          <a:xfrm>
            <a:off x="5924020" y="2138791"/>
            <a:ext cx="1463456" cy="1446550"/>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600" b="1"/>
              <a:t>-</a:t>
            </a:r>
            <a:r>
              <a:rPr lang="en-GB" sz="1200" b="1"/>
              <a:t>Rise in online shopping</a:t>
            </a:r>
            <a:endParaRPr lang="en-US" sz="1200"/>
          </a:p>
          <a:p>
            <a:endParaRPr lang="en-GB" sz="1200" b="1"/>
          </a:p>
          <a:p>
            <a:r>
              <a:rPr lang="en-GB" sz="1200" b="1"/>
              <a:t>-Reduced the amount of people on the street</a:t>
            </a:r>
          </a:p>
        </p:txBody>
      </p:sp>
      <p:sp>
        <p:nvSpPr>
          <p:cNvPr id="20" name="TextBox 21">
            <a:extLst>
              <a:ext uri="{FF2B5EF4-FFF2-40B4-BE49-F238E27FC236}">
                <a16:creationId xmlns:a16="http://schemas.microsoft.com/office/drawing/2014/main" id="{F84C5E23-B24D-D45A-78D7-B2620AD4040E}"/>
              </a:ext>
            </a:extLst>
          </p:cNvPr>
          <p:cNvSpPr txBox="1"/>
          <p:nvPr/>
        </p:nvSpPr>
        <p:spPr>
          <a:xfrm>
            <a:off x="3860913" y="2508385"/>
            <a:ext cx="1272267"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200" b="1"/>
              <a:t>-Limited development on online sales and trends</a:t>
            </a:r>
          </a:p>
        </p:txBody>
      </p:sp>
      <p:sp>
        <p:nvSpPr>
          <p:cNvPr id="21" name="TextBox 22">
            <a:extLst>
              <a:ext uri="{FF2B5EF4-FFF2-40B4-BE49-F238E27FC236}">
                <a16:creationId xmlns:a16="http://schemas.microsoft.com/office/drawing/2014/main" id="{4F752A1C-E0CC-97FC-B387-089606411BFD}"/>
              </a:ext>
            </a:extLst>
          </p:cNvPr>
          <p:cNvSpPr txBox="1"/>
          <p:nvPr/>
        </p:nvSpPr>
        <p:spPr>
          <a:xfrm>
            <a:off x="1587691" y="2477039"/>
            <a:ext cx="1265032"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200" b="1"/>
              <a:t>-Old website</a:t>
            </a:r>
          </a:p>
          <a:p>
            <a:endParaRPr lang="en-GB" sz="1200" b="1"/>
          </a:p>
          <a:p>
            <a:r>
              <a:rPr lang="en-GB" sz="1200" b="1"/>
              <a:t>-Weak social media presence</a:t>
            </a:r>
          </a:p>
        </p:txBody>
      </p:sp>
      <p:sp>
        <p:nvSpPr>
          <p:cNvPr id="22" name="TextBox 23">
            <a:extLst>
              <a:ext uri="{FF2B5EF4-FFF2-40B4-BE49-F238E27FC236}">
                <a16:creationId xmlns:a16="http://schemas.microsoft.com/office/drawing/2014/main" id="{B261649E-9FBE-7FBF-F48E-53066D618F3E}"/>
              </a:ext>
            </a:extLst>
          </p:cNvPr>
          <p:cNvSpPr txBox="1"/>
          <p:nvPr/>
        </p:nvSpPr>
        <p:spPr>
          <a:xfrm>
            <a:off x="1431176" y="3630763"/>
            <a:ext cx="1561463"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200" b="1"/>
              <a:t>-Rising supplier and packaging cost which reduce income/cash inflow</a:t>
            </a:r>
          </a:p>
        </p:txBody>
      </p:sp>
      <p:sp>
        <p:nvSpPr>
          <p:cNvPr id="23" name="TextBox 24">
            <a:extLst>
              <a:ext uri="{FF2B5EF4-FFF2-40B4-BE49-F238E27FC236}">
                <a16:creationId xmlns:a16="http://schemas.microsoft.com/office/drawing/2014/main" id="{0200EDCC-1415-F76B-AC9B-49E90A78BA9D}"/>
              </a:ext>
            </a:extLst>
          </p:cNvPr>
          <p:cNvSpPr txBox="1"/>
          <p:nvPr/>
        </p:nvSpPr>
        <p:spPr>
          <a:xfrm>
            <a:off x="3616360" y="3664992"/>
            <a:ext cx="1565483" cy="1015663"/>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200" b="1"/>
              <a:t>-No research on trends and no adaptation to the new era/surrounding</a:t>
            </a:r>
          </a:p>
        </p:txBody>
      </p:sp>
      <p:sp>
        <p:nvSpPr>
          <p:cNvPr id="24" name="TextBox 25">
            <a:extLst>
              <a:ext uri="{FF2B5EF4-FFF2-40B4-BE49-F238E27FC236}">
                <a16:creationId xmlns:a16="http://schemas.microsoft.com/office/drawing/2014/main" id="{FA22B8BC-FD8D-7BD3-19A9-E736580DE8B3}"/>
              </a:ext>
            </a:extLst>
          </p:cNvPr>
          <p:cNvSpPr txBox="1"/>
          <p:nvPr/>
        </p:nvSpPr>
        <p:spPr>
          <a:xfrm>
            <a:off x="5694950" y="3673433"/>
            <a:ext cx="1928595" cy="738664"/>
          </a:xfrm>
          <a:prstGeom prst="rect">
            <a:avLst/>
          </a:prstGeom>
          <a:noFill/>
        </p:spPr>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r>
              <a:rPr lang="en-GB" sz="1400" b="1"/>
              <a:t>-High expectations</a:t>
            </a:r>
          </a:p>
          <a:p>
            <a:endParaRPr lang="en-GB" sz="1400" b="1"/>
          </a:p>
          <a:p>
            <a:r>
              <a:rPr lang="en-GB" sz="1400" b="1"/>
              <a:t>-Price sensitive</a:t>
            </a: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dirty="0"/>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589212" y="1856232"/>
            <a:ext cx="8915399" cy="4160520"/>
          </a:xfrm>
        </p:spPr>
        <p:txBody>
          <a:bodyPr/>
          <a:lstStyle/>
          <a:p>
            <a:r>
              <a:rPr lang="en-GB" b="1" dirty="0"/>
              <a:t>Technologically wise:</a:t>
            </a:r>
          </a:p>
          <a:p>
            <a:pPr marL="342900" indent="-342900">
              <a:buFont typeface="Arial" panose="020B0604020202020204" pitchFamily="34" charset="0"/>
              <a:buChar char="•"/>
            </a:pPr>
            <a:r>
              <a:rPr lang="en-GB" sz="1600" dirty="0"/>
              <a:t>Their online brand is not known which makes it difficult to gain more sales</a:t>
            </a:r>
          </a:p>
          <a:p>
            <a:pPr marL="342900" indent="-342900">
              <a:buFont typeface="Arial" panose="020B0604020202020204" pitchFamily="34" charset="0"/>
              <a:buChar char="•"/>
            </a:pPr>
            <a:r>
              <a:rPr lang="en-GB" sz="1600" dirty="0"/>
              <a:t>There website is very old and unappalling to customers.</a:t>
            </a:r>
          </a:p>
          <a:p>
            <a:r>
              <a:rPr lang="en-GB" sz="1600" b="1" dirty="0"/>
              <a:t>Social wise:</a:t>
            </a:r>
          </a:p>
          <a:p>
            <a:pPr marL="342900" indent="-342900">
              <a:buFont typeface="Arial" panose="020B0604020202020204" pitchFamily="34" charset="0"/>
              <a:buChar char="•"/>
            </a:pPr>
            <a:r>
              <a:rPr lang="en-GB" sz="1600" dirty="0"/>
              <a:t>Shops around Green Haven Florists have gone online rather then physical because they saw customers preferences and adapted however Green Haven Florists haven’t adapted to the surrounding event, yet which causes them to lose in income and reduce development of their company.</a:t>
            </a:r>
          </a:p>
          <a:p>
            <a:endParaRPr lang="en-GB" sz="1600" dirty="0"/>
          </a:p>
          <a:p>
            <a:endParaRPr lang="en-GB" sz="1600" dirty="0"/>
          </a:p>
          <a:p>
            <a:endParaRPr lang="en-GB" dirty="0"/>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dirty="0"/>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a:bodyPr>
          <a:lstStyle/>
          <a:p>
            <a:r>
              <a:rPr lang="en-GB" dirty="0">
                <a:solidFill>
                  <a:srgbClr val="1D4ED8"/>
                </a:solidFill>
                <a:latin typeface="Arial"/>
                <a:ea typeface="+mn-lt"/>
                <a:cs typeface="+mn-lt"/>
                <a:hlinkClick r:id="rId2"/>
              </a:rPr>
              <a:t>Drop in Sales Calculator &amp; Formula Online Calculator Ultra</a:t>
            </a:r>
            <a:br>
              <a:rPr lang="en-GB" b="1" dirty="0">
                <a:latin typeface="Arial"/>
                <a:ea typeface="Roboto"/>
                <a:cs typeface="Roboto"/>
              </a:rPr>
            </a:br>
            <a:endParaRPr lang="en-GB" b="1" dirty="0">
              <a:latin typeface="Arial"/>
              <a:ea typeface="Roboto"/>
              <a:cs typeface="Roboto"/>
            </a:endParaRPr>
          </a:p>
          <a:p>
            <a:r>
              <a:rPr lang="en-GB" u="sng" dirty="0">
                <a:solidFill>
                  <a:srgbClr val="0000FF"/>
                </a:solidFill>
                <a:uFill>
                  <a:solidFill>
                    <a:srgbClr val="0000FF"/>
                  </a:solidFill>
                </a:uFill>
                <a:hlinkClick r:id="rId3"/>
              </a:rPr>
              <a:t>https://hbr.org/2012/09/are-you-solving-the-right-problem</a:t>
            </a:r>
          </a:p>
          <a:p>
            <a:r>
              <a:rPr lang="en-US" dirty="0">
                <a:hlinkClick r:id="rId4"/>
              </a:rPr>
              <a:t>https://www.cipd.or</a:t>
            </a:r>
            <a:r>
              <a:rPr lang="en-GB" dirty="0">
                <a:hlinkClick r:id="rId5">
                  <a:extLst>
                    <a:ext uri="{A12FA001-AC4F-418D-AE19-62706E023703}">
                      <ahyp:hlinkClr xmlns:ahyp="http://schemas.microsoft.com/office/drawing/2018/hyperlinkcolor" val="tx"/>
                    </a:ext>
                  </a:extLst>
                </a:hlinkClick>
              </a:rPr>
              <a:t> https://www.investopedia.com/terms/m/marketeconomy.asp </a:t>
            </a:r>
            <a:r>
              <a:rPr lang="en-US" dirty="0">
                <a:hlinkClick r:id="rId4"/>
              </a:rPr>
              <a:t>g/</a:t>
            </a:r>
            <a:r>
              <a:rPr lang="en-US" dirty="0" err="1">
                <a:hlinkClick r:id="rId4"/>
              </a:rPr>
              <a:t>en</a:t>
            </a:r>
            <a:r>
              <a:rPr lang="en-US" dirty="0">
                <a:hlinkClick r:id="rId4"/>
              </a:rPr>
              <a:t>/knowledge/factsheets/pestle-analysis-factsheet/</a:t>
            </a:r>
            <a:endParaRPr lang="en-GB" b="1" dirty="0">
              <a:latin typeface="Arial"/>
              <a:ea typeface="Roboto"/>
              <a:cs typeface="Roboto"/>
            </a:endParaRP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dirty="0"/>
              <a:t>				</a:t>
            </a:r>
            <a:r>
              <a:rPr lang="en-US" sz="5400" b="1" dirty="0"/>
              <a:t>Questions</a:t>
            </a:r>
            <a:r>
              <a:rPr lang="en-US" sz="5400" dirty="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301</TotalTime>
  <Words>730</Words>
  <Application>Microsoft Office PowerPoint</Application>
  <PresentationFormat>Widescreen</PresentationFormat>
  <Paragraphs>85</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Segoe UI</vt:lpstr>
      <vt:lpstr>Wingdings 3</vt:lpstr>
      <vt:lpstr>Wisp</vt:lpstr>
      <vt:lpstr>MODULE NAME-Problem Solving and Decision Making MODULE CODE-LCLM4004 STUDENT NAME-Marian Stanila STUDENT ID- 2425466 LECTURER-Mohammad Rahman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Marian Stanila (2425466)</cp:lastModifiedBy>
  <cp:revision>90</cp:revision>
  <dcterms:created xsi:type="dcterms:W3CDTF">2024-10-08T15:58:04Z</dcterms:created>
  <dcterms:modified xsi:type="dcterms:W3CDTF">2025-11-09T11:42:50Z</dcterms:modified>
</cp:coreProperties>
</file>