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77" r:id="rId2"/>
    <p:sldId id="278" r:id="rId3"/>
    <p:sldId id="279" r:id="rId4"/>
    <p:sldId id="281" r:id="rId5"/>
    <p:sldId id="625" r:id="rId6"/>
    <p:sldId id="626" r:id="rId7"/>
    <p:sldId id="276" r:id="rId8"/>
    <p:sldId id="283" r:id="rId9"/>
    <p:sldId id="284" r:id="rId10"/>
    <p:sldId id="287" r:id="rId11"/>
    <p:sldId id="291" r:id="rId12"/>
    <p:sldId id="289" r:id="rId13"/>
    <p:sldId id="257" r:id="rId14"/>
    <p:sldId id="258" r:id="rId15"/>
    <p:sldId id="268" r:id="rId16"/>
    <p:sldId id="627" r:id="rId17"/>
    <p:sldId id="269" r:id="rId18"/>
    <p:sldId id="261" r:id="rId19"/>
    <p:sldId id="271" r:id="rId20"/>
    <p:sldId id="272" r:id="rId21"/>
    <p:sldId id="270" r:id="rId22"/>
    <p:sldId id="262" r:id="rId23"/>
    <p:sldId id="275" r:id="rId24"/>
    <p:sldId id="290" r:id="rId2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9" autoAdjust="0"/>
    <p:restoredTop sz="94576" autoAdjust="0"/>
  </p:normalViewPr>
  <p:slideViewPr>
    <p:cSldViewPr>
      <p:cViewPr varScale="1">
        <p:scale>
          <a:sx n="86" d="100"/>
          <a:sy n="86" d="100"/>
        </p:scale>
        <p:origin x="1334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6E62C9DF-D8A7-489A-9631-B9D236D2E2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38239CD-8268-413D-AD96-BACE0E448A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01DE437E-2528-4FA4-B150-175703BF8E1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F785A9B3-9736-477F-9D60-5AFE94C5513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5AD75628-2626-4FE5-B5E6-731DDEA73B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D514FAAA-EFA3-4036-9166-1A6B7CA9B3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336E0D5-4829-47F1-8783-962552D80C34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C7150704-52DD-47A5-943B-4623936D2FCA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33EC22F-299F-4D5B-B332-F730F096464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9B40CFBB-4C83-4FE0-B431-686B06686D4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63279D00-8793-401D-8EDC-D1CC69E8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0EEF4C8-71C0-4FA3-8429-8710157C783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1238B-CD48-42FA-A1E6-FC9EC896B0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CCB56-04FE-4882-B6A7-E176ACB32539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9586E-B99C-4A4B-AC61-3640A02F0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449E3-562B-4DB4-B25E-AA7D422D7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A70D24D-E1CB-46DF-8530-B211AE510B8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418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2D7DE0-BAE4-4AAA-83A7-D93B19B67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3820C5-98DA-497C-9CA2-E39992EF4451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05D13-7149-42B6-94F5-2DDCF0E69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37B18-74C5-400E-8A87-9C08ABFF9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BBD5B4D-BF53-4515-8F19-E5FEDA160AD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5871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FE848E-3C9F-4A31-82AA-EE8C038EAB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F96425-D5F2-471F-AD96-3A4FF4F3DDAE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1443DF4-C3D4-445B-823F-467D249F96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D4752-4A6F-441C-A40F-906BCCAD9CE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34972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BD0ECC-EB75-4923-9BD8-E0E4F7E5E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C00E5-8607-41AF-A91B-4F28DFA8C06B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FACAF-C3E7-4BDE-BD36-0004B9B5E19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40E7-EA67-4610-B012-901AEF9587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6275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31A8D5E-67FA-482E-910E-7101DD81B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E19C96-3A72-45B1-A98E-B8A2DD54F6C5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FF62EAF-1D58-44F7-BA99-D56D71A19B0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0FFC3-147E-4A9A-84CB-B05C848F6D0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4324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AF96463-0595-40B5-84EF-D6CD3F997F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6E755-58F1-4B96-8BF3-6525031D1403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1E18934-1836-427C-8CDB-47D045B9AA2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19C311-4742-4DF0-8ECF-17F13B18D1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0751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0912348-1864-4602-8A32-DF2D543641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72FA3C-0BBC-4813-8A04-AB5B24DC7175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BF219EA-DD28-4FC8-BA54-319C7330D1B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E0482-4CAB-458A-B84A-90297B8A65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4314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1A8034-CF50-4187-8D81-715AB634D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922120-CD63-438D-AC9F-ADCAAF99A8B5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81E83F-F0A7-4622-944A-BC85B841EE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D73-A60F-4727-8EBB-8E3BD5A2E4D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9606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9BBE887-AB85-4ED1-89AC-F7621E918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7DB5E-E157-492B-BC5A-A36491E728F0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D62089-75A5-4671-AE0E-21CC9937D0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E6628-EF7C-425A-9EA6-F719653864F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435579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631FF3-BE3E-42D4-B460-63F7322CA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65E33-368F-4AA3-B258-39CA8D54A2CB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32EC25A-E757-43F2-90F0-DC2D1A87E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FF30F-BBC9-4FB0-9771-06A368878B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0256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76FDB-1C61-4A53-9930-8E6864F82F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041FC-EF3A-4E1C-86DD-076D57029265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AB393BD-49C7-427C-93E8-6FBA1B4849C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10814-1453-4DEF-A15F-73F61EE127A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404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0183687-64C1-4D99-84EE-6A15ED01220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8BE8FE9-9DC6-4126-9832-2BE14FFFE3E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C54FF-3C99-4D7F-9649-210EE64B26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48902AA-B417-40F7-B3B2-608399E63FC4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6D419-B908-49C6-8B6F-BA0EE38EE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4A8CA02-BB50-4C88-882A-9A2532393A9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-dawsonera-com.ezproxy.uwtsd.ac.uk/abstract/9780273731061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12" y="1628800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BMSW4005</a:t>
            </a:r>
          </a:p>
          <a:p>
            <a:pPr eaLnBrk="1" hangingPunct="1"/>
            <a:r>
              <a:rPr lang="en-GB" altLang="en-US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EA07AEDB-590C-4EC3-A052-2065CB821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1D84A-4F08-4950-B3C7-6D5AE856E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800" dirty="0"/>
              <a:t>By the end of this session you should be aware of:</a:t>
            </a:r>
          </a:p>
          <a:p>
            <a:pPr eaLnBrk="1" hangingPunct="1">
              <a:defRPr/>
            </a:pPr>
            <a:r>
              <a:rPr lang="en-GB" sz="2800" dirty="0"/>
              <a:t>Guidelines for classroom management </a:t>
            </a:r>
          </a:p>
          <a:p>
            <a:pPr eaLnBrk="1" hangingPunct="1">
              <a:defRPr/>
            </a:pPr>
            <a:r>
              <a:rPr lang="en-GB" sz="2800" dirty="0"/>
              <a:t>The aims and learning outcomes of the module </a:t>
            </a:r>
          </a:p>
          <a:p>
            <a:pPr eaLnBrk="1" hangingPunct="1">
              <a:defRPr/>
            </a:pPr>
            <a:r>
              <a:rPr lang="en-GB" sz="2800" dirty="0"/>
              <a:t>Programme Outline</a:t>
            </a:r>
          </a:p>
          <a:p>
            <a:pPr eaLnBrk="1" hangingPunct="1">
              <a:defRPr/>
            </a:pPr>
            <a:r>
              <a:rPr lang="en-GB" sz="2800" dirty="0"/>
              <a:t>Assessment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DC255-1CF3-47F9-9C70-7BD5969B8F2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7173" name="Slide Number Placeholder 5">
            <a:extLst>
              <a:ext uri="{FF2B5EF4-FFF2-40B4-BE49-F238E27FC236}">
                <a16:creationId xmlns:a16="http://schemas.microsoft.com/office/drawing/2014/main" id="{B677F8B2-D67B-4BAE-8A4D-C6D0B29B19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CA4B214-3657-4866-86E0-9D9FAB611D1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027">
            <a:extLst>
              <a:ext uri="{FF2B5EF4-FFF2-40B4-BE49-F238E27FC236}">
                <a16:creationId xmlns:a16="http://schemas.microsoft.com/office/drawing/2014/main" id="{D648E13E-498A-40B6-9EC5-D21BCB069F9D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468313" y="1484313"/>
            <a:ext cx="7704137" cy="5761037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the session from the start = full attendance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within 1-10 minutes = marked as PRESENT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11-40 minutes late = marked as LATE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Joining more than 40 minutes late = allowed to participate but marked as ABSENT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The same rules apply at the end of the class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sz="2400" dirty="0"/>
              <a:t>Minimum required attendance is 70%, so the 30% is for unseen circumstances</a:t>
            </a:r>
            <a:endParaRPr lang="en-GB" altLang="en-US" sz="3200" dirty="0"/>
          </a:p>
          <a:p>
            <a:pPr marL="0" indent="0" eaLnBrk="1" hangingPunct="1"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  <a:p>
            <a:pPr eaLnBrk="1" hangingPunct="1">
              <a:defRPr/>
            </a:pPr>
            <a:endParaRPr lang="en-GB" altLang="en-US" sz="2300" dirty="0"/>
          </a:p>
        </p:txBody>
      </p:sp>
      <p:sp>
        <p:nvSpPr>
          <p:cNvPr id="8195" name="Rectangle 1026">
            <a:extLst>
              <a:ext uri="{FF2B5EF4-FFF2-40B4-BE49-F238E27FC236}">
                <a16:creationId xmlns:a16="http://schemas.microsoft.com/office/drawing/2014/main" id="{1E98A2ED-EF4F-4923-BC43-3B386BB8F24B}"/>
              </a:ext>
            </a:extLst>
          </p:cNvPr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Important - Attendance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CFD6E7-D499-4C05-BFB5-2AD04B671F8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6541118-0CCB-4DE6-B824-CA8AA2D772FE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8197" name="Slide Number Placeholder 2">
            <a:extLst>
              <a:ext uri="{FF2B5EF4-FFF2-40B4-BE49-F238E27FC236}">
                <a16:creationId xmlns:a16="http://schemas.microsoft.com/office/drawing/2014/main" id="{FB9F4719-F328-4781-9A76-D0A57C965E4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ABAEDC-C478-4582-9B7B-641B0930700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7237D46B-3162-4946-9003-F48967B52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Important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AA887D68-E776-4613-BE5E-27AE83600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Remember to have  pen and paper hand to make notes</a:t>
            </a:r>
          </a:p>
          <a:p>
            <a:pPr eaLnBrk="1" hangingPunct="1"/>
            <a:r>
              <a:rPr lang="en-GB" altLang="en-US" dirty="0"/>
              <a:t>Correspondence – name, student number, module – make sure you check your UWTSD email frequently</a:t>
            </a:r>
          </a:p>
          <a:p>
            <a:pPr eaLnBrk="1" hangingPunct="1"/>
            <a:r>
              <a:rPr lang="en-GB" altLang="en-US" dirty="0"/>
              <a:t>Stay logged on for the entire session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28DE-8B74-4E8D-AC5C-8839D06EDCC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3D86518-6479-48A0-A9D3-08C8076AEFA7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10245" name="Slide Number Placeholder 5">
            <a:extLst>
              <a:ext uri="{FF2B5EF4-FFF2-40B4-BE49-F238E27FC236}">
                <a16:creationId xmlns:a16="http://schemas.microsoft.com/office/drawing/2014/main" id="{BBD490B1-0A43-4E88-B778-56DBA2702BE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662E3ED-5666-48DC-8BA2-0547C36F28A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200" b="1" dirty="0"/>
              <a:t>LEARNING AND TEACHING STRATEGIES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65138" y="1268413"/>
            <a:ext cx="8229600" cy="391636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000" dirty="0"/>
              <a:t>A mixture of: </a:t>
            </a:r>
          </a:p>
          <a:p>
            <a:pPr>
              <a:defRPr/>
            </a:pPr>
            <a:r>
              <a:rPr lang="en-GB" sz="2000" b="1" dirty="0"/>
              <a:t>Lectures</a:t>
            </a:r>
          </a:p>
          <a:p>
            <a:pPr lvl="1">
              <a:defRPr/>
            </a:pPr>
            <a:r>
              <a:rPr lang="en-GB" sz="2000" dirty="0"/>
              <a:t>For the explanation of key themes and concepts</a:t>
            </a:r>
          </a:p>
          <a:p>
            <a:pPr lvl="2">
              <a:defRPr/>
            </a:pPr>
            <a:r>
              <a:rPr lang="en-GB" sz="2000" dirty="0"/>
              <a:t>principally lecturer talking but feel free to ask questions</a:t>
            </a:r>
          </a:p>
          <a:p>
            <a:pPr>
              <a:defRPr/>
            </a:pPr>
            <a:r>
              <a:rPr lang="en-GB" sz="2000" b="1" dirty="0"/>
              <a:t>Workshops</a:t>
            </a:r>
          </a:p>
          <a:p>
            <a:pPr>
              <a:defRPr/>
            </a:pPr>
            <a:r>
              <a:rPr lang="en-US" sz="2000" b="1" dirty="0"/>
              <a:t>Seminars</a:t>
            </a:r>
          </a:p>
          <a:p>
            <a:pPr>
              <a:defRPr/>
            </a:pPr>
            <a:r>
              <a:rPr lang="en-US" sz="2000" b="1" dirty="0"/>
              <a:t>Discussions </a:t>
            </a:r>
          </a:p>
          <a:p>
            <a:pPr>
              <a:defRPr/>
            </a:pPr>
            <a:r>
              <a:rPr lang="en-US" sz="2000" b="1" dirty="0"/>
              <a:t>Group work</a:t>
            </a:r>
          </a:p>
          <a:p>
            <a:pPr>
              <a:defRPr/>
            </a:pPr>
            <a:r>
              <a:rPr lang="en-US" sz="2000" b="1" dirty="0"/>
              <a:t>Pair work</a:t>
            </a:r>
          </a:p>
          <a:p>
            <a:pPr>
              <a:defRPr/>
            </a:pPr>
            <a:r>
              <a:rPr lang="en-US" sz="2000" b="1" dirty="0"/>
              <a:t>Case studies</a:t>
            </a:r>
            <a:endParaRPr lang="en-GB" sz="2000" b="1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1267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11268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08C03B2-434D-4778-8EA5-8A250F96DC12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  <p:sp>
        <p:nvSpPr>
          <p:cNvPr id="1126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Resources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417638"/>
            <a:ext cx="8229600" cy="39163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All resources and teaching materials available to you on the dedicated Moodle page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Important – Prepare - Check the lesson schedule before coming to class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>
              <a:defRPr/>
            </a:pPr>
            <a:r>
              <a:rPr lang="en-GB" sz="2400" dirty="0"/>
              <a:t>Reading</a:t>
            </a:r>
            <a:r>
              <a:rPr lang="en-GB" sz="2400" b="1" dirty="0"/>
              <a:t> </a:t>
            </a:r>
            <a:r>
              <a:rPr lang="en-GB" sz="2400" dirty="0"/>
              <a:t>– see Online Resources List on Moodle</a:t>
            </a:r>
          </a:p>
          <a:p>
            <a:pPr lvl="1">
              <a:defRPr/>
            </a:pPr>
            <a:r>
              <a:rPr lang="en-GB" sz="2400" dirty="0"/>
              <a:t>Most important of all!!</a:t>
            </a:r>
          </a:p>
          <a:p>
            <a:pPr>
              <a:defRPr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  <a:defRPr/>
            </a:pPr>
            <a:br>
              <a:rPr lang="en-GB" b="1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142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76A24A4-A3D2-4134-AD19-BC71BCEEF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863" y="558800"/>
            <a:ext cx="8229600" cy="608013"/>
          </a:xfrm>
        </p:spPr>
        <p:txBody>
          <a:bodyPr/>
          <a:lstStyle/>
          <a:p>
            <a:pPr eaLnBrk="1" hangingPunct="1"/>
            <a:r>
              <a:rPr lang="en-GB" altLang="en-US" b="1" dirty="0"/>
              <a:t>Module Aims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E43001BB-4014-4D84-B498-0FF95C35D8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To introduce students to strategies for personal reflection and career development planning. </a:t>
            </a:r>
          </a:p>
          <a:p>
            <a:pPr eaLnBrk="1" hangingPunct="1"/>
            <a:r>
              <a:rPr lang="en-GB" altLang="en-US" sz="2800" dirty="0"/>
              <a:t>To gain confidence and competence as effective employees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4D2888-79C6-4E67-881A-AEFF7371ED6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836CE2C-8482-4A0C-B170-AFFDBE38358C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13317" name="Slide Number Placeholder 2">
            <a:extLst>
              <a:ext uri="{FF2B5EF4-FFF2-40B4-BE49-F238E27FC236}">
                <a16:creationId xmlns:a16="http://schemas.microsoft.com/office/drawing/2014/main" id="{DE22B935-BA74-43B8-B1F3-BD30362C54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2DCB3FB-F656-4860-85F0-586C75EF277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1774666-D306-4433-9FCB-C5C4C21A1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2DE71-BE0F-49F4-A06C-BFB0DDE9E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/>
              <a:t>Upon the successful completion of this module, the student should be able to demonstrate the ability to:</a:t>
            </a:r>
          </a:p>
          <a:p>
            <a:pPr eaLnBrk="1" hangingPunct="1">
              <a:defRPr/>
            </a:pPr>
            <a:r>
              <a:rPr lang="en-GB" sz="2400" dirty="0"/>
              <a:t>Understand the skills and knowledge needed for working effectively;</a:t>
            </a:r>
          </a:p>
          <a:p>
            <a:pPr eaLnBrk="1" hangingPunct="1">
              <a:defRPr/>
            </a:pPr>
            <a:r>
              <a:rPr lang="en-GB" sz="2400" dirty="0"/>
              <a:t>Demonstrate readiness for employability and personal advancement through an understanding of personal strengths and areas for further development;</a:t>
            </a:r>
          </a:p>
          <a:p>
            <a:pPr eaLnBrk="1" hangingPunct="1">
              <a:defRPr/>
            </a:pPr>
            <a:r>
              <a:rPr lang="en-GB" sz="2400" dirty="0"/>
              <a:t>Establish employment goals and develop a personal action plan.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F1CCAC-51BC-47BE-8531-4CC305DC01E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B8BFC-F469-49D5-A8DD-34268BD84C45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14341" name="Slide Number Placeholder 5">
            <a:extLst>
              <a:ext uri="{FF2B5EF4-FFF2-40B4-BE49-F238E27FC236}">
                <a16:creationId xmlns:a16="http://schemas.microsoft.com/office/drawing/2014/main" id="{C1785D32-C2E7-426B-9313-B617A592A96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EF94FD-5E46-4C2A-9372-B419ADAC9D86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C2342E10-44F1-44AB-92CD-A2C536A3A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Assessment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D6114F0B-88DE-4B92-9D4E-77E88FF0E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738" y="1389063"/>
            <a:ext cx="8229600" cy="4200525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Task 1: Role Play </a:t>
            </a:r>
          </a:p>
          <a:p>
            <a:pPr eaLnBrk="1" hangingPunct="1"/>
            <a:r>
              <a:rPr lang="en-GB" altLang="en-US" sz="2800" dirty="0"/>
              <a:t>Task 2: Students will write a reflective report based on role play in task 1 and review containing a personal career development plan and incorporating reflection on a personal SWOT analysis and study/career improvement strategies.</a:t>
            </a:r>
          </a:p>
          <a:p>
            <a:pPr eaLnBrk="1" hangingPunct="1"/>
            <a:r>
              <a:rPr lang="en-GB" altLang="en-US" sz="2800" dirty="0"/>
              <a:t>BUT MORE ABOUT THIS LATER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E996DE-E2A9-4D21-8886-B67DD74A72B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5DFEAEC-0508-4260-9A82-9EA3C7F8694B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C8AAA665-DA7D-4C25-A5CF-FFBC0C8BF9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ED8C809-F0A5-4050-9326-00535793256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431225B-CE92-4573-A5ED-0A257F4FC5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Any questions?</a:t>
            </a:r>
          </a:p>
        </p:txBody>
      </p:sp>
      <p:sp>
        <p:nvSpPr>
          <p:cNvPr id="18435" name="Rectangle 1">
            <a:extLst>
              <a:ext uri="{FF2B5EF4-FFF2-40B4-BE49-F238E27FC236}">
                <a16:creationId xmlns:a16="http://schemas.microsoft.com/office/drawing/2014/main" id="{B8E55F7D-56B5-4766-8257-F247521DC2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6388" y="685800"/>
            <a:ext cx="184150" cy="27622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tIns="0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US" altLang="en-US" sz="1500">
              <a:solidFill>
                <a:srgbClr val="474747"/>
              </a:solidFill>
              <a:latin typeface="Arial" panose="020B0604020202020204" pitchFamily="34" charset="0"/>
            </a:endParaRPr>
          </a:p>
        </p:txBody>
      </p:sp>
      <p:sp>
        <p:nvSpPr>
          <p:cNvPr id="18436" name="AutoShape 2" descr="Add this title to my bookshelf">
            <a:hlinkClick r:id="rId2" tooltip="Add this title to my bookshelf"/>
            <a:extLst>
              <a:ext uri="{FF2B5EF4-FFF2-40B4-BE49-F238E27FC236}">
                <a16:creationId xmlns:a16="http://schemas.microsoft.com/office/drawing/2014/main" id="{7C3D4DE2-E0DB-4DB5-950A-E7FAF3CC4CA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3325813" y="627063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B129A6-5FB2-42A7-8130-ED47ADA88B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9453567-81AB-400E-831E-95592A90DA38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18438" name="Slide Number Placeholder 7">
            <a:extLst>
              <a:ext uri="{FF2B5EF4-FFF2-40B4-BE49-F238E27FC236}">
                <a16:creationId xmlns:a16="http://schemas.microsoft.com/office/drawing/2014/main" id="{F4AA1A63-4CC8-46A5-A832-D367EC8FFE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F5EFBE-272A-46B0-A9C9-B273B11183B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3A8DD90-D16B-4A96-BFCF-943B7E733B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r="10226"/>
          <a:stretch/>
        </p:blipFill>
        <p:spPr>
          <a:xfrm>
            <a:off x="2314290" y="1628800"/>
            <a:ext cx="4515419" cy="3600400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F484214A-08E1-4870-AABC-030436A6C2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Session 2 – Lesson Aims 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B8DBC240-BBE5-4B02-B182-1EA6E0D21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/>
              <a:t>To start a reflective journal that will enable you to consider your future options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2D3D66-B00C-4012-B7E9-EDFC060B861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939212D-490A-4D0C-8552-72B8CEEF0A6A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19461" name="Slide Number Placeholder 4">
            <a:extLst>
              <a:ext uri="{FF2B5EF4-FFF2-40B4-BE49-F238E27FC236}">
                <a16:creationId xmlns:a16="http://schemas.microsoft.com/office/drawing/2014/main" id="{F2BBA969-3F37-4013-B97C-2C7D1F1516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B67A79E-6CAD-42F0-A4DC-EDBDE663DE17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BE06DB5C-2BCB-40CB-BB07-7D39E493FF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Personal Development</a:t>
            </a:r>
          </a:p>
        </p:txBody>
      </p:sp>
      <p:sp>
        <p:nvSpPr>
          <p:cNvPr id="20483" name="Content Placeholder 2">
            <a:extLst>
              <a:ext uri="{FF2B5EF4-FFF2-40B4-BE49-F238E27FC236}">
                <a16:creationId xmlns:a16="http://schemas.microsoft.com/office/drawing/2014/main" id="{5E82FCF0-B1B5-4188-A1E0-9A9263047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/>
              <a:t>Some ideas to get you started.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Start a journal to record some of the following questions: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A1C8A3-D0AB-4627-9586-B8E9762B531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5AB391B-1714-4971-BC82-14626ABBBC48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0485" name="Slide Number Placeholder 5">
            <a:extLst>
              <a:ext uri="{FF2B5EF4-FFF2-40B4-BE49-F238E27FC236}">
                <a16:creationId xmlns:a16="http://schemas.microsoft.com/office/drawing/2014/main" id="{542045DD-D3D0-4642-9A75-59F5865AF33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19D4398-2478-4B28-B49A-FC02B2E8355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4DF47ECB-DEBC-4928-B4ED-711F0B04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Can you answer these questions?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3CFF5C1-46C7-46B8-BECB-A2D0BEDB91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Why did you:</a:t>
            </a:r>
          </a:p>
          <a:p>
            <a:pPr eaLnBrk="1" hangingPunct="1"/>
            <a:r>
              <a:rPr lang="en-GB" altLang="en-US" dirty="0"/>
              <a:t>Choose to study?</a:t>
            </a:r>
          </a:p>
          <a:p>
            <a:pPr eaLnBrk="1" hangingPunct="1"/>
            <a:r>
              <a:rPr lang="en-GB" altLang="en-US" dirty="0"/>
              <a:t>Chose to study this course?</a:t>
            </a:r>
          </a:p>
          <a:p>
            <a:pPr eaLnBrk="1" hangingPunct="1"/>
            <a:r>
              <a:rPr lang="en-GB" altLang="en-US" dirty="0"/>
              <a:t>Choose this University?</a:t>
            </a:r>
          </a:p>
          <a:p>
            <a:pPr eaLnBrk="1" hangingPunct="1"/>
            <a:r>
              <a:rPr lang="en-GB" altLang="en-US" dirty="0"/>
              <a:t>Choose to study now?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086C88-E88A-4264-B598-E29F2234EC1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31E1237-99B1-483A-9DB3-BB184CA26599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1509" name="Slide Number Placeholder 2">
            <a:extLst>
              <a:ext uri="{FF2B5EF4-FFF2-40B4-BE49-F238E27FC236}">
                <a16:creationId xmlns:a16="http://schemas.microsoft.com/office/drawing/2014/main" id="{12B6FCD8-14EB-40CD-94E9-C636BBE7E8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B01AA67-CE2D-43B3-A3BA-000D74E624E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02B31C76-4B44-4B8F-A36A-E2CAD7DD7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6922" y="404042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influenced you? 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B1D2A477-7E74-4929-A599-8721590A4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/>
              <a:t>Think about:</a:t>
            </a:r>
          </a:p>
          <a:p>
            <a:pPr eaLnBrk="1" hangingPunct="1"/>
            <a:r>
              <a:rPr lang="en-GB" altLang="en-US"/>
              <a:t>Previous study</a:t>
            </a:r>
          </a:p>
          <a:p>
            <a:pPr eaLnBrk="1" hangingPunct="1"/>
            <a:r>
              <a:rPr lang="en-GB" altLang="en-US"/>
              <a:t>Previous work</a:t>
            </a:r>
          </a:p>
          <a:p>
            <a:pPr eaLnBrk="1" hangingPunct="1"/>
            <a:r>
              <a:rPr lang="en-GB" altLang="en-US"/>
              <a:t>Family situation</a:t>
            </a:r>
          </a:p>
          <a:p>
            <a:pPr eaLnBrk="1" hangingPunct="1"/>
            <a:r>
              <a:rPr lang="en-GB" altLang="en-US"/>
              <a:t>Financial considerations</a:t>
            </a:r>
          </a:p>
          <a:p>
            <a:pPr eaLnBrk="1" hangingPunct="1"/>
            <a:r>
              <a:rPr lang="en-GB" altLang="en-US"/>
              <a:t>Future ideas &amp; plans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F9CDDF-4CF4-4C58-ADD1-C7969829014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D954B13-C426-49F2-89FD-74773D1F1495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2533" name="Slide Number Placeholder 2">
            <a:extLst>
              <a:ext uri="{FF2B5EF4-FFF2-40B4-BE49-F238E27FC236}">
                <a16:creationId xmlns:a16="http://schemas.microsoft.com/office/drawing/2014/main" id="{6E538B7D-E6C5-4AC9-B981-79EE6347731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0E1727-36DF-414F-A0EC-DFBC2CDA3A7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58499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Influencing factors ?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800" b="1" dirty="0"/>
              <a:t>Using a life-line, mind-map, chart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026" name="Picture 2" descr="Week 1: The story so far: 2.1 Your career lifeline - OpenLearn - Open  University - RTS_1">
            <a:extLst>
              <a:ext uri="{FF2B5EF4-FFF2-40B4-BE49-F238E27FC236}">
                <a16:creationId xmlns:a16="http://schemas.microsoft.com/office/drawing/2014/main" id="{887488D7-AA56-4146-9B0F-6A3DD850C0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125" y="2132856"/>
            <a:ext cx="4857750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18CBFBE-B9A2-42AB-BDC5-FA2FF09AC041}"/>
              </a:ext>
            </a:extLst>
          </p:cNvPr>
          <p:cNvSpPr txBox="1"/>
          <p:nvPr/>
        </p:nvSpPr>
        <p:spPr>
          <a:xfrm>
            <a:off x="1589934" y="5715648"/>
            <a:ext cx="67317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https://www.open.edu/openlearn/ocw/mod/oucontent/view.php?id=28130&amp;section=2.1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9C6ADBF-EA08-4ADD-BC4E-F11DC550AE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853" y="58499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Influencing factors ?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BD9D9E6-B46F-481C-96FA-3E85ECB62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Events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Connections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Periods of time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2800" dirty="0"/>
              <a:t>Achievements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800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02DC8B-83AD-41B4-8126-4B9207EFFD8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A4CCE1-E0D3-47CF-9B8A-BB9E77C58077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3557" name="Slide Number Placeholder 2">
            <a:extLst>
              <a:ext uri="{FF2B5EF4-FFF2-40B4-BE49-F238E27FC236}">
                <a16:creationId xmlns:a16="http://schemas.microsoft.com/office/drawing/2014/main" id="{79EE1198-6552-47F5-85BD-DC1CAE5ADFF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39D62E-0055-4535-97CD-07FCBB55FA3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61596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3F2A15D1-4EDA-4D22-AA1E-5192F6C833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0084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Influencing factors ?</a:t>
            </a:r>
          </a:p>
        </p:txBody>
      </p:sp>
      <p:sp>
        <p:nvSpPr>
          <p:cNvPr id="9220" name="Rectangle 3">
            <a:extLst>
              <a:ext uri="{FF2B5EF4-FFF2-40B4-BE49-F238E27FC236}">
                <a16:creationId xmlns:a16="http://schemas.microsoft.com/office/drawing/2014/main" id="{A42D48FF-A017-4445-987D-7DD0D9A1BB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536" y="1052736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endParaRPr lang="en-GB" altLang="en-US" sz="1000" b="1" dirty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Types of event</a:t>
            </a:r>
            <a:endParaRPr lang="en-GB" altLang="en-US" sz="1000" dirty="0"/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Types of achievement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Positive &amp; negative factors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US" altLang="en-US" dirty="0"/>
              <a:t>Push – pull factors</a:t>
            </a:r>
          </a:p>
          <a:p>
            <a:pPr eaLnBrk="1" hangingPunct="1">
              <a:buFont typeface="Wingdings" panose="05000000000000000000" pitchFamily="2" charset="2"/>
              <a:buNone/>
              <a:defRPr/>
            </a:pPr>
            <a:endParaRPr lang="en-GB" altLang="en-US" sz="10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Question:</a:t>
            </a:r>
          </a:p>
          <a:p>
            <a:pPr eaLnBrk="1" hangingPunct="1">
              <a:buFont typeface="Wingdings" panose="05000000000000000000" pitchFamily="2" charset="2"/>
              <a:buChar char="§"/>
              <a:defRPr/>
            </a:pPr>
            <a:r>
              <a:rPr lang="en-GB" altLang="en-US" dirty="0"/>
              <a:t>Are there any themes developing?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7E30B-A0B1-4856-A34A-8E6CA38507F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C65111C-2EEE-4F41-955A-49DB2BE58F0D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4581" name="Slide Number Placeholder 2">
            <a:extLst>
              <a:ext uri="{FF2B5EF4-FFF2-40B4-BE49-F238E27FC236}">
                <a16:creationId xmlns:a16="http://schemas.microsoft.com/office/drawing/2014/main" id="{B71E5092-0860-4D2E-87F2-69DB389ECF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8AE91D0-F694-40EA-A9A3-213EF36059D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3B8DA1AA-135D-4D80-B77F-EDFF4F902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0844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 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AE778854-A4BC-4BE2-ADBB-697CBC23A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How does work ‘fit’ into your life?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How does studying ‘fit’?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How do you see work &amp; study contributing to your future?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43B3B9-D673-452A-8735-3370DD44F3B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ADABFEC2-9911-4F8D-8F7D-AF4A53293F4E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6629" name="Slide Number Placeholder 2">
            <a:extLst>
              <a:ext uri="{FF2B5EF4-FFF2-40B4-BE49-F238E27FC236}">
                <a16:creationId xmlns:a16="http://schemas.microsoft.com/office/drawing/2014/main" id="{43768C74-CCA1-4652-9F90-879F89C4ED8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5773708-6097-4C91-8015-0A7CE318FE8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AEF9D00F-E3B1-4366-A56C-ED7E5F680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411933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E063B769-2BEC-4ABF-8F5E-B8DD38A12A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b="1"/>
              <a:t>What are the options?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1000" b="1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/>
              <a:t>Education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/>
              <a:t>Training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/>
              <a:t>Paid work	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/>
              <a:t>Voluntary work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/>
              <a:t>Self employment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/>
              <a:t>Family responsibilities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92E2CF-192D-4EF6-9383-C25E35094D1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FCD9527-4105-4942-A44F-76DA2BC7EA5F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7653" name="Slide Number Placeholder 2">
            <a:extLst>
              <a:ext uri="{FF2B5EF4-FFF2-40B4-BE49-F238E27FC236}">
                <a16:creationId xmlns:a16="http://schemas.microsoft.com/office/drawing/2014/main" id="{61BE1B93-386D-4E39-A67E-FB57B181A67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2DB1462-9B94-404E-810E-6CE1328C6A1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C060046-C68A-4EEF-BF29-E07715D4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11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7C73852D-FD1B-4F9F-B4F3-CFE2E2191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111" y="126876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800" b="1" dirty="0"/>
              <a:t>What do you need to consider?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Your skills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Your goals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The requirements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Your personal circumstances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Location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Necessary commitment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sz="2800" dirty="0"/>
              <a:t>Finance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DC9908-82D8-498A-88F3-6F53AB90407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C8E2377-29BF-4284-A8F3-2F94D1FB83ED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8677" name="Slide Number Placeholder 2">
            <a:extLst>
              <a:ext uri="{FF2B5EF4-FFF2-40B4-BE49-F238E27FC236}">
                <a16:creationId xmlns:a16="http://schemas.microsoft.com/office/drawing/2014/main" id="{BA8B4633-6BFB-4D91-9457-B99BC8C99DF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4B33277-6DDA-4666-AF09-8D308EF250F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E3A98D8-D9AC-485E-86F5-98931D9AC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071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19BB1BD7-EE33-4017-BAA9-A4F5EECAD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/>
              <a:t>What will help you achieve your goals?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endParaRPr lang="en-GB" altLang="en-US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/>
              <a:t>What might hinder you?</a:t>
            </a:r>
          </a:p>
          <a:p>
            <a:pPr eaLnBrk="1" hangingPunct="1"/>
            <a:endParaRPr lang="en-GB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ABDAADA-8942-46CF-9FD9-D5DAC81D2C4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06E3DFC-E89C-4533-A883-1488E3B9DFE3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29701" name="Slide Number Placeholder 2">
            <a:extLst>
              <a:ext uri="{FF2B5EF4-FFF2-40B4-BE49-F238E27FC236}">
                <a16:creationId xmlns:a16="http://schemas.microsoft.com/office/drawing/2014/main" id="{92303BDE-9F1C-4122-BEC5-4EA8194BC5F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C23DF8A-C0DA-45A0-B056-EFD0128D5B6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3060B9B6-CBF2-4417-A159-EB374DAEA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167" y="47942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Examining the options ahead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FD1946F0-77AE-44A5-A8D2-8A2B57683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Looking back on your life, identify three of your achievements some far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In five/ten years time what would you like to be able to say were the achievements of those years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EB617A-6335-4DE7-BF29-F25FE9CFD26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2BFF125-BD9B-4936-A576-D825BA16285A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30725" name="Slide Number Placeholder 2">
            <a:extLst>
              <a:ext uri="{FF2B5EF4-FFF2-40B4-BE49-F238E27FC236}">
                <a16:creationId xmlns:a16="http://schemas.microsoft.com/office/drawing/2014/main" id="{FBE71EAF-6A2D-4177-A08B-98867C1F95D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112D3E9-624E-45A0-8146-1EBE330FFA8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A7590AD9-51E4-430A-8DA5-730A2B337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005" y="430675"/>
            <a:ext cx="8229600" cy="511175"/>
          </a:xfrm>
        </p:spPr>
        <p:txBody>
          <a:bodyPr/>
          <a:lstStyle/>
          <a:p>
            <a:pPr eaLnBrk="1" hangingPunct="1"/>
            <a:r>
              <a:rPr lang="en-GB" altLang="en-US" sz="3600" b="1"/>
              <a:t>Examining the options ahead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0E656645-95BC-4306-B32E-D77391F100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b="1" dirty="0"/>
              <a:t>Tasks: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000" b="1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Summarise and reflect upon your answers to the questions raised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0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Follow-up on the life line activity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GB" altLang="en-US" sz="1000" dirty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Begin to collect the information you require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119A16E-E8A4-42E1-AC88-0A678D2FD77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BD14F9E-171B-475B-95E3-665FFAEB7F27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31749" name="Slide Number Placeholder 2">
            <a:extLst>
              <a:ext uri="{FF2B5EF4-FFF2-40B4-BE49-F238E27FC236}">
                <a16:creationId xmlns:a16="http://schemas.microsoft.com/office/drawing/2014/main" id="{12FD06E2-4203-4AD7-8168-97430BA92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F1416A1-081C-45D0-8263-F377303D48CC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457722DC-3D1B-4F87-9237-7F9FAF1C5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5251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600FD-3854-476E-92D6-BC50FEBCD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818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800" dirty="0"/>
              <a:t>By the end of the session, you should have an understanding of:</a:t>
            </a:r>
          </a:p>
          <a:p>
            <a:pPr eaLnBrk="1" hangingPunct="1">
              <a:defRPr/>
            </a:pPr>
            <a:r>
              <a:rPr lang="en-GB" sz="2800" dirty="0"/>
              <a:t>Classroom rules</a:t>
            </a:r>
          </a:p>
          <a:p>
            <a:pPr eaLnBrk="1" hangingPunct="1">
              <a:defRPr/>
            </a:pPr>
            <a:r>
              <a:rPr lang="en-GB" sz="2800" dirty="0"/>
              <a:t>Aims and outcomes of the module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800" dirty="0"/>
              <a:t>and</a:t>
            </a:r>
          </a:p>
          <a:p>
            <a:pPr eaLnBrk="1" hangingPunct="1">
              <a:defRPr/>
            </a:pPr>
            <a:r>
              <a:rPr lang="en-GB" sz="2800" dirty="0"/>
              <a:t>You should have started to reflect on and record your personal development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D2B42-150D-47BC-9457-BBA6DAA580E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939212D-490A-4D0C-8552-72B8CEEF0A6A}" type="datetime1">
              <a:rPr lang="en-GB" altLang="en-US"/>
              <a:pPr>
                <a:defRPr/>
              </a:pPr>
              <a:t>15/06/2021</a:t>
            </a:fld>
            <a:endParaRPr lang="en-GB" altLang="en-US"/>
          </a:p>
        </p:txBody>
      </p:sp>
      <p:sp>
        <p:nvSpPr>
          <p:cNvPr id="33797" name="Slide Number Placeholder 4">
            <a:extLst>
              <a:ext uri="{FF2B5EF4-FFF2-40B4-BE49-F238E27FC236}">
                <a16:creationId xmlns:a16="http://schemas.microsoft.com/office/drawing/2014/main" id="{B4F9108E-1896-4DC6-8D07-3A1EF0505C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F8DD4D1-CC1F-4A79-9312-6CD23226E4B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244</TotalTime>
  <Words>751</Words>
  <Application>Microsoft Office PowerPoint</Application>
  <PresentationFormat>On-screen Show (4:3)</PresentationFormat>
  <Paragraphs>187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Lesson Aims</vt:lpstr>
      <vt:lpstr>Important - Attendance  </vt:lpstr>
      <vt:lpstr>Important</vt:lpstr>
      <vt:lpstr>LEARNING AND TEACHING STRATEGIES</vt:lpstr>
      <vt:lpstr>Resources</vt:lpstr>
      <vt:lpstr>Module Aims</vt:lpstr>
      <vt:lpstr>Learning outcomes</vt:lpstr>
      <vt:lpstr>Assessment</vt:lpstr>
      <vt:lpstr>Any questions?</vt:lpstr>
      <vt:lpstr>Session 2 – Lesson Aims </vt:lpstr>
      <vt:lpstr>Personal Development</vt:lpstr>
      <vt:lpstr>Can you answer these questions?</vt:lpstr>
      <vt:lpstr>What influenced you? </vt:lpstr>
      <vt:lpstr>Influencing factors ?</vt:lpstr>
      <vt:lpstr>Influencing factors ?</vt:lpstr>
      <vt:lpstr>Influencing factors ?</vt:lpstr>
      <vt:lpstr>Examining the options ahead </vt:lpstr>
      <vt:lpstr>Examining the options ahead</vt:lpstr>
      <vt:lpstr>Examining the options ahead</vt:lpstr>
      <vt:lpstr>Examining the options ahead</vt:lpstr>
      <vt:lpstr>Examining the options ahead</vt:lpstr>
      <vt:lpstr>Examining the options ahead</vt:lpstr>
      <vt:lpstr>Learning Outcomes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36</cp:revision>
  <cp:lastPrinted>1601-01-01T00:00:00Z</cp:lastPrinted>
  <dcterms:created xsi:type="dcterms:W3CDTF">2002-10-07T19:43:58Z</dcterms:created>
  <dcterms:modified xsi:type="dcterms:W3CDTF">2021-06-15T16:20:43Z</dcterms:modified>
</cp:coreProperties>
</file>