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68" r:id="rId3"/>
    <p:sldId id="267" r:id="rId4"/>
    <p:sldId id="264" r:id="rId5"/>
    <p:sldId id="257" r:id="rId6"/>
    <p:sldId id="258" r:id="rId7"/>
    <p:sldId id="265" r:id="rId8"/>
    <p:sldId id="259" r:id="rId9"/>
    <p:sldId id="266" r:id="rId10"/>
    <p:sldId id="260" r:id="rId11"/>
    <p:sldId id="261" r:id="rId12"/>
    <p:sldId id="262"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74A7E6-C580-4847-9789-063207D3A3FD}" v="3" dt="2025-11-14T09:36:41.4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0196" autoAdjust="0"/>
  </p:normalViewPr>
  <p:slideViewPr>
    <p:cSldViewPr snapToGrid="0">
      <p:cViewPr varScale="1">
        <p:scale>
          <a:sx n="66" d="100"/>
          <a:sy n="66" d="100"/>
        </p:scale>
        <p:origin x="1099" y="2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za Guzel" userId="8b763baa1aa6bc02" providerId="LiveId" clId="{338C3E36-BAF8-47C4-8CDC-4FCB6416EFB5}"/>
    <pc:docChg chg="undo redo custSel addSld modSld sldOrd">
      <pc:chgData name="Riza Guzel" userId="8b763baa1aa6bc02" providerId="LiveId" clId="{338C3E36-BAF8-47C4-8CDC-4FCB6416EFB5}" dt="2025-11-14T10:03:52.437" v="509" actId="122"/>
      <pc:docMkLst>
        <pc:docMk/>
      </pc:docMkLst>
      <pc:sldChg chg="addSp delSp modSp mod">
        <pc:chgData name="Riza Guzel" userId="8b763baa1aa6bc02" providerId="LiveId" clId="{338C3E36-BAF8-47C4-8CDC-4FCB6416EFB5}" dt="2025-11-14T10:03:52.437" v="509" actId="122"/>
        <pc:sldMkLst>
          <pc:docMk/>
          <pc:sldMk cId="109857222" sldId="256"/>
        </pc:sldMkLst>
        <pc:spChg chg="mod">
          <ac:chgData name="Riza Guzel" userId="8b763baa1aa6bc02" providerId="LiveId" clId="{338C3E36-BAF8-47C4-8CDC-4FCB6416EFB5}" dt="2025-11-14T10:03:52.437" v="509" actId="122"/>
          <ac:spMkLst>
            <pc:docMk/>
            <pc:sldMk cId="109857222" sldId="256"/>
            <ac:spMk id="2" creationId="{00000000-0000-0000-0000-000000000000}"/>
          </ac:spMkLst>
        </pc:spChg>
        <pc:graphicFrameChg chg="add del mod modGraphic">
          <ac:chgData name="Riza Guzel" userId="8b763baa1aa6bc02" providerId="LiveId" clId="{338C3E36-BAF8-47C4-8CDC-4FCB6416EFB5}" dt="2025-11-14T09:44:21.917" v="82" actId="3680"/>
          <ac:graphicFrameMkLst>
            <pc:docMk/>
            <pc:sldMk cId="109857222" sldId="256"/>
            <ac:graphicFrameMk id="4" creationId="{9D10D4E1-8669-8723-5EB2-6FBC5124F08E}"/>
          </ac:graphicFrameMkLst>
        </pc:graphicFrameChg>
        <pc:picChg chg="add mod">
          <ac:chgData name="Riza Guzel" userId="8b763baa1aa6bc02" providerId="LiveId" clId="{338C3E36-BAF8-47C4-8CDC-4FCB6416EFB5}" dt="2025-11-14T09:37:40.450" v="10" actId="14100"/>
          <ac:picMkLst>
            <pc:docMk/>
            <pc:sldMk cId="109857222" sldId="256"/>
            <ac:picMk id="3" creationId="{EBBC510C-EEE3-2ACB-6908-AA1F8EF5F067}"/>
          </ac:picMkLst>
        </pc:picChg>
        <pc:picChg chg="add del mod">
          <ac:chgData name="Riza Guzel" userId="8b763baa1aa6bc02" providerId="LiveId" clId="{338C3E36-BAF8-47C4-8CDC-4FCB6416EFB5}" dt="2025-11-14T09:48:41.373" v="235" actId="14100"/>
          <ac:picMkLst>
            <pc:docMk/>
            <pc:sldMk cId="109857222" sldId="256"/>
            <ac:picMk id="5" creationId="{2AF33420-85DE-E8A0-101F-16BD855CEAD2}"/>
          </ac:picMkLst>
        </pc:picChg>
      </pc:sldChg>
      <pc:sldChg chg="ord">
        <pc:chgData name="Riza Guzel" userId="8b763baa1aa6bc02" providerId="LiveId" clId="{338C3E36-BAF8-47C4-8CDC-4FCB6416EFB5}" dt="2025-11-14T09:52:49.202" v="286"/>
        <pc:sldMkLst>
          <pc:docMk/>
          <pc:sldMk cId="583128862" sldId="267"/>
        </pc:sldMkLst>
      </pc:sldChg>
      <pc:sldChg chg="modSp new mod">
        <pc:chgData name="Riza Guzel" userId="8b763baa1aa6bc02" providerId="LiveId" clId="{338C3E36-BAF8-47C4-8CDC-4FCB6416EFB5}" dt="2025-11-14T10:02:35.480" v="503" actId="255"/>
        <pc:sldMkLst>
          <pc:docMk/>
          <pc:sldMk cId="3905725687" sldId="268"/>
        </pc:sldMkLst>
        <pc:spChg chg="mod">
          <ac:chgData name="Riza Guzel" userId="8b763baa1aa6bc02" providerId="LiveId" clId="{338C3E36-BAF8-47C4-8CDC-4FCB6416EFB5}" dt="2025-11-14T10:02:35.480" v="503" actId="255"/>
          <ac:spMkLst>
            <pc:docMk/>
            <pc:sldMk cId="3905725687" sldId="268"/>
            <ac:spMk id="2" creationId="{6B7F3E7C-BE97-A0E7-419D-281759963B6C}"/>
          </ac:spMkLst>
        </pc:spChg>
        <pc:spChg chg="mod">
          <ac:chgData name="Riza Guzel" userId="8b763baa1aa6bc02" providerId="LiveId" clId="{338C3E36-BAF8-47C4-8CDC-4FCB6416EFB5}" dt="2025-11-14T10:00:38.719" v="500" actId="20577"/>
          <ac:spMkLst>
            <pc:docMk/>
            <pc:sldMk cId="3905725687" sldId="268"/>
            <ac:spMk id="3" creationId="{6C4F9D75-18C5-11A0-FBE5-82333AE64B2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EC36F1-5D77-4548-B496-9D79D683CE8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9C19990-4420-4AC0-9866-26BBA36069D4}">
      <dgm:prSet/>
      <dgm:spPr/>
      <dgm:t>
        <a:bodyPr/>
        <a:lstStyle/>
        <a:p>
          <a:r>
            <a:rPr lang="en-US"/>
            <a:t>Benefits –  Using word will help in improving the readability of documents, increase the compatibility and versality.</a:t>
          </a:r>
        </a:p>
      </dgm:t>
    </dgm:pt>
    <dgm:pt modelId="{85788457-0268-4F04-B1F0-F1BBD4FC3947}" type="parTrans" cxnId="{67F10261-F11D-433A-9606-CDCCE5279B80}">
      <dgm:prSet/>
      <dgm:spPr/>
      <dgm:t>
        <a:bodyPr/>
        <a:lstStyle/>
        <a:p>
          <a:endParaRPr lang="en-US"/>
        </a:p>
      </dgm:t>
    </dgm:pt>
    <dgm:pt modelId="{8AC44F20-4032-438F-9856-ED5C1CB4B78F}" type="sibTrans" cxnId="{67F10261-F11D-433A-9606-CDCCE5279B80}">
      <dgm:prSet/>
      <dgm:spPr/>
      <dgm:t>
        <a:bodyPr/>
        <a:lstStyle/>
        <a:p>
          <a:endParaRPr lang="en-US"/>
        </a:p>
      </dgm:t>
    </dgm:pt>
    <dgm:pt modelId="{EF0995D6-BDC8-401A-A1FA-DA4DB99DB260}">
      <dgm:prSet/>
      <dgm:spPr/>
      <dgm:t>
        <a:bodyPr/>
        <a:lstStyle/>
        <a:p>
          <a:r>
            <a:rPr lang="en-US"/>
            <a:t>Limitations – Using word leads to increase in cost, creates complexities for the organisations and requires training to get updates with the recent information. </a:t>
          </a:r>
        </a:p>
      </dgm:t>
    </dgm:pt>
    <dgm:pt modelId="{29007292-4552-4815-B00A-81A580EDF994}" type="parTrans" cxnId="{3153B31E-B06E-4E82-81A2-45578AFA13DF}">
      <dgm:prSet/>
      <dgm:spPr/>
      <dgm:t>
        <a:bodyPr/>
        <a:lstStyle/>
        <a:p>
          <a:endParaRPr lang="en-US"/>
        </a:p>
      </dgm:t>
    </dgm:pt>
    <dgm:pt modelId="{0BC3EFA7-2689-4222-8607-A27402D0DAF5}" type="sibTrans" cxnId="{3153B31E-B06E-4E82-81A2-45578AFA13DF}">
      <dgm:prSet/>
      <dgm:spPr/>
      <dgm:t>
        <a:bodyPr/>
        <a:lstStyle/>
        <a:p>
          <a:endParaRPr lang="en-US"/>
        </a:p>
      </dgm:t>
    </dgm:pt>
    <dgm:pt modelId="{9904E967-8BC3-41AB-BA07-A75406912C4F}" type="pres">
      <dgm:prSet presAssocID="{59EC36F1-5D77-4548-B496-9D79D683CE8B}" presName="hierChild1" presStyleCnt="0">
        <dgm:presLayoutVars>
          <dgm:chPref val="1"/>
          <dgm:dir/>
          <dgm:animOne val="branch"/>
          <dgm:animLvl val="lvl"/>
          <dgm:resizeHandles/>
        </dgm:presLayoutVars>
      </dgm:prSet>
      <dgm:spPr/>
    </dgm:pt>
    <dgm:pt modelId="{8AAECC80-E9B3-42AC-AC06-7EC5853B031E}" type="pres">
      <dgm:prSet presAssocID="{B9C19990-4420-4AC0-9866-26BBA36069D4}" presName="hierRoot1" presStyleCnt="0"/>
      <dgm:spPr/>
    </dgm:pt>
    <dgm:pt modelId="{4D57F513-FE80-46E0-90A1-9C42E90CD3E4}" type="pres">
      <dgm:prSet presAssocID="{B9C19990-4420-4AC0-9866-26BBA36069D4}" presName="composite" presStyleCnt="0"/>
      <dgm:spPr/>
    </dgm:pt>
    <dgm:pt modelId="{EB130F2C-12BC-4ED1-8146-F60F98672D4F}" type="pres">
      <dgm:prSet presAssocID="{B9C19990-4420-4AC0-9866-26BBA36069D4}" presName="background" presStyleLbl="node0" presStyleIdx="0" presStyleCnt="2"/>
      <dgm:spPr/>
    </dgm:pt>
    <dgm:pt modelId="{16786A5F-CA75-4CD7-B9EC-343B80340A5C}" type="pres">
      <dgm:prSet presAssocID="{B9C19990-4420-4AC0-9866-26BBA36069D4}" presName="text" presStyleLbl="fgAcc0" presStyleIdx="0" presStyleCnt="2">
        <dgm:presLayoutVars>
          <dgm:chPref val="3"/>
        </dgm:presLayoutVars>
      </dgm:prSet>
      <dgm:spPr/>
    </dgm:pt>
    <dgm:pt modelId="{8E407800-FA23-4A28-8E31-4266577C0694}" type="pres">
      <dgm:prSet presAssocID="{B9C19990-4420-4AC0-9866-26BBA36069D4}" presName="hierChild2" presStyleCnt="0"/>
      <dgm:spPr/>
    </dgm:pt>
    <dgm:pt modelId="{253DA100-4A08-4E07-8962-AD2B3AB317B5}" type="pres">
      <dgm:prSet presAssocID="{EF0995D6-BDC8-401A-A1FA-DA4DB99DB260}" presName="hierRoot1" presStyleCnt="0"/>
      <dgm:spPr/>
    </dgm:pt>
    <dgm:pt modelId="{843A6C24-6751-44F2-83DC-913EAB084907}" type="pres">
      <dgm:prSet presAssocID="{EF0995D6-BDC8-401A-A1FA-DA4DB99DB260}" presName="composite" presStyleCnt="0"/>
      <dgm:spPr/>
    </dgm:pt>
    <dgm:pt modelId="{DFD5451C-C188-42D5-8134-DB188EEB0C7C}" type="pres">
      <dgm:prSet presAssocID="{EF0995D6-BDC8-401A-A1FA-DA4DB99DB260}" presName="background" presStyleLbl="node0" presStyleIdx="1" presStyleCnt="2"/>
      <dgm:spPr/>
    </dgm:pt>
    <dgm:pt modelId="{30479D38-19EA-45BE-B36E-E485E02113CE}" type="pres">
      <dgm:prSet presAssocID="{EF0995D6-BDC8-401A-A1FA-DA4DB99DB260}" presName="text" presStyleLbl="fgAcc0" presStyleIdx="1" presStyleCnt="2">
        <dgm:presLayoutVars>
          <dgm:chPref val="3"/>
        </dgm:presLayoutVars>
      </dgm:prSet>
      <dgm:spPr/>
    </dgm:pt>
    <dgm:pt modelId="{55C5CF3E-1BEB-4A29-9A38-40C121EFCC50}" type="pres">
      <dgm:prSet presAssocID="{EF0995D6-BDC8-401A-A1FA-DA4DB99DB260}" presName="hierChild2" presStyleCnt="0"/>
      <dgm:spPr/>
    </dgm:pt>
  </dgm:ptLst>
  <dgm:cxnLst>
    <dgm:cxn modelId="{3153B31E-B06E-4E82-81A2-45578AFA13DF}" srcId="{59EC36F1-5D77-4548-B496-9D79D683CE8B}" destId="{EF0995D6-BDC8-401A-A1FA-DA4DB99DB260}" srcOrd="1" destOrd="0" parTransId="{29007292-4552-4815-B00A-81A580EDF994}" sibTransId="{0BC3EFA7-2689-4222-8607-A27402D0DAF5}"/>
    <dgm:cxn modelId="{67F10261-F11D-433A-9606-CDCCE5279B80}" srcId="{59EC36F1-5D77-4548-B496-9D79D683CE8B}" destId="{B9C19990-4420-4AC0-9866-26BBA36069D4}" srcOrd="0" destOrd="0" parTransId="{85788457-0268-4F04-B1F0-F1BBD4FC3947}" sibTransId="{8AC44F20-4032-438F-9856-ED5C1CB4B78F}"/>
    <dgm:cxn modelId="{54A7FD83-F013-4D02-B926-4886B1CE6A1A}" type="presOf" srcId="{B9C19990-4420-4AC0-9866-26BBA36069D4}" destId="{16786A5F-CA75-4CD7-B9EC-343B80340A5C}" srcOrd="0" destOrd="0" presId="urn:microsoft.com/office/officeart/2005/8/layout/hierarchy1"/>
    <dgm:cxn modelId="{8AF753A4-F251-4872-B71A-071CEA350EC8}" type="presOf" srcId="{EF0995D6-BDC8-401A-A1FA-DA4DB99DB260}" destId="{30479D38-19EA-45BE-B36E-E485E02113CE}" srcOrd="0" destOrd="0" presId="urn:microsoft.com/office/officeart/2005/8/layout/hierarchy1"/>
    <dgm:cxn modelId="{F75970F2-35C5-4850-BC02-6652434E16D5}" type="presOf" srcId="{59EC36F1-5D77-4548-B496-9D79D683CE8B}" destId="{9904E967-8BC3-41AB-BA07-A75406912C4F}" srcOrd="0" destOrd="0" presId="urn:microsoft.com/office/officeart/2005/8/layout/hierarchy1"/>
    <dgm:cxn modelId="{C7771107-AF47-44E5-A7BF-0916FA4218E6}" type="presParOf" srcId="{9904E967-8BC3-41AB-BA07-A75406912C4F}" destId="{8AAECC80-E9B3-42AC-AC06-7EC5853B031E}" srcOrd="0" destOrd="0" presId="urn:microsoft.com/office/officeart/2005/8/layout/hierarchy1"/>
    <dgm:cxn modelId="{379A9912-D373-4884-9688-E2B2E4404A91}" type="presParOf" srcId="{8AAECC80-E9B3-42AC-AC06-7EC5853B031E}" destId="{4D57F513-FE80-46E0-90A1-9C42E90CD3E4}" srcOrd="0" destOrd="0" presId="urn:microsoft.com/office/officeart/2005/8/layout/hierarchy1"/>
    <dgm:cxn modelId="{2A90463E-CE11-4E8A-BF84-0C3B61F3B789}" type="presParOf" srcId="{4D57F513-FE80-46E0-90A1-9C42E90CD3E4}" destId="{EB130F2C-12BC-4ED1-8146-F60F98672D4F}" srcOrd="0" destOrd="0" presId="urn:microsoft.com/office/officeart/2005/8/layout/hierarchy1"/>
    <dgm:cxn modelId="{5B883896-B8F4-4E9F-8684-621356E99889}" type="presParOf" srcId="{4D57F513-FE80-46E0-90A1-9C42E90CD3E4}" destId="{16786A5F-CA75-4CD7-B9EC-343B80340A5C}" srcOrd="1" destOrd="0" presId="urn:microsoft.com/office/officeart/2005/8/layout/hierarchy1"/>
    <dgm:cxn modelId="{1D32C327-66D2-489A-A048-D5F19617F3E3}" type="presParOf" srcId="{8AAECC80-E9B3-42AC-AC06-7EC5853B031E}" destId="{8E407800-FA23-4A28-8E31-4266577C0694}" srcOrd="1" destOrd="0" presId="urn:microsoft.com/office/officeart/2005/8/layout/hierarchy1"/>
    <dgm:cxn modelId="{2FAD93F2-D178-4813-B8A5-5D0462B8782F}" type="presParOf" srcId="{9904E967-8BC3-41AB-BA07-A75406912C4F}" destId="{253DA100-4A08-4E07-8962-AD2B3AB317B5}" srcOrd="1" destOrd="0" presId="urn:microsoft.com/office/officeart/2005/8/layout/hierarchy1"/>
    <dgm:cxn modelId="{E5B90262-2E53-4124-A025-0EDFF5E9AB57}" type="presParOf" srcId="{253DA100-4A08-4E07-8962-AD2B3AB317B5}" destId="{843A6C24-6751-44F2-83DC-913EAB084907}" srcOrd="0" destOrd="0" presId="urn:microsoft.com/office/officeart/2005/8/layout/hierarchy1"/>
    <dgm:cxn modelId="{CAFC4AE1-3150-4088-974C-C3E61EFE7E5E}" type="presParOf" srcId="{843A6C24-6751-44F2-83DC-913EAB084907}" destId="{DFD5451C-C188-42D5-8134-DB188EEB0C7C}" srcOrd="0" destOrd="0" presId="urn:microsoft.com/office/officeart/2005/8/layout/hierarchy1"/>
    <dgm:cxn modelId="{A16F1875-49B3-4AA6-8A4B-A23DE38A3AE0}" type="presParOf" srcId="{843A6C24-6751-44F2-83DC-913EAB084907}" destId="{30479D38-19EA-45BE-B36E-E485E02113CE}" srcOrd="1" destOrd="0" presId="urn:microsoft.com/office/officeart/2005/8/layout/hierarchy1"/>
    <dgm:cxn modelId="{522C0E05-0AAC-40B5-B78E-A1FF10F24BF1}" type="presParOf" srcId="{253DA100-4A08-4E07-8962-AD2B3AB317B5}" destId="{55C5CF3E-1BEB-4A29-9A38-40C121EFCC5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848907-6F7D-42D5-88B7-37E88F8AAFF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9D49532-19D7-4A4A-B7DE-2CF7C0EB803B}">
      <dgm:prSet/>
      <dgm:spPr/>
      <dgm:t>
        <a:bodyPr/>
        <a:lstStyle/>
        <a:p>
          <a:r>
            <a:rPr lang="en-US"/>
            <a:t>Benefits – This helps in promoting the integrated system of communication and management, enhances the security and integration of Microsoft tools.</a:t>
          </a:r>
        </a:p>
      </dgm:t>
    </dgm:pt>
    <dgm:pt modelId="{5270F402-6556-4C67-BB50-444DCD01E472}" type="parTrans" cxnId="{1F312B86-1435-4AC8-9000-1B2D9C0F8EF3}">
      <dgm:prSet/>
      <dgm:spPr/>
      <dgm:t>
        <a:bodyPr/>
        <a:lstStyle/>
        <a:p>
          <a:endParaRPr lang="en-US"/>
        </a:p>
      </dgm:t>
    </dgm:pt>
    <dgm:pt modelId="{281D2083-1EF8-470E-826B-E2283CD0F190}" type="sibTrans" cxnId="{1F312B86-1435-4AC8-9000-1B2D9C0F8EF3}">
      <dgm:prSet/>
      <dgm:spPr/>
      <dgm:t>
        <a:bodyPr/>
        <a:lstStyle/>
        <a:p>
          <a:endParaRPr lang="en-US"/>
        </a:p>
      </dgm:t>
    </dgm:pt>
    <dgm:pt modelId="{B5CC0B62-016D-4B97-9FD7-5D63A9B6D020}">
      <dgm:prSet/>
      <dgm:spPr/>
      <dgm:t>
        <a:bodyPr/>
        <a:lstStyle/>
        <a:p>
          <a:r>
            <a:rPr lang="en-US" dirty="0"/>
            <a:t>Limitations -  This leads to increase on dependency, lacks the specific features and the information gets overloaded. </a:t>
          </a:r>
        </a:p>
      </dgm:t>
    </dgm:pt>
    <dgm:pt modelId="{4D2AECBB-1B1B-4D24-A8FF-E47BEC5C534D}" type="parTrans" cxnId="{4EFCF22E-3290-46D8-8CE6-A7A9A8770F63}">
      <dgm:prSet/>
      <dgm:spPr/>
      <dgm:t>
        <a:bodyPr/>
        <a:lstStyle/>
        <a:p>
          <a:endParaRPr lang="en-US"/>
        </a:p>
      </dgm:t>
    </dgm:pt>
    <dgm:pt modelId="{26D7A122-ED4B-4377-A528-212274D64681}" type="sibTrans" cxnId="{4EFCF22E-3290-46D8-8CE6-A7A9A8770F63}">
      <dgm:prSet/>
      <dgm:spPr/>
      <dgm:t>
        <a:bodyPr/>
        <a:lstStyle/>
        <a:p>
          <a:endParaRPr lang="en-US"/>
        </a:p>
      </dgm:t>
    </dgm:pt>
    <dgm:pt modelId="{9EB27D5F-75FA-4C49-946E-65F7DC323423}" type="pres">
      <dgm:prSet presAssocID="{45848907-6F7D-42D5-88B7-37E88F8AAFF4}" presName="hierChild1" presStyleCnt="0">
        <dgm:presLayoutVars>
          <dgm:chPref val="1"/>
          <dgm:dir/>
          <dgm:animOne val="branch"/>
          <dgm:animLvl val="lvl"/>
          <dgm:resizeHandles/>
        </dgm:presLayoutVars>
      </dgm:prSet>
      <dgm:spPr/>
    </dgm:pt>
    <dgm:pt modelId="{847525A4-41D1-407F-93BD-29CC9EE15B8C}" type="pres">
      <dgm:prSet presAssocID="{F9D49532-19D7-4A4A-B7DE-2CF7C0EB803B}" presName="hierRoot1" presStyleCnt="0"/>
      <dgm:spPr/>
    </dgm:pt>
    <dgm:pt modelId="{B62A9E76-92DF-4F79-AAEC-B2CAD3FD271D}" type="pres">
      <dgm:prSet presAssocID="{F9D49532-19D7-4A4A-B7DE-2CF7C0EB803B}" presName="composite" presStyleCnt="0"/>
      <dgm:spPr/>
    </dgm:pt>
    <dgm:pt modelId="{1B64DD9E-F8D7-4A1B-8286-275101BD3DB8}" type="pres">
      <dgm:prSet presAssocID="{F9D49532-19D7-4A4A-B7DE-2CF7C0EB803B}" presName="background" presStyleLbl="node0" presStyleIdx="0" presStyleCnt="2"/>
      <dgm:spPr/>
    </dgm:pt>
    <dgm:pt modelId="{F1E9E23C-E6C6-4DD1-AB91-EE4ED4D5B818}" type="pres">
      <dgm:prSet presAssocID="{F9D49532-19D7-4A4A-B7DE-2CF7C0EB803B}" presName="text" presStyleLbl="fgAcc0" presStyleIdx="0" presStyleCnt="2">
        <dgm:presLayoutVars>
          <dgm:chPref val="3"/>
        </dgm:presLayoutVars>
      </dgm:prSet>
      <dgm:spPr/>
    </dgm:pt>
    <dgm:pt modelId="{07D722F0-7224-4508-93E4-BF7E40317BBE}" type="pres">
      <dgm:prSet presAssocID="{F9D49532-19D7-4A4A-B7DE-2CF7C0EB803B}" presName="hierChild2" presStyleCnt="0"/>
      <dgm:spPr/>
    </dgm:pt>
    <dgm:pt modelId="{C281CBA1-96F1-4FCC-9B8D-0CBEE0ACF121}" type="pres">
      <dgm:prSet presAssocID="{B5CC0B62-016D-4B97-9FD7-5D63A9B6D020}" presName="hierRoot1" presStyleCnt="0"/>
      <dgm:spPr/>
    </dgm:pt>
    <dgm:pt modelId="{57CCE76E-C86F-496A-87D0-92049C23DE31}" type="pres">
      <dgm:prSet presAssocID="{B5CC0B62-016D-4B97-9FD7-5D63A9B6D020}" presName="composite" presStyleCnt="0"/>
      <dgm:spPr/>
    </dgm:pt>
    <dgm:pt modelId="{C584A158-E7BB-471B-9DB6-430C79242F81}" type="pres">
      <dgm:prSet presAssocID="{B5CC0B62-016D-4B97-9FD7-5D63A9B6D020}" presName="background" presStyleLbl="node0" presStyleIdx="1" presStyleCnt="2"/>
      <dgm:spPr/>
    </dgm:pt>
    <dgm:pt modelId="{44D92A82-5DFA-4001-8819-5FA36DF0FE54}" type="pres">
      <dgm:prSet presAssocID="{B5CC0B62-016D-4B97-9FD7-5D63A9B6D020}" presName="text" presStyleLbl="fgAcc0" presStyleIdx="1" presStyleCnt="2">
        <dgm:presLayoutVars>
          <dgm:chPref val="3"/>
        </dgm:presLayoutVars>
      </dgm:prSet>
      <dgm:spPr/>
    </dgm:pt>
    <dgm:pt modelId="{EC30B05C-8EF8-44A1-9BE3-FABAA30D4DDA}" type="pres">
      <dgm:prSet presAssocID="{B5CC0B62-016D-4B97-9FD7-5D63A9B6D020}" presName="hierChild2" presStyleCnt="0"/>
      <dgm:spPr/>
    </dgm:pt>
  </dgm:ptLst>
  <dgm:cxnLst>
    <dgm:cxn modelId="{AAABA604-53E8-404B-97DD-AC8EE76701D0}" type="presOf" srcId="{45848907-6F7D-42D5-88B7-37E88F8AAFF4}" destId="{9EB27D5F-75FA-4C49-946E-65F7DC323423}" srcOrd="0" destOrd="0" presId="urn:microsoft.com/office/officeart/2005/8/layout/hierarchy1"/>
    <dgm:cxn modelId="{4EFCF22E-3290-46D8-8CE6-A7A9A8770F63}" srcId="{45848907-6F7D-42D5-88B7-37E88F8AAFF4}" destId="{B5CC0B62-016D-4B97-9FD7-5D63A9B6D020}" srcOrd="1" destOrd="0" parTransId="{4D2AECBB-1B1B-4D24-A8FF-E47BEC5C534D}" sibTransId="{26D7A122-ED4B-4377-A528-212274D64681}"/>
    <dgm:cxn modelId="{1F312B86-1435-4AC8-9000-1B2D9C0F8EF3}" srcId="{45848907-6F7D-42D5-88B7-37E88F8AAFF4}" destId="{F9D49532-19D7-4A4A-B7DE-2CF7C0EB803B}" srcOrd="0" destOrd="0" parTransId="{5270F402-6556-4C67-BB50-444DCD01E472}" sibTransId="{281D2083-1EF8-470E-826B-E2283CD0F190}"/>
    <dgm:cxn modelId="{7C3D97A0-12CD-402B-A77F-5E41778954FF}" type="presOf" srcId="{F9D49532-19D7-4A4A-B7DE-2CF7C0EB803B}" destId="{F1E9E23C-E6C6-4DD1-AB91-EE4ED4D5B818}" srcOrd="0" destOrd="0" presId="urn:microsoft.com/office/officeart/2005/8/layout/hierarchy1"/>
    <dgm:cxn modelId="{E243EEB4-B5CC-4472-AC04-50015869190D}" type="presOf" srcId="{B5CC0B62-016D-4B97-9FD7-5D63A9B6D020}" destId="{44D92A82-5DFA-4001-8819-5FA36DF0FE54}" srcOrd="0" destOrd="0" presId="urn:microsoft.com/office/officeart/2005/8/layout/hierarchy1"/>
    <dgm:cxn modelId="{C3773D19-D29C-4B72-B95D-C16A2B5F844D}" type="presParOf" srcId="{9EB27D5F-75FA-4C49-946E-65F7DC323423}" destId="{847525A4-41D1-407F-93BD-29CC9EE15B8C}" srcOrd="0" destOrd="0" presId="urn:microsoft.com/office/officeart/2005/8/layout/hierarchy1"/>
    <dgm:cxn modelId="{CD276CDF-13C8-4568-8B09-A470669981C0}" type="presParOf" srcId="{847525A4-41D1-407F-93BD-29CC9EE15B8C}" destId="{B62A9E76-92DF-4F79-AAEC-B2CAD3FD271D}" srcOrd="0" destOrd="0" presId="urn:microsoft.com/office/officeart/2005/8/layout/hierarchy1"/>
    <dgm:cxn modelId="{A5C24A4C-EBE3-4B52-B0B5-3A5766D123B9}" type="presParOf" srcId="{B62A9E76-92DF-4F79-AAEC-B2CAD3FD271D}" destId="{1B64DD9E-F8D7-4A1B-8286-275101BD3DB8}" srcOrd="0" destOrd="0" presId="urn:microsoft.com/office/officeart/2005/8/layout/hierarchy1"/>
    <dgm:cxn modelId="{28816FC3-4F62-4015-B856-E3991813CD0D}" type="presParOf" srcId="{B62A9E76-92DF-4F79-AAEC-B2CAD3FD271D}" destId="{F1E9E23C-E6C6-4DD1-AB91-EE4ED4D5B818}" srcOrd="1" destOrd="0" presId="urn:microsoft.com/office/officeart/2005/8/layout/hierarchy1"/>
    <dgm:cxn modelId="{D3BC768B-85FC-4E64-A7A0-4760A0FAA34E}" type="presParOf" srcId="{847525A4-41D1-407F-93BD-29CC9EE15B8C}" destId="{07D722F0-7224-4508-93E4-BF7E40317BBE}" srcOrd="1" destOrd="0" presId="urn:microsoft.com/office/officeart/2005/8/layout/hierarchy1"/>
    <dgm:cxn modelId="{160AF6BF-27F0-4E09-BB4B-3294F11AB4A1}" type="presParOf" srcId="{9EB27D5F-75FA-4C49-946E-65F7DC323423}" destId="{C281CBA1-96F1-4FCC-9B8D-0CBEE0ACF121}" srcOrd="1" destOrd="0" presId="urn:microsoft.com/office/officeart/2005/8/layout/hierarchy1"/>
    <dgm:cxn modelId="{1E63751B-8A50-4AB9-8857-960EA57689F2}" type="presParOf" srcId="{C281CBA1-96F1-4FCC-9B8D-0CBEE0ACF121}" destId="{57CCE76E-C86F-496A-87D0-92049C23DE31}" srcOrd="0" destOrd="0" presId="urn:microsoft.com/office/officeart/2005/8/layout/hierarchy1"/>
    <dgm:cxn modelId="{D55034AE-56A2-4834-9E30-CB1A94F5B821}" type="presParOf" srcId="{57CCE76E-C86F-496A-87D0-92049C23DE31}" destId="{C584A158-E7BB-471B-9DB6-430C79242F81}" srcOrd="0" destOrd="0" presId="urn:microsoft.com/office/officeart/2005/8/layout/hierarchy1"/>
    <dgm:cxn modelId="{B0EA2F28-4ADB-432C-8E23-1E44DE96E166}" type="presParOf" srcId="{57CCE76E-C86F-496A-87D0-92049C23DE31}" destId="{44D92A82-5DFA-4001-8819-5FA36DF0FE54}" srcOrd="1" destOrd="0" presId="urn:microsoft.com/office/officeart/2005/8/layout/hierarchy1"/>
    <dgm:cxn modelId="{EFCE79FD-5C61-48C1-8A31-4736E46EE6AA}" type="presParOf" srcId="{C281CBA1-96F1-4FCC-9B8D-0CBEE0ACF121}" destId="{EC30B05C-8EF8-44A1-9BE3-FABAA30D4DD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130F2C-12BC-4ED1-8146-F60F98672D4F}">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786A5F-CA75-4CD7-B9EC-343B80340A5C}">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Benefits –  Using word will help in improving the readability of documents, increase the compatibility and versality.</a:t>
          </a:r>
        </a:p>
      </dsp:txBody>
      <dsp:txXfrm>
        <a:off x="696297" y="538547"/>
        <a:ext cx="4171627" cy="2590157"/>
      </dsp:txXfrm>
    </dsp:sp>
    <dsp:sp modelId="{DFD5451C-C188-42D5-8134-DB188EEB0C7C}">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479D38-19EA-45BE-B36E-E485E02113CE}">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Limitations – Using word leads to increase in cost, creates complexities for the organisations and requires training to get updates with the recent information. </a:t>
          </a:r>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64DD9E-F8D7-4A1B-8286-275101BD3DB8}">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E9E23C-E6C6-4DD1-AB91-EE4ED4D5B818}">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Benefits – This helps in promoting the integrated system of communication and management, enhances the security and integration of Microsoft tools.</a:t>
          </a:r>
        </a:p>
      </dsp:txBody>
      <dsp:txXfrm>
        <a:off x="608661" y="692298"/>
        <a:ext cx="4508047" cy="2799040"/>
      </dsp:txXfrm>
    </dsp:sp>
    <dsp:sp modelId="{C584A158-E7BB-471B-9DB6-430C79242F81}">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D92A82-5DFA-4001-8819-5FA36DF0FE54}">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Limitations -  This leads to increase on dependency, lacks the specific features and the information gets overloaded. </a:t>
          </a:r>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73BACC-2EA7-4FCD-87EB-C40B4547D14F}" type="datetimeFigureOut">
              <a:t>11/14/2025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0BF83A-9BE9-4224-A34D-BF89C3966B99}" type="slidenum">
              <a:t>‹#›</a:t>
            </a:fld>
            <a:endParaRPr lang="en-US"/>
          </a:p>
        </p:txBody>
      </p:sp>
    </p:spTree>
    <p:extLst>
      <p:ext uri="{BB962C8B-B14F-4D97-AF65-F5344CB8AC3E}">
        <p14:creationId xmlns:p14="http://schemas.microsoft.com/office/powerpoint/2010/main" val="12314597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0BF83A-9BE9-4224-A34D-BF89C3966B99}" type="slidenum">
              <a:rPr lang="en-GB" smtClean="0"/>
              <a:t>1</a:t>
            </a:fld>
            <a:endParaRPr lang="en-GB"/>
          </a:p>
        </p:txBody>
      </p:sp>
    </p:spTree>
    <p:extLst>
      <p:ext uri="{BB962C8B-B14F-4D97-AF65-F5344CB8AC3E}">
        <p14:creationId xmlns:p14="http://schemas.microsoft.com/office/powerpoint/2010/main" val="620686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0BF83A-9BE9-4224-A34D-BF89C3966B99}" type="slidenum">
              <a:rPr lang="en-GB" smtClean="0"/>
              <a:t>3</a:t>
            </a:fld>
            <a:endParaRPr lang="en-GB"/>
          </a:p>
        </p:txBody>
      </p:sp>
    </p:spTree>
    <p:extLst>
      <p:ext uri="{BB962C8B-B14F-4D97-AF65-F5344CB8AC3E}">
        <p14:creationId xmlns:p14="http://schemas.microsoft.com/office/powerpoint/2010/main" val="7887383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Sunrise Residential Care Home is a medium-sized facility providing long-term care for older adults facing dementia, mobility issues and long-term health conditions. The care home has 35 residents and a team of nurses, care workers, administrators and visiting health professionals. The sunrise is introducing a digital tool to improve the overall quality and efficiency of care. The home is promoting the use of Microsoft Word and Microsoft Outlook to add efficiency within the system. This also includes the impact of digital skills within the staff, along with considering care delivery, communication and teamworking. The last part involves the checklist for digital safety within the Sunrise residential area. </a:t>
            </a:r>
          </a:p>
        </p:txBody>
      </p:sp>
      <p:sp>
        <p:nvSpPr>
          <p:cNvPr id="4" name="Slide Number Placeholder 3"/>
          <p:cNvSpPr>
            <a:spLocks noGrp="1"/>
          </p:cNvSpPr>
          <p:nvPr>
            <p:ph type="sldNum" sz="quarter" idx="5"/>
          </p:nvPr>
        </p:nvSpPr>
        <p:spPr/>
        <p:txBody>
          <a:bodyPr/>
          <a:lstStyle/>
          <a:p>
            <a:fld id="{600BF83A-9BE9-4224-A34D-BF89C3966B99}" type="slidenum">
              <a:t>5</a:t>
            </a:fld>
            <a:endParaRPr lang="en-US"/>
          </a:p>
        </p:txBody>
      </p:sp>
    </p:spTree>
    <p:extLst>
      <p:ext uri="{BB962C8B-B14F-4D97-AF65-F5344CB8AC3E}">
        <p14:creationId xmlns:p14="http://schemas.microsoft.com/office/powerpoint/2010/main" val="2849576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Microsoft technology will help transform the healthcare </a:t>
            </a:r>
            <a:r>
              <a:rPr lang="en-US" dirty="0" err="1"/>
              <a:t>centres</a:t>
            </a:r>
            <a:r>
              <a:rPr lang="en-US" dirty="0"/>
              <a:t>. According to Hargreaves et.al (2022), introducing this will help in enhancing the overall efficiency of the healthcare home and make the services easily accessible to older people from healthcare professionals, nurses and many others. This public healthcare will help in ensuring the well-being and holds the responsibility for promoting a wide range of services. The World Health Organisation (WHO) is estimating that by 2050, 22% of the population will be above the age of 60 and says to realign the healthcare system, especially for adults, to meet their growing demands and promote a long-term integrated system. The healthcare professionals and nurses are accessing new technologies with the help of Microsoft Word. This technology is combined with the new novel approaches, which help in driving down the costs and improving the healthcare outcomes.  </a:t>
            </a:r>
          </a:p>
          <a:p>
            <a:r>
              <a:rPr lang="en-US" dirty="0"/>
              <a:t>Various Technologies are introduced within the care home with the help of Microsoft, which involves giving remote patient monitoring.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00BF83A-9BE9-4224-A34D-BF89C3966B99}" type="slidenum">
              <a:t>6</a:t>
            </a:fld>
            <a:endParaRPr lang="en-US"/>
          </a:p>
        </p:txBody>
      </p:sp>
    </p:spTree>
    <p:extLst>
      <p:ext uri="{BB962C8B-B14F-4D97-AF65-F5344CB8AC3E}">
        <p14:creationId xmlns:p14="http://schemas.microsoft.com/office/powerpoint/2010/main" val="2860102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US" dirty="0" err="1"/>
              <a:t>Ogunsakin</a:t>
            </a:r>
            <a:r>
              <a:rPr lang="en-US" dirty="0"/>
              <a:t> (2023), the technology helps in creating and maintaining the patient's health with the help of connecting the devices and the power of the Internet of Things (IoT) to keep tracking the records and progress. The next is a mobile care worker, which involve the healthcare home building </a:t>
            </a:r>
            <a:r>
              <a:rPr lang="en-US" dirty="0" err="1"/>
              <a:t>customised</a:t>
            </a:r>
            <a:r>
              <a:rPr lang="en-US" dirty="0"/>
              <a:t> mobile care solutions as per the needs and demands of the patients. This mobile will help in tracking the progress and ensure the number of visits is considered important, as per the individual. Use of a healthcare bot, which will help professionals to provide AI-driven services and to integrate medications. This will help in analysing the conditions, symptoms, medications and procedures.  </a:t>
            </a:r>
          </a:p>
        </p:txBody>
      </p:sp>
      <p:sp>
        <p:nvSpPr>
          <p:cNvPr id="4" name="Slide Number Placeholder 3"/>
          <p:cNvSpPr>
            <a:spLocks noGrp="1"/>
          </p:cNvSpPr>
          <p:nvPr>
            <p:ph type="sldNum" sz="quarter" idx="5"/>
          </p:nvPr>
        </p:nvSpPr>
        <p:spPr/>
        <p:txBody>
          <a:bodyPr/>
          <a:lstStyle/>
          <a:p>
            <a:fld id="{600BF83A-9BE9-4224-A34D-BF89C3966B99}" type="slidenum">
              <a:rPr lang="en-US" smtClean="0"/>
              <a:t>7</a:t>
            </a:fld>
            <a:endParaRPr lang="en-US"/>
          </a:p>
        </p:txBody>
      </p:sp>
    </p:spTree>
    <p:extLst>
      <p:ext uri="{BB962C8B-B14F-4D97-AF65-F5344CB8AC3E}">
        <p14:creationId xmlns:p14="http://schemas.microsoft.com/office/powerpoint/2010/main" val="5036977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the NHS (2025), the use of Microsoft Office 365 helps improve and integrate better communication, which helps in empowering healthcare professionals in delivering better results. Microsoft Outlook is considered to be important for old healthcare homes for all administrative tasks and in terms of improving the coordination within teams and securing the data. The use of Microsoft helps in building various benefits, such as it helps in enhancing communication, the Outlook helps in allowing the use of different communication tools to communicate within the staff. According to </a:t>
            </a:r>
            <a:r>
              <a:rPr lang="en-US" dirty="0" err="1"/>
              <a:t>Rachmad</a:t>
            </a:r>
            <a:r>
              <a:rPr lang="en-US" dirty="0"/>
              <a:t> (2022), communication helps in building motivation and confidence. This will help in effective scheduling and task management. This involves scheduling and managing the tasks, for example, doctor visits and several other appointments, </a:t>
            </a:r>
            <a:r>
              <a:rPr lang="en-US" dirty="0" err="1"/>
              <a:t>prioritising</a:t>
            </a:r>
            <a:r>
              <a:rPr lang="en-US" dirty="0"/>
              <a:t> the tasks and setting the deadlines according to them. It allows improving much better care and coordination with the help of various features such as sharing calendars and integrating task lists to maintain the syncs.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00BF83A-9BE9-4224-A34D-BF89C3966B99}" type="slidenum">
              <a:t>8</a:t>
            </a:fld>
            <a:endParaRPr lang="en-US"/>
          </a:p>
        </p:txBody>
      </p:sp>
    </p:spTree>
    <p:extLst>
      <p:ext uri="{BB962C8B-B14F-4D97-AF65-F5344CB8AC3E}">
        <p14:creationId xmlns:p14="http://schemas.microsoft.com/office/powerpoint/2010/main" val="599003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many other features of Microsoft Outlook, which include securing and handling the data in order to meet the regular requirements. The next involves promoting the streamlined features and administration, which helps the staff in reducing their paperwork and burden. The outlook helps in providing a unified and secure platform in order to manage the complex operations and essential communication.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00BF83A-9BE9-4224-A34D-BF89C3966B99}" type="slidenum">
              <a:rPr lang="en-US" smtClean="0"/>
              <a:t>9</a:t>
            </a:fld>
            <a:endParaRPr lang="en-US"/>
          </a:p>
        </p:txBody>
      </p:sp>
    </p:spTree>
    <p:extLst>
      <p:ext uri="{BB962C8B-B14F-4D97-AF65-F5344CB8AC3E}">
        <p14:creationId xmlns:p14="http://schemas.microsoft.com/office/powerpoint/2010/main" val="1024318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role of limited digital skills can lead to hindering the overall development of the healthcare homes. The impact can be categorised into three categories: impact on patient care and safety, impact on operational and work efficiency and impact on the workplace. According to Ferreira et.al (2023), the impact on patient care and safety includes a reduction in the quality of care of patient care, the limited digital skills lead to an increase in risks of errors, affect the relationships between the patients and professionals and lead to inadequate patient monitoring. </a:t>
            </a:r>
          </a:p>
          <a:p>
            <a:r>
              <a:rPr lang="en-US" dirty="0"/>
              <a:t>The impact on operations and work efficiency includes the increase in workloads and time-consuming as because lack of knowledge leads to a lack of staff knowledge. The next leads to workflow disruptions, with the help of insufficient knowledge, data inaccuracy and many other data complexities. The next involves difficulty in communication. According to Huu (2022), the impact of employees in healthcare homes leads to stress, frustration, and the lack of limited knowledge leads to difficulty in resistance to change, technological divide among the staff. </a:t>
            </a:r>
            <a:endParaRPr lang="en-US" dirty="0">
              <a:ea typeface="Calibri"/>
              <a:cs typeface="Calibri"/>
            </a:endParaRPr>
          </a:p>
          <a:p>
            <a:r>
              <a:rPr lang="en-US" dirty="0"/>
              <a:t>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00BF83A-9BE9-4224-A34D-BF89C3966B99}" type="slidenum">
              <a:t>10</a:t>
            </a:fld>
            <a:endParaRPr lang="en-US"/>
          </a:p>
        </p:txBody>
      </p:sp>
    </p:spTree>
    <p:extLst>
      <p:ext uri="{BB962C8B-B14F-4D97-AF65-F5344CB8AC3E}">
        <p14:creationId xmlns:p14="http://schemas.microsoft.com/office/powerpoint/2010/main" val="1535991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numerous things to keep in mind while covering the checklists. This involves secure logins, email safety, safety of documents and maintaining patient confidentiality. Here is the following segregation. </a:t>
            </a:r>
          </a:p>
        </p:txBody>
      </p:sp>
      <p:sp>
        <p:nvSpPr>
          <p:cNvPr id="4" name="Slide Number Placeholder 3"/>
          <p:cNvSpPr>
            <a:spLocks noGrp="1"/>
          </p:cNvSpPr>
          <p:nvPr>
            <p:ph type="sldNum" sz="quarter" idx="5"/>
          </p:nvPr>
        </p:nvSpPr>
        <p:spPr/>
        <p:txBody>
          <a:bodyPr/>
          <a:lstStyle/>
          <a:p>
            <a:fld id="{600BF83A-9BE9-4224-A34D-BF89C3966B99}" type="slidenum">
              <a:t>11</a:t>
            </a:fld>
            <a:endParaRPr lang="en-US"/>
          </a:p>
        </p:txBody>
      </p:sp>
    </p:spTree>
    <p:extLst>
      <p:ext uri="{BB962C8B-B14F-4D97-AF65-F5344CB8AC3E}">
        <p14:creationId xmlns:p14="http://schemas.microsoft.com/office/powerpoint/2010/main" val="1126028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has helped in gaining valuable insights, which involve the importance and role of the introduction to Microsoft within the Sunrise Healthcare home. This helped in demonstrating the use of Microsoft Word and Microsoft Outlook in the healthcare home. Introducing this has helped in adding value to the overall framework. There are disadvantages of limited skills, which can hinder the process and things to keep in mind to ensure data and skill safety.</a:t>
            </a:r>
          </a:p>
        </p:txBody>
      </p:sp>
      <p:sp>
        <p:nvSpPr>
          <p:cNvPr id="4" name="Slide Number Placeholder 3"/>
          <p:cNvSpPr>
            <a:spLocks noGrp="1"/>
          </p:cNvSpPr>
          <p:nvPr>
            <p:ph type="sldNum" sz="quarter" idx="5"/>
          </p:nvPr>
        </p:nvSpPr>
        <p:spPr/>
        <p:txBody>
          <a:bodyPr/>
          <a:lstStyle/>
          <a:p>
            <a:fld id="{600BF83A-9BE9-4224-A34D-BF89C3966B99}" type="slidenum">
              <a:t>12</a:t>
            </a:fld>
            <a:endParaRPr lang="en-US"/>
          </a:p>
        </p:txBody>
      </p:sp>
    </p:spTree>
    <p:extLst>
      <p:ext uri="{BB962C8B-B14F-4D97-AF65-F5344CB8AC3E}">
        <p14:creationId xmlns:p14="http://schemas.microsoft.com/office/powerpoint/2010/main" val="30777337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600BF83A-9BE9-4224-A34D-BF89C3966B99}" type="slidenum">
              <a:rPr lang="en-IN" smtClean="0"/>
              <a:t>13</a:t>
            </a:fld>
            <a:endParaRPr lang="en-IN"/>
          </a:p>
        </p:txBody>
      </p:sp>
    </p:spTree>
    <p:extLst>
      <p:ext uri="{BB962C8B-B14F-4D97-AF65-F5344CB8AC3E}">
        <p14:creationId xmlns:p14="http://schemas.microsoft.com/office/powerpoint/2010/main" val="13744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academia.edu/download/119402956/BOOK_2022_074_NEW.pdf" TargetMode="External"/><Relationship Id="rId3" Type="http://schemas.openxmlformats.org/officeDocument/2006/relationships/hyperlink" Target="https://www.mdpi.com/1660-4601/20/2/978" TargetMode="External"/><Relationship Id="rId7" Type="http://schemas.openxmlformats.org/officeDocument/2006/relationships/hyperlink" Target="https://africanscholarpub.com/ajcms/article/download/752/744"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this.nhs.uk/insights/article/microsoft-office-365-benefits" TargetMode="External"/><Relationship Id="rId5" Type="http://schemas.openxmlformats.org/officeDocument/2006/relationships/hyperlink" Target="https://link.springer.com/content/pdf/10.1007/s10462-023-10492-6.pdf" TargetMode="External"/><Relationship Id="rId4" Type="http://schemas.openxmlformats.org/officeDocument/2006/relationships/hyperlink" Target="https://clok.uclan.ac.uk/id/eprint/40642/1/40642%20MS%20Teams%20NHS%20Trust%20paper%20AMM%20final%20R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olecular model">
            <a:extLst>
              <a:ext uri="{FF2B5EF4-FFF2-40B4-BE49-F238E27FC236}">
                <a16:creationId xmlns:a16="http://schemas.microsoft.com/office/drawing/2014/main" id="{2AF33420-85DE-E8A0-101F-16BD855CEAD2}"/>
              </a:ext>
            </a:extLst>
          </p:cNvPr>
          <p:cNvPicPr>
            <a:picLocks noChangeAspect="1"/>
          </p:cNvPicPr>
          <p:nvPr/>
        </p:nvPicPr>
        <p:blipFill>
          <a:blip r:embed="rId3">
            <a:alphaModFix amt="50000"/>
          </a:blip>
          <a:srcRect t="7240" r="-2" b="8363"/>
          <a:stretch>
            <a:fillRect/>
          </a:stretch>
        </p:blipFill>
        <p:spPr>
          <a:xfrm>
            <a:off x="20" y="1"/>
            <a:ext cx="12191980" cy="6857999"/>
          </a:xfrm>
          <a:prstGeom prst="rect">
            <a:avLst/>
          </a:prstGeom>
        </p:spPr>
      </p:pic>
      <p:sp>
        <p:nvSpPr>
          <p:cNvPr id="2" name="Title 1"/>
          <p:cNvSpPr>
            <a:spLocks noGrp="1"/>
          </p:cNvSpPr>
          <p:nvPr>
            <p:ph type="ctrTitle"/>
          </p:nvPr>
        </p:nvSpPr>
        <p:spPr>
          <a:xfrm>
            <a:off x="4307144" y="1238492"/>
            <a:ext cx="6306670" cy="4118033"/>
          </a:xfrm>
        </p:spPr>
        <p:txBody>
          <a:bodyPr>
            <a:normAutofit fontScale="90000"/>
          </a:bodyPr>
          <a:lstStyle/>
          <a:p>
            <a:br>
              <a:rPr lang="en-US" dirty="0">
                <a:solidFill>
                  <a:srgbClr val="FFFFFF"/>
                </a:solidFill>
                <a:ea typeface="+mj-lt"/>
                <a:cs typeface="+mj-lt"/>
              </a:rPr>
            </a:br>
            <a:br>
              <a:rPr lang="en-US" dirty="0">
                <a:solidFill>
                  <a:srgbClr val="FFFFFF"/>
                </a:solidFill>
                <a:ea typeface="+mj-lt"/>
                <a:cs typeface="+mj-lt"/>
              </a:rPr>
            </a:br>
            <a:br>
              <a:rPr lang="en-US" dirty="0">
                <a:solidFill>
                  <a:srgbClr val="FFFFFF"/>
                </a:solidFill>
                <a:ea typeface="+mj-lt"/>
                <a:cs typeface="+mj-lt"/>
              </a:rPr>
            </a:br>
            <a:br>
              <a:rPr lang="en-US" dirty="0">
                <a:solidFill>
                  <a:srgbClr val="FFFFFF"/>
                </a:solidFill>
                <a:ea typeface="+mj-lt"/>
                <a:cs typeface="+mj-lt"/>
              </a:rPr>
            </a:br>
            <a:br>
              <a:rPr lang="en-US" dirty="0">
                <a:solidFill>
                  <a:srgbClr val="FFFFFF"/>
                </a:solidFill>
                <a:ea typeface="+mj-lt"/>
                <a:cs typeface="+mj-lt"/>
              </a:rPr>
            </a:br>
            <a:br>
              <a:rPr lang="en-US" dirty="0">
                <a:solidFill>
                  <a:srgbClr val="FFFFFF"/>
                </a:solidFill>
                <a:ea typeface="+mj-lt"/>
                <a:cs typeface="+mj-lt"/>
              </a:rPr>
            </a:br>
            <a:br>
              <a:rPr lang="en-US" dirty="0">
                <a:solidFill>
                  <a:srgbClr val="FFFFFF"/>
                </a:solidFill>
                <a:ea typeface="+mj-lt"/>
                <a:cs typeface="+mj-lt"/>
              </a:rPr>
            </a:br>
            <a:r>
              <a:rPr lang="en-US" sz="5300" dirty="0">
                <a:solidFill>
                  <a:srgbClr val="FFFFFF"/>
                </a:solidFill>
                <a:ea typeface="+mj-lt"/>
                <a:cs typeface="+mj-lt"/>
              </a:rPr>
              <a:t>LCHS4007</a:t>
            </a:r>
            <a:br>
              <a:rPr lang="en-US" sz="5300" dirty="0">
                <a:solidFill>
                  <a:srgbClr val="FFFFFF"/>
                </a:solidFill>
                <a:ea typeface="+mj-lt"/>
                <a:cs typeface="+mj-lt"/>
              </a:rPr>
            </a:br>
            <a:r>
              <a:rPr lang="en-US" sz="5300" dirty="0">
                <a:solidFill>
                  <a:srgbClr val="FFFFFF"/>
                </a:solidFill>
                <a:ea typeface="+mj-lt"/>
                <a:cs typeface="+mj-lt"/>
              </a:rPr>
              <a:t>Digital Skills and Research Methods</a:t>
            </a:r>
            <a:br>
              <a:rPr lang="en-US" sz="5300" dirty="0">
                <a:solidFill>
                  <a:srgbClr val="FFFFFF"/>
                </a:solidFill>
                <a:ea typeface="+mj-lt"/>
                <a:cs typeface="+mj-lt"/>
              </a:rPr>
            </a:br>
            <a:br>
              <a:rPr lang="en-US" dirty="0">
                <a:solidFill>
                  <a:srgbClr val="FFFFFF"/>
                </a:solidFill>
                <a:ea typeface="+mj-lt"/>
                <a:cs typeface="+mj-lt"/>
              </a:rPr>
            </a:br>
            <a:endParaRPr lang="en-US" dirty="0">
              <a:solidFill>
                <a:srgbClr val="FFFFFF"/>
              </a:solidFill>
            </a:endParaRPr>
          </a:p>
        </p:txBody>
      </p:sp>
      <p:pic>
        <p:nvPicPr>
          <p:cNvPr id="3" name="Picture 2">
            <a:extLst>
              <a:ext uri="{FF2B5EF4-FFF2-40B4-BE49-F238E27FC236}">
                <a16:creationId xmlns:a16="http://schemas.microsoft.com/office/drawing/2014/main" id="{EBBC510C-EEE3-2ACB-6908-AA1F8EF5F067}"/>
              </a:ext>
            </a:extLst>
          </p:cNvPr>
          <p:cNvPicPr>
            <a:picLocks noChangeAspect="1"/>
          </p:cNvPicPr>
          <p:nvPr/>
        </p:nvPicPr>
        <p:blipFill>
          <a:blip r:embed="rId4"/>
          <a:stretch>
            <a:fillRect/>
          </a:stretch>
        </p:blipFill>
        <p:spPr>
          <a:xfrm>
            <a:off x="0" y="0"/>
            <a:ext cx="3986805" cy="1891055"/>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F3E7C-BE97-A0E7-419D-281759963B6C}"/>
              </a:ext>
            </a:extLst>
          </p:cNvPr>
          <p:cNvSpPr>
            <a:spLocks noGrp="1"/>
          </p:cNvSpPr>
          <p:nvPr>
            <p:ph type="title"/>
          </p:nvPr>
        </p:nvSpPr>
        <p:spPr/>
        <p:txBody>
          <a:bodyPr>
            <a:normAutofit fontScale="90000"/>
          </a:bodyPr>
          <a:lstStyle/>
          <a:p>
            <a:pPr algn="ctr"/>
            <a:br>
              <a:rPr lang="en-GB" dirty="0"/>
            </a:br>
            <a:r>
              <a:rPr lang="en-GB" sz="4900" dirty="0"/>
              <a:t>Certificate of Higher Education Skills for Workplace  Health and Social Care</a:t>
            </a:r>
          </a:p>
        </p:txBody>
      </p:sp>
      <p:sp>
        <p:nvSpPr>
          <p:cNvPr id="3" name="Content Placeholder 2">
            <a:extLst>
              <a:ext uri="{FF2B5EF4-FFF2-40B4-BE49-F238E27FC236}">
                <a16:creationId xmlns:a16="http://schemas.microsoft.com/office/drawing/2014/main" id="{6C4F9D75-18C5-11A0-FBE5-82333AE64B2D}"/>
              </a:ext>
            </a:extLst>
          </p:cNvPr>
          <p:cNvSpPr>
            <a:spLocks noGrp="1"/>
          </p:cNvSpPr>
          <p:nvPr>
            <p:ph idx="1"/>
          </p:nvPr>
        </p:nvSpPr>
        <p:spPr/>
        <p:txBody>
          <a:bodyPr/>
          <a:lstStyle/>
          <a:p>
            <a:pPr marL="0" indent="0" algn="ctr" rtl="0" eaLnBrk="1" latinLnBrk="0" hangingPunct="1">
              <a:lnSpc>
                <a:spcPct val="90000"/>
              </a:lnSpc>
              <a:spcBef>
                <a:spcPts val="1000"/>
              </a:spcBef>
              <a:buNone/>
            </a:pPr>
            <a:endParaRPr lang="en-GB" sz="4000" b="1" dirty="0">
              <a:solidFill>
                <a:srgbClr val="000000"/>
              </a:solidFill>
              <a:effectLst/>
              <a:latin typeface="Times New Roman" panose="02020603050405020304" pitchFamily="18" charset="0"/>
            </a:endParaRPr>
          </a:p>
          <a:p>
            <a:pPr marL="0" indent="0" algn="ctr" rtl="0" eaLnBrk="1" latinLnBrk="0" hangingPunct="1">
              <a:lnSpc>
                <a:spcPct val="90000"/>
              </a:lnSpc>
              <a:spcBef>
                <a:spcPts val="1000"/>
              </a:spcBef>
              <a:buNone/>
            </a:pPr>
            <a:r>
              <a:rPr lang="en-GB" sz="4000" b="1" dirty="0">
                <a:solidFill>
                  <a:srgbClr val="000000"/>
                </a:solidFill>
                <a:effectLst/>
                <a:latin typeface="Times New Roman" panose="02020603050405020304" pitchFamily="18" charset="0"/>
              </a:rPr>
              <a:t>Assessment 1</a:t>
            </a:r>
          </a:p>
          <a:p>
            <a:pPr marL="0" indent="0" algn="ctr" rtl="0" eaLnBrk="1" latinLnBrk="0" hangingPunct="1">
              <a:lnSpc>
                <a:spcPct val="90000"/>
              </a:lnSpc>
              <a:spcBef>
                <a:spcPts val="1000"/>
              </a:spcBef>
              <a:buNone/>
            </a:pPr>
            <a:r>
              <a:rPr lang="en-GB" sz="4000" b="1" dirty="0">
                <a:solidFill>
                  <a:srgbClr val="000000"/>
                </a:solidFill>
                <a:effectLst/>
                <a:latin typeface="Times New Roman" panose="02020603050405020304" pitchFamily="18" charset="0"/>
              </a:rPr>
              <a:t>Group Presentation 4</a:t>
            </a:r>
          </a:p>
          <a:p>
            <a:pPr marL="0" indent="0" algn="l" rtl="0" eaLnBrk="1" latinLnBrk="0" hangingPunct="1">
              <a:lnSpc>
                <a:spcPct val="90000"/>
              </a:lnSpc>
              <a:spcBef>
                <a:spcPts val="1000"/>
              </a:spcBef>
              <a:buNone/>
            </a:pPr>
            <a:endParaRPr lang="en-GB" sz="2800" dirty="0">
              <a:solidFill>
                <a:srgbClr val="000000"/>
              </a:solidFill>
              <a:effectLst/>
              <a:latin typeface="Times New Roman" panose="02020603050405020304" pitchFamily="18" charset="0"/>
            </a:endParaRPr>
          </a:p>
          <a:p>
            <a:pPr marL="0" indent="0" algn="l" rtl="0" eaLnBrk="1" latinLnBrk="0" hangingPunct="1">
              <a:lnSpc>
                <a:spcPct val="90000"/>
              </a:lnSpc>
              <a:spcBef>
                <a:spcPts val="1000"/>
              </a:spcBef>
              <a:buNone/>
            </a:pPr>
            <a:endParaRPr lang="en-GB" dirty="0">
              <a:solidFill>
                <a:srgbClr val="000000"/>
              </a:solidFill>
              <a:latin typeface="Times New Roman" panose="02020603050405020304" pitchFamily="18" charset="0"/>
            </a:endParaRPr>
          </a:p>
          <a:p>
            <a:pPr marL="0" indent="0" algn="l" rtl="0" eaLnBrk="1" latinLnBrk="0" hangingPunct="1">
              <a:lnSpc>
                <a:spcPct val="90000"/>
              </a:lnSpc>
              <a:spcBef>
                <a:spcPts val="1000"/>
              </a:spcBef>
              <a:buNone/>
            </a:pPr>
            <a:r>
              <a:rPr lang="en-GB" sz="2800" b="1" dirty="0">
                <a:solidFill>
                  <a:srgbClr val="000000"/>
                </a:solidFill>
                <a:effectLst/>
                <a:latin typeface="Times New Roman" panose="02020603050405020304" pitchFamily="18" charset="0"/>
              </a:rPr>
              <a:t>Lecturer: Dr KWAME Assa-Agyei</a:t>
            </a:r>
            <a:endParaRPr lang="en-GB" b="1" dirty="0"/>
          </a:p>
        </p:txBody>
      </p:sp>
    </p:spTree>
    <p:extLst>
      <p:ext uri="{BB962C8B-B14F-4D97-AF65-F5344CB8AC3E}">
        <p14:creationId xmlns:p14="http://schemas.microsoft.com/office/powerpoint/2010/main" val="3905725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B7867A79-CA61-7479-B963-7C46935C5D2B}"/>
              </a:ext>
            </a:extLst>
          </p:cNvPr>
          <p:cNvGraphicFramePr>
            <a:graphicFrameLocks noGrp="1"/>
          </p:cNvGraphicFramePr>
          <p:nvPr/>
        </p:nvGraphicFramePr>
        <p:xfrm>
          <a:off x="849086" y="868680"/>
          <a:ext cx="6226084" cy="5166362"/>
        </p:xfrm>
        <a:graphic>
          <a:graphicData uri="http://schemas.openxmlformats.org/drawingml/2006/table">
            <a:tbl>
              <a:tblPr firstRow="1" bandRow="1">
                <a:tableStyleId>{5C22544A-7EE6-4342-B048-85BDC9FD1C3A}</a:tableStyleId>
              </a:tblPr>
              <a:tblGrid>
                <a:gridCol w="3174274">
                  <a:extLst>
                    <a:ext uri="{9D8B030D-6E8A-4147-A177-3AD203B41FA5}">
                      <a16:colId xmlns:a16="http://schemas.microsoft.com/office/drawing/2014/main" val="374256111"/>
                    </a:ext>
                  </a:extLst>
                </a:gridCol>
                <a:gridCol w="3051810">
                  <a:extLst>
                    <a:ext uri="{9D8B030D-6E8A-4147-A177-3AD203B41FA5}">
                      <a16:colId xmlns:a16="http://schemas.microsoft.com/office/drawing/2014/main" val="3364354078"/>
                    </a:ext>
                  </a:extLst>
                </a:gridCol>
              </a:tblGrid>
              <a:tr h="947131">
                <a:tc>
                  <a:txBody>
                    <a:bodyPr/>
                    <a:lstStyle/>
                    <a:p>
                      <a:pPr algn="ctr"/>
                      <a:r>
                        <a:rPr lang="en-GB" sz="2400" b="1" dirty="0"/>
                        <a:t>STUDENT Name</a:t>
                      </a:r>
                    </a:p>
                  </a:txBody>
                  <a:tcPr anchor="ctr"/>
                </a:tc>
                <a:tc>
                  <a:txBody>
                    <a:bodyPr/>
                    <a:lstStyle/>
                    <a:p>
                      <a:pPr algn="ctr"/>
                      <a:r>
                        <a:rPr lang="en-GB" sz="2400" b="1" dirty="0"/>
                        <a:t>STUDENT</a:t>
                      </a:r>
                    </a:p>
                    <a:p>
                      <a:pPr algn="ctr"/>
                      <a:r>
                        <a:rPr lang="en-GB" sz="2400" b="1" dirty="0"/>
                        <a:t> ID</a:t>
                      </a:r>
                    </a:p>
                  </a:txBody>
                  <a:tcPr/>
                </a:tc>
                <a:extLst>
                  <a:ext uri="{0D108BD9-81ED-4DB2-BD59-A6C34878D82A}">
                    <a16:rowId xmlns:a16="http://schemas.microsoft.com/office/drawing/2014/main" val="3133052228"/>
                  </a:ext>
                </a:extLst>
              </a:tr>
              <a:tr h="844303">
                <a:tc>
                  <a:txBody>
                    <a:bodyPr/>
                    <a:lstStyle/>
                    <a:p>
                      <a:pPr algn="ctr"/>
                      <a:endParaRPr lang="en-GB" b="0" dirty="0"/>
                    </a:p>
                    <a:p>
                      <a:pPr algn="ctr"/>
                      <a:r>
                        <a:rPr lang="en-GB" b="0" dirty="0"/>
                        <a:t>Soumeya REKABI</a:t>
                      </a:r>
                    </a:p>
                  </a:txBody>
                  <a:tcPr/>
                </a:tc>
                <a:tc>
                  <a:txBody>
                    <a:bodyPr/>
                    <a:lstStyle/>
                    <a:p>
                      <a:pPr algn="ctr"/>
                      <a:endParaRPr lang="en-GB" b="0" dirty="0"/>
                    </a:p>
                    <a:p>
                      <a:pPr algn="ctr"/>
                      <a:r>
                        <a:rPr lang="en-GB" b="0" dirty="0"/>
                        <a:t>2513643</a:t>
                      </a:r>
                    </a:p>
                  </a:txBody>
                  <a:tcPr/>
                </a:tc>
                <a:extLst>
                  <a:ext uri="{0D108BD9-81ED-4DB2-BD59-A6C34878D82A}">
                    <a16:rowId xmlns:a16="http://schemas.microsoft.com/office/drawing/2014/main" val="1106347125"/>
                  </a:ext>
                </a:extLst>
              </a:tr>
              <a:tr h="842019">
                <a:tc>
                  <a:txBody>
                    <a:bodyPr/>
                    <a:lstStyle/>
                    <a:p>
                      <a:pPr algn="ctr"/>
                      <a:endParaRPr lang="en-GB" b="0" dirty="0"/>
                    </a:p>
                    <a:p>
                      <a:pPr algn="ctr"/>
                      <a:r>
                        <a:rPr lang="en-GB" b="0" dirty="0"/>
                        <a:t>Cindy AGYEMAN BERKO</a:t>
                      </a:r>
                    </a:p>
                  </a:txBody>
                  <a:tcPr/>
                </a:tc>
                <a:tc>
                  <a:txBody>
                    <a:bodyPr/>
                    <a:lstStyle/>
                    <a:p>
                      <a:pPr algn="ctr"/>
                      <a:endParaRPr lang="en-GB" b="0" dirty="0"/>
                    </a:p>
                    <a:p>
                      <a:pPr algn="ctr"/>
                      <a:r>
                        <a:rPr lang="en-GB" b="0" dirty="0"/>
                        <a:t>2517419</a:t>
                      </a:r>
                    </a:p>
                  </a:txBody>
                  <a:tcPr/>
                </a:tc>
                <a:extLst>
                  <a:ext uri="{0D108BD9-81ED-4DB2-BD59-A6C34878D82A}">
                    <a16:rowId xmlns:a16="http://schemas.microsoft.com/office/drawing/2014/main" val="3357951718"/>
                  </a:ext>
                </a:extLst>
              </a:tr>
              <a:tr h="844303">
                <a:tc>
                  <a:txBody>
                    <a:bodyPr/>
                    <a:lstStyle/>
                    <a:p>
                      <a:pPr algn="ctr"/>
                      <a:endParaRPr lang="en-GB" b="0" dirty="0"/>
                    </a:p>
                    <a:p>
                      <a:pPr algn="ctr"/>
                      <a:r>
                        <a:rPr lang="en-GB" b="0"/>
                        <a:t>Nesrin </a:t>
                      </a:r>
                      <a:r>
                        <a:rPr lang="en-GB" b="0" dirty="0"/>
                        <a:t>SAMI SHEN</a:t>
                      </a:r>
                    </a:p>
                  </a:txBody>
                  <a:tcPr/>
                </a:tc>
                <a:tc>
                  <a:txBody>
                    <a:bodyPr/>
                    <a:lstStyle/>
                    <a:p>
                      <a:pPr algn="ctr"/>
                      <a:endParaRPr lang="en-GB" b="0" dirty="0"/>
                    </a:p>
                    <a:p>
                      <a:pPr algn="ctr"/>
                      <a:r>
                        <a:rPr lang="en-GB" b="0"/>
                        <a:t>2512896</a:t>
                      </a:r>
                      <a:endParaRPr lang="en-GB" b="0" dirty="0"/>
                    </a:p>
                  </a:txBody>
                  <a:tcPr/>
                </a:tc>
                <a:extLst>
                  <a:ext uri="{0D108BD9-81ED-4DB2-BD59-A6C34878D82A}">
                    <a16:rowId xmlns:a16="http://schemas.microsoft.com/office/drawing/2014/main" val="1432764846"/>
                  </a:ext>
                </a:extLst>
              </a:tr>
              <a:tr h="844303">
                <a:tc>
                  <a:txBody>
                    <a:bodyPr/>
                    <a:lstStyle/>
                    <a:p>
                      <a:pPr algn="ctr"/>
                      <a:endParaRPr lang="en-GB" b="0" dirty="0"/>
                    </a:p>
                    <a:p>
                      <a:pPr algn="ctr"/>
                      <a:r>
                        <a:rPr lang="en-GB" b="0" dirty="0"/>
                        <a:t>Jenelyn BACERO</a:t>
                      </a:r>
                    </a:p>
                  </a:txBody>
                  <a:tcPr/>
                </a:tc>
                <a:tc>
                  <a:txBody>
                    <a:bodyPr/>
                    <a:lstStyle/>
                    <a:p>
                      <a:pPr algn="ctr"/>
                      <a:endParaRPr lang="en-GB" b="0" dirty="0"/>
                    </a:p>
                    <a:p>
                      <a:pPr algn="ctr"/>
                      <a:r>
                        <a:rPr lang="en-GB" b="0" dirty="0"/>
                        <a:t>2514341</a:t>
                      </a:r>
                    </a:p>
                  </a:txBody>
                  <a:tcPr/>
                </a:tc>
                <a:extLst>
                  <a:ext uri="{0D108BD9-81ED-4DB2-BD59-A6C34878D82A}">
                    <a16:rowId xmlns:a16="http://schemas.microsoft.com/office/drawing/2014/main" val="665248552"/>
                  </a:ext>
                </a:extLst>
              </a:tr>
              <a:tr h="844303">
                <a:tc>
                  <a:txBody>
                    <a:bodyPr/>
                    <a:lstStyle/>
                    <a:p>
                      <a:pPr algn="ctr"/>
                      <a:endParaRPr lang="en-GB" b="0" dirty="0"/>
                    </a:p>
                    <a:p>
                      <a:pPr algn="ctr"/>
                      <a:r>
                        <a:rPr lang="en-GB" b="0" dirty="0"/>
                        <a:t>Felix OJO </a:t>
                      </a:r>
                    </a:p>
                  </a:txBody>
                  <a:tcPr/>
                </a:tc>
                <a:tc>
                  <a:txBody>
                    <a:bodyPr/>
                    <a:lstStyle/>
                    <a:p>
                      <a:pPr algn="ctr"/>
                      <a:endParaRPr lang="en-GB" b="0" dirty="0"/>
                    </a:p>
                    <a:p>
                      <a:pPr algn="ctr"/>
                      <a:r>
                        <a:rPr lang="en-GB" b="0" dirty="0"/>
                        <a:t>2508025</a:t>
                      </a:r>
                    </a:p>
                  </a:txBody>
                  <a:tcPr/>
                </a:tc>
                <a:extLst>
                  <a:ext uri="{0D108BD9-81ED-4DB2-BD59-A6C34878D82A}">
                    <a16:rowId xmlns:a16="http://schemas.microsoft.com/office/drawing/2014/main" val="1576037757"/>
                  </a:ext>
                </a:extLst>
              </a:tr>
            </a:tbl>
          </a:graphicData>
        </a:graphic>
      </p:graphicFrame>
    </p:spTree>
    <p:extLst>
      <p:ext uri="{BB962C8B-B14F-4D97-AF65-F5344CB8AC3E}">
        <p14:creationId xmlns:p14="http://schemas.microsoft.com/office/powerpoint/2010/main" val="583128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B38CA-1D1A-EE47-D053-B0A03D82FFD8}"/>
              </a:ext>
            </a:extLst>
          </p:cNvPr>
          <p:cNvSpPr>
            <a:spLocks noGrp="1"/>
          </p:cNvSpPr>
          <p:nvPr>
            <p:ph type="title"/>
          </p:nvPr>
        </p:nvSpPr>
        <p:spPr>
          <a:xfrm>
            <a:off x="761800" y="762001"/>
            <a:ext cx="5334197" cy="1708242"/>
          </a:xfrm>
        </p:spPr>
        <p:txBody>
          <a:bodyPr anchor="ctr">
            <a:normAutofit/>
          </a:bodyPr>
          <a:lstStyle/>
          <a:p>
            <a:r>
              <a:rPr lang="en-US" sz="4000"/>
              <a:t>Table of Content</a:t>
            </a:r>
            <a:endParaRPr lang="en-IN" sz="4000"/>
          </a:p>
        </p:txBody>
      </p:sp>
      <p:sp>
        <p:nvSpPr>
          <p:cNvPr id="3" name="Content Placeholder 2">
            <a:extLst>
              <a:ext uri="{FF2B5EF4-FFF2-40B4-BE49-F238E27FC236}">
                <a16:creationId xmlns:a16="http://schemas.microsoft.com/office/drawing/2014/main" id="{ED7275EF-CBC0-0D12-2AA4-EE7AE2794C05}"/>
              </a:ext>
            </a:extLst>
          </p:cNvPr>
          <p:cNvSpPr>
            <a:spLocks noGrp="1"/>
          </p:cNvSpPr>
          <p:nvPr>
            <p:ph idx="1"/>
          </p:nvPr>
        </p:nvSpPr>
        <p:spPr>
          <a:xfrm>
            <a:off x="761800" y="2470244"/>
            <a:ext cx="5334197" cy="3769835"/>
          </a:xfrm>
        </p:spPr>
        <p:txBody>
          <a:bodyPr anchor="ctr">
            <a:normAutofit/>
          </a:bodyPr>
          <a:lstStyle/>
          <a:p>
            <a:r>
              <a:rPr lang="en-US" sz="2000" dirty="0"/>
              <a:t>Introduction</a:t>
            </a:r>
          </a:p>
          <a:p>
            <a:r>
              <a:rPr lang="en-US" sz="2000" dirty="0">
                <a:ea typeface="+mj-lt"/>
                <a:cs typeface="+mj-lt"/>
              </a:rPr>
              <a:t>Microsoft Word </a:t>
            </a:r>
          </a:p>
          <a:p>
            <a:r>
              <a:rPr lang="en-US" sz="2000" dirty="0">
                <a:ea typeface="+mj-lt"/>
                <a:cs typeface="+mj-lt"/>
              </a:rPr>
              <a:t>Benefits and Limitations of Microsoft Word </a:t>
            </a:r>
          </a:p>
          <a:p>
            <a:r>
              <a:rPr lang="en-US" sz="2000" dirty="0">
                <a:ea typeface="+mj-lt"/>
                <a:cs typeface="+mj-lt"/>
              </a:rPr>
              <a:t>Microsoft Outlook</a:t>
            </a:r>
          </a:p>
          <a:p>
            <a:r>
              <a:rPr lang="en-US" sz="2000" dirty="0">
                <a:ea typeface="+mj-lt"/>
                <a:cs typeface="+mj-lt"/>
              </a:rPr>
              <a:t>Benefits and Limitations of Microsoft Outlook</a:t>
            </a:r>
          </a:p>
          <a:p>
            <a:r>
              <a:rPr lang="en-US" sz="2000" dirty="0"/>
              <a:t>Impact of limited digital skills</a:t>
            </a:r>
          </a:p>
          <a:p>
            <a:r>
              <a:rPr lang="en-US" sz="2000" dirty="0">
                <a:ea typeface="+mj-lt"/>
                <a:cs typeface="+mj-lt"/>
              </a:rPr>
              <a:t>Conclusion</a:t>
            </a:r>
          </a:p>
          <a:p>
            <a:r>
              <a:rPr lang="en-US" sz="2000" dirty="0">
                <a:ea typeface="+mj-lt"/>
                <a:cs typeface="+mj-lt"/>
              </a:rPr>
              <a:t>References</a:t>
            </a:r>
            <a:endParaRPr lang="en-US" sz="2000" dirty="0"/>
          </a:p>
          <a:p>
            <a:endParaRPr lang="en-IN" sz="2000" dirty="0"/>
          </a:p>
        </p:txBody>
      </p:sp>
      <p:pic>
        <p:nvPicPr>
          <p:cNvPr id="14" name="Picture 13" descr="Multi-colored dialogue boxes">
            <a:extLst>
              <a:ext uri="{FF2B5EF4-FFF2-40B4-BE49-F238E27FC236}">
                <a16:creationId xmlns:a16="http://schemas.microsoft.com/office/drawing/2014/main" id="{CD3BE1EC-FD76-36D5-01A8-C91656836CA2}"/>
              </a:ext>
            </a:extLst>
          </p:cNvPr>
          <p:cNvPicPr>
            <a:picLocks noChangeAspect="1"/>
          </p:cNvPicPr>
          <p:nvPr/>
        </p:nvPicPr>
        <p:blipFill>
          <a:blip r:embed="rId2"/>
          <a:srcRect l="17856" r="21960"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24136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AEAF89-E6FD-A667-66CF-829C4EE9C2A6}"/>
              </a:ext>
            </a:extLst>
          </p:cNvPr>
          <p:cNvSpPr>
            <a:spLocks noGrp="1"/>
          </p:cNvSpPr>
          <p:nvPr>
            <p:ph type="title"/>
          </p:nvPr>
        </p:nvSpPr>
        <p:spPr>
          <a:xfrm>
            <a:off x="793662" y="386930"/>
            <a:ext cx="10066122" cy="1298448"/>
          </a:xfrm>
        </p:spPr>
        <p:txBody>
          <a:bodyPr anchor="b">
            <a:normAutofit/>
          </a:bodyPr>
          <a:lstStyle/>
          <a:p>
            <a:r>
              <a:rPr lang="en-US" sz="4800">
                <a:ea typeface="+mj-lt"/>
                <a:cs typeface="+mj-lt"/>
              </a:rPr>
              <a:t>Introduction</a:t>
            </a:r>
            <a:endParaRPr lang="en-US" sz="4800"/>
          </a:p>
        </p:txBody>
      </p:sp>
      <p:sp>
        <p:nvSpPr>
          <p:cNvPr id="36" name="Rectangle 3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2BB1A6-A60D-3A1D-1A92-B67F0545710E}"/>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lgn="just">
              <a:buNone/>
            </a:pPr>
            <a:r>
              <a:rPr lang="en-US" sz="2000" dirty="0">
                <a:ea typeface="+mn-lt"/>
                <a:cs typeface="+mn-lt"/>
              </a:rPr>
              <a:t>• The Sunrise Residential Care Home is a medium-sized facility providing long-term care for older adults.</a:t>
            </a:r>
            <a:endParaRPr lang="en-US" sz="2000" dirty="0"/>
          </a:p>
          <a:p>
            <a:pPr marL="0" indent="0" algn="just">
              <a:buNone/>
            </a:pPr>
            <a:r>
              <a:rPr lang="en-US" sz="2000" dirty="0">
                <a:ea typeface="+mn-lt"/>
                <a:cs typeface="+mn-lt"/>
              </a:rPr>
              <a:t>• The corporation is introducing new digital tools to improve the overall quality and efficiency of care.</a:t>
            </a:r>
            <a:endParaRPr lang="en-US" sz="2000" dirty="0"/>
          </a:p>
          <a:p>
            <a:pPr marL="0" indent="0" algn="just">
              <a:buNone/>
            </a:pPr>
            <a:r>
              <a:rPr lang="en-US" sz="2000" dirty="0">
                <a:ea typeface="+mn-lt"/>
                <a:cs typeface="+mn-lt"/>
              </a:rPr>
              <a:t>• The structure involves the importance of Microsoft Word, Microsoft Outlook, ways to improve limited digital skills and a checklist to ensure safety practices.</a:t>
            </a:r>
            <a:endParaRPr lang="en-US" sz="2000" dirty="0"/>
          </a:p>
          <a:p>
            <a:pPr algn="just"/>
            <a:endParaRPr lang="en-US" sz="2000" dirty="0"/>
          </a:p>
        </p:txBody>
      </p:sp>
      <p:pic>
        <p:nvPicPr>
          <p:cNvPr id="7" name="Picture 6" descr="The Quality of Home Health Care | Segue ...">
            <a:extLst>
              <a:ext uri="{FF2B5EF4-FFF2-40B4-BE49-F238E27FC236}">
                <a16:creationId xmlns:a16="http://schemas.microsoft.com/office/drawing/2014/main" id="{64E818E4-F851-72A0-6E39-5A00744C3940}"/>
              </a:ext>
            </a:extLst>
          </p:cNvPr>
          <p:cNvPicPr>
            <a:picLocks noChangeAspect="1"/>
          </p:cNvPicPr>
          <p:nvPr/>
        </p:nvPicPr>
        <p:blipFill>
          <a:blip r:embed="rId3"/>
          <a:stretch>
            <a:fillRect/>
          </a:stretch>
        </p:blipFill>
        <p:spPr>
          <a:xfrm>
            <a:off x="6125606" y="2484255"/>
            <a:ext cx="4722129" cy="3714244"/>
          </a:xfrm>
          <a:prstGeom prst="rect">
            <a:avLst/>
          </a:prstGeom>
        </p:spPr>
      </p:pic>
      <p:sp>
        <p:nvSpPr>
          <p:cNvPr id="40" name="Rectangle 3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834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2E8D85-D6AA-22E2-2D66-D7B4D68F2E2F}"/>
              </a:ext>
            </a:extLst>
          </p:cNvPr>
          <p:cNvSpPr>
            <a:spLocks noGrp="1"/>
          </p:cNvSpPr>
          <p:nvPr>
            <p:ph type="title"/>
          </p:nvPr>
        </p:nvSpPr>
        <p:spPr>
          <a:xfrm>
            <a:off x="1137033" y="670559"/>
            <a:ext cx="4683321" cy="2148841"/>
          </a:xfrm>
        </p:spPr>
        <p:txBody>
          <a:bodyPr anchor="t">
            <a:normAutofit/>
          </a:bodyPr>
          <a:lstStyle/>
          <a:p>
            <a:r>
              <a:rPr lang="en-US" dirty="0">
                <a:ea typeface="+mj-lt"/>
                <a:cs typeface="+mj-lt"/>
              </a:rPr>
              <a:t>Microsoft Word </a:t>
            </a:r>
            <a:endParaRPr lang="en-US" dirty="0"/>
          </a:p>
        </p:txBody>
      </p:sp>
      <p:pic>
        <p:nvPicPr>
          <p:cNvPr id="4" name="Picture 3" descr="Microsoft Word logo and symbol, meaning, history, PNG">
            <a:extLst>
              <a:ext uri="{FF2B5EF4-FFF2-40B4-BE49-F238E27FC236}">
                <a16:creationId xmlns:a16="http://schemas.microsoft.com/office/drawing/2014/main" id="{9997A5A4-5F81-1C5D-4C39-528FC8929CCC}"/>
              </a:ext>
            </a:extLst>
          </p:cNvPr>
          <p:cNvPicPr>
            <a:picLocks noChangeAspect="1"/>
          </p:cNvPicPr>
          <p:nvPr/>
        </p:nvPicPr>
        <p:blipFill>
          <a:blip r:embed="rId3"/>
          <a:srcRect l="2107" r="1216" b="-25"/>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AF8B9C17-6B79-D092-E098-1B65CB9EB489}"/>
              </a:ext>
            </a:extLst>
          </p:cNvPr>
          <p:cNvSpPr>
            <a:spLocks noGrp="1"/>
          </p:cNvSpPr>
          <p:nvPr>
            <p:ph idx="1"/>
          </p:nvPr>
        </p:nvSpPr>
        <p:spPr>
          <a:xfrm>
            <a:off x="6797004" y="670559"/>
            <a:ext cx="4555782" cy="5445076"/>
          </a:xfrm>
        </p:spPr>
        <p:txBody>
          <a:bodyPr vert="horz" lIns="91440" tIns="45720" rIns="91440" bIns="45720" rtlCol="0" anchor="t">
            <a:normAutofit/>
          </a:bodyPr>
          <a:lstStyle/>
          <a:p>
            <a:pPr marL="0" indent="0">
              <a:buNone/>
            </a:pPr>
            <a:r>
              <a:rPr lang="en-US" sz="2000" dirty="0">
                <a:ea typeface="+mn-lt"/>
                <a:cs typeface="+mn-lt"/>
              </a:rPr>
              <a:t>• The Microsoft technology is helping in transforming the healthcare </a:t>
            </a:r>
            <a:r>
              <a:rPr lang="en-US" sz="2000" dirty="0" err="1">
                <a:ea typeface="+mn-lt"/>
                <a:cs typeface="+mn-lt"/>
              </a:rPr>
              <a:t>centres</a:t>
            </a:r>
            <a:r>
              <a:rPr lang="en-US" sz="2000" dirty="0">
                <a:ea typeface="+mn-lt"/>
                <a:cs typeface="+mn-lt"/>
              </a:rPr>
              <a:t>.</a:t>
            </a:r>
            <a:endParaRPr lang="en-US" sz="2000" dirty="0"/>
          </a:p>
          <a:p>
            <a:pPr marL="0" indent="0">
              <a:buNone/>
            </a:pPr>
            <a:r>
              <a:rPr lang="en-US" sz="2000" dirty="0">
                <a:ea typeface="+mn-lt"/>
                <a:cs typeface="+mn-lt"/>
              </a:rPr>
              <a:t>• The World Health Organisation (WHO) is focusing on realigning the healthcare system, especially for adults, to meet their growing demands and promoting a long-term integrated system.</a:t>
            </a:r>
            <a:endParaRPr lang="en-US" sz="2000" dirty="0"/>
          </a:p>
          <a:p>
            <a:pPr marL="0" indent="0">
              <a:buNone/>
            </a:pPr>
            <a:r>
              <a:rPr lang="en-US" sz="2000" dirty="0">
                <a:ea typeface="+mn-lt"/>
                <a:cs typeface="+mn-lt"/>
              </a:rPr>
              <a:t>• Use of Remote patient monitoring, mobile care workers and healthcare bots to ensure more stability within the system. </a:t>
            </a:r>
            <a:endParaRPr lang="en-US" sz="2000" dirty="0"/>
          </a:p>
          <a:p>
            <a:endParaRPr lang="en-US" sz="2000" dirty="0"/>
          </a:p>
        </p:txBody>
      </p:sp>
    </p:spTree>
    <p:extLst>
      <p:ext uri="{BB962C8B-B14F-4D97-AF65-F5344CB8AC3E}">
        <p14:creationId xmlns:p14="http://schemas.microsoft.com/office/powerpoint/2010/main" val="4171900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92A52-B577-A2D1-8D55-D8B178E0BB29}"/>
              </a:ext>
            </a:extLst>
          </p:cNvPr>
          <p:cNvSpPr>
            <a:spLocks noGrp="1"/>
          </p:cNvSpPr>
          <p:nvPr>
            <p:ph type="title"/>
          </p:nvPr>
        </p:nvSpPr>
        <p:spPr>
          <a:xfrm>
            <a:off x="1043631" y="809898"/>
            <a:ext cx="10173010" cy="1554480"/>
          </a:xfrm>
        </p:spPr>
        <p:txBody>
          <a:bodyPr anchor="ctr">
            <a:normAutofit/>
          </a:bodyPr>
          <a:lstStyle/>
          <a:p>
            <a:r>
              <a:rPr lang="en-US" sz="4800"/>
              <a:t>Benefits and Limitations of Word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4F629EA-90C0-AC25-EC36-AAE288CB7DE4}"/>
              </a:ext>
            </a:extLst>
          </p:cNvPr>
          <p:cNvGraphicFramePr>
            <a:graphicFrameLocks noGrp="1"/>
          </p:cNvGraphicFramePr>
          <p:nvPr>
            <p:ph idx="1"/>
            <p:extLst>
              <p:ext uri="{D42A27DB-BD31-4B8C-83A1-F6EECF244321}">
                <p14:modId xmlns:p14="http://schemas.microsoft.com/office/powerpoint/2010/main" val="96107731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90998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CF94A4-4F3F-2A5A-4F13-AF96C595C43C}"/>
              </a:ext>
            </a:extLst>
          </p:cNvPr>
          <p:cNvSpPr>
            <a:spLocks noGrp="1"/>
          </p:cNvSpPr>
          <p:nvPr>
            <p:ph type="title"/>
          </p:nvPr>
        </p:nvSpPr>
        <p:spPr>
          <a:xfrm>
            <a:off x="1136397" y="502021"/>
            <a:ext cx="4959603" cy="1642969"/>
          </a:xfrm>
        </p:spPr>
        <p:txBody>
          <a:bodyPr anchor="b">
            <a:normAutofit/>
          </a:bodyPr>
          <a:lstStyle/>
          <a:p>
            <a:r>
              <a:rPr lang="en-US" sz="4000">
                <a:ea typeface="+mj-lt"/>
                <a:cs typeface="+mj-lt"/>
              </a:rPr>
              <a:t>Microsoft Outlook </a:t>
            </a:r>
            <a:endParaRPr lang="en-US" sz="4000"/>
          </a:p>
        </p:txBody>
      </p:sp>
      <p:sp>
        <p:nvSpPr>
          <p:cNvPr id="3" name="Content Placeholder 2">
            <a:extLst>
              <a:ext uri="{FF2B5EF4-FFF2-40B4-BE49-F238E27FC236}">
                <a16:creationId xmlns:a16="http://schemas.microsoft.com/office/drawing/2014/main" id="{1A907802-3586-BE9D-4F28-ED8FF03ACA81}"/>
              </a:ext>
            </a:extLst>
          </p:cNvPr>
          <p:cNvSpPr>
            <a:spLocks noGrp="1"/>
          </p:cNvSpPr>
          <p:nvPr>
            <p:ph idx="1"/>
          </p:nvPr>
        </p:nvSpPr>
        <p:spPr>
          <a:xfrm>
            <a:off x="1136397" y="2418408"/>
            <a:ext cx="4959603" cy="3522569"/>
          </a:xfrm>
        </p:spPr>
        <p:txBody>
          <a:bodyPr vert="horz" lIns="91440" tIns="45720" rIns="91440" bIns="45720" rtlCol="0" anchor="t">
            <a:normAutofit/>
          </a:bodyPr>
          <a:lstStyle/>
          <a:p>
            <a:pPr marL="0" indent="0">
              <a:buNone/>
            </a:pPr>
            <a:r>
              <a:rPr lang="en-US" sz="1900" dirty="0">
                <a:ea typeface="+mn-lt"/>
                <a:cs typeface="+mn-lt"/>
              </a:rPr>
              <a:t>• According to the NHS (2025), the use of Microsoft Office 365 in building effective communication. </a:t>
            </a:r>
            <a:endParaRPr lang="en-US" sz="1900" dirty="0"/>
          </a:p>
          <a:p>
            <a:pPr marL="0" indent="0">
              <a:buNone/>
            </a:pPr>
            <a:r>
              <a:rPr lang="en-US" sz="1900" dirty="0">
                <a:ea typeface="+mn-lt"/>
                <a:cs typeface="+mn-lt"/>
              </a:rPr>
              <a:t>• According to </a:t>
            </a:r>
            <a:r>
              <a:rPr lang="en-US" sz="1900" dirty="0" err="1">
                <a:ea typeface="+mn-lt"/>
                <a:cs typeface="+mn-lt"/>
              </a:rPr>
              <a:t>Rachmad</a:t>
            </a:r>
            <a:r>
              <a:rPr lang="en-US" sz="1900" dirty="0">
                <a:ea typeface="+mn-lt"/>
                <a:cs typeface="+mn-lt"/>
              </a:rPr>
              <a:t> (2022), communication helps in building motivation and confidence.</a:t>
            </a:r>
            <a:endParaRPr lang="en-US" sz="1900" dirty="0"/>
          </a:p>
          <a:p>
            <a:pPr marL="0" indent="0">
              <a:buNone/>
            </a:pPr>
            <a:r>
              <a:rPr lang="en-US" sz="1900" dirty="0">
                <a:ea typeface="+mn-lt"/>
                <a:cs typeface="+mn-lt"/>
              </a:rPr>
              <a:t>• It helps in effective communication, managing the schedules and tasks, </a:t>
            </a:r>
            <a:r>
              <a:rPr lang="en-US" sz="1900" dirty="0" err="1">
                <a:ea typeface="+mn-lt"/>
                <a:cs typeface="+mn-lt"/>
              </a:rPr>
              <a:t>prioritising</a:t>
            </a:r>
            <a:r>
              <a:rPr lang="en-US" sz="1900" dirty="0">
                <a:ea typeface="+mn-lt"/>
                <a:cs typeface="+mn-lt"/>
              </a:rPr>
              <a:t> tasks, setting guidelines, better care and coordination among the staff, managing the data and providing better accessibility features.</a:t>
            </a:r>
            <a:endParaRPr lang="en-US" sz="1900" dirty="0"/>
          </a:p>
          <a:p>
            <a:endParaRPr lang="en-US" sz="1900" dirty="0"/>
          </a:p>
        </p:txBody>
      </p:sp>
      <p:pic>
        <p:nvPicPr>
          <p:cNvPr id="4" name="Picture 3" descr="File:Microsoft Outlook 2013-2019 logo.svg - Wikimedia Commons">
            <a:extLst>
              <a:ext uri="{FF2B5EF4-FFF2-40B4-BE49-F238E27FC236}">
                <a16:creationId xmlns:a16="http://schemas.microsoft.com/office/drawing/2014/main" id="{1BCA0853-6073-FFA1-712C-2CBF6C56AAB7}"/>
              </a:ext>
            </a:extLst>
          </p:cNvPr>
          <p:cNvPicPr>
            <a:picLocks noChangeAspect="1"/>
          </p:cNvPicPr>
          <p:nvPr/>
        </p:nvPicPr>
        <p:blipFill>
          <a:blip r:embed="rId3"/>
          <a:stretch>
            <a:fillRect/>
          </a:stretch>
        </p:blipFill>
        <p:spPr>
          <a:xfrm>
            <a:off x="6512442" y="758137"/>
            <a:ext cx="5201023" cy="4927969"/>
          </a:xfrm>
          <a:prstGeom prst="rect">
            <a:avLst/>
          </a:prstGeom>
        </p:spPr>
      </p:pic>
      <p:sp>
        <p:nvSpPr>
          <p:cNvPr id="20" name="Rectangle 1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4228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F9F7C0-1A60-820C-779A-3EF900AA192E}"/>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Benefits and limitations of Outlook </a:t>
            </a:r>
          </a:p>
        </p:txBody>
      </p:sp>
      <p:graphicFrame>
        <p:nvGraphicFramePr>
          <p:cNvPr id="5" name="Content Placeholder 2">
            <a:extLst>
              <a:ext uri="{FF2B5EF4-FFF2-40B4-BE49-F238E27FC236}">
                <a16:creationId xmlns:a16="http://schemas.microsoft.com/office/drawing/2014/main" id="{85F86B1C-09D7-5486-4E98-F4028D58615F}"/>
              </a:ext>
            </a:extLst>
          </p:cNvPr>
          <p:cNvGraphicFramePr>
            <a:graphicFrameLocks noGrp="1"/>
          </p:cNvGraphicFramePr>
          <p:nvPr>
            <p:ph idx="1"/>
            <p:extLst>
              <p:ext uri="{D42A27DB-BD31-4B8C-83A1-F6EECF244321}">
                <p14:modId xmlns:p14="http://schemas.microsoft.com/office/powerpoint/2010/main" val="333207742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0939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6E8B05-9C6A-1490-03FD-4C517841CD35}"/>
              </a:ext>
            </a:extLst>
          </p:cNvPr>
          <p:cNvSpPr>
            <a:spLocks noGrp="1"/>
          </p:cNvSpPr>
          <p:nvPr>
            <p:ph type="title"/>
          </p:nvPr>
        </p:nvSpPr>
        <p:spPr>
          <a:xfrm>
            <a:off x="6234865" y="568517"/>
            <a:ext cx="5248221" cy="1067209"/>
          </a:xfrm>
        </p:spPr>
        <p:txBody>
          <a:bodyPr>
            <a:normAutofit/>
          </a:bodyPr>
          <a:lstStyle/>
          <a:p>
            <a:r>
              <a:rPr lang="en-US" sz="3400" dirty="0">
                <a:solidFill>
                  <a:schemeClr val="bg1"/>
                </a:solidFill>
                <a:ea typeface="+mj-lt"/>
                <a:cs typeface="+mj-lt"/>
              </a:rPr>
              <a:t>Impact of limited digital skills</a:t>
            </a:r>
            <a:endParaRPr lang="en-US" sz="3400" dirty="0">
              <a:solidFill>
                <a:schemeClr val="bg1"/>
              </a:solidFill>
            </a:endParaRPr>
          </a:p>
        </p:txBody>
      </p:sp>
      <p:pic>
        <p:nvPicPr>
          <p:cNvPr id="4" name="Picture 3" descr="Digital Skills for Entrepreneurs ...">
            <a:extLst>
              <a:ext uri="{FF2B5EF4-FFF2-40B4-BE49-F238E27FC236}">
                <a16:creationId xmlns:a16="http://schemas.microsoft.com/office/drawing/2014/main" id="{A35C1D36-2307-4CA5-816C-CDD2B898E721}"/>
              </a:ext>
            </a:extLst>
          </p:cNvPr>
          <p:cNvPicPr>
            <a:picLocks noChangeAspect="1"/>
          </p:cNvPicPr>
          <p:nvPr/>
        </p:nvPicPr>
        <p:blipFill>
          <a:blip r:embed="rId3"/>
          <a:srcRect l="18878" r="17647"/>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22" name="Group 21">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2" name="Freeform: Shape 1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3" name="Freeform: Shape 2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D85CADBC-CBEE-065E-D618-4F3F3C7D821F}"/>
              </a:ext>
            </a:extLst>
          </p:cNvPr>
          <p:cNvSpPr>
            <a:spLocks noGrp="1"/>
          </p:cNvSpPr>
          <p:nvPr>
            <p:ph idx="1"/>
          </p:nvPr>
        </p:nvSpPr>
        <p:spPr>
          <a:xfrm>
            <a:off x="6234868" y="1820369"/>
            <a:ext cx="5217173" cy="4351338"/>
          </a:xfrm>
        </p:spPr>
        <p:txBody>
          <a:bodyPr vert="horz" lIns="91440" tIns="45720" rIns="91440" bIns="45720" rtlCol="0">
            <a:normAutofit/>
          </a:bodyPr>
          <a:lstStyle/>
          <a:p>
            <a:pPr marL="0" indent="0">
              <a:buNone/>
            </a:pPr>
            <a:r>
              <a:rPr lang="en-US" sz="2200" dirty="0">
                <a:solidFill>
                  <a:schemeClr val="bg1"/>
                </a:solidFill>
                <a:ea typeface="+mn-lt"/>
                <a:cs typeface="+mn-lt"/>
              </a:rPr>
              <a:t>• Impact on patient – increase in risks, affects the relationships between the patients and professionals and leads to inadequate patient monitoring.</a:t>
            </a:r>
            <a:endParaRPr lang="en-US" sz="2200" dirty="0">
              <a:solidFill>
                <a:schemeClr val="bg1"/>
              </a:solidFill>
            </a:endParaRPr>
          </a:p>
          <a:p>
            <a:pPr marL="0" indent="0">
              <a:buNone/>
            </a:pPr>
            <a:r>
              <a:rPr lang="en-US" sz="2200" dirty="0">
                <a:solidFill>
                  <a:schemeClr val="bg1"/>
                </a:solidFill>
                <a:ea typeface="+mn-lt"/>
                <a:cs typeface="+mn-lt"/>
              </a:rPr>
              <a:t>• Impact on workflow – increase in workloads and time, data complexities.</a:t>
            </a:r>
            <a:endParaRPr lang="en-US" sz="2200" dirty="0">
              <a:solidFill>
                <a:schemeClr val="bg1"/>
              </a:solidFill>
            </a:endParaRPr>
          </a:p>
          <a:p>
            <a:pPr marL="0" indent="0">
              <a:buNone/>
            </a:pPr>
            <a:r>
              <a:rPr lang="en-US" sz="2200" dirty="0">
                <a:solidFill>
                  <a:schemeClr val="bg1"/>
                </a:solidFill>
                <a:ea typeface="+mn-lt"/>
                <a:cs typeface="+mn-lt"/>
              </a:rPr>
              <a:t>• Impact on employee - stress, frustration, and the lack of limited knowledge lead to difficulty in resisting change, technological divide among the staff.</a:t>
            </a:r>
            <a:endParaRPr lang="en-US" sz="2200" dirty="0">
              <a:solidFill>
                <a:schemeClr val="bg1"/>
              </a:solidFill>
            </a:endParaRPr>
          </a:p>
          <a:p>
            <a:endParaRPr lang="en-US" sz="2200" dirty="0">
              <a:solidFill>
                <a:schemeClr val="bg1"/>
              </a:solidFill>
            </a:endParaRPr>
          </a:p>
        </p:txBody>
      </p:sp>
      <p:grpSp>
        <p:nvGrpSpPr>
          <p:cNvPr id="15"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6" name="Freeform: Shape 15">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543613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E4BB8-2A0C-C840-318D-0378480161E8}"/>
              </a:ext>
            </a:extLst>
          </p:cNvPr>
          <p:cNvSpPr>
            <a:spLocks noGrp="1"/>
          </p:cNvSpPr>
          <p:nvPr>
            <p:ph type="title"/>
          </p:nvPr>
        </p:nvSpPr>
        <p:spPr>
          <a:xfrm>
            <a:off x="876693" y="741391"/>
            <a:ext cx="5219307" cy="1616203"/>
          </a:xfrm>
        </p:spPr>
        <p:txBody>
          <a:bodyPr anchor="b">
            <a:normAutofit/>
          </a:bodyPr>
          <a:lstStyle/>
          <a:p>
            <a:r>
              <a:rPr lang="en-US" sz="3200">
                <a:ea typeface="+mj-lt"/>
                <a:cs typeface="+mj-lt"/>
              </a:rPr>
              <a:t>Checklist for Digital Safety Practices </a:t>
            </a:r>
            <a:endParaRPr lang="en-US" sz="3200"/>
          </a:p>
        </p:txBody>
      </p:sp>
      <p:sp>
        <p:nvSpPr>
          <p:cNvPr id="3" name="Content Placeholder 2">
            <a:extLst>
              <a:ext uri="{FF2B5EF4-FFF2-40B4-BE49-F238E27FC236}">
                <a16:creationId xmlns:a16="http://schemas.microsoft.com/office/drawing/2014/main" id="{45D9296E-6F66-FA40-609D-146DA09AE2B6}"/>
              </a:ext>
            </a:extLst>
          </p:cNvPr>
          <p:cNvSpPr>
            <a:spLocks noGrp="1"/>
          </p:cNvSpPr>
          <p:nvPr>
            <p:ph idx="1"/>
          </p:nvPr>
        </p:nvSpPr>
        <p:spPr>
          <a:xfrm>
            <a:off x="876692" y="2533476"/>
            <a:ext cx="5219307" cy="3447832"/>
          </a:xfrm>
        </p:spPr>
        <p:txBody>
          <a:bodyPr vert="horz" lIns="91440" tIns="45720" rIns="91440" bIns="45720" rtlCol="0" anchor="t">
            <a:normAutofit/>
          </a:bodyPr>
          <a:lstStyle/>
          <a:p>
            <a:pPr marL="0" indent="0">
              <a:buNone/>
            </a:pPr>
            <a:r>
              <a:rPr lang="en-US" sz="1400" dirty="0">
                <a:ea typeface="+mn-lt"/>
                <a:cs typeface="+mn-lt"/>
              </a:rPr>
              <a:t>The checklist involves :</a:t>
            </a:r>
            <a:endParaRPr lang="en-US" sz="1400" dirty="0"/>
          </a:p>
          <a:p>
            <a:pPr marL="0" indent="0">
              <a:buNone/>
            </a:pPr>
            <a:r>
              <a:rPr lang="en-US" sz="1400" dirty="0">
                <a:ea typeface="+mn-lt"/>
                <a:cs typeface="+mn-lt"/>
              </a:rPr>
              <a:t>• Login – creating strong passwords, enabling multi-factor authentication, never sharing the credentials, avoiding password saving passwords and regularly reviewing the account activity. </a:t>
            </a:r>
            <a:endParaRPr lang="en-US" sz="1400" dirty="0"/>
          </a:p>
          <a:p>
            <a:pPr marL="0" indent="0">
              <a:buNone/>
            </a:pPr>
            <a:r>
              <a:rPr lang="en-US" sz="1400" dirty="0">
                <a:ea typeface="+mn-lt"/>
                <a:cs typeface="+mn-lt"/>
              </a:rPr>
              <a:t>• Email safety – using email encryption, securing the email gateway and training employees regularly. </a:t>
            </a:r>
            <a:endParaRPr lang="en-US" sz="1400" dirty="0"/>
          </a:p>
          <a:p>
            <a:pPr marL="0" indent="0">
              <a:buNone/>
            </a:pPr>
            <a:r>
              <a:rPr lang="en-US" sz="1400" dirty="0">
                <a:ea typeface="+mn-lt"/>
                <a:cs typeface="+mn-lt"/>
              </a:rPr>
              <a:t>• Safe documents – encrypting all files, implementing strong access, disposing of the data securely and monitoring unusual activity.</a:t>
            </a:r>
            <a:endParaRPr lang="en-US" sz="1400" dirty="0"/>
          </a:p>
          <a:p>
            <a:pPr marL="0" indent="0">
              <a:buNone/>
            </a:pPr>
            <a:r>
              <a:rPr lang="en-US" sz="1400" dirty="0">
                <a:ea typeface="+mn-lt"/>
                <a:cs typeface="+mn-lt"/>
              </a:rPr>
              <a:t>• Maintaining the patient security – conducting the risk assessment regularly, using the secure communication channels and mandatory staff training. </a:t>
            </a:r>
            <a:endParaRPr lang="en-US" sz="1400" dirty="0"/>
          </a:p>
          <a:p>
            <a:endParaRPr lang="en-US" sz="1400" dirty="0"/>
          </a:p>
        </p:txBody>
      </p:sp>
      <p:pic>
        <p:nvPicPr>
          <p:cNvPr id="4" name="Picture 3" descr="How to learn digital skills fast">
            <a:extLst>
              <a:ext uri="{FF2B5EF4-FFF2-40B4-BE49-F238E27FC236}">
                <a16:creationId xmlns:a16="http://schemas.microsoft.com/office/drawing/2014/main" id="{9453CD30-192A-9583-5EF7-16326BCD031B}"/>
              </a:ext>
            </a:extLst>
          </p:cNvPr>
          <p:cNvPicPr>
            <a:picLocks noChangeAspect="1"/>
          </p:cNvPicPr>
          <p:nvPr/>
        </p:nvPicPr>
        <p:blipFill>
          <a:blip r:embed="rId3"/>
          <a:srcRect l="21850" r="20363"/>
          <a:stretch>
            <a:fillRect/>
          </a:stretch>
        </p:blipFill>
        <p:spPr>
          <a:xfrm>
            <a:off x="7015163" y="877413"/>
            <a:ext cx="4300543" cy="5043096"/>
          </a:xfrm>
          <a:prstGeom prst="rect">
            <a:avLst/>
          </a:prstGeom>
        </p:spPr>
      </p:pic>
      <p:grpSp>
        <p:nvGrpSpPr>
          <p:cNvPr id="22" name="Group 21">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15162" y="5858828"/>
            <a:ext cx="4300544" cy="123363"/>
            <a:chOff x="7015162" y="5858828"/>
            <a:chExt cx="4300544" cy="123363"/>
          </a:xfrm>
        </p:grpSpPr>
        <p:sp>
          <p:nvSpPr>
            <p:cNvPr id="10" name="Rectangle 9">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6557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47FED-7A5B-0673-6AB8-E099815377FD}"/>
              </a:ext>
            </a:extLst>
          </p:cNvPr>
          <p:cNvSpPr>
            <a:spLocks noGrp="1"/>
          </p:cNvSpPr>
          <p:nvPr>
            <p:ph type="title"/>
          </p:nvPr>
        </p:nvSpPr>
        <p:spPr>
          <a:xfrm>
            <a:off x="1136397" y="502020"/>
            <a:ext cx="5323715" cy="1642970"/>
          </a:xfrm>
        </p:spPr>
        <p:txBody>
          <a:bodyPr anchor="b">
            <a:normAutofit/>
          </a:bodyPr>
          <a:lstStyle/>
          <a:p>
            <a:r>
              <a:rPr lang="en-US" sz="4000" dirty="0">
                <a:ea typeface="+mj-lt"/>
                <a:cs typeface="+mj-lt"/>
              </a:rPr>
              <a:t>Conclusion </a:t>
            </a:r>
            <a:endParaRPr lang="en-US" sz="4000" dirty="0"/>
          </a:p>
        </p:txBody>
      </p:sp>
      <p:sp>
        <p:nvSpPr>
          <p:cNvPr id="3" name="Content Placeholder 2">
            <a:extLst>
              <a:ext uri="{FF2B5EF4-FFF2-40B4-BE49-F238E27FC236}">
                <a16:creationId xmlns:a16="http://schemas.microsoft.com/office/drawing/2014/main" id="{094163FC-DF90-73B0-A9D1-4EECCD5739C5}"/>
              </a:ext>
            </a:extLst>
          </p:cNvPr>
          <p:cNvSpPr>
            <a:spLocks noGrp="1"/>
          </p:cNvSpPr>
          <p:nvPr>
            <p:ph idx="1"/>
          </p:nvPr>
        </p:nvSpPr>
        <p:spPr>
          <a:xfrm>
            <a:off x="1144923" y="2405894"/>
            <a:ext cx="5315189" cy="3535083"/>
          </a:xfrm>
        </p:spPr>
        <p:txBody>
          <a:bodyPr vert="horz" lIns="91440" tIns="45720" rIns="91440" bIns="45720" rtlCol="0" anchor="t">
            <a:normAutofit/>
          </a:bodyPr>
          <a:lstStyle/>
          <a:p>
            <a:pPr marL="0" indent="0">
              <a:buNone/>
            </a:pPr>
            <a:r>
              <a:rPr lang="en-US" sz="2000" dirty="0">
                <a:ea typeface="+mn-lt"/>
                <a:cs typeface="+mn-lt"/>
              </a:rPr>
              <a:t>• This presentation has helped in gaining valuable insights into Microsoft Word and Microsoft Outlook in the healthcare home.</a:t>
            </a:r>
            <a:endParaRPr lang="en-US" sz="2000" dirty="0"/>
          </a:p>
          <a:p>
            <a:pPr marL="0" indent="0">
              <a:buNone/>
            </a:pPr>
            <a:r>
              <a:rPr lang="en-US" sz="2000" dirty="0">
                <a:ea typeface="+mn-lt"/>
                <a:cs typeface="+mn-lt"/>
              </a:rPr>
              <a:t>• There are disadvantages of limited skills hindering the process.</a:t>
            </a:r>
            <a:endParaRPr lang="en-US" sz="2000" dirty="0"/>
          </a:p>
          <a:p>
            <a:pPr marL="0" indent="0">
              <a:buNone/>
            </a:pPr>
            <a:r>
              <a:rPr lang="en-US" sz="2000" dirty="0">
                <a:ea typeface="+mn-lt"/>
                <a:cs typeface="+mn-lt"/>
              </a:rPr>
              <a:t>• Checklist to ensure data and skills safety promoting the autonomy.</a:t>
            </a:r>
            <a:endParaRPr lang="en-US" sz="2000" dirty="0"/>
          </a:p>
          <a:p>
            <a:endParaRPr lang="en-US" sz="2000" dirty="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Service">
            <a:extLst>
              <a:ext uri="{FF2B5EF4-FFF2-40B4-BE49-F238E27FC236}">
                <a16:creationId xmlns:a16="http://schemas.microsoft.com/office/drawing/2014/main" id="{FB2CD217-2F82-C223-C04E-286D41CC65E6}"/>
              </a:ext>
            </a:extLst>
          </p:cNvPr>
          <p:cNvPicPr>
            <a:picLocks noChangeAspect="1"/>
          </p:cNvPicPr>
          <p:nvPr/>
        </p:nvPicPr>
        <p:blipFill>
          <a:blip r:embed="rId3"/>
          <a:stretch>
            <a:fillRect/>
          </a:stretch>
        </p:blipFill>
        <p:spPr>
          <a:xfrm>
            <a:off x="7382341" y="909081"/>
            <a:ext cx="3557781" cy="5071731"/>
          </a:xfrm>
          <a:prstGeom prst="rect">
            <a:avLst/>
          </a:prstGeom>
        </p:spPr>
      </p:pic>
    </p:spTree>
    <p:extLst>
      <p:ext uri="{BB962C8B-B14F-4D97-AF65-F5344CB8AC3E}">
        <p14:creationId xmlns:p14="http://schemas.microsoft.com/office/powerpoint/2010/main" val="23281750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Freeform: Shape 18">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6A1877-82B0-C233-2631-CD743661AC37}"/>
              </a:ext>
            </a:extLst>
          </p:cNvPr>
          <p:cNvSpPr>
            <a:spLocks noGrp="1"/>
          </p:cNvSpPr>
          <p:nvPr>
            <p:ph type="title"/>
          </p:nvPr>
        </p:nvSpPr>
        <p:spPr>
          <a:xfrm>
            <a:off x="621792" y="1161288"/>
            <a:ext cx="3602736" cy="4526280"/>
          </a:xfrm>
        </p:spPr>
        <p:txBody>
          <a:bodyPr>
            <a:normAutofit/>
          </a:bodyPr>
          <a:lstStyle/>
          <a:p>
            <a:r>
              <a:rPr lang="en-US" sz="4000">
                <a:ea typeface="+mj-lt"/>
                <a:cs typeface="+mj-lt"/>
              </a:rPr>
              <a:t>References </a:t>
            </a:r>
            <a:endParaRPr lang="en-US" sz="4000"/>
          </a:p>
        </p:txBody>
      </p:sp>
      <p:sp>
        <p:nvSpPr>
          <p:cNvPr id="21" name="Rectangle 20">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EE93E89-F0E6-6CAD-E6D7-99DF9960D5FC}"/>
              </a:ext>
            </a:extLst>
          </p:cNvPr>
          <p:cNvSpPr>
            <a:spLocks noGrp="1"/>
          </p:cNvSpPr>
          <p:nvPr>
            <p:ph idx="1"/>
          </p:nvPr>
        </p:nvSpPr>
        <p:spPr>
          <a:xfrm>
            <a:off x="5434149" y="932688"/>
            <a:ext cx="5916603" cy="4992624"/>
          </a:xfrm>
        </p:spPr>
        <p:txBody>
          <a:bodyPr vert="horz" lIns="91440" tIns="45720" rIns="91440" bIns="45720" rtlCol="0" anchor="ctr">
            <a:normAutofit/>
          </a:bodyPr>
          <a:lstStyle/>
          <a:p>
            <a:r>
              <a:rPr lang="en-US" sz="1300" dirty="0">
                <a:ea typeface="+mn-lt"/>
                <a:cs typeface="+mn-lt"/>
              </a:rPr>
              <a:t>Ferreira, J.C., Elvas, L.B., Correia, R. and Mascarenhas, M., 2025, February. Empowering health professionals with digital skills to improve patient care and daily workflows. In Healthcare (Vol. 13, No. 3, p. 329). MDPI. </a:t>
            </a:r>
            <a:r>
              <a:rPr lang="en-US" sz="1300" dirty="0">
                <a:ea typeface="+mn-lt"/>
                <a:cs typeface="+mn-lt"/>
                <a:hlinkClick r:id="rId3"/>
              </a:rPr>
              <a:t>https://www.mdpi.com/1660-4601/20/2/978</a:t>
            </a:r>
            <a:r>
              <a:rPr lang="en-US" sz="1300" dirty="0">
                <a:ea typeface="+mn-lt"/>
                <a:cs typeface="+mn-lt"/>
              </a:rPr>
              <a:t> </a:t>
            </a:r>
            <a:endParaRPr lang="en-US" sz="1300" dirty="0"/>
          </a:p>
          <a:p>
            <a:r>
              <a:rPr lang="en-US" sz="1300" dirty="0">
                <a:ea typeface="+mn-lt"/>
                <a:cs typeface="+mn-lt"/>
              </a:rPr>
              <a:t>Hargreaves, C., Clarke, A.P. and Lester, K.R., 2022. Microsoft Teams and team performance in the COVID-19 pandemic within an NHS Trust Community Service in North-West England. Team Performance Management: An International Journal, 28(1/2), pp.79-94. </a:t>
            </a:r>
            <a:r>
              <a:rPr lang="en-US" sz="1300" dirty="0">
                <a:ea typeface="+mn-lt"/>
                <a:cs typeface="+mn-lt"/>
                <a:hlinkClick r:id="rId4"/>
              </a:rPr>
              <a:t>https://clok.uclan.ac.uk/id/eprint/40642/1/40642%20MS%20Teams%20NHS%20Trust%20paper%20AMM%20final%20R2.pdf</a:t>
            </a:r>
            <a:endParaRPr lang="en-US" sz="1300" dirty="0"/>
          </a:p>
          <a:p>
            <a:r>
              <a:rPr lang="en-US" sz="1300" dirty="0">
                <a:ea typeface="+mn-lt"/>
                <a:cs typeface="+mn-lt"/>
              </a:rPr>
              <a:t>Huu, P.T., 2023. Impact of employee digital competence on the relationship between digital autonomy and innovative work </a:t>
            </a:r>
            <a:r>
              <a:rPr lang="en-US" sz="1300" dirty="0" err="1">
                <a:ea typeface="+mn-lt"/>
                <a:cs typeface="+mn-lt"/>
              </a:rPr>
              <a:t>behaviour</a:t>
            </a:r>
            <a:r>
              <a:rPr lang="en-US" sz="1300" dirty="0">
                <a:ea typeface="+mn-lt"/>
                <a:cs typeface="+mn-lt"/>
              </a:rPr>
              <a:t>: a systematic review. Artificial Intelligence Review, 56(12), pp.14193-14222. </a:t>
            </a:r>
            <a:r>
              <a:rPr lang="en-US" sz="1300" dirty="0">
                <a:ea typeface="+mn-lt"/>
                <a:cs typeface="+mn-lt"/>
                <a:hlinkClick r:id="rId5"/>
              </a:rPr>
              <a:t>https://link.springer.com/content/pdf/10.1007/s10462-023-10492-6.pdf</a:t>
            </a:r>
            <a:r>
              <a:rPr lang="en-US" sz="1300" dirty="0">
                <a:ea typeface="+mn-lt"/>
                <a:cs typeface="+mn-lt"/>
              </a:rPr>
              <a:t> </a:t>
            </a:r>
            <a:endParaRPr lang="en-US" sz="1300" dirty="0"/>
          </a:p>
          <a:p>
            <a:r>
              <a:rPr lang="en-US" sz="1300" dirty="0">
                <a:ea typeface="+mn-lt"/>
                <a:cs typeface="+mn-lt"/>
              </a:rPr>
              <a:t>NHS. 2025. Microsoft Office 365: Enhancing Collaboration in Healthcare. NHS. </a:t>
            </a:r>
            <a:r>
              <a:rPr lang="en-US" sz="1300" dirty="0">
                <a:ea typeface="+mn-lt"/>
                <a:cs typeface="+mn-lt"/>
                <a:hlinkClick r:id="rId6"/>
              </a:rPr>
              <a:t>https://www.this.nhs.uk/insights/article/microsoft-office-365-benefits</a:t>
            </a:r>
            <a:endParaRPr lang="en-US" sz="1300" dirty="0"/>
          </a:p>
          <a:p>
            <a:r>
              <a:rPr lang="en-US" sz="1300" dirty="0" err="1">
                <a:ea typeface="+mn-lt"/>
                <a:cs typeface="+mn-lt"/>
              </a:rPr>
              <a:t>Ogunsakin</a:t>
            </a:r>
            <a:r>
              <a:rPr lang="en-US" sz="1300" dirty="0">
                <a:ea typeface="+mn-lt"/>
                <a:cs typeface="+mn-lt"/>
              </a:rPr>
              <a:t>, O.L., 2023. Assessing the extent to which AI is </a:t>
            </a:r>
            <a:r>
              <a:rPr lang="en-US" sz="1300" dirty="0" err="1">
                <a:ea typeface="+mn-lt"/>
                <a:cs typeface="+mn-lt"/>
              </a:rPr>
              <a:t>revolutionising</a:t>
            </a:r>
            <a:r>
              <a:rPr lang="en-US" sz="1300" dirty="0">
                <a:ea typeface="+mn-lt"/>
                <a:cs typeface="+mn-lt"/>
              </a:rPr>
              <a:t> the UK and USA healthcare sector. Journal of Clinical and Metabolism Studies. </a:t>
            </a:r>
            <a:r>
              <a:rPr lang="en-US" sz="1300" dirty="0">
                <a:ea typeface="+mn-lt"/>
                <a:cs typeface="+mn-lt"/>
                <a:hlinkClick r:id="rId7"/>
              </a:rPr>
              <a:t>https://africanscholarpub.com/ajcms/article/download/752/744</a:t>
            </a:r>
            <a:endParaRPr lang="en-US" sz="1300" dirty="0"/>
          </a:p>
          <a:p>
            <a:r>
              <a:rPr lang="en-US" sz="1300" dirty="0" err="1">
                <a:ea typeface="+mn-lt"/>
                <a:cs typeface="+mn-lt"/>
              </a:rPr>
              <a:t>Rachmad</a:t>
            </a:r>
            <a:r>
              <a:rPr lang="en-US" sz="1300" dirty="0">
                <a:ea typeface="+mn-lt"/>
                <a:cs typeface="+mn-lt"/>
              </a:rPr>
              <a:t>, Y.E., 2024. Motivation in Communication Theory. Aguascalientes Aguas </a:t>
            </a:r>
            <a:r>
              <a:rPr lang="en-US" sz="1300" dirty="0" err="1">
                <a:ea typeface="+mn-lt"/>
                <a:cs typeface="+mn-lt"/>
              </a:rPr>
              <a:t>Termales</a:t>
            </a:r>
            <a:r>
              <a:rPr lang="en-US" sz="1300" dirty="0">
                <a:ea typeface="+mn-lt"/>
                <a:cs typeface="+mn-lt"/>
              </a:rPr>
              <a:t> </a:t>
            </a:r>
            <a:r>
              <a:rPr lang="en-US" sz="1300" dirty="0" err="1">
                <a:ea typeface="+mn-lt"/>
                <a:cs typeface="+mn-lt"/>
              </a:rPr>
              <a:t>Publicaciones</a:t>
            </a:r>
            <a:r>
              <a:rPr lang="en-US" sz="1300" dirty="0">
                <a:ea typeface="+mn-lt"/>
                <a:cs typeface="+mn-lt"/>
              </a:rPr>
              <a:t> Internacionales, </a:t>
            </a:r>
            <a:r>
              <a:rPr lang="en-US" sz="1300" dirty="0" err="1">
                <a:ea typeface="+mn-lt"/>
                <a:cs typeface="+mn-lt"/>
              </a:rPr>
              <a:t>Edición</a:t>
            </a:r>
            <a:r>
              <a:rPr lang="en-US" sz="1300" dirty="0">
                <a:ea typeface="+mn-lt"/>
                <a:cs typeface="+mn-lt"/>
              </a:rPr>
              <a:t> Especial 2022. </a:t>
            </a:r>
            <a:r>
              <a:rPr lang="en-US" sz="1300" dirty="0">
                <a:ea typeface="+mn-lt"/>
                <a:cs typeface="+mn-lt"/>
                <a:hlinkClick r:id="rId8"/>
              </a:rPr>
              <a:t>https://www.academia.edu/download/119402956/BOOK_2022_074_NEW.pdf</a:t>
            </a:r>
            <a:endParaRPr lang="en-US" sz="1300" dirty="0"/>
          </a:p>
          <a:p>
            <a:endParaRPr lang="en-US" sz="1300" dirty="0"/>
          </a:p>
        </p:txBody>
      </p:sp>
    </p:spTree>
    <p:extLst>
      <p:ext uri="{BB962C8B-B14F-4D97-AF65-F5344CB8AC3E}">
        <p14:creationId xmlns:p14="http://schemas.microsoft.com/office/powerpoint/2010/main" val="16158963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ustom 2">
      <a:majorFont>
        <a:latin typeface="Times New Roman"/>
        <a:ea typeface=""/>
        <a:cs typeface=""/>
      </a:majorFont>
      <a:minorFont>
        <a:latin typeface="Times New Roman"/>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73</TotalTime>
  <Words>1907</Words>
  <Application>Microsoft Office PowerPoint</Application>
  <PresentationFormat>Widescreen</PresentationFormat>
  <Paragraphs>101</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office theme</vt:lpstr>
      <vt:lpstr>       LCHS4007 Digital Skills and Research Methods  </vt:lpstr>
      <vt:lpstr> Certificate of Higher Education Skills for Workplace  Health and Social Care</vt:lpstr>
      <vt:lpstr>PowerPoint Presentation</vt:lpstr>
      <vt:lpstr>Table of Content</vt:lpstr>
      <vt:lpstr>Introduction</vt:lpstr>
      <vt:lpstr>Microsoft Word </vt:lpstr>
      <vt:lpstr>Benefits and Limitations of Word </vt:lpstr>
      <vt:lpstr>Microsoft Outlook </vt:lpstr>
      <vt:lpstr>Benefits and limitations of Outlook </vt:lpstr>
      <vt:lpstr>Impact of limited digital skills</vt:lpstr>
      <vt:lpstr>Checklist for Digital Safety Practices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DELL</dc:creator>
  <cp:lastModifiedBy>Riza Guzel</cp:lastModifiedBy>
  <cp:revision>75</cp:revision>
  <dcterms:created xsi:type="dcterms:W3CDTF">2025-10-31T12:09:04Z</dcterms:created>
  <dcterms:modified xsi:type="dcterms:W3CDTF">2025-11-14T10:04:59Z</dcterms:modified>
</cp:coreProperties>
</file>