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0.xml" ContentType="application/vnd.openxmlformats-officedocument.presentationml.slideLayout+xml"/>
  <Default Extension="tiff" ContentType="image/tif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Default Extension="jpeg" ContentType="image/jpeg"/>
  <Override PartName="/ppt/slideLayouts/slideLayout3.xml" ContentType="application/vnd.openxmlformats-officedocument.presentationml.slideLayout+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2" r:id="rId7"/>
    <p:sldId id="296" r:id="rId8"/>
    <p:sldId id="297" r:id="rId9"/>
    <p:sldId id="263" r:id="rId10"/>
    <p:sldId id="264" r:id="rId11"/>
    <p:sldId id="261" r:id="rId12"/>
    <p:sldId id="276" r:id="rId13"/>
    <p:sldId id="273" r:id="rId14"/>
    <p:sldId id="274" r:id="rId15"/>
    <p:sldId id="275" r:id="rId16"/>
    <p:sldId id="277" r:id="rId17"/>
    <p:sldId id="281" r:id="rId18"/>
    <p:sldId id="282" r:id="rId19"/>
    <p:sldId id="283" r:id="rId20"/>
    <p:sldId id="284" r:id="rId21"/>
    <p:sldId id="285" r:id="rId22"/>
    <p:sldId id="286" r:id="rId23"/>
    <p:sldId id="287" r:id="rId24"/>
    <p:sldId id="288" r:id="rId25"/>
    <p:sldId id="289" r:id="rId26"/>
    <p:sldId id="290" r:id="rId27"/>
    <p:sldId id="291" r:id="rId28"/>
    <p:sldId id="292" r:id="rId29"/>
    <p:sldId id="293" r:id="rId30"/>
    <p:sldId id="294" r:id="rId31"/>
    <p:sldId id="295" r:id="rId32"/>
    <p:sldId id="272" r:id="rId33"/>
    <p:sldId id="279" r:id="rId34"/>
    <p:sldId id="271" r:id="rId35"/>
    <p:sldId id="280" r:id="rId36"/>
    <p:sldId id="298" r:id="rId37"/>
    <p:sldId id="299"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6" d="100"/>
          <a:sy n="86" d="100"/>
        </p:scale>
        <p:origin x="-1092"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30" name="Date Placeholder 29"/>
          <p:cNvSpPr>
            <a:spLocks noGrp="1"/>
          </p:cNvSpPr>
          <p:nvPr>
            <p:ph type="dt" sz="half" idx="10"/>
          </p:nvPr>
        </p:nvSpPr>
        <p:spPr/>
        <p:txBody>
          <a:bodyPr/>
          <a:lstStyle/>
          <a:p>
            <a:fld id="{5209C22F-E2A4-458A-890C-E3D254CA3755}" type="datetimeFigureOut">
              <a:rPr lang="en-GB" smtClean="0"/>
              <a:pPr/>
              <a:t>03/11/2010</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4A181141-FFBF-4EFB-8F1F-6B39BC3F17E0}"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209C22F-E2A4-458A-890C-E3D254CA3755}" type="datetimeFigureOut">
              <a:rPr lang="en-GB" smtClean="0"/>
              <a:pPr/>
              <a:t>03/11/2010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181141-FFBF-4EFB-8F1F-6B39BC3F17E0}"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209C22F-E2A4-458A-890C-E3D254CA3755}" type="datetimeFigureOut">
              <a:rPr lang="en-GB" smtClean="0"/>
              <a:pPr/>
              <a:t>03/11/2010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181141-FFBF-4EFB-8F1F-6B39BC3F17E0}"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209C22F-E2A4-458A-890C-E3D254CA3755}" type="datetimeFigureOut">
              <a:rPr lang="en-GB" smtClean="0"/>
              <a:pPr/>
              <a:t>03/11/2010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181141-FFBF-4EFB-8F1F-6B39BC3F17E0}"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5209C22F-E2A4-458A-890C-E3D254CA3755}" type="datetimeFigureOut">
              <a:rPr lang="en-GB" smtClean="0"/>
              <a:pPr/>
              <a:t>03/11/2010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181141-FFBF-4EFB-8F1F-6B39BC3F17E0}"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5209C22F-E2A4-458A-890C-E3D254CA3755}" type="datetimeFigureOut">
              <a:rPr lang="en-GB" smtClean="0"/>
              <a:pPr/>
              <a:t>03/11/2010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181141-FFBF-4EFB-8F1F-6B39BC3F17E0}"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209C22F-E2A4-458A-890C-E3D254CA3755}" type="datetimeFigureOut">
              <a:rPr lang="en-GB" smtClean="0"/>
              <a:pPr/>
              <a:t>03/11/2010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181141-FFBF-4EFB-8F1F-6B39BC3F17E0}"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209C22F-E2A4-458A-890C-E3D254CA3755}" type="datetimeFigureOut">
              <a:rPr lang="en-GB" smtClean="0"/>
              <a:pPr/>
              <a:t>03/11/2010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181141-FFBF-4EFB-8F1F-6B39BC3F17E0}"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5209C22F-E2A4-458A-890C-E3D254CA3755}" type="datetimeFigureOut">
              <a:rPr lang="en-GB" smtClean="0"/>
              <a:pPr/>
              <a:t>03/11/2010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4A181141-FFBF-4EFB-8F1F-6B39BC3F17E0}" type="slidenum">
              <a:rPr lang="en-GB" smtClean="0"/>
              <a:pPr/>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smtClean="0"/>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209C22F-E2A4-458A-890C-E3D254CA3755}" type="datetimeFigureOut">
              <a:rPr lang="en-GB" smtClean="0"/>
              <a:pPr/>
              <a:t>03/11/2010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181141-FFBF-4EFB-8F1F-6B39BC3F17E0}"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209C22F-E2A4-458A-890C-E3D254CA3755}" type="datetimeFigureOut">
              <a:rPr lang="en-GB" smtClean="0"/>
              <a:pPr/>
              <a:t>03/11/2010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181141-FFBF-4EFB-8F1F-6B39BC3F17E0}"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457200" y="277813"/>
            <a:ext cx="8229600" cy="1139825"/>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457200" y="1600200"/>
            <a:ext cx="40386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lipArt Placeholder 3"/>
          <p:cNvSpPr>
            <a:spLocks noGrp="1"/>
          </p:cNvSpPr>
          <p:nvPr>
            <p:ph type="clipArt" sz="half" idx="2"/>
          </p:nvPr>
        </p:nvSpPr>
        <p:spPr>
          <a:xfrm>
            <a:off x="4648200" y="1600200"/>
            <a:ext cx="4038600" cy="4530725"/>
          </a:xfrm>
        </p:spPr>
        <p:txBody>
          <a:bodyPr>
            <a:normAutofit/>
          </a:bodyPr>
          <a:lstStyle/>
          <a:p>
            <a:pPr lvl="0"/>
            <a:endParaRPr lang="en-US" noProof="0"/>
          </a:p>
        </p:txBody>
      </p:sp>
      <p:sp>
        <p:nvSpPr>
          <p:cNvPr id="5" name="Date Placeholder 4"/>
          <p:cNvSpPr>
            <a:spLocks noGrp="1"/>
          </p:cNvSpPr>
          <p:nvPr>
            <p:ph type="dt" sz="half" idx="10"/>
          </p:nvPr>
        </p:nvSpPr>
        <p:spPr>
          <a:xfrm>
            <a:off x="457200" y="6243638"/>
            <a:ext cx="2133600" cy="457200"/>
          </a:xfrm>
        </p:spPr>
        <p:txBody>
          <a:bodyPr/>
          <a:lstStyle>
            <a:lvl1pPr>
              <a:defRPr/>
            </a:lvl1pPr>
          </a:lstStyle>
          <a:p>
            <a:pPr>
              <a:defRPr/>
            </a:pPr>
            <a:endParaRPr lang="en-US"/>
          </a:p>
        </p:txBody>
      </p:sp>
      <p:sp>
        <p:nvSpPr>
          <p:cNvPr id="6" name="Footer Placeholder 5"/>
          <p:cNvSpPr>
            <a:spLocks noGrp="1"/>
          </p:cNvSpPr>
          <p:nvPr>
            <p:ph type="ftr" sz="quarter" idx="11"/>
          </p:nvPr>
        </p:nvSpPr>
        <p:spPr>
          <a:xfrm>
            <a:off x="3124200" y="6248400"/>
            <a:ext cx="2895600" cy="457200"/>
          </a:xfrm>
        </p:spPr>
        <p:txBody>
          <a:bodyPr/>
          <a:lstStyle>
            <a:lvl1pPr>
              <a:defRPr/>
            </a:lvl1pPr>
          </a:lstStyle>
          <a:p>
            <a:pPr>
              <a:defRPr/>
            </a:pPr>
            <a:endParaRPr lang="en-US"/>
          </a:p>
        </p:txBody>
      </p:sp>
      <p:sp>
        <p:nvSpPr>
          <p:cNvPr id="7" name="Slide Number Placeholder 6"/>
          <p:cNvSpPr>
            <a:spLocks noGrp="1"/>
          </p:cNvSpPr>
          <p:nvPr>
            <p:ph type="sldNum" sz="quarter" idx="12"/>
          </p:nvPr>
        </p:nvSpPr>
        <p:spPr>
          <a:xfrm>
            <a:off x="6553200" y="6243638"/>
            <a:ext cx="2133600" cy="457200"/>
          </a:xfrm>
        </p:spPr>
        <p:txBody>
          <a:bodyPr/>
          <a:lstStyle>
            <a:lvl1pPr>
              <a:defRPr/>
            </a:lvl1pPr>
          </a:lstStyle>
          <a:p>
            <a:pPr>
              <a:defRPr/>
            </a:pPr>
            <a:fld id="{AA1790F0-EF45-473A-98B4-424A41D21566}"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5209C22F-E2A4-458A-890C-E3D254CA3755}" type="datetimeFigureOut">
              <a:rPr lang="en-GB" smtClean="0"/>
              <a:pPr/>
              <a:t>03/11/2010</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4A181141-FFBF-4EFB-8F1F-6B39BC3F17E0}" type="slidenum">
              <a:rPr lang="en-GB" smtClean="0"/>
              <a:pPr/>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wm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4.jpe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8.tiff"/><Relationship Id="rId2" Type="http://schemas.openxmlformats.org/officeDocument/2006/relationships/image" Target="../media/image37.jpe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mtClean="0"/>
              <a:t>Finding archaeological sites</a:t>
            </a:r>
            <a:endParaRPr lang="en-GB"/>
          </a:p>
        </p:txBody>
      </p:sp>
      <p:sp>
        <p:nvSpPr>
          <p:cNvPr id="3" name="Subtitle 2"/>
          <p:cNvSpPr>
            <a:spLocks noGrp="1"/>
          </p:cNvSpPr>
          <p:nvPr>
            <p:ph type="subTitle" idx="1"/>
          </p:nvPr>
        </p:nvSpPr>
        <p:spPr/>
        <p:txBody>
          <a:bodyPr/>
          <a:lstStyle/>
          <a:p>
            <a:endParaRPr lang="en-GB"/>
          </a:p>
        </p:txBody>
      </p:sp>
      <p:pic>
        <p:nvPicPr>
          <p:cNvPr id="4" name="Picture 7" descr="Gordon with Bartington Mag"/>
          <p:cNvPicPr>
            <a:picLocks noChangeAspect="1" noChangeArrowheads="1"/>
          </p:cNvPicPr>
          <p:nvPr/>
        </p:nvPicPr>
        <p:blipFill>
          <a:blip r:embed="rId2" cstate="print"/>
          <a:srcRect/>
          <a:stretch>
            <a:fillRect/>
          </a:stretch>
        </p:blipFill>
        <p:spPr>
          <a:xfrm>
            <a:off x="611560" y="2924944"/>
            <a:ext cx="4038600" cy="3028950"/>
          </a:xfrm>
          <a:prstGeom prst="rect">
            <a:avLst/>
          </a:prstGeom>
          <a:noFill/>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395536" y="0"/>
            <a:ext cx="7499350" cy="1143000"/>
          </a:xfrm>
        </p:spPr>
        <p:txBody>
          <a:bodyPr/>
          <a:lstStyle/>
          <a:p>
            <a:pPr eaLnBrk="1" fontAlgn="auto" hangingPunct="1">
              <a:spcAft>
                <a:spcPts val="0"/>
              </a:spcAft>
              <a:defRPr/>
            </a:pPr>
            <a:r>
              <a:rPr lang="en-US" dirty="0">
                <a:solidFill>
                  <a:schemeClr val="tx2">
                    <a:satMod val="130000"/>
                  </a:schemeClr>
                </a:solidFill>
                <a:cs typeface="Times New Roman" charset="0"/>
              </a:rPr>
              <a:t>Finding Sites</a:t>
            </a:r>
            <a:r>
              <a:rPr lang="en-US" dirty="0">
                <a:solidFill>
                  <a:schemeClr val="tx2">
                    <a:satMod val="130000"/>
                  </a:schemeClr>
                </a:solidFill>
              </a:rPr>
              <a:t> </a:t>
            </a:r>
          </a:p>
        </p:txBody>
      </p:sp>
      <p:sp>
        <p:nvSpPr>
          <p:cNvPr id="6147" name="Rectangle 3"/>
          <p:cNvSpPr>
            <a:spLocks noGrp="1" noChangeArrowheads="1"/>
          </p:cNvSpPr>
          <p:nvPr>
            <p:ph sz="half" idx="1"/>
          </p:nvPr>
        </p:nvSpPr>
        <p:spPr>
          <a:xfrm>
            <a:off x="1371600" y="1219200"/>
            <a:ext cx="4033838" cy="4530725"/>
          </a:xfrm>
        </p:spPr>
        <p:txBody>
          <a:bodyPr>
            <a:normAutofit/>
          </a:bodyPr>
          <a:lstStyle/>
          <a:p>
            <a:pPr marL="365760" indent="-283464" eaLnBrk="1" fontAlgn="auto" hangingPunct="1">
              <a:lnSpc>
                <a:spcPct val="90000"/>
              </a:lnSpc>
              <a:spcAft>
                <a:spcPts val="0"/>
              </a:spcAft>
              <a:buFont typeface="Wingdings 2"/>
              <a:buChar char=""/>
              <a:defRPr/>
            </a:pPr>
            <a:r>
              <a:rPr lang="en-US" sz="2400" dirty="0">
                <a:latin typeface="Arial" charset="0"/>
                <a:cs typeface="Times New Roman" charset="0"/>
              </a:rPr>
              <a:t>Accidentally</a:t>
            </a:r>
          </a:p>
          <a:p>
            <a:pPr marL="640080" lvl="1" indent="-237744" eaLnBrk="1" fontAlgn="auto" hangingPunct="1">
              <a:lnSpc>
                <a:spcPct val="90000"/>
              </a:lnSpc>
              <a:spcAft>
                <a:spcPts val="0"/>
              </a:spcAft>
              <a:buFont typeface="Verdana"/>
              <a:buChar char="◦"/>
              <a:defRPr/>
            </a:pPr>
            <a:r>
              <a:rPr lang="en-US" sz="2000" dirty="0">
                <a:latin typeface="Arial" charset="0"/>
                <a:cs typeface="Times New Roman" charset="0"/>
              </a:rPr>
              <a:t>Iceman-1991</a:t>
            </a:r>
          </a:p>
          <a:p>
            <a:pPr marL="640080" lvl="1" indent="-237744" eaLnBrk="1" fontAlgn="auto" hangingPunct="1">
              <a:lnSpc>
                <a:spcPct val="90000"/>
              </a:lnSpc>
              <a:spcAft>
                <a:spcPts val="0"/>
              </a:spcAft>
              <a:buFont typeface="Verdana"/>
              <a:buChar char="◦"/>
              <a:defRPr/>
            </a:pPr>
            <a:r>
              <a:rPr lang="en-US" sz="2000" dirty="0">
                <a:latin typeface="Arial" charset="0"/>
                <a:cs typeface="Times New Roman" charset="0"/>
              </a:rPr>
              <a:t>Lascaux</a:t>
            </a:r>
          </a:p>
          <a:p>
            <a:pPr marL="365760" indent="-283464" eaLnBrk="1" fontAlgn="auto" hangingPunct="1">
              <a:lnSpc>
                <a:spcPct val="90000"/>
              </a:lnSpc>
              <a:spcAft>
                <a:spcPts val="0"/>
              </a:spcAft>
              <a:buFont typeface="Wingdings 2"/>
              <a:buChar char=""/>
              <a:defRPr/>
            </a:pPr>
            <a:r>
              <a:rPr lang="en-US" sz="2400" dirty="0">
                <a:latin typeface="Arial" charset="0"/>
                <a:cs typeface="Times New Roman" charset="0"/>
              </a:rPr>
              <a:t>Archaeological Survey</a:t>
            </a:r>
          </a:p>
          <a:p>
            <a:pPr marL="640080" lvl="1" indent="-237744" eaLnBrk="1" fontAlgn="auto" hangingPunct="1">
              <a:lnSpc>
                <a:spcPct val="90000"/>
              </a:lnSpc>
              <a:spcAft>
                <a:spcPts val="0"/>
              </a:spcAft>
              <a:buFont typeface="Verdana"/>
              <a:buChar char="◦"/>
              <a:defRPr/>
            </a:pPr>
            <a:r>
              <a:rPr lang="en-US" sz="2000" dirty="0">
                <a:latin typeface="Arial" charset="0"/>
                <a:cs typeface="Times New Roman" charset="0"/>
              </a:rPr>
              <a:t>surface survey</a:t>
            </a:r>
          </a:p>
          <a:p>
            <a:pPr marL="640080" lvl="1" indent="-237744" eaLnBrk="1" fontAlgn="auto" hangingPunct="1">
              <a:lnSpc>
                <a:spcPct val="90000"/>
              </a:lnSpc>
              <a:spcAft>
                <a:spcPts val="0"/>
              </a:spcAft>
              <a:buFont typeface="Verdana"/>
              <a:buChar char="◦"/>
              <a:defRPr/>
            </a:pPr>
            <a:r>
              <a:rPr lang="en-US" sz="2000" dirty="0">
                <a:latin typeface="Arial" charset="0"/>
                <a:cs typeface="Times New Roman" charset="0"/>
              </a:rPr>
              <a:t>subsurface </a:t>
            </a:r>
            <a:r>
              <a:rPr lang="en-US" sz="2000" dirty="0" smtClean="0">
                <a:latin typeface="Arial" charset="0"/>
                <a:cs typeface="Times New Roman" charset="0"/>
              </a:rPr>
              <a:t>excavation</a:t>
            </a:r>
            <a:endParaRPr lang="en-US" sz="1800" dirty="0">
              <a:latin typeface="Arial" charset="0"/>
              <a:cs typeface="Times New Roman" charset="0"/>
            </a:endParaRPr>
          </a:p>
          <a:p>
            <a:pPr marL="886968" lvl="2" eaLnBrk="1" fontAlgn="auto" hangingPunct="1">
              <a:lnSpc>
                <a:spcPct val="90000"/>
              </a:lnSpc>
              <a:spcAft>
                <a:spcPts val="0"/>
              </a:spcAft>
              <a:buFont typeface="Wingdings 2"/>
              <a:buChar char=""/>
              <a:defRPr/>
            </a:pPr>
            <a:r>
              <a:rPr lang="en-US" sz="1800" dirty="0">
                <a:latin typeface="Arial" charset="0"/>
                <a:cs typeface="Times New Roman" charset="0"/>
              </a:rPr>
              <a:t>auger</a:t>
            </a:r>
          </a:p>
          <a:p>
            <a:pPr marL="886968" lvl="2" eaLnBrk="1" fontAlgn="auto" hangingPunct="1">
              <a:lnSpc>
                <a:spcPct val="90000"/>
              </a:lnSpc>
              <a:spcAft>
                <a:spcPts val="0"/>
              </a:spcAft>
              <a:buFont typeface="Wingdings 2"/>
              <a:buChar char=""/>
              <a:defRPr/>
            </a:pPr>
            <a:r>
              <a:rPr lang="en-US" sz="1800" dirty="0">
                <a:latin typeface="Arial" charset="0"/>
                <a:cs typeface="Times New Roman" charset="0"/>
              </a:rPr>
              <a:t>bank cuts</a:t>
            </a:r>
          </a:p>
          <a:p>
            <a:pPr marL="365760" indent="-283464" eaLnBrk="1" fontAlgn="auto" hangingPunct="1">
              <a:lnSpc>
                <a:spcPct val="90000"/>
              </a:lnSpc>
              <a:spcAft>
                <a:spcPts val="0"/>
              </a:spcAft>
              <a:buFont typeface="Wingdings 2"/>
              <a:buChar char=""/>
              <a:defRPr/>
            </a:pPr>
            <a:r>
              <a:rPr lang="en-US" sz="2400" dirty="0">
                <a:latin typeface="Arial" charset="0"/>
                <a:cs typeface="Times New Roman" charset="0"/>
              </a:rPr>
              <a:t>Remote Sensing</a:t>
            </a:r>
          </a:p>
          <a:p>
            <a:pPr marL="640080" lvl="1" indent="-237744" eaLnBrk="1" fontAlgn="auto" hangingPunct="1">
              <a:lnSpc>
                <a:spcPct val="90000"/>
              </a:lnSpc>
              <a:spcAft>
                <a:spcPts val="0"/>
              </a:spcAft>
              <a:buFont typeface="Verdana"/>
              <a:buChar char="◦"/>
              <a:defRPr/>
            </a:pPr>
            <a:r>
              <a:rPr lang="en-US" sz="2000" dirty="0">
                <a:latin typeface="Arial" charset="0"/>
                <a:cs typeface="Times New Roman" charset="0"/>
              </a:rPr>
              <a:t>Ground penetrating radar</a:t>
            </a:r>
          </a:p>
          <a:p>
            <a:pPr marL="640080" lvl="1" indent="-237744" eaLnBrk="1" fontAlgn="auto" hangingPunct="1">
              <a:lnSpc>
                <a:spcPct val="90000"/>
              </a:lnSpc>
              <a:spcAft>
                <a:spcPts val="0"/>
              </a:spcAft>
              <a:buFont typeface="Verdana"/>
              <a:buChar char="◦"/>
              <a:defRPr/>
            </a:pPr>
            <a:r>
              <a:rPr lang="en-US" sz="2000" dirty="0">
                <a:latin typeface="Arial" charset="0"/>
                <a:cs typeface="Times New Roman" charset="0"/>
              </a:rPr>
              <a:t>Electrical resistivity</a:t>
            </a:r>
          </a:p>
          <a:p>
            <a:pPr marL="640080" lvl="1" indent="-237744" eaLnBrk="1" fontAlgn="auto" hangingPunct="1">
              <a:lnSpc>
                <a:spcPct val="90000"/>
              </a:lnSpc>
              <a:spcAft>
                <a:spcPts val="0"/>
              </a:spcAft>
              <a:buFont typeface="Verdana"/>
              <a:buChar char="◦"/>
              <a:defRPr/>
            </a:pPr>
            <a:r>
              <a:rPr lang="en-US" sz="2000" dirty="0" err="1">
                <a:latin typeface="Arial" charset="0"/>
                <a:cs typeface="Times New Roman" charset="0"/>
              </a:rPr>
              <a:t>Magnetometry</a:t>
            </a:r>
            <a:endParaRPr lang="en-US" sz="2000" dirty="0">
              <a:latin typeface="Arial" charset="0"/>
              <a:cs typeface="Times New Roman" charset="0"/>
            </a:endParaRPr>
          </a:p>
        </p:txBody>
      </p:sp>
      <p:sp>
        <p:nvSpPr>
          <p:cNvPr id="6148" name="Rectangle 4"/>
          <p:cNvSpPr>
            <a:spLocks noGrp="1" noChangeArrowheads="1"/>
          </p:cNvSpPr>
          <p:nvPr>
            <p:ph sz="half" idx="2"/>
          </p:nvPr>
        </p:nvSpPr>
        <p:spPr>
          <a:xfrm>
            <a:off x="4876800" y="1066800"/>
            <a:ext cx="4033838" cy="4530725"/>
          </a:xfrm>
        </p:spPr>
        <p:txBody>
          <a:bodyPr>
            <a:normAutofit/>
          </a:bodyPr>
          <a:lstStyle/>
          <a:p>
            <a:pPr marL="365760" indent="-283464" eaLnBrk="1" fontAlgn="auto" hangingPunct="1">
              <a:spcBef>
                <a:spcPct val="50000"/>
              </a:spcBef>
              <a:spcAft>
                <a:spcPts val="0"/>
              </a:spcAft>
              <a:buFont typeface="Wingdings 2"/>
              <a:buChar char=""/>
              <a:defRPr/>
            </a:pPr>
            <a:r>
              <a:rPr lang="en-US" sz="2400" dirty="0">
                <a:latin typeface="Arial" charset="0"/>
                <a:cs typeface="Times New Roman" charset="0"/>
              </a:rPr>
              <a:t>Aerial Photography</a:t>
            </a:r>
          </a:p>
          <a:p>
            <a:pPr marL="640080" lvl="1" indent="-237744" eaLnBrk="1" fontAlgn="auto" hangingPunct="1">
              <a:spcBef>
                <a:spcPct val="50000"/>
              </a:spcBef>
              <a:spcAft>
                <a:spcPts val="0"/>
              </a:spcAft>
              <a:buFont typeface="Verdana"/>
              <a:buChar char="◦"/>
              <a:defRPr/>
            </a:pPr>
            <a:r>
              <a:rPr lang="en-US" sz="2000" dirty="0">
                <a:latin typeface="Arial" charset="0"/>
                <a:cs typeface="Times New Roman" charset="0"/>
              </a:rPr>
              <a:t>mounds</a:t>
            </a:r>
          </a:p>
          <a:p>
            <a:pPr marL="640080" lvl="1" indent="-237744" eaLnBrk="1" fontAlgn="auto" hangingPunct="1">
              <a:spcBef>
                <a:spcPct val="50000"/>
              </a:spcBef>
              <a:spcAft>
                <a:spcPts val="0"/>
              </a:spcAft>
              <a:buFont typeface="Verdana"/>
              <a:buChar char="◦"/>
              <a:defRPr/>
            </a:pPr>
            <a:r>
              <a:rPr lang="en-US" sz="2000" dirty="0">
                <a:latin typeface="Arial" charset="0"/>
                <a:cs typeface="Times New Roman" charset="0"/>
              </a:rPr>
              <a:t>crop marks</a:t>
            </a:r>
          </a:p>
          <a:p>
            <a:pPr marL="365760" indent="-283464" eaLnBrk="1" fontAlgn="auto" hangingPunct="1">
              <a:spcBef>
                <a:spcPct val="50000"/>
              </a:spcBef>
              <a:spcAft>
                <a:spcPts val="0"/>
              </a:spcAft>
              <a:buFont typeface="Wingdings 2"/>
              <a:buChar char=""/>
              <a:defRPr/>
            </a:pPr>
            <a:r>
              <a:rPr lang="en-US" sz="2400" dirty="0">
                <a:latin typeface="Arial" charset="0"/>
                <a:cs typeface="Times New Roman" charset="0"/>
              </a:rPr>
              <a:t> Satellite Imagery</a:t>
            </a:r>
          </a:p>
          <a:p>
            <a:pPr marL="365760" indent="-283464" eaLnBrk="1" fontAlgn="auto" hangingPunct="1">
              <a:spcBef>
                <a:spcPct val="50000"/>
              </a:spcBef>
              <a:spcAft>
                <a:spcPts val="0"/>
              </a:spcAft>
              <a:buFont typeface="Wingdings 2"/>
              <a:buChar char=""/>
              <a:defRPr/>
            </a:pPr>
            <a:r>
              <a:rPr lang="en-US" sz="2400" dirty="0">
                <a:latin typeface="Arial" charset="0"/>
                <a:cs typeface="Times New Roman" charset="0"/>
              </a:rPr>
              <a:t> Geographic Information Systems (GIS)</a:t>
            </a:r>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914400" y="476672"/>
            <a:ext cx="8229600" cy="608013"/>
          </a:xfrm>
        </p:spPr>
        <p:txBody>
          <a:bodyPr>
            <a:normAutofit fontScale="90000"/>
          </a:bodyPr>
          <a:lstStyle/>
          <a:p>
            <a:pPr eaLnBrk="1" fontAlgn="auto" hangingPunct="1">
              <a:spcAft>
                <a:spcPts val="0"/>
              </a:spcAft>
              <a:defRPr/>
            </a:pPr>
            <a:r>
              <a:rPr lang="en-US" sz="4000" dirty="0">
                <a:solidFill>
                  <a:schemeClr val="tx2">
                    <a:satMod val="130000"/>
                  </a:schemeClr>
                </a:solidFill>
              </a:rPr>
              <a:t/>
            </a:r>
            <a:br>
              <a:rPr lang="en-US" sz="4000" dirty="0">
                <a:solidFill>
                  <a:schemeClr val="tx2">
                    <a:satMod val="130000"/>
                  </a:schemeClr>
                </a:solidFill>
              </a:rPr>
            </a:br>
            <a:r>
              <a:rPr lang="en-US" sz="4000" dirty="0">
                <a:solidFill>
                  <a:schemeClr val="tx2">
                    <a:satMod val="130000"/>
                  </a:schemeClr>
                </a:solidFill>
              </a:rPr>
              <a:t>Accidental finding: Iceman-1991 Austrian/Italian Alps</a:t>
            </a:r>
          </a:p>
        </p:txBody>
      </p:sp>
      <p:pic>
        <p:nvPicPr>
          <p:cNvPr id="14338" name="Picture 2" descr="http://www.geekosystem.com/wp-content/uploads/2010/08/otzi-the-iceman.jpg"/>
          <p:cNvPicPr>
            <a:picLocks noChangeAspect="1" noChangeArrowheads="1"/>
          </p:cNvPicPr>
          <p:nvPr/>
        </p:nvPicPr>
        <p:blipFill>
          <a:blip r:embed="rId2" cstate="print"/>
          <a:srcRect/>
          <a:stretch>
            <a:fillRect/>
          </a:stretch>
        </p:blipFill>
        <p:spPr bwMode="auto">
          <a:xfrm>
            <a:off x="251520" y="1340768"/>
            <a:ext cx="3905250" cy="3048001"/>
          </a:xfrm>
          <a:prstGeom prst="rect">
            <a:avLst/>
          </a:prstGeom>
          <a:noFill/>
        </p:spPr>
      </p:pic>
      <p:pic>
        <p:nvPicPr>
          <p:cNvPr id="14340" name="Picture 4" descr="http://www.age-of-the-sage.org/archaeology/otzi_the_iceman_images.jpg"/>
          <p:cNvPicPr>
            <a:picLocks noChangeAspect="1" noChangeArrowheads="1"/>
          </p:cNvPicPr>
          <p:nvPr/>
        </p:nvPicPr>
        <p:blipFill>
          <a:blip r:embed="rId3" cstate="print"/>
          <a:srcRect/>
          <a:stretch>
            <a:fillRect/>
          </a:stretch>
        </p:blipFill>
        <p:spPr bwMode="auto">
          <a:xfrm>
            <a:off x="4499992" y="2996952"/>
            <a:ext cx="4286250" cy="3048001"/>
          </a:xfrm>
          <a:prstGeom prst="rect">
            <a:avLst/>
          </a:prstGeom>
          <a:noFill/>
        </p:spPr>
      </p:pic>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435100" y="274638"/>
            <a:ext cx="7499350" cy="1143000"/>
          </a:xfrm>
        </p:spPr>
        <p:txBody>
          <a:bodyPr>
            <a:normAutofit fontScale="90000"/>
          </a:bodyPr>
          <a:lstStyle/>
          <a:p>
            <a:pPr eaLnBrk="1" fontAlgn="auto" hangingPunct="1">
              <a:spcAft>
                <a:spcPts val="0"/>
              </a:spcAft>
              <a:defRPr/>
            </a:pPr>
            <a:r>
              <a:rPr lang="en-US">
                <a:solidFill>
                  <a:schemeClr val="tx2">
                    <a:satMod val="130000"/>
                  </a:schemeClr>
                </a:solidFill>
              </a:rPr>
              <a:t>Accidental: The Paleolithic Cave Paintings of Lascaux, France</a:t>
            </a:r>
          </a:p>
        </p:txBody>
      </p:sp>
      <p:pic>
        <p:nvPicPr>
          <p:cNvPr id="4" name="Picture 3" descr="Slide1.JPG"/>
          <p:cNvPicPr>
            <a:picLocks noChangeAspect="1"/>
          </p:cNvPicPr>
          <p:nvPr/>
        </p:nvPicPr>
        <p:blipFill>
          <a:blip r:embed="rId2" cstate="print"/>
          <a:srcRect l="5901" t="4851" r="3538" b="9051"/>
          <a:stretch>
            <a:fillRect/>
          </a:stretch>
        </p:blipFill>
        <p:spPr>
          <a:xfrm>
            <a:off x="755576" y="1484784"/>
            <a:ext cx="7344816" cy="5237173"/>
          </a:xfrm>
          <a:prstGeom prst="rect">
            <a:avLst/>
          </a:prstGeom>
        </p:spPr>
      </p:pic>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914400" y="304800"/>
            <a:ext cx="8229600" cy="455613"/>
          </a:xfrm>
        </p:spPr>
        <p:txBody>
          <a:bodyPr>
            <a:normAutofit fontScale="90000"/>
          </a:bodyPr>
          <a:lstStyle/>
          <a:p>
            <a:pPr eaLnBrk="1" fontAlgn="auto" hangingPunct="1">
              <a:spcAft>
                <a:spcPts val="0"/>
              </a:spcAft>
              <a:defRPr/>
            </a:pPr>
            <a:r>
              <a:rPr lang="en-US" sz="4000" dirty="0">
                <a:solidFill>
                  <a:schemeClr val="tx2">
                    <a:satMod val="130000"/>
                  </a:schemeClr>
                </a:solidFill>
              </a:rPr>
              <a:t>Great Hall of Bulls Lascaux, France</a:t>
            </a:r>
          </a:p>
        </p:txBody>
      </p:sp>
      <p:sp>
        <p:nvSpPr>
          <p:cNvPr id="4" name="ClipArt Placeholder 3"/>
          <p:cNvSpPr>
            <a:spLocks noGrp="1"/>
          </p:cNvSpPr>
          <p:nvPr>
            <p:ph type="clipArt" sz="half" idx="2"/>
          </p:nvPr>
        </p:nvSpPr>
        <p:spPr/>
      </p:sp>
      <p:pic>
        <p:nvPicPr>
          <p:cNvPr id="12290" name="Picture 2" descr="http://www.frenchfriends.info/g2/main.php?g2_view=core.DownloadItem&amp;g2_itemId=705&amp;g2_serialNumber=2"/>
          <p:cNvPicPr>
            <a:picLocks noChangeAspect="1" noChangeArrowheads="1"/>
          </p:cNvPicPr>
          <p:nvPr/>
        </p:nvPicPr>
        <p:blipFill>
          <a:blip r:embed="rId2" cstate="print"/>
          <a:srcRect/>
          <a:stretch>
            <a:fillRect/>
          </a:stretch>
        </p:blipFill>
        <p:spPr bwMode="auto">
          <a:xfrm>
            <a:off x="395536" y="1268760"/>
            <a:ext cx="7704856" cy="4899808"/>
          </a:xfrm>
          <a:prstGeom prst="rect">
            <a:avLst/>
          </a:prstGeom>
          <a:noFill/>
        </p:spPr>
      </p:pic>
    </p:spTree>
  </p:cSld>
  <p:clrMapOvr>
    <a:masterClrMapping/>
  </p:clrMapOvr>
  <p:transition>
    <p:fade thruBlk="1"/>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890" name="Rectangle 2"/>
          <p:cNvSpPr>
            <a:spLocks noGrp="1" noChangeArrowheads="1"/>
          </p:cNvSpPr>
          <p:nvPr>
            <p:ph type="title"/>
          </p:nvPr>
        </p:nvSpPr>
        <p:spPr>
          <a:xfrm>
            <a:off x="457200" y="25400"/>
            <a:ext cx="8224838" cy="868363"/>
          </a:xfrm>
        </p:spPr>
        <p:txBody>
          <a:bodyPr/>
          <a:lstStyle/>
          <a:p>
            <a:pPr eaLnBrk="1" hangingPunct="1">
              <a:defRPr/>
            </a:pPr>
            <a:r>
              <a:rPr lang="en-US"/>
              <a:t>Reading the Landscape</a:t>
            </a:r>
          </a:p>
        </p:txBody>
      </p:sp>
      <p:sp>
        <p:nvSpPr>
          <p:cNvPr id="17411" name="Rectangle 3"/>
          <p:cNvSpPr>
            <a:spLocks noGrp="1" noChangeArrowheads="1"/>
          </p:cNvSpPr>
          <p:nvPr>
            <p:ph type="body" idx="1"/>
          </p:nvPr>
        </p:nvSpPr>
        <p:spPr>
          <a:xfrm>
            <a:off x="385763" y="1087438"/>
            <a:ext cx="6873875" cy="5183187"/>
          </a:xfrm>
        </p:spPr>
        <p:txBody>
          <a:bodyPr/>
          <a:lstStyle/>
          <a:p>
            <a:pPr eaLnBrk="1" hangingPunct="1"/>
            <a:r>
              <a:rPr lang="en-US" smtClean="0"/>
              <a:t>Archaeological Survey Design</a:t>
            </a:r>
          </a:p>
          <a:p>
            <a:pPr lvl="1" eaLnBrk="1" hangingPunct="1"/>
            <a:r>
              <a:rPr lang="en-US" smtClean="0"/>
              <a:t>Purpose of surveying is to map the physical remains of human activity</a:t>
            </a:r>
          </a:p>
          <a:p>
            <a:pPr lvl="1" eaLnBrk="1" hangingPunct="1"/>
            <a:r>
              <a:rPr lang="en-US" smtClean="0"/>
              <a:t>Surveys must be designed with project goals in mind</a:t>
            </a:r>
          </a:p>
          <a:p>
            <a:pPr lvl="1" eaLnBrk="1" hangingPunct="1">
              <a:buFontTx/>
              <a:buNone/>
            </a:pPr>
            <a:endParaRPr lang="en-US" smtClean="0"/>
          </a:p>
          <a:p>
            <a:pPr eaLnBrk="1" hangingPunct="1"/>
            <a:r>
              <a:rPr lang="en-US" smtClean="0"/>
              <a:t>Geological Factors</a:t>
            </a:r>
          </a:p>
          <a:p>
            <a:pPr lvl="1" eaLnBrk="1" hangingPunct="1"/>
            <a:r>
              <a:rPr lang="en-US" smtClean="0"/>
              <a:t>Geological factors that affect preservation and visibility of sites must be considered </a:t>
            </a:r>
          </a:p>
          <a:p>
            <a:pPr eaLnBrk="1" hangingPunct="1">
              <a:buFont typeface="Wingdings" pitchFamily="16" charset="2"/>
              <a:buNone/>
            </a:pPr>
            <a:endParaRPr lang="en-US" smtClean="0"/>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grpSp>
        <p:nvGrpSpPr>
          <p:cNvPr id="4" name="Group 6"/>
          <p:cNvGrpSpPr>
            <a:grpSpLocks/>
          </p:cNvGrpSpPr>
          <p:nvPr/>
        </p:nvGrpSpPr>
        <p:grpSpPr bwMode="auto">
          <a:xfrm>
            <a:off x="539750" y="1773238"/>
            <a:ext cx="7867650" cy="3743325"/>
            <a:chOff x="-749" y="1434"/>
            <a:chExt cx="15547" cy="8628"/>
          </a:xfrm>
        </p:grpSpPr>
        <p:pic>
          <p:nvPicPr>
            <p:cNvPr id="5" name="Picture 7" descr="2EE3C43B"/>
            <p:cNvPicPr>
              <a:picLocks noChangeAspect="1" noChangeArrowheads="1"/>
            </p:cNvPicPr>
            <p:nvPr/>
          </p:nvPicPr>
          <p:blipFill>
            <a:blip r:embed="rId2" cstate="print"/>
            <a:srcRect/>
            <a:stretch>
              <a:fillRect/>
            </a:stretch>
          </p:blipFill>
          <p:spPr bwMode="auto">
            <a:xfrm>
              <a:off x="-749" y="1434"/>
              <a:ext cx="9728" cy="8628"/>
            </a:xfrm>
            <a:prstGeom prst="rect">
              <a:avLst/>
            </a:prstGeom>
            <a:noFill/>
          </p:spPr>
        </p:pic>
        <p:pic>
          <p:nvPicPr>
            <p:cNvPr id="6" name="Picture 8" descr="8E32501"/>
            <p:cNvPicPr>
              <a:picLocks noChangeAspect="1" noChangeArrowheads="1"/>
            </p:cNvPicPr>
            <p:nvPr/>
          </p:nvPicPr>
          <p:blipFill>
            <a:blip r:embed="rId3" cstate="print"/>
            <a:srcRect/>
            <a:stretch>
              <a:fillRect/>
            </a:stretch>
          </p:blipFill>
          <p:spPr bwMode="auto">
            <a:xfrm>
              <a:off x="6373" y="2750"/>
              <a:ext cx="8425" cy="5997"/>
            </a:xfrm>
            <a:prstGeom prst="rect">
              <a:avLst/>
            </a:prstGeom>
            <a:noFill/>
          </p:spPr>
        </p:pic>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6" descr="EE6D83E5"/>
          <p:cNvPicPr>
            <a:picLocks noChangeAspect="1" noChangeArrowheads="1"/>
          </p:cNvPicPr>
          <p:nvPr/>
        </p:nvPicPr>
        <p:blipFill>
          <a:blip r:embed="rId2" cstate="print"/>
          <a:srcRect/>
          <a:stretch>
            <a:fillRect/>
          </a:stretch>
        </p:blipFill>
        <p:spPr>
          <a:xfrm>
            <a:off x="276218" y="260648"/>
            <a:ext cx="7752166" cy="6502331"/>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226" name="Rectangle 2"/>
          <p:cNvSpPr>
            <a:spLocks noGrp="1" noChangeArrowheads="1"/>
          </p:cNvSpPr>
          <p:nvPr>
            <p:ph type="title"/>
          </p:nvPr>
        </p:nvSpPr>
        <p:spPr>
          <a:xfrm>
            <a:off x="457200" y="25400"/>
            <a:ext cx="8224838" cy="868363"/>
          </a:xfrm>
        </p:spPr>
        <p:txBody>
          <a:bodyPr/>
          <a:lstStyle/>
          <a:p>
            <a:pPr eaLnBrk="1" hangingPunct="1">
              <a:defRPr/>
            </a:pPr>
            <a:r>
              <a:rPr lang="en-US"/>
              <a:t>Reading the Landscape</a:t>
            </a:r>
          </a:p>
        </p:txBody>
      </p:sp>
      <p:sp>
        <p:nvSpPr>
          <p:cNvPr id="18435" name="Rectangle 3"/>
          <p:cNvSpPr>
            <a:spLocks noGrp="1" noChangeArrowheads="1"/>
          </p:cNvSpPr>
          <p:nvPr>
            <p:ph type="body" idx="1"/>
          </p:nvPr>
        </p:nvSpPr>
        <p:spPr>
          <a:xfrm>
            <a:off x="385763" y="1087438"/>
            <a:ext cx="6989762" cy="5529262"/>
          </a:xfrm>
        </p:spPr>
        <p:txBody>
          <a:bodyPr/>
          <a:lstStyle/>
          <a:p>
            <a:pPr eaLnBrk="1" hangingPunct="1"/>
            <a:r>
              <a:rPr lang="en-US" smtClean="0"/>
              <a:t>Archaeological Survey Recovery Methods</a:t>
            </a:r>
          </a:p>
          <a:p>
            <a:pPr lvl="1" eaLnBrk="1" hangingPunct="1"/>
            <a:r>
              <a:rPr lang="en-US" smtClean="0"/>
              <a:t>Variety of techniques used including:</a:t>
            </a:r>
          </a:p>
          <a:p>
            <a:pPr lvl="2" eaLnBrk="1" hangingPunct="1"/>
            <a:r>
              <a:rPr lang="en-US" smtClean="0"/>
              <a:t>Walkover or shovel testing</a:t>
            </a:r>
          </a:p>
          <a:p>
            <a:pPr lvl="2" eaLnBrk="1" hangingPunct="1"/>
            <a:r>
              <a:rPr lang="en-US" smtClean="0"/>
              <a:t>Remote sensing</a:t>
            </a:r>
          </a:p>
          <a:p>
            <a:pPr lvl="2" eaLnBrk="1" hangingPunct="1"/>
            <a:r>
              <a:rPr lang="en-US" smtClean="0"/>
              <a:t>Magnetometry and ground-penetrating radar </a:t>
            </a:r>
          </a:p>
          <a:p>
            <a:pPr eaLnBrk="1" hangingPunct="1"/>
            <a:r>
              <a:rPr lang="en-US" smtClean="0"/>
              <a:t>Geographical Information Systems</a:t>
            </a:r>
          </a:p>
          <a:p>
            <a:pPr lvl="1" eaLnBrk="1" hangingPunct="1"/>
            <a:r>
              <a:rPr lang="en-US" smtClean="0"/>
              <a:t>GIS are software applications that enable archaeologists to bring together different types of spatial data and examine them together</a:t>
            </a:r>
          </a:p>
        </p:txBody>
      </p:sp>
      <p:pic>
        <p:nvPicPr>
          <p:cNvPr id="18436" name="Picture 10" descr="j0387924"/>
          <p:cNvPicPr>
            <a:picLocks noChangeAspect="1" noChangeArrowheads="1"/>
          </p:cNvPicPr>
          <p:nvPr/>
        </p:nvPicPr>
        <p:blipFill>
          <a:blip r:embed="rId2" cstate="print"/>
          <a:srcRect/>
          <a:stretch>
            <a:fillRect/>
          </a:stretch>
        </p:blipFill>
        <p:spPr bwMode="auto">
          <a:xfrm>
            <a:off x="7223125" y="1201738"/>
            <a:ext cx="1862138" cy="2611437"/>
          </a:xfrm>
          <a:prstGeom prst="rect">
            <a:avLst/>
          </a:prstGeom>
          <a:noFill/>
          <a:ln w="9525">
            <a:noFill/>
            <a:miter lim="800000"/>
            <a:headEnd/>
            <a:tailEnd/>
          </a:ln>
        </p:spPr>
      </p:pic>
      <p:sp>
        <p:nvSpPr>
          <p:cNvPr id="18437" name="Text Box 13"/>
          <p:cNvSpPr txBox="1">
            <a:spLocks noChangeArrowheads="1"/>
          </p:cNvSpPr>
          <p:nvPr/>
        </p:nvSpPr>
        <p:spPr bwMode="auto">
          <a:xfrm>
            <a:off x="7183438" y="3775075"/>
            <a:ext cx="1957387" cy="1004888"/>
          </a:xfrm>
          <a:prstGeom prst="rect">
            <a:avLst/>
          </a:prstGeom>
          <a:noFill/>
          <a:ln w="9525">
            <a:noFill/>
            <a:miter lim="800000"/>
            <a:headEnd/>
            <a:tailEnd/>
          </a:ln>
        </p:spPr>
        <p:txBody>
          <a:bodyPr>
            <a:spAutoFit/>
          </a:bodyPr>
          <a:lstStyle/>
          <a:p>
            <a:pPr algn="ctr"/>
            <a:r>
              <a:rPr lang="en-US" sz="1200"/>
              <a:t>Global Positioning System</a:t>
            </a:r>
          </a:p>
          <a:p>
            <a:pPr algn="ctr"/>
            <a:r>
              <a:rPr lang="en-US" sz="1200"/>
              <a:t>(GPS) receivers help</a:t>
            </a:r>
          </a:p>
          <a:p>
            <a:pPr algn="ctr"/>
            <a:r>
              <a:rPr lang="en-US" sz="1200"/>
              <a:t>archaeologists determine</a:t>
            </a:r>
          </a:p>
          <a:p>
            <a:pPr algn="ctr"/>
            <a:r>
              <a:rPr lang="en-US" sz="1200"/>
              <a:t>the precise locations of archaeological sites</a:t>
            </a:r>
          </a:p>
        </p:txBody>
      </p:sp>
    </p:spTree>
  </p:cSld>
  <p:clrMapOvr>
    <a:masterClrMapping/>
  </p:clrMapOvr>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22" name="Rectangle 2"/>
          <p:cNvSpPr>
            <a:spLocks noGrp="1" noChangeArrowheads="1"/>
          </p:cNvSpPr>
          <p:nvPr>
            <p:ph type="title"/>
          </p:nvPr>
        </p:nvSpPr>
        <p:spPr>
          <a:xfrm>
            <a:off x="228600" y="304800"/>
            <a:ext cx="3305175" cy="1778000"/>
          </a:xfrm>
        </p:spPr>
        <p:txBody>
          <a:bodyPr/>
          <a:lstStyle/>
          <a:p>
            <a:pPr eaLnBrk="1" hangingPunct="1">
              <a:defRPr/>
            </a:pPr>
            <a:r>
              <a:rPr lang="en-US" sz="3200" dirty="0"/>
              <a:t>Geographical</a:t>
            </a:r>
            <a:br>
              <a:rPr lang="en-US" sz="3200" dirty="0"/>
            </a:br>
            <a:r>
              <a:rPr lang="en-US" sz="3200" dirty="0"/>
              <a:t>Information</a:t>
            </a:r>
            <a:br>
              <a:rPr lang="en-US" sz="3200" dirty="0"/>
            </a:br>
            <a:r>
              <a:rPr lang="en-US" sz="3200" dirty="0"/>
              <a:t>Systems</a:t>
            </a:r>
          </a:p>
        </p:txBody>
      </p:sp>
      <p:pic>
        <p:nvPicPr>
          <p:cNvPr id="19459" name="Picture 4"/>
          <p:cNvPicPr>
            <a:picLocks noChangeAspect="1" noChangeArrowheads="1"/>
          </p:cNvPicPr>
          <p:nvPr/>
        </p:nvPicPr>
        <p:blipFill>
          <a:blip r:embed="rId2" cstate="print"/>
          <a:srcRect/>
          <a:stretch>
            <a:fillRect/>
          </a:stretch>
        </p:blipFill>
        <p:spPr bwMode="auto">
          <a:xfrm>
            <a:off x="2728913" y="317500"/>
            <a:ext cx="6027737" cy="6143625"/>
          </a:xfrm>
          <a:prstGeom prst="rect">
            <a:avLst/>
          </a:prstGeom>
          <a:noFill/>
          <a:ln w="9525">
            <a:noFill/>
            <a:miter lim="800000"/>
            <a:headEnd/>
            <a:tailEnd/>
          </a:ln>
        </p:spPr>
      </p:pic>
      <p:sp>
        <p:nvSpPr>
          <p:cNvPr id="19460" name="Text Box 5"/>
          <p:cNvSpPr txBox="1">
            <a:spLocks noChangeArrowheads="1"/>
          </p:cNvSpPr>
          <p:nvPr/>
        </p:nvSpPr>
        <p:spPr bwMode="auto">
          <a:xfrm>
            <a:off x="117475" y="5784850"/>
            <a:ext cx="2495550" cy="639763"/>
          </a:xfrm>
          <a:prstGeom prst="rect">
            <a:avLst/>
          </a:prstGeom>
          <a:noFill/>
          <a:ln w="9525">
            <a:noFill/>
            <a:miter lim="800000"/>
            <a:headEnd/>
            <a:tailEnd/>
          </a:ln>
        </p:spPr>
        <p:txBody>
          <a:bodyPr>
            <a:spAutoFit/>
          </a:bodyPr>
          <a:lstStyle/>
          <a:p>
            <a:pPr algn="ctr"/>
            <a:r>
              <a:rPr lang="en-US" sz="1200"/>
              <a:t>Geographical information system (GIS) works by creating a series of georeferenced overlays.</a:t>
            </a:r>
          </a:p>
        </p:txBody>
      </p:sp>
    </p:spTree>
  </p:cSld>
  <p:clrMapOvr>
    <a:masterClrMapping/>
  </p:clrMapOvr>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fontAlgn="auto" hangingPunct="1">
              <a:spcAft>
                <a:spcPts val="0"/>
              </a:spcAft>
              <a:defRPr/>
            </a:pPr>
            <a:r>
              <a:rPr lang="en-US">
                <a:solidFill>
                  <a:schemeClr val="tx2">
                    <a:satMod val="130000"/>
                  </a:schemeClr>
                </a:solidFill>
              </a:rPr>
              <a:t>Survey</a:t>
            </a:r>
          </a:p>
        </p:txBody>
      </p:sp>
      <p:sp>
        <p:nvSpPr>
          <p:cNvPr id="16387" name="Rectangle 3"/>
          <p:cNvSpPr>
            <a:spLocks noGrp="1" noChangeArrowheads="1"/>
          </p:cNvSpPr>
          <p:nvPr>
            <p:ph idx="1"/>
          </p:nvPr>
        </p:nvSpPr>
        <p:spPr/>
        <p:txBody>
          <a:bodyPr/>
          <a:lstStyle/>
          <a:p>
            <a:pPr eaLnBrk="1" hangingPunct="1"/>
            <a:r>
              <a:rPr lang="en-US" dirty="0" smtClean="0"/>
              <a:t>Surface</a:t>
            </a:r>
          </a:p>
          <a:p>
            <a:pPr lvl="1" eaLnBrk="1" hangingPunct="1"/>
            <a:r>
              <a:rPr lang="en-US" dirty="0" smtClean="0"/>
              <a:t>Monitoring surface for artifacts, architecture</a:t>
            </a:r>
          </a:p>
          <a:p>
            <a:pPr eaLnBrk="1" hangingPunct="1"/>
            <a:r>
              <a:rPr lang="en-US" dirty="0" smtClean="0"/>
              <a:t>Subsurface</a:t>
            </a:r>
          </a:p>
          <a:p>
            <a:pPr lvl="1" eaLnBrk="1" hangingPunct="1"/>
            <a:r>
              <a:rPr lang="en-US" dirty="0" smtClean="0"/>
              <a:t>Test pits into the ground</a:t>
            </a:r>
          </a:p>
          <a:p>
            <a:pPr lvl="1" eaLnBrk="1" hangingPunct="1"/>
            <a:r>
              <a:rPr lang="en-US" dirty="0" err="1" smtClean="0"/>
              <a:t>Augering</a:t>
            </a:r>
            <a:r>
              <a:rPr lang="en-US" dirty="0" smtClean="0"/>
              <a:t>-using soil augers to test under ground</a:t>
            </a:r>
          </a:p>
          <a:p>
            <a:pPr lvl="1" eaLnBrk="1" hangingPunct="1"/>
            <a:r>
              <a:rPr lang="en-US" dirty="0" smtClean="0"/>
              <a:t>Bank cuts-walking along river banks</a:t>
            </a:r>
          </a:p>
          <a:p>
            <a:pPr lvl="1" eaLnBrk="1" hangingPunct="1"/>
            <a:endParaRPr lang="en-US" dirty="0" smtClean="0"/>
          </a:p>
          <a:p>
            <a:pPr lvl="1" eaLnBrk="1" hangingPunct="1"/>
            <a:endParaRPr lang="en-US" dirty="0" smtClean="0"/>
          </a:p>
        </p:txBody>
      </p:sp>
    </p:spTree>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4" descr="fig 31"/>
          <p:cNvPicPr>
            <a:picLocks noChangeAspect="1" noChangeArrowheads="1"/>
          </p:cNvPicPr>
          <p:nvPr/>
        </p:nvPicPr>
        <p:blipFill>
          <a:blip r:embed="rId2" cstate="print"/>
          <a:srcRect/>
          <a:stretch>
            <a:fillRect/>
          </a:stretch>
        </p:blipFill>
        <p:spPr>
          <a:xfrm>
            <a:off x="251520" y="260648"/>
            <a:ext cx="4264410" cy="6048672"/>
          </a:xfrm>
          <a:prstGeom prst="rect">
            <a:avLst/>
          </a:prstGeom>
          <a:noFill/>
          <a:ln/>
        </p:spPr>
      </p:pic>
      <p:pic>
        <p:nvPicPr>
          <p:cNvPr id="24578" name="Picture 2" descr="http://www.oeai.at/limeshinterland/bilder/grid_survey.jpg"/>
          <p:cNvPicPr>
            <a:picLocks noChangeAspect="1" noChangeArrowheads="1"/>
          </p:cNvPicPr>
          <p:nvPr/>
        </p:nvPicPr>
        <p:blipFill>
          <a:blip r:embed="rId3" cstate="print"/>
          <a:srcRect/>
          <a:stretch>
            <a:fillRect/>
          </a:stretch>
        </p:blipFill>
        <p:spPr bwMode="auto">
          <a:xfrm>
            <a:off x="4788024" y="1772816"/>
            <a:ext cx="4048125" cy="3038476"/>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descr="IMG_0715.JPG"/>
          <p:cNvPicPr>
            <a:picLocks noChangeAspect="1"/>
          </p:cNvPicPr>
          <p:nvPr/>
        </p:nvPicPr>
        <p:blipFill>
          <a:blip r:embed="rId2" cstate="print"/>
          <a:stretch>
            <a:fillRect/>
          </a:stretch>
        </p:blipFill>
        <p:spPr>
          <a:xfrm>
            <a:off x="0" y="381000"/>
            <a:ext cx="9144000" cy="60960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Excavation.JPG"/>
          <p:cNvPicPr>
            <a:picLocks noGrp="1" noChangeAspect="1"/>
          </p:cNvPicPr>
          <p:nvPr>
            <p:ph idx="1"/>
          </p:nvPr>
        </p:nvPicPr>
        <p:blipFill>
          <a:blip r:embed="rId2" cstate="print"/>
          <a:stretch>
            <a:fillRect/>
          </a:stretch>
        </p:blipFill>
        <p:spPr>
          <a:xfrm>
            <a:off x="179512" y="404664"/>
            <a:ext cx="3888432" cy="5832649"/>
          </a:xfrm>
        </p:spPr>
      </p:pic>
      <p:pic>
        <p:nvPicPr>
          <p:cNvPr id="5" name="Picture 4" descr="IMG_2413.JPG"/>
          <p:cNvPicPr>
            <a:picLocks noChangeAspect="1"/>
          </p:cNvPicPr>
          <p:nvPr/>
        </p:nvPicPr>
        <p:blipFill>
          <a:blip r:embed="rId3" cstate="print"/>
          <a:stretch>
            <a:fillRect/>
          </a:stretch>
        </p:blipFill>
        <p:spPr>
          <a:xfrm>
            <a:off x="4283968" y="1484784"/>
            <a:ext cx="4572000" cy="30480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endParaRPr lang="en-GB"/>
          </a:p>
        </p:txBody>
      </p:sp>
      <p:pic>
        <p:nvPicPr>
          <p:cNvPr id="4" name="Picture 4" descr="Slide6"/>
          <p:cNvPicPr>
            <a:picLocks noChangeAspect="1" noChangeArrowheads="1"/>
          </p:cNvPicPr>
          <p:nvPr/>
        </p:nvPicPr>
        <p:blipFill>
          <a:blip r:embed="rId2" cstate="print"/>
          <a:srcRect l="29137" t="2834" r="22826" b="1652"/>
          <a:stretch>
            <a:fillRect/>
          </a:stretch>
        </p:blipFill>
        <p:spPr bwMode="auto">
          <a:xfrm>
            <a:off x="539552" y="548680"/>
            <a:ext cx="3847310" cy="5904656"/>
          </a:xfrm>
          <a:prstGeom prst="rect">
            <a:avLst/>
          </a:prstGeom>
          <a:noFill/>
        </p:spPr>
      </p:pic>
      <p:pic>
        <p:nvPicPr>
          <p:cNvPr id="5" name="Picture 5" descr="Drillingmethods"/>
          <p:cNvPicPr>
            <a:picLocks noChangeAspect="1" noChangeArrowheads="1"/>
          </p:cNvPicPr>
          <p:nvPr/>
        </p:nvPicPr>
        <p:blipFill>
          <a:blip r:embed="rId3" cstate="print"/>
          <a:srcRect/>
          <a:stretch>
            <a:fillRect/>
          </a:stretch>
        </p:blipFill>
        <p:spPr bwMode="auto">
          <a:xfrm>
            <a:off x="5148064" y="119298"/>
            <a:ext cx="2520280" cy="6622070"/>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IMG_2867.JPG"/>
          <p:cNvPicPr>
            <a:picLocks noChangeAspect="1"/>
          </p:cNvPicPr>
          <p:nvPr/>
        </p:nvPicPr>
        <p:blipFill>
          <a:blip r:embed="rId2" cstate="print"/>
          <a:stretch>
            <a:fillRect/>
          </a:stretch>
        </p:blipFill>
        <p:spPr>
          <a:xfrm>
            <a:off x="0" y="381000"/>
            <a:ext cx="9144000" cy="6096000"/>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4"/>
          <p:cNvSpPr>
            <a:spLocks noChangeArrowheads="1"/>
          </p:cNvSpPr>
          <p:nvPr/>
        </p:nvSpPr>
        <p:spPr bwMode="auto">
          <a:xfrm>
            <a:off x="755650" y="1484313"/>
            <a:ext cx="4718050" cy="3662362"/>
          </a:xfrm>
          <a:prstGeom prst="rect">
            <a:avLst/>
          </a:prstGeom>
          <a:noFill/>
          <a:ln w="9525">
            <a:noFill/>
            <a:miter lim="800000"/>
            <a:headEnd/>
            <a:tailEnd/>
          </a:ln>
          <a:effectLst/>
        </p:spPr>
        <p:txBody>
          <a:bodyPr anchor="ctr">
            <a:spAutoFit/>
          </a:bodyPr>
          <a:lstStyle/>
          <a:p>
            <a:r>
              <a:rPr lang="en-GB">
                <a:latin typeface="Arial" pitchFamily="34" charset="0"/>
              </a:rPr>
              <a:t>Geophysics is the science which deals with investigating the Earth, using the methods and techniques of Physics. </a:t>
            </a:r>
          </a:p>
          <a:p>
            <a:endParaRPr lang="en-GB">
              <a:latin typeface="Arial" pitchFamily="34" charset="0"/>
            </a:endParaRPr>
          </a:p>
          <a:p>
            <a:r>
              <a:rPr lang="en-GB">
                <a:latin typeface="Arial" pitchFamily="34" charset="0"/>
              </a:rPr>
              <a:t>The physical properties of earth materials (rocks, air, and water masses) such as density, elasticity, magnetization, and electrical conductivity all allow inference about those materials to be made from measurements of the corresponding physical fields - gravity, seismic waves, magnetic fields, and various kinds of electrical fields.</a:t>
            </a:r>
          </a:p>
        </p:txBody>
      </p:sp>
      <p:pic>
        <p:nvPicPr>
          <p:cNvPr id="2053" name="Picture 5" descr="West Wittering final"/>
          <p:cNvPicPr>
            <a:picLocks noChangeAspect="1" noChangeArrowheads="1"/>
          </p:cNvPicPr>
          <p:nvPr/>
        </p:nvPicPr>
        <p:blipFill>
          <a:blip r:embed="rId2" cstate="print"/>
          <a:srcRect/>
          <a:stretch>
            <a:fillRect/>
          </a:stretch>
        </p:blipFill>
        <p:spPr bwMode="auto">
          <a:xfrm>
            <a:off x="5435600" y="3933825"/>
            <a:ext cx="2889250" cy="2225675"/>
          </a:xfrm>
          <a:prstGeom prst="rect">
            <a:avLst/>
          </a:prstGeom>
          <a:noFill/>
        </p:spPr>
      </p:pic>
      <p:pic>
        <p:nvPicPr>
          <p:cNvPr id="2054" name="Picture 6" descr="Mt Comfortchurch detailedres"/>
          <p:cNvPicPr>
            <a:picLocks noChangeAspect="1" noChangeArrowheads="1"/>
          </p:cNvPicPr>
          <p:nvPr/>
        </p:nvPicPr>
        <p:blipFill>
          <a:blip r:embed="rId3" cstate="print"/>
          <a:srcRect/>
          <a:stretch>
            <a:fillRect/>
          </a:stretch>
        </p:blipFill>
        <p:spPr bwMode="auto">
          <a:xfrm>
            <a:off x="5867400" y="765175"/>
            <a:ext cx="2228850" cy="2857500"/>
          </a:xfrm>
          <a:prstGeom prst="rect">
            <a:avLst/>
          </a:prstGeom>
          <a:noFill/>
        </p:spPr>
      </p:pic>
      <p:sp>
        <p:nvSpPr>
          <p:cNvPr id="2055" name="Text Box 7"/>
          <p:cNvSpPr txBox="1">
            <a:spLocks noChangeArrowheads="1"/>
          </p:cNvSpPr>
          <p:nvPr/>
        </p:nvSpPr>
        <p:spPr bwMode="auto">
          <a:xfrm>
            <a:off x="592138" y="423863"/>
            <a:ext cx="4179887" cy="457200"/>
          </a:xfrm>
          <a:prstGeom prst="rect">
            <a:avLst/>
          </a:prstGeom>
          <a:noFill/>
          <a:ln w="9525">
            <a:noFill/>
            <a:miter lim="800000"/>
            <a:headEnd/>
            <a:tailEnd/>
          </a:ln>
          <a:effectLst/>
        </p:spPr>
        <p:txBody>
          <a:bodyPr wrap="none">
            <a:spAutoFit/>
          </a:bodyPr>
          <a:lstStyle/>
          <a:p>
            <a:r>
              <a:rPr lang="en-GB" sz="2400" b="1">
                <a:latin typeface="Arial" pitchFamily="34" charset="0"/>
              </a:rPr>
              <a:t>Archaeological Geophysics</a:t>
            </a: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endParaRPr lang="en-US"/>
          </a:p>
        </p:txBody>
      </p:sp>
      <p:sp>
        <p:nvSpPr>
          <p:cNvPr id="8195" name="Rectangle 3"/>
          <p:cNvSpPr>
            <a:spLocks noGrp="1" noChangeArrowheads="1"/>
          </p:cNvSpPr>
          <p:nvPr>
            <p:ph type="body" idx="1"/>
          </p:nvPr>
        </p:nvSpPr>
        <p:spPr/>
        <p:txBody>
          <a:bodyPr/>
          <a:lstStyle/>
          <a:p>
            <a:r>
              <a:rPr lang="en-US"/>
              <a:t>Non- destructive</a:t>
            </a:r>
            <a:r>
              <a:rPr lang="en-GB"/>
              <a:t>, hence</a:t>
            </a:r>
            <a:r>
              <a:rPr lang="en-US"/>
              <a:t> preserving sites for the future</a:t>
            </a:r>
            <a:r>
              <a:rPr lang="en-GB"/>
              <a:t>.</a:t>
            </a:r>
            <a:r>
              <a:rPr lang="en-US"/>
              <a:t>  </a:t>
            </a:r>
          </a:p>
          <a:p>
            <a:r>
              <a:rPr lang="en-US"/>
              <a:t>Fast and can be fitted in with agricultural operations</a:t>
            </a:r>
            <a:r>
              <a:rPr lang="en-GB"/>
              <a:t>.</a:t>
            </a:r>
            <a:r>
              <a:rPr lang="en-US"/>
              <a:t>  </a:t>
            </a:r>
          </a:p>
          <a:p>
            <a:r>
              <a:rPr lang="en-US"/>
              <a:t>Inexpensive compared with excavating the site</a:t>
            </a:r>
            <a:r>
              <a:rPr lang="en-GB"/>
              <a:t>.</a:t>
            </a:r>
            <a:r>
              <a:rPr lang="en-US"/>
              <a:t>  </a:t>
            </a:r>
          </a:p>
          <a:p>
            <a:r>
              <a:rPr lang="en-US"/>
              <a:t>Enables excavation to be targeted and minimised</a:t>
            </a:r>
            <a:r>
              <a:rPr lang="en-GB"/>
              <a:t>.</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t>Ground Penetrating Radar</a:t>
            </a:r>
          </a:p>
        </p:txBody>
      </p:sp>
      <p:sp>
        <p:nvSpPr>
          <p:cNvPr id="29699" name="Rectangle 3"/>
          <p:cNvSpPr>
            <a:spLocks noGrp="1" noChangeArrowheads="1"/>
          </p:cNvSpPr>
          <p:nvPr>
            <p:ph type="body" idx="1"/>
          </p:nvPr>
        </p:nvSpPr>
        <p:spPr/>
        <p:txBody>
          <a:bodyPr/>
          <a:lstStyle/>
          <a:p>
            <a:pPr>
              <a:lnSpc>
                <a:spcPct val="80000"/>
              </a:lnSpc>
            </a:pPr>
            <a:r>
              <a:rPr lang="en-GB" sz="2000"/>
              <a:t>Working on the same principle as normal radar for picking up planes, the instrument consists of an antenna which sends out electromagnetic pulses into the ground which reflect off objects and are picked up again by a receiving antenna. </a:t>
            </a:r>
          </a:p>
          <a:p>
            <a:pPr>
              <a:lnSpc>
                <a:spcPct val="80000"/>
              </a:lnSpc>
            </a:pPr>
            <a:r>
              <a:rPr lang="en-GB" sz="2000"/>
              <a:t>The resulting wave will show the strength of reflections over time, with the length of time taken to receive the signal back being an indicator of depth. </a:t>
            </a:r>
          </a:p>
          <a:p>
            <a:pPr>
              <a:lnSpc>
                <a:spcPct val="80000"/>
              </a:lnSpc>
            </a:pPr>
            <a:r>
              <a:rPr lang="en-GB" sz="2000"/>
              <a:t>A greater part of the signal is reflected back when there is an increase in density within the ground, say for instance when the wave travels from topsoil into bedrock, or a wall. This makes the system good for showing changes in stratigraphy. </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31" name="Rectangle 7"/>
          <p:cNvSpPr>
            <a:spLocks noGrp="1" noChangeArrowheads="1"/>
          </p:cNvSpPr>
          <p:nvPr>
            <p:ph type="title"/>
          </p:nvPr>
        </p:nvSpPr>
        <p:spPr/>
        <p:txBody>
          <a:bodyPr/>
          <a:lstStyle/>
          <a:p>
            <a:r>
              <a:rPr lang="en-GB"/>
              <a:t>GPR methods</a:t>
            </a:r>
          </a:p>
        </p:txBody>
      </p:sp>
      <p:pic>
        <p:nvPicPr>
          <p:cNvPr id="26630" name="Picture 6" descr="Radramethods"/>
          <p:cNvPicPr>
            <a:picLocks noGrp="1" noChangeAspect="1" noChangeArrowheads="1"/>
          </p:cNvPicPr>
          <p:nvPr>
            <p:ph sz="half" idx="1"/>
          </p:nvPr>
        </p:nvPicPr>
        <p:blipFill>
          <a:blip r:embed="rId2" cstate="print"/>
          <a:srcRect/>
          <a:stretch>
            <a:fillRect/>
          </a:stretch>
        </p:blipFill>
        <p:spPr>
          <a:xfrm>
            <a:off x="817563" y="1600200"/>
            <a:ext cx="3316287" cy="4530725"/>
          </a:xfrm>
          <a:noFill/>
          <a:ln/>
        </p:spPr>
      </p:pic>
      <p:pic>
        <p:nvPicPr>
          <p:cNvPr id="26633" name="Picture 9" descr="Mt ComfortchurchGPR"/>
          <p:cNvPicPr>
            <a:picLocks noGrp="1" noChangeAspect="1" noChangeArrowheads="1"/>
          </p:cNvPicPr>
          <p:nvPr>
            <p:ph sz="half" idx="2"/>
          </p:nvPr>
        </p:nvPicPr>
        <p:blipFill>
          <a:blip r:embed="rId3" cstate="print"/>
          <a:srcRect/>
          <a:stretch>
            <a:fillRect/>
          </a:stretch>
        </p:blipFill>
        <p:spPr>
          <a:xfrm>
            <a:off x="4648200" y="2324100"/>
            <a:ext cx="4038600" cy="3082925"/>
          </a:xfrm>
          <a:noFill/>
          <a:ln/>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8" name="Rectangle 4"/>
          <p:cNvSpPr>
            <a:spLocks noGrp="1" noChangeArrowheads="1"/>
          </p:cNvSpPr>
          <p:nvPr>
            <p:ph type="title"/>
          </p:nvPr>
        </p:nvSpPr>
        <p:spPr/>
        <p:txBody>
          <a:bodyPr/>
          <a:lstStyle/>
          <a:p>
            <a:r>
              <a:rPr lang="en-GB"/>
              <a:t>GPR data processing</a:t>
            </a:r>
          </a:p>
        </p:txBody>
      </p:sp>
      <p:pic>
        <p:nvPicPr>
          <p:cNvPr id="16391" name="Picture 7" descr="Unprocessedradar"/>
          <p:cNvPicPr>
            <a:picLocks noGrp="1" noChangeAspect="1" noChangeArrowheads="1"/>
          </p:cNvPicPr>
          <p:nvPr>
            <p:ph sz="half" idx="1"/>
          </p:nvPr>
        </p:nvPicPr>
        <p:blipFill>
          <a:blip r:embed="rId2" cstate="print"/>
          <a:srcRect/>
          <a:stretch>
            <a:fillRect/>
          </a:stretch>
        </p:blipFill>
        <p:spPr>
          <a:xfrm>
            <a:off x="623888" y="2665413"/>
            <a:ext cx="3705225" cy="2400300"/>
          </a:xfrm>
          <a:noFill/>
          <a:ln/>
        </p:spPr>
      </p:pic>
      <p:pic>
        <p:nvPicPr>
          <p:cNvPr id="16392" name="Picture 8" descr="Pitdwelling in processed radar"/>
          <p:cNvPicPr>
            <a:picLocks noGrp="1" noChangeAspect="1" noChangeArrowheads="1"/>
          </p:cNvPicPr>
          <p:nvPr>
            <p:ph sz="half" idx="2"/>
          </p:nvPr>
        </p:nvPicPr>
        <p:blipFill>
          <a:blip r:embed="rId3" cstate="print"/>
          <a:srcRect/>
          <a:stretch>
            <a:fillRect/>
          </a:stretch>
        </p:blipFill>
        <p:spPr>
          <a:xfrm>
            <a:off x="4648200" y="2563813"/>
            <a:ext cx="4038600" cy="2601912"/>
          </a:xfrm>
          <a:noFill/>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4"/>
          <p:cNvSpPr>
            <a:spLocks noGrp="1" noChangeArrowheads="1"/>
          </p:cNvSpPr>
          <p:nvPr>
            <p:ph type="title"/>
          </p:nvPr>
        </p:nvSpPr>
        <p:spPr/>
        <p:txBody>
          <a:bodyPr/>
          <a:lstStyle/>
          <a:p>
            <a:r>
              <a:rPr lang="en-GB"/>
              <a:t>Grave Cut shown by GPR</a:t>
            </a:r>
          </a:p>
        </p:txBody>
      </p:sp>
      <p:pic>
        <p:nvPicPr>
          <p:cNvPr id="18438" name="Picture 6" descr="GravecutGPR"/>
          <p:cNvPicPr>
            <a:picLocks noGrp="1" noChangeAspect="1" noChangeArrowheads="1"/>
          </p:cNvPicPr>
          <p:nvPr>
            <p:ph idx="1"/>
          </p:nvPr>
        </p:nvPicPr>
        <p:blipFill>
          <a:blip r:embed="rId2" cstate="print"/>
          <a:srcRect/>
          <a:stretch>
            <a:fillRect/>
          </a:stretch>
        </p:blipFill>
        <p:spPr>
          <a:xfrm>
            <a:off x="1331913" y="2349500"/>
            <a:ext cx="5553075" cy="3105150"/>
          </a:xfrm>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Magnetometry</a:t>
            </a:r>
          </a:p>
        </p:txBody>
      </p:sp>
      <p:sp>
        <p:nvSpPr>
          <p:cNvPr id="3075" name="Rectangle 3"/>
          <p:cNvSpPr>
            <a:spLocks noGrp="1" noChangeArrowheads="1"/>
          </p:cNvSpPr>
          <p:nvPr>
            <p:ph type="body" idx="1"/>
          </p:nvPr>
        </p:nvSpPr>
        <p:spPr/>
        <p:txBody>
          <a:bodyPr/>
          <a:lstStyle/>
          <a:p>
            <a:pPr>
              <a:buFont typeface="Wingdings" pitchFamily="2" charset="2"/>
              <a:buNone/>
            </a:pPr>
            <a:endParaRPr lang="en-GB"/>
          </a:p>
          <a:p>
            <a:r>
              <a:rPr lang="en-GB"/>
              <a:t>Detailed magnetic survey known as magnetometry is an effective and efficient geophysical survey technique.</a:t>
            </a:r>
          </a:p>
          <a:p>
            <a:r>
              <a:rPr lang="en-GB"/>
              <a:t>It can be used to define areas of past human activity by mapping spatial variations and contrast in the magnetic properties of soil, subsoil and bedrock.</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4" name="Rectangle 4"/>
          <p:cNvSpPr>
            <a:spLocks noGrp="1" noChangeArrowheads="1"/>
          </p:cNvSpPr>
          <p:nvPr>
            <p:ph type="title"/>
          </p:nvPr>
        </p:nvSpPr>
        <p:spPr/>
        <p:txBody>
          <a:bodyPr>
            <a:normAutofit fontScale="90000"/>
          </a:bodyPr>
          <a:lstStyle/>
          <a:p>
            <a:r>
              <a:rPr lang="en-GB" sz="4000"/>
              <a:t>Fluxgate gradiometer and Bartington meters</a:t>
            </a:r>
          </a:p>
        </p:txBody>
      </p:sp>
      <p:pic>
        <p:nvPicPr>
          <p:cNvPr id="30727" name="Picture 7" descr="Gordon with Bartington Mag"/>
          <p:cNvPicPr>
            <a:picLocks noGrp="1" noChangeAspect="1" noChangeArrowheads="1"/>
          </p:cNvPicPr>
          <p:nvPr>
            <p:ph sz="half" idx="1"/>
          </p:nvPr>
        </p:nvPicPr>
        <p:blipFill>
          <a:blip r:embed="rId2" cstate="print"/>
          <a:srcRect/>
          <a:stretch>
            <a:fillRect/>
          </a:stretch>
        </p:blipFill>
        <p:spPr>
          <a:xfrm>
            <a:off x="457200" y="2351088"/>
            <a:ext cx="4038600" cy="3028950"/>
          </a:xfrm>
          <a:noFill/>
          <a:ln/>
        </p:spPr>
      </p:pic>
      <p:pic>
        <p:nvPicPr>
          <p:cNvPr id="30728" name="Picture 8" descr="IMG_0564"/>
          <p:cNvPicPr>
            <a:picLocks noGrp="1" noChangeAspect="1" noChangeArrowheads="1"/>
          </p:cNvPicPr>
          <p:nvPr>
            <p:ph sz="half" idx="2"/>
          </p:nvPr>
        </p:nvPicPr>
        <p:blipFill>
          <a:blip r:embed="rId3" cstate="print"/>
          <a:srcRect/>
          <a:stretch>
            <a:fillRect/>
          </a:stretch>
        </p:blipFill>
        <p:spPr>
          <a:xfrm>
            <a:off x="4648200" y="2519363"/>
            <a:ext cx="4038600" cy="2692400"/>
          </a:xfrm>
          <a:noFill/>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4" name="Rectangle 4"/>
          <p:cNvSpPr>
            <a:spLocks noGrp="1" noChangeArrowheads="1"/>
          </p:cNvSpPr>
          <p:nvPr>
            <p:ph type="title"/>
          </p:nvPr>
        </p:nvSpPr>
        <p:spPr>
          <a:xfrm>
            <a:off x="395536" y="332656"/>
            <a:ext cx="8229600" cy="1143000"/>
          </a:xfrm>
        </p:spPr>
        <p:txBody>
          <a:bodyPr/>
          <a:lstStyle/>
          <a:p>
            <a:r>
              <a:rPr lang="en-GB" dirty="0"/>
              <a:t>Gradiometer survey</a:t>
            </a:r>
          </a:p>
        </p:txBody>
      </p:sp>
      <p:pic>
        <p:nvPicPr>
          <p:cNvPr id="20486" name="Picture 6" descr="fluxgrad"/>
          <p:cNvPicPr>
            <a:picLocks noGrp="1" noChangeAspect="1" noChangeArrowheads="1"/>
          </p:cNvPicPr>
          <p:nvPr>
            <p:ph idx="1"/>
          </p:nvPr>
        </p:nvPicPr>
        <p:blipFill>
          <a:blip r:embed="rId2" cstate="print"/>
          <a:srcRect/>
          <a:stretch>
            <a:fillRect/>
          </a:stretch>
        </p:blipFill>
        <p:spPr>
          <a:xfrm>
            <a:off x="1652588" y="1600200"/>
            <a:ext cx="5838825" cy="4530725"/>
          </a:xfrm>
          <a:noFill/>
          <a:ln/>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b="1"/>
              <a:t>Resistivity</a:t>
            </a:r>
          </a:p>
        </p:txBody>
      </p:sp>
      <p:sp>
        <p:nvSpPr>
          <p:cNvPr id="4099" name="Rectangle 3"/>
          <p:cNvSpPr>
            <a:spLocks noGrp="1" noChangeArrowheads="1"/>
          </p:cNvSpPr>
          <p:nvPr>
            <p:ph type="body" idx="1"/>
          </p:nvPr>
        </p:nvSpPr>
        <p:spPr/>
        <p:txBody>
          <a:bodyPr/>
          <a:lstStyle/>
          <a:p>
            <a:pPr>
              <a:lnSpc>
                <a:spcPct val="80000"/>
              </a:lnSpc>
              <a:buFont typeface="Wingdings" pitchFamily="2" charset="2"/>
              <a:buNone/>
            </a:pPr>
            <a:endParaRPr lang="en-GB" sz="2800"/>
          </a:p>
          <a:p>
            <a:pPr>
              <a:lnSpc>
                <a:spcPct val="80000"/>
              </a:lnSpc>
            </a:pPr>
            <a:r>
              <a:rPr lang="en-GB" sz="2800"/>
              <a:t>The electrical resistance or resistivity of the soil depends upon the moisture content and distribution within the soil. </a:t>
            </a:r>
          </a:p>
          <a:p>
            <a:pPr>
              <a:lnSpc>
                <a:spcPct val="80000"/>
              </a:lnSpc>
            </a:pPr>
            <a:r>
              <a:rPr lang="en-GB" sz="2800"/>
              <a:t>Buried features such as walls can affect the moisture distribution and are usually more moisture resistant than other features such as the infill of a ditch. </a:t>
            </a:r>
          </a:p>
          <a:p>
            <a:pPr>
              <a:lnSpc>
                <a:spcPct val="80000"/>
              </a:lnSpc>
            </a:pPr>
            <a:r>
              <a:rPr lang="en-GB" sz="2800"/>
              <a:t>A stone wall will generally give a high resistance response and the moisture retentive content of a ditch can give a low resistance response.</a:t>
            </a: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2" name="Rectangle 4"/>
          <p:cNvSpPr>
            <a:spLocks noGrp="1" noChangeArrowheads="1"/>
          </p:cNvSpPr>
          <p:nvPr>
            <p:ph type="title"/>
          </p:nvPr>
        </p:nvSpPr>
        <p:spPr/>
        <p:txBody>
          <a:bodyPr/>
          <a:lstStyle/>
          <a:p>
            <a:r>
              <a:rPr lang="en-GB"/>
              <a:t>Resistivity survey</a:t>
            </a:r>
          </a:p>
        </p:txBody>
      </p:sp>
      <p:pic>
        <p:nvPicPr>
          <p:cNvPr id="22534" name="Picture 6" descr="For Clark resist"/>
          <p:cNvPicPr>
            <a:picLocks noGrp="1" noChangeAspect="1" noChangeArrowheads="1"/>
          </p:cNvPicPr>
          <p:nvPr>
            <p:ph idx="1"/>
          </p:nvPr>
        </p:nvPicPr>
        <p:blipFill>
          <a:blip r:embed="rId2" cstate="print"/>
          <a:srcRect/>
          <a:stretch>
            <a:fillRect/>
          </a:stretch>
        </p:blipFill>
        <p:spPr>
          <a:xfrm>
            <a:off x="1547813" y="2227263"/>
            <a:ext cx="6048375" cy="3276600"/>
          </a:xfrm>
          <a:noFill/>
          <a:ln/>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80" name="Rectangle 4"/>
          <p:cNvSpPr>
            <a:spLocks noGrp="1" noChangeArrowheads="1"/>
          </p:cNvSpPr>
          <p:nvPr>
            <p:ph type="title"/>
          </p:nvPr>
        </p:nvSpPr>
        <p:spPr/>
        <p:txBody>
          <a:bodyPr/>
          <a:lstStyle/>
          <a:p>
            <a:r>
              <a:rPr lang="en-GB"/>
              <a:t>Electro magnetic surveying</a:t>
            </a:r>
          </a:p>
        </p:txBody>
      </p:sp>
      <p:pic>
        <p:nvPicPr>
          <p:cNvPr id="24582" name="Picture 6" descr="Fort Clark EM"/>
          <p:cNvPicPr>
            <a:picLocks noGrp="1" noChangeAspect="1" noChangeArrowheads="1"/>
          </p:cNvPicPr>
          <p:nvPr>
            <p:ph idx="1"/>
          </p:nvPr>
        </p:nvPicPr>
        <p:blipFill>
          <a:blip r:embed="rId2" cstate="print"/>
          <a:srcRect/>
          <a:stretch>
            <a:fillRect/>
          </a:stretch>
        </p:blipFill>
        <p:spPr>
          <a:xfrm>
            <a:off x="2185988" y="2008188"/>
            <a:ext cx="4772025" cy="3714750"/>
          </a:xfrm>
          <a:noFill/>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2" name="Rectangle 4"/>
          <p:cNvSpPr>
            <a:spLocks noGrp="1" noChangeArrowheads="1"/>
          </p:cNvSpPr>
          <p:nvPr>
            <p:ph type="title"/>
          </p:nvPr>
        </p:nvSpPr>
        <p:spPr/>
        <p:txBody>
          <a:bodyPr/>
          <a:lstStyle/>
          <a:p>
            <a:r>
              <a:rPr lang="en-GB"/>
              <a:t>Syscal electrical sections</a:t>
            </a:r>
          </a:p>
        </p:txBody>
      </p:sp>
      <p:pic>
        <p:nvPicPr>
          <p:cNvPr id="32775" name="Picture 7" descr="hols03 046"/>
          <p:cNvPicPr>
            <a:picLocks noGrp="1" noChangeAspect="1" noChangeArrowheads="1"/>
          </p:cNvPicPr>
          <p:nvPr>
            <p:ph sz="half" idx="1"/>
          </p:nvPr>
        </p:nvPicPr>
        <p:blipFill>
          <a:blip r:embed="rId2" cstate="print"/>
          <a:srcRect/>
          <a:stretch>
            <a:fillRect/>
          </a:stretch>
        </p:blipFill>
        <p:spPr>
          <a:xfrm>
            <a:off x="457200" y="2351088"/>
            <a:ext cx="4038600" cy="3028950"/>
          </a:xfrm>
          <a:noFill/>
          <a:ln/>
        </p:spPr>
      </p:pic>
      <p:pic>
        <p:nvPicPr>
          <p:cNvPr id="32776" name="Picture 8" descr="hols03 047"/>
          <p:cNvPicPr>
            <a:picLocks noGrp="1" noChangeAspect="1" noChangeArrowheads="1"/>
          </p:cNvPicPr>
          <p:nvPr>
            <p:ph sz="half" idx="2"/>
          </p:nvPr>
        </p:nvPicPr>
        <p:blipFill>
          <a:blip r:embed="rId3" cstate="print"/>
          <a:srcRect/>
          <a:stretch>
            <a:fillRect/>
          </a:stretch>
        </p:blipFill>
        <p:spPr>
          <a:xfrm>
            <a:off x="4648200" y="2351088"/>
            <a:ext cx="4038600" cy="3028950"/>
          </a:xfrm>
          <a:noFill/>
          <a:ln/>
        </p:spPr>
      </p:pic>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0" name="Rectangle 4"/>
          <p:cNvSpPr>
            <a:spLocks noGrp="1" noChangeArrowheads="1"/>
          </p:cNvSpPr>
          <p:nvPr>
            <p:ph type="title"/>
          </p:nvPr>
        </p:nvSpPr>
        <p:spPr>
          <a:xfrm>
            <a:off x="395536" y="188640"/>
            <a:ext cx="8229600" cy="1143000"/>
          </a:xfrm>
        </p:spPr>
        <p:txBody>
          <a:bodyPr/>
          <a:lstStyle/>
          <a:p>
            <a:r>
              <a:rPr lang="en-GB" dirty="0"/>
              <a:t>Tracking Buried Channels</a:t>
            </a:r>
          </a:p>
        </p:txBody>
      </p:sp>
      <p:pic>
        <p:nvPicPr>
          <p:cNvPr id="34822" name="Picture 6" descr="Figure 14"/>
          <p:cNvPicPr>
            <a:picLocks noGrp="1" noChangeAspect="1" noChangeArrowheads="1"/>
          </p:cNvPicPr>
          <p:nvPr>
            <p:ph idx="1"/>
          </p:nvPr>
        </p:nvPicPr>
        <p:blipFill>
          <a:blip r:embed="rId2" cstate="print"/>
          <a:srcRect l="10674" t="13346" r="7071" b="11956"/>
          <a:stretch>
            <a:fillRect/>
          </a:stretch>
        </p:blipFill>
        <p:spPr>
          <a:xfrm>
            <a:off x="611560" y="1348073"/>
            <a:ext cx="8136904" cy="5542529"/>
          </a:xfrm>
          <a:noFill/>
          <a:ln/>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8" name="Rectangle 4"/>
          <p:cNvSpPr>
            <a:spLocks noGrp="1" noChangeArrowheads="1"/>
          </p:cNvSpPr>
          <p:nvPr>
            <p:ph type="title"/>
          </p:nvPr>
        </p:nvSpPr>
        <p:spPr/>
        <p:txBody>
          <a:bodyPr/>
          <a:lstStyle/>
          <a:p>
            <a:endParaRPr lang="en-US" dirty="0"/>
          </a:p>
        </p:txBody>
      </p:sp>
      <p:pic>
        <p:nvPicPr>
          <p:cNvPr id="36870" name="Picture 6" descr="Figure 25"/>
          <p:cNvPicPr>
            <a:picLocks noGrp="1" noChangeAspect="1" noChangeArrowheads="1"/>
          </p:cNvPicPr>
          <p:nvPr>
            <p:ph idx="1"/>
          </p:nvPr>
        </p:nvPicPr>
        <p:blipFill>
          <a:blip r:embed="rId2" cstate="print"/>
          <a:srcRect l="15050" t="7641" r="19039" b="8307"/>
          <a:stretch>
            <a:fillRect/>
          </a:stretch>
        </p:blipFill>
        <p:spPr>
          <a:xfrm>
            <a:off x="755576" y="188640"/>
            <a:ext cx="6972513" cy="6669360"/>
          </a:xfrm>
          <a:noFill/>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descr="EM31 survey.JPG"/>
          <p:cNvPicPr>
            <a:picLocks noGrp="1" noChangeAspect="1"/>
          </p:cNvPicPr>
          <p:nvPr>
            <p:ph idx="1"/>
          </p:nvPr>
        </p:nvPicPr>
        <p:blipFill>
          <a:blip r:embed="rId2" cstate="print"/>
          <a:srcRect l="9328" r="21355"/>
          <a:stretch>
            <a:fillRect/>
          </a:stretch>
        </p:blipFill>
        <p:spPr>
          <a:xfrm>
            <a:off x="0" y="1988840"/>
            <a:ext cx="2411760" cy="2319536"/>
          </a:xfrm>
        </p:spPr>
      </p:pic>
      <p:pic>
        <p:nvPicPr>
          <p:cNvPr id="6" name="Picture 5" descr="em31_drift.jpg"/>
          <p:cNvPicPr>
            <a:picLocks noChangeAspect="1"/>
          </p:cNvPicPr>
          <p:nvPr/>
        </p:nvPicPr>
        <p:blipFill>
          <a:blip r:embed="rId3" cstate="print"/>
          <a:srcRect l="24800" t="3162" r="1176" b="13199"/>
          <a:stretch>
            <a:fillRect/>
          </a:stretch>
        </p:blipFill>
        <p:spPr>
          <a:xfrm>
            <a:off x="2375248" y="548680"/>
            <a:ext cx="6768752" cy="5400600"/>
          </a:xfrm>
          <a:prstGeom prst="rect">
            <a:avLst/>
          </a:prstGeom>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IMG_5763.JPG"/>
          <p:cNvPicPr>
            <a:picLocks noChangeAspect="1"/>
          </p:cNvPicPr>
          <p:nvPr/>
        </p:nvPicPr>
        <p:blipFill>
          <a:blip r:embed="rId2" cstate="print"/>
          <a:stretch>
            <a:fillRect/>
          </a:stretch>
        </p:blipFill>
        <p:spPr>
          <a:xfrm>
            <a:off x="611560" y="1052736"/>
            <a:ext cx="2622037" cy="3933056"/>
          </a:xfrm>
          <a:prstGeom prst="rect">
            <a:avLst/>
          </a:prstGeom>
        </p:spPr>
      </p:pic>
      <p:pic>
        <p:nvPicPr>
          <p:cNvPr id="4" name="Picture 3" descr="Slide4.TIF"/>
          <p:cNvPicPr>
            <a:picLocks noChangeAspect="1"/>
          </p:cNvPicPr>
          <p:nvPr/>
        </p:nvPicPr>
        <p:blipFill>
          <a:blip r:embed="rId3" cstate="print"/>
          <a:stretch>
            <a:fillRect/>
          </a:stretch>
        </p:blipFill>
        <p:spPr>
          <a:xfrm>
            <a:off x="3419872" y="1124744"/>
            <a:ext cx="5724128" cy="4293096"/>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990600" y="0"/>
            <a:ext cx="7772400" cy="1143000"/>
          </a:xfrm>
        </p:spPr>
        <p:txBody>
          <a:bodyPr/>
          <a:lstStyle/>
          <a:p>
            <a:pPr eaLnBrk="1" fontAlgn="auto" hangingPunct="1">
              <a:spcAft>
                <a:spcPts val="0"/>
              </a:spcAft>
              <a:defRPr/>
            </a:pPr>
            <a:r>
              <a:rPr lang="en-US" dirty="0">
                <a:solidFill>
                  <a:schemeClr val="tx2">
                    <a:satMod val="130000"/>
                  </a:schemeClr>
                </a:solidFill>
              </a:rPr>
              <a:t>Aerial Photography</a:t>
            </a:r>
          </a:p>
        </p:txBody>
      </p:sp>
      <p:pic>
        <p:nvPicPr>
          <p:cNvPr id="29699" name="Picture 3" descr="samarra"/>
          <p:cNvPicPr>
            <a:picLocks noChangeAspect="1" noChangeArrowheads="1"/>
          </p:cNvPicPr>
          <p:nvPr/>
        </p:nvPicPr>
        <p:blipFill>
          <a:blip r:embed="rId2" cstate="print"/>
          <a:srcRect/>
          <a:stretch>
            <a:fillRect/>
          </a:stretch>
        </p:blipFill>
        <p:spPr bwMode="auto">
          <a:xfrm>
            <a:off x="1066800" y="1143000"/>
            <a:ext cx="6400800" cy="4000500"/>
          </a:xfrm>
          <a:prstGeom prst="rect">
            <a:avLst/>
          </a:prstGeom>
          <a:noFill/>
          <a:ln w="9525">
            <a:noFill/>
            <a:miter lim="800000"/>
            <a:headEnd/>
            <a:tailEnd/>
          </a:ln>
        </p:spPr>
      </p:pic>
      <p:sp>
        <p:nvSpPr>
          <p:cNvPr id="29700" name="Text Box 4"/>
          <p:cNvSpPr txBox="1">
            <a:spLocks noChangeArrowheads="1"/>
          </p:cNvSpPr>
          <p:nvPr/>
        </p:nvSpPr>
        <p:spPr bwMode="auto">
          <a:xfrm>
            <a:off x="533400" y="5257800"/>
            <a:ext cx="8610600" cy="1552575"/>
          </a:xfrm>
          <a:prstGeom prst="rect">
            <a:avLst/>
          </a:prstGeom>
          <a:noFill/>
          <a:ln w="9525">
            <a:noFill/>
            <a:miter lim="800000"/>
            <a:headEnd/>
            <a:tailEnd/>
          </a:ln>
        </p:spPr>
        <p:txBody>
          <a:bodyPr>
            <a:spAutoFit/>
          </a:bodyPr>
          <a:lstStyle/>
          <a:p>
            <a:r>
              <a:rPr lang="en-US" sz="2400" b="0">
                <a:latin typeface="Times New Roman" pitchFamily="16" charset="0"/>
              </a:rPr>
              <a:t>Samarra' is a town on the east bank of the middle Tigris in Iraq, 125 km north of Baghdad, Between A.D. 836 and 892 it was the capital of the Abbasid Caliphs. Samarra’ expanded to an occupied area of 57 km², one of the largest cities of ancient times. </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images.smh.com.au/2009/03/17/420877/Iraq-Samarra-Satellite-600x400.jpg"/>
          <p:cNvPicPr>
            <a:picLocks noChangeAspect="1" noChangeArrowheads="1"/>
          </p:cNvPicPr>
          <p:nvPr/>
        </p:nvPicPr>
        <p:blipFill>
          <a:blip r:embed="rId2" cstate="print"/>
          <a:srcRect/>
          <a:stretch>
            <a:fillRect/>
          </a:stretch>
        </p:blipFill>
        <p:spPr bwMode="auto">
          <a:xfrm>
            <a:off x="395536" y="836712"/>
            <a:ext cx="8390495" cy="4824536"/>
          </a:xfrm>
          <a:prstGeom prst="rect">
            <a:avLst/>
          </a:prstGeom>
          <a:noFill/>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8" name="Picture 2"/>
          <p:cNvPicPr>
            <a:picLocks noChangeAspect="1" noChangeArrowheads="1"/>
          </p:cNvPicPr>
          <p:nvPr/>
        </p:nvPicPr>
        <p:blipFill>
          <a:blip r:embed="rId2" cstate="print"/>
          <a:srcRect l="18042" t="8786" r="1160" b="8854"/>
          <a:stretch>
            <a:fillRect/>
          </a:stretch>
        </p:blipFill>
        <p:spPr bwMode="auto">
          <a:xfrm>
            <a:off x="611560" y="908720"/>
            <a:ext cx="8250999" cy="5256584"/>
          </a:xfrm>
          <a:prstGeom prst="rect">
            <a:avLst/>
          </a:prstGeom>
          <a:noFill/>
          <a:ln w="9525">
            <a:noFill/>
            <a:miter lim="800000"/>
            <a:headEnd/>
            <a:tailEnd/>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p:cNvPicPr>
            <a:picLocks noChangeAspect="1" noChangeArrowheads="1"/>
          </p:cNvPicPr>
          <p:nvPr/>
        </p:nvPicPr>
        <p:blipFill>
          <a:blip r:embed="rId2" cstate="print"/>
          <a:srcRect l="19327" t="8434"/>
          <a:stretch>
            <a:fillRect/>
          </a:stretch>
        </p:blipFill>
        <p:spPr bwMode="auto">
          <a:xfrm>
            <a:off x="467544" y="188640"/>
            <a:ext cx="8425025" cy="5976664"/>
          </a:xfrm>
          <a:prstGeom prst="rect">
            <a:avLst/>
          </a:prstGeom>
          <a:noFill/>
          <a:ln w="9525">
            <a:noFill/>
            <a:miter lim="800000"/>
            <a:headEnd/>
            <a:tailEnd/>
          </a:ln>
        </p:spPr>
      </p:pic>
      <p:cxnSp>
        <p:nvCxnSpPr>
          <p:cNvPr id="4" name="Straight Arrow Connector 3"/>
          <p:cNvCxnSpPr/>
          <p:nvPr/>
        </p:nvCxnSpPr>
        <p:spPr>
          <a:xfrm flipV="1">
            <a:off x="3131840" y="2636912"/>
            <a:ext cx="360040" cy="288032"/>
          </a:xfrm>
          <a:prstGeom prst="straightConnector1">
            <a:avLst/>
          </a:prstGeom>
          <a:ln w="25400">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308</TotalTime>
  <Words>603</Words>
  <Application>Microsoft Office PowerPoint</Application>
  <PresentationFormat>On-screen Show (4:3)</PresentationFormat>
  <Paragraphs>82</Paragraphs>
  <Slides>37</Slides>
  <Notes>0</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Flow</vt:lpstr>
      <vt:lpstr>Finding archaeological sites</vt:lpstr>
      <vt:lpstr>Finding Sites </vt:lpstr>
      <vt:lpstr> Accidental finding: Iceman-1991 Austrian/Italian Alps</vt:lpstr>
      <vt:lpstr>Accidental: The Paleolithic Cave Paintings of Lascaux, France</vt:lpstr>
      <vt:lpstr>Great Hall of Bulls Lascaux, France</vt:lpstr>
      <vt:lpstr>Reading the Landscape</vt:lpstr>
      <vt:lpstr>Slide 7</vt:lpstr>
      <vt:lpstr>Slide 8</vt:lpstr>
      <vt:lpstr>Reading the Landscape</vt:lpstr>
      <vt:lpstr>Geographical Information Systems</vt:lpstr>
      <vt:lpstr>Survey</vt:lpstr>
      <vt:lpstr>Slide 12</vt:lpstr>
      <vt:lpstr>Slide 13</vt:lpstr>
      <vt:lpstr>Slide 14</vt:lpstr>
      <vt:lpstr>Slide 15</vt:lpstr>
      <vt:lpstr>Slide 16</vt:lpstr>
      <vt:lpstr>Slide 17</vt:lpstr>
      <vt:lpstr>Slide 18</vt:lpstr>
      <vt:lpstr>Ground Penetrating Radar</vt:lpstr>
      <vt:lpstr>GPR methods</vt:lpstr>
      <vt:lpstr>GPR data processing</vt:lpstr>
      <vt:lpstr>Grave Cut shown by GPR</vt:lpstr>
      <vt:lpstr>Magnetometry</vt:lpstr>
      <vt:lpstr>Fluxgate gradiometer and Bartington meters</vt:lpstr>
      <vt:lpstr>Gradiometer survey</vt:lpstr>
      <vt:lpstr>Resistivity</vt:lpstr>
      <vt:lpstr>Resistivity survey</vt:lpstr>
      <vt:lpstr>Electro magnetic surveying</vt:lpstr>
      <vt:lpstr>Syscal electrical sections</vt:lpstr>
      <vt:lpstr>Tracking Buried Channels</vt:lpstr>
      <vt:lpstr>Slide 31</vt:lpstr>
      <vt:lpstr>Slide 32</vt:lpstr>
      <vt:lpstr>Slide 33</vt:lpstr>
      <vt:lpstr>Aerial Photography</vt:lpstr>
      <vt:lpstr>Slide 35</vt:lpstr>
      <vt:lpstr>Slide 36</vt:lpstr>
      <vt:lpstr>Slide 37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Finding archaeological sites</dc:title>
  <dc:creator>SR014</dc:creator>
  <cp:lastModifiedBy>SR014</cp:lastModifiedBy>
  <cp:revision>8</cp:revision>
  <dcterms:created xsi:type="dcterms:W3CDTF">2010-10-31T20:46:36Z</dcterms:created>
  <dcterms:modified xsi:type="dcterms:W3CDTF">2010-11-03T20:47:17Z</dcterms:modified>
</cp:coreProperties>
</file>