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80" r:id="rId3"/>
    <p:sldId id="281" r:id="rId4"/>
    <p:sldId id="282" r:id="rId5"/>
    <p:sldId id="283" r:id="rId6"/>
    <p:sldId id="284" r:id="rId7"/>
    <p:sldId id="285" r:id="rId8"/>
    <p:sldId id="286" r:id="rId9"/>
    <p:sldId id="287" r:id="rId10"/>
    <p:sldId id="288" r:id="rId11"/>
    <p:sldId id="289" r:id="rId12"/>
    <p:sldId id="290" r:id="rId13"/>
    <p:sldId id="291" r:id="rId14"/>
    <p:sldId id="292" r:id="rId15"/>
    <p:sldId id="293" r:id="rId16"/>
    <p:sldId id="294" r:id="rId17"/>
    <p:sldId id="296" r:id="rId18"/>
    <p:sldId id="295" r:id="rId19"/>
    <p:sldId id="29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9" d="100"/>
          <a:sy n="89" d="100"/>
        </p:scale>
        <p:origin x="-1552" y="-1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handoutMaster" Target="handoutMasters/handout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29/06/20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29/06/20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29/06/20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29/06/20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29/06/20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29/06/20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29/06/20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29/06/20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29/06/20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29/06/20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29/06/20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29/06/20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a:t>
            </a:r>
            <a:r>
              <a:rPr lang="en-GB" altLang="en-US" b="1" dirty="0" smtClean="0">
                <a:solidFill>
                  <a:schemeClr val="accent2"/>
                </a:solidFill>
              </a:rPr>
              <a:t>Code </a:t>
            </a:r>
            <a:r>
              <a:rPr lang="is-IS" b="1">
                <a:solidFill>
                  <a:srgbClr val="FFFF00"/>
                </a:solidFill>
              </a:rPr>
              <a:t>LCMB7010</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a:t>
            </a:r>
            <a:r>
              <a:rPr lang="en-GB" altLang="en-US" sz="3600" b="1" dirty="0" smtClean="0">
                <a:solidFill>
                  <a:schemeClr val="accent2"/>
                </a:solidFill>
              </a:rPr>
              <a:t>Name: Digital Marketing</a:t>
            </a:r>
            <a:endParaRPr lang="en-GB" altLang="en-US" sz="3600" b="1" dirty="0">
              <a:solidFill>
                <a:schemeClr val="accent2"/>
              </a:solidFill>
            </a:endParaRPr>
          </a:p>
          <a:p>
            <a:pPr eaLnBrk="1" hangingPunct="1"/>
            <a:r>
              <a:rPr lang="en-GB" altLang="en-US">
                <a:solidFill>
                  <a:schemeClr val="accent2"/>
                </a:solidFill>
              </a:rPr>
              <a:t>Week </a:t>
            </a:r>
            <a:r>
              <a:rPr lang="en-GB" altLang="en-US" smtClean="0">
                <a:solidFill>
                  <a:schemeClr val="accent2"/>
                </a:solidFill>
              </a:rPr>
              <a:t>3</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smtClean="0">
                <a:solidFill>
                  <a:schemeClr val="accent2"/>
                </a:solidFill>
              </a:rPr>
              <a:t> </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Content</a:t>
            </a:r>
            <a:r>
              <a:rPr lang="en-GB" b="1" dirty="0" smtClean="0"/>
              <a:t>:</a:t>
            </a:r>
          </a:p>
          <a:p>
            <a:pPr marL="0" indent="0">
              <a:buNone/>
            </a:pPr>
            <a:r>
              <a:rPr lang="en-GB" dirty="0" smtClean="0"/>
              <a:t>Digital Marketing strategy:</a:t>
            </a:r>
          </a:p>
          <a:p>
            <a:pPr marL="0" indent="0">
              <a:buNone/>
            </a:pPr>
            <a:r>
              <a:rPr lang="en-US" b="1" dirty="0" smtClean="0"/>
              <a:t>Learning </a:t>
            </a:r>
            <a:r>
              <a:rPr lang="en-US" b="1" dirty="0"/>
              <a:t>objectives </a:t>
            </a:r>
            <a:endParaRPr lang="en-US" dirty="0"/>
          </a:p>
          <a:p>
            <a:r>
              <a:rPr lang="en-US" dirty="0" smtClean="0"/>
              <a:t>After </a:t>
            </a:r>
            <a:r>
              <a:rPr lang="en-US" dirty="0"/>
              <a:t>reading this chapter, the reader should be able to: </a:t>
            </a:r>
          </a:p>
          <a:p>
            <a:r>
              <a:rPr lang="en-US" dirty="0" smtClean="0"/>
              <a:t>Relate </a:t>
            </a:r>
            <a:r>
              <a:rPr lang="en-US" dirty="0"/>
              <a:t>Internet marketing strategy </a:t>
            </a:r>
            <a:r>
              <a:rPr lang="en-US" dirty="0" smtClean="0"/>
              <a:t>to marketing </a:t>
            </a:r>
            <a:r>
              <a:rPr lang="en-US" dirty="0"/>
              <a:t>and business strategy </a:t>
            </a:r>
          </a:p>
          <a:p>
            <a:r>
              <a:rPr lang="en-US" dirty="0" smtClean="0"/>
              <a:t>Identify </a:t>
            </a:r>
            <a:r>
              <a:rPr lang="en-US" dirty="0"/>
              <a:t>opportunities and threats arising from the Internet </a:t>
            </a:r>
            <a:r>
              <a:rPr lang="en-US" dirty="0" smtClean="0"/>
              <a:t>Marketing</a:t>
            </a:r>
            <a:endParaRPr lang="en-US" dirty="0"/>
          </a:p>
          <a:p>
            <a:r>
              <a:rPr lang="en-US" dirty="0" smtClean="0"/>
              <a:t>Evaluate </a:t>
            </a:r>
            <a:r>
              <a:rPr lang="en-US" dirty="0"/>
              <a:t>alternative strategic approaches to the Internet </a:t>
            </a:r>
            <a:r>
              <a:rPr lang="en-US" dirty="0" smtClean="0"/>
              <a:t>Marketing</a:t>
            </a:r>
            <a:endParaRPr lang="en-US" dirty="0"/>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44470175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Digital Marketing Planning system</a:t>
            </a:r>
            <a:endParaRPr lang="en-US" dirty="0"/>
          </a:p>
        </p:txBody>
      </p:sp>
      <p:sp>
        <p:nvSpPr>
          <p:cNvPr id="3" name="Content Placeholder 2"/>
          <p:cNvSpPr>
            <a:spLocks noGrp="1"/>
          </p:cNvSpPr>
          <p:nvPr>
            <p:ph idx="1"/>
          </p:nvPr>
        </p:nvSpPr>
        <p:spPr/>
        <p:txBody>
          <a:bodyPr/>
          <a:lstStyle/>
          <a:p>
            <a:r>
              <a:rPr lang="en-US" dirty="0"/>
              <a:t>S = situation, where you are </a:t>
            </a:r>
          </a:p>
          <a:p>
            <a:r>
              <a:rPr lang="en-US" dirty="0"/>
              <a:t>O = objectives, what you want </a:t>
            </a:r>
          </a:p>
          <a:p>
            <a:r>
              <a:rPr lang="en-US" dirty="0"/>
              <a:t>S = strategy, how you get there </a:t>
            </a:r>
          </a:p>
          <a:p>
            <a:r>
              <a:rPr lang="en-US" dirty="0"/>
              <a:t>T = tactics, tools to help you get there </a:t>
            </a:r>
          </a:p>
          <a:p>
            <a:r>
              <a:rPr lang="en-US" dirty="0"/>
              <a:t>A = actions, details on how to get there </a:t>
            </a:r>
          </a:p>
          <a:p>
            <a:r>
              <a:rPr lang="en-US" dirty="0"/>
              <a:t>C = control, how to measure </a:t>
            </a:r>
            <a:r>
              <a:rPr lang="en-US" dirty="0" smtClean="0"/>
              <a:t>performance</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040553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smtClean="0"/>
              <a:t>Digital Marketing </a:t>
            </a:r>
            <a:r>
              <a:rPr lang="en-US" dirty="0" err="1" smtClean="0"/>
              <a:t>startegy</a:t>
            </a:r>
            <a:endParaRPr lang="en-US" dirty="0"/>
          </a:p>
        </p:txBody>
      </p:sp>
      <p:sp>
        <p:nvSpPr>
          <p:cNvPr id="3" name="Content Placeholder 2"/>
          <p:cNvSpPr>
            <a:spLocks noGrp="1"/>
          </p:cNvSpPr>
          <p:nvPr>
            <p:ph idx="1"/>
          </p:nvPr>
        </p:nvSpPr>
        <p:spPr>
          <a:xfrm>
            <a:off x="457200" y="836712"/>
            <a:ext cx="8229600" cy="5184576"/>
          </a:xfrm>
        </p:spPr>
        <p:txBody>
          <a:bodyPr/>
          <a:lstStyle/>
          <a:p>
            <a:pPr marL="0" indent="0">
              <a:buNone/>
            </a:pPr>
            <a:endParaRPr lang="en-US" sz="2000" dirty="0"/>
          </a:p>
          <a:p>
            <a:r>
              <a:rPr lang="en-US" sz="2000" dirty="0"/>
              <a:t>P</a:t>
            </a:r>
            <a:r>
              <a:rPr lang="en-US" sz="2000" dirty="0" smtClean="0"/>
              <a:t>rovide </a:t>
            </a:r>
            <a:r>
              <a:rPr lang="en-US" sz="2000" dirty="0"/>
              <a:t>a future direction to Internet marketing activities</a:t>
            </a:r>
            <a:r>
              <a:rPr lang="en-US" sz="2000" dirty="0" smtClean="0"/>
              <a:t>;</a:t>
            </a:r>
            <a:endParaRPr lang="en-US" sz="2000" dirty="0"/>
          </a:p>
          <a:p>
            <a:r>
              <a:rPr lang="en-US" sz="2000" dirty="0"/>
              <a:t>I</a:t>
            </a:r>
            <a:r>
              <a:rPr lang="en-US" sz="2000" dirty="0" smtClean="0"/>
              <a:t>nvolve </a:t>
            </a:r>
            <a:r>
              <a:rPr lang="en-US" sz="2000" dirty="0"/>
              <a:t>analysis of the </a:t>
            </a:r>
            <a:r>
              <a:rPr lang="en-US" sz="2000" dirty="0" err="1"/>
              <a:t>organisation’s</a:t>
            </a:r>
            <a:r>
              <a:rPr lang="en-US" sz="2000" dirty="0"/>
              <a:t> external environment and internal resources to </a:t>
            </a:r>
            <a:r>
              <a:rPr lang="en-US" sz="2000" dirty="0" smtClean="0"/>
              <a:t>inform </a:t>
            </a:r>
            <a:r>
              <a:rPr lang="en-US" sz="2000" dirty="0"/>
              <a:t>strategy</a:t>
            </a:r>
            <a:r>
              <a:rPr lang="en-US" sz="2000" dirty="0" smtClean="0"/>
              <a:t>;</a:t>
            </a:r>
            <a:endParaRPr lang="en-US" sz="2000" dirty="0"/>
          </a:p>
          <a:p>
            <a:r>
              <a:rPr lang="en-US" sz="2000" dirty="0" smtClean="0"/>
              <a:t> </a:t>
            </a:r>
            <a:r>
              <a:rPr lang="en-US" sz="2000" dirty="0"/>
              <a:t>A</a:t>
            </a:r>
            <a:r>
              <a:rPr lang="en-US" sz="2000" dirty="0" smtClean="0"/>
              <a:t>rticulate </a:t>
            </a:r>
            <a:r>
              <a:rPr lang="en-US" sz="2000" dirty="0"/>
              <a:t>Internet marketing objectives that support marketing objectives</a:t>
            </a:r>
            <a:r>
              <a:rPr lang="en-US" sz="2000" dirty="0" smtClean="0"/>
              <a:t>;</a:t>
            </a:r>
            <a:endParaRPr lang="en-US" sz="2000" dirty="0"/>
          </a:p>
          <a:p>
            <a:r>
              <a:rPr lang="en-US" sz="2000" dirty="0" smtClean="0"/>
              <a:t>Involve </a:t>
            </a:r>
            <a:r>
              <a:rPr lang="en-US" sz="2000" dirty="0"/>
              <a:t>selection of strategic options to achieve Internet marketing objectives and </a:t>
            </a:r>
            <a:r>
              <a:rPr lang="en-US" sz="2000" dirty="0" smtClean="0"/>
              <a:t>Create </a:t>
            </a:r>
            <a:r>
              <a:rPr lang="en-US" sz="2000" dirty="0"/>
              <a:t>sustainable differential competitive advantage</a:t>
            </a:r>
            <a:r>
              <a:rPr lang="en-US" sz="2000" dirty="0" smtClean="0"/>
              <a:t>;</a:t>
            </a:r>
            <a:endParaRPr lang="en-US" sz="2000" dirty="0"/>
          </a:p>
          <a:p>
            <a:r>
              <a:rPr lang="en-US" sz="2000" dirty="0" smtClean="0"/>
              <a:t>include </a:t>
            </a:r>
            <a:r>
              <a:rPr lang="en-US" sz="2000" dirty="0"/>
              <a:t>strategy formulation to include typical marketing strategy options such </a:t>
            </a:r>
            <a:r>
              <a:rPr lang="en-US" sz="2000" dirty="0" err="1" smtClean="0"/>
              <a:t>asTarget</a:t>
            </a:r>
            <a:r>
              <a:rPr lang="en-US" sz="2000" dirty="0" smtClean="0"/>
              <a:t> </a:t>
            </a:r>
            <a:r>
              <a:rPr lang="en-US" sz="2000" dirty="0"/>
              <a:t>markets, positioning and specification of the marketing mix</a:t>
            </a:r>
            <a:r>
              <a:rPr lang="en-US" sz="2000" dirty="0" smtClean="0"/>
              <a:t>;</a:t>
            </a:r>
            <a:endParaRPr lang="en-US" sz="2000" dirty="0"/>
          </a:p>
          <a:p>
            <a:r>
              <a:rPr lang="en-US" sz="2000" dirty="0" smtClean="0"/>
              <a:t>Specify </a:t>
            </a:r>
            <a:r>
              <a:rPr lang="en-US" sz="2000" dirty="0"/>
              <a:t>how resources will be deployed and the </a:t>
            </a:r>
            <a:r>
              <a:rPr lang="en-US" sz="2000" dirty="0" err="1"/>
              <a:t>organisation</a:t>
            </a:r>
            <a:r>
              <a:rPr lang="en-US" sz="2000" dirty="0"/>
              <a:t> will be structured to </a:t>
            </a:r>
            <a:r>
              <a:rPr lang="en-US" sz="2000" dirty="0" smtClean="0"/>
              <a:t>achieve </a:t>
            </a:r>
            <a:r>
              <a:rPr lang="en-US" sz="2000" dirty="0"/>
              <a:t>the strategy.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235787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US" sz="3200" b="1" dirty="0"/>
              <a:t>An integrated Internet marketing strategy </a:t>
            </a:r>
            <a:r>
              <a:rPr lang="en-US" sz="3200" dirty="0"/>
              <a:t/>
            </a:r>
            <a:br>
              <a:rPr lang="en-US" sz="3200" dirty="0"/>
            </a:br>
            <a:endParaRPr lang="en-US" sz="3200" dirty="0"/>
          </a:p>
        </p:txBody>
      </p:sp>
      <p:sp>
        <p:nvSpPr>
          <p:cNvPr id="3" name="Content Placeholder 2"/>
          <p:cNvSpPr>
            <a:spLocks noGrp="1"/>
          </p:cNvSpPr>
          <p:nvPr>
            <p:ph idx="1"/>
          </p:nvPr>
        </p:nvSpPr>
        <p:spPr>
          <a:xfrm>
            <a:off x="457200" y="692696"/>
            <a:ext cx="8229600" cy="5184576"/>
          </a:xfrm>
        </p:spPr>
        <p:txBody>
          <a:bodyPr/>
          <a:lstStyle/>
          <a:p>
            <a:r>
              <a:rPr lang="en-US" sz="1800" i="1" dirty="0" smtClean="0"/>
              <a:t>Gaining </a:t>
            </a:r>
            <a:r>
              <a:rPr lang="en-US" sz="1800" i="1" dirty="0"/>
              <a:t>buy-in and budget </a:t>
            </a:r>
            <a:r>
              <a:rPr lang="en-US" sz="1800" dirty="0"/>
              <a:t>consistent with audience media consumption and value generated; </a:t>
            </a:r>
          </a:p>
          <a:p>
            <a:r>
              <a:rPr lang="en-US" sz="1800" i="1" dirty="0" smtClean="0"/>
              <a:t>Conflicts </a:t>
            </a:r>
            <a:r>
              <a:rPr lang="en-US" sz="1800" i="1" dirty="0"/>
              <a:t>of ownership and tensions </a:t>
            </a:r>
            <a:r>
              <a:rPr lang="en-US" sz="1800" dirty="0"/>
              <a:t>between a digital marketing team and other teams such as traditional marketing, IT, finance and senior management; </a:t>
            </a:r>
          </a:p>
          <a:p>
            <a:r>
              <a:rPr lang="en-US" sz="1800" i="1" dirty="0" smtClean="0"/>
              <a:t>Coordination </a:t>
            </a:r>
            <a:r>
              <a:rPr lang="en-US" sz="1800" i="1" dirty="0"/>
              <a:t>with different channels </a:t>
            </a:r>
            <a:r>
              <a:rPr lang="en-US" sz="1800" dirty="0"/>
              <a:t>in conjunction with teams managing marketing </a:t>
            </a:r>
            <a:r>
              <a:rPr lang="en-US" sz="1800" dirty="0" err="1"/>
              <a:t>programmes</a:t>
            </a:r>
            <a:r>
              <a:rPr lang="en-US" sz="1800" dirty="0"/>
              <a:t> elsewhere in the business; </a:t>
            </a:r>
            <a:endParaRPr lang="en-US" sz="1800" dirty="0" smtClean="0"/>
          </a:p>
          <a:p>
            <a:r>
              <a:rPr lang="en-US" sz="1800" dirty="0" smtClean="0"/>
              <a:t> </a:t>
            </a:r>
            <a:r>
              <a:rPr lang="en-US" sz="1800" i="1" dirty="0"/>
              <a:t>Managing and integrating customer information </a:t>
            </a:r>
            <a:r>
              <a:rPr lang="en-US" sz="1800" dirty="0"/>
              <a:t>about characteristics and </a:t>
            </a:r>
            <a:r>
              <a:rPr lang="en-US" sz="1800" dirty="0" err="1"/>
              <a:t>behaviours</a:t>
            </a:r>
            <a:r>
              <a:rPr lang="en-US" sz="1800" dirty="0"/>
              <a:t> col- </a:t>
            </a:r>
            <a:r>
              <a:rPr lang="en-US" sz="1800" dirty="0" err="1"/>
              <a:t>lected</a:t>
            </a:r>
            <a:r>
              <a:rPr lang="en-US" sz="1800" dirty="0"/>
              <a:t> online; </a:t>
            </a:r>
          </a:p>
          <a:p>
            <a:r>
              <a:rPr lang="en-US" sz="1800" i="1" dirty="0" smtClean="0"/>
              <a:t>Achieving </a:t>
            </a:r>
            <a:r>
              <a:rPr lang="en-US" sz="1800" i="1" dirty="0"/>
              <a:t>consistent reporting</a:t>
            </a:r>
            <a:r>
              <a:rPr lang="en-US" sz="1800" dirty="0"/>
              <a:t>, review, analysis and follow-up actions of digital market- </a:t>
            </a:r>
            <a:r>
              <a:rPr lang="en-US" sz="1800" dirty="0" err="1"/>
              <a:t>ing</a:t>
            </a:r>
            <a:r>
              <a:rPr lang="en-US" sz="1800" dirty="0"/>
              <a:t> results throughout the business; </a:t>
            </a:r>
          </a:p>
          <a:p>
            <a:r>
              <a:rPr lang="en-US" sz="1800" i="1" dirty="0" smtClean="0"/>
              <a:t>Structuring </a:t>
            </a:r>
            <a:r>
              <a:rPr lang="en-US" sz="1800" i="1" dirty="0"/>
              <a:t>the specialist digital team </a:t>
            </a:r>
            <a:r>
              <a:rPr lang="en-US" sz="1800" dirty="0"/>
              <a:t>and integrating into the </a:t>
            </a:r>
            <a:r>
              <a:rPr lang="en-US" sz="1800" dirty="0" err="1"/>
              <a:t>organisation</a:t>
            </a:r>
            <a:r>
              <a:rPr lang="en-US" sz="1800" dirty="0"/>
              <a:t> by changing responsibilities elsewhere in the </a:t>
            </a:r>
            <a:r>
              <a:rPr lang="en-US" sz="1800" dirty="0" err="1"/>
              <a:t>organisation</a:t>
            </a:r>
            <a:r>
              <a:rPr lang="en-US" sz="1800" dirty="0"/>
              <a:t>; </a:t>
            </a:r>
          </a:p>
          <a:p>
            <a:r>
              <a:rPr lang="en-US" sz="1800" i="1" dirty="0" smtClean="0"/>
              <a:t>In</a:t>
            </a:r>
            <a:r>
              <a:rPr lang="en-US" sz="1800" i="1" dirty="0"/>
              <a:t>-sourcing </a:t>
            </a:r>
            <a:r>
              <a:rPr lang="en-US" sz="1800" i="1" dirty="0" err="1"/>
              <a:t>vs</a:t>
            </a:r>
            <a:r>
              <a:rPr lang="en-US" sz="1800" i="1" dirty="0"/>
              <a:t> outsourcing online marketing tactics</a:t>
            </a:r>
            <a:r>
              <a:rPr lang="en-US" sz="1800" dirty="0"/>
              <a:t>, i.e. search, affiliate, e-mail marketing, PR; </a:t>
            </a:r>
          </a:p>
          <a:p>
            <a:r>
              <a:rPr lang="en-US" sz="1800" i="1" dirty="0" smtClean="0"/>
              <a:t>Staff </a:t>
            </a:r>
            <a:r>
              <a:rPr lang="en-US" sz="1800" i="1" dirty="0"/>
              <a:t>recruitment and retention</a:t>
            </a:r>
            <a:r>
              <a:rPr lang="en-US" sz="1800" dirty="0"/>
              <a:t>.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257236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63272" cy="346050"/>
          </a:xfrm>
        </p:spPr>
        <p:txBody>
          <a:bodyPr/>
          <a:lstStyle/>
          <a:p>
            <a:r>
              <a:rPr lang="en-US" sz="2400" dirty="0"/>
              <a:t>INTERNET MARKETING STRATEGY </a:t>
            </a:r>
            <a:r>
              <a:rPr lang="en-US" dirty="0"/>
              <a:t/>
            </a:r>
            <a:br>
              <a:rPr lang="en-US" dirty="0"/>
            </a:br>
            <a:endParaRPr lang="en-US" dirty="0"/>
          </a:p>
        </p:txBody>
      </p:sp>
      <p:pic>
        <p:nvPicPr>
          <p:cNvPr id="6" name="Content Placeholder 5"/>
          <p:cNvPicPr>
            <a:picLocks noGrp="1" noChangeAspect="1"/>
          </p:cNvPicPr>
          <p:nvPr>
            <p:ph idx="1"/>
          </p:nvPr>
        </p:nvPicPr>
        <p:blipFill>
          <a:blip r:embed="rId2"/>
          <a:srcRect l="-67308" r="-67308"/>
          <a:stretch>
            <a:fillRect/>
          </a:stretch>
        </p:blipFill>
        <p:spPr>
          <a:xfrm>
            <a:off x="457200" y="836712"/>
            <a:ext cx="8229600" cy="4824536"/>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747012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2800" dirty="0" smtClean="0"/>
              <a:t/>
            </a:r>
            <a:br>
              <a:rPr lang="en-US" sz="2800" dirty="0" smtClean="0"/>
            </a:br>
            <a:r>
              <a:rPr lang="en-US" sz="2800" dirty="0" smtClean="0"/>
              <a:t>Shorter</a:t>
            </a:r>
            <a:r>
              <a:rPr lang="en-US" sz="2800" dirty="0"/>
              <a:t>-term, tactical or operational Internet marketing plans </a:t>
            </a:r>
            <a:r>
              <a:rPr lang="en-US" dirty="0"/>
              <a:t/>
            </a:r>
            <a:br>
              <a:rPr lang="en-US" dirty="0"/>
            </a:br>
            <a:endParaRPr lang="en-US" dirty="0"/>
          </a:p>
        </p:txBody>
      </p:sp>
      <p:sp>
        <p:nvSpPr>
          <p:cNvPr id="3" name="Content Placeholder 2"/>
          <p:cNvSpPr>
            <a:spLocks noGrp="1"/>
          </p:cNvSpPr>
          <p:nvPr>
            <p:ph idx="1"/>
          </p:nvPr>
        </p:nvSpPr>
        <p:spPr>
          <a:xfrm>
            <a:off x="457200" y="1196752"/>
            <a:ext cx="8229600" cy="4608511"/>
          </a:xfrm>
        </p:spPr>
        <p:txBody>
          <a:bodyPr/>
          <a:lstStyle/>
          <a:p>
            <a:r>
              <a:rPr lang="en-US" sz="1800" i="1" dirty="0" smtClean="0"/>
              <a:t>Web </a:t>
            </a:r>
            <a:r>
              <a:rPr lang="en-US" sz="1800" i="1" dirty="0"/>
              <a:t>site design and build plan</a:t>
            </a:r>
            <a:r>
              <a:rPr lang="en-US" sz="1800" dirty="0"/>
              <a:t>. A plan to </a:t>
            </a:r>
            <a:r>
              <a:rPr lang="en-US" sz="1800" dirty="0" err="1"/>
              <a:t>relaunch</a:t>
            </a:r>
            <a:r>
              <a:rPr lang="en-US" sz="1800" dirty="0"/>
              <a:t> an existing web site or to create a new company web site or campaign microsite. Includes specification of online and offline marketing communications to support a web site launch or </a:t>
            </a:r>
            <a:r>
              <a:rPr lang="en-US" sz="1800" dirty="0" err="1"/>
              <a:t>relaunch</a:t>
            </a:r>
            <a:r>
              <a:rPr lang="en-US" sz="1800" dirty="0"/>
              <a:t>. </a:t>
            </a:r>
          </a:p>
          <a:p>
            <a:r>
              <a:rPr lang="en-US" sz="1800" i="1" dirty="0" smtClean="0"/>
              <a:t>Specialist </a:t>
            </a:r>
            <a:r>
              <a:rPr lang="en-US" sz="1800" i="1" dirty="0"/>
              <a:t>online marketing communications plans</a:t>
            </a:r>
            <a:r>
              <a:rPr lang="en-US" sz="1800" dirty="0"/>
              <a:t>. These are plans for specific digital marketing tools, featured in more details in Chapters 6 to 9. They include: </a:t>
            </a:r>
          </a:p>
          <a:p>
            <a:r>
              <a:rPr lang="en-US" sz="1800" dirty="0"/>
              <a:t>–  search marketing plan </a:t>
            </a:r>
          </a:p>
          <a:p>
            <a:r>
              <a:rPr lang="en-US" sz="1800" dirty="0"/>
              <a:t>–  affiliate marketing plan </a:t>
            </a:r>
          </a:p>
          <a:p>
            <a:r>
              <a:rPr lang="en-US" sz="1800" dirty="0"/>
              <a:t>–  e-mail communications or e-newsletter plan </a:t>
            </a:r>
          </a:p>
          <a:p>
            <a:r>
              <a:rPr lang="en-US" sz="1800" dirty="0"/>
              <a:t>–  e-CRM plan </a:t>
            </a:r>
          </a:p>
          <a:p>
            <a:r>
              <a:rPr lang="en-US" sz="1800" dirty="0"/>
              <a:t>–  interactive advertising and sponsorship </a:t>
            </a:r>
          </a:p>
          <a:p>
            <a:r>
              <a:rPr lang="en-US" sz="1800" dirty="0"/>
              <a:t>–  mobile marketing campaign </a:t>
            </a:r>
          </a:p>
          <a:p>
            <a:r>
              <a:rPr lang="en-US" sz="1800" dirty="0"/>
              <a:t>–  web analytics plan.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43198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sz="2800" dirty="0"/>
              <a:t>Dynamic e-business strategy model </a:t>
            </a:r>
            <a:r>
              <a:rPr lang="en-US" dirty="0"/>
              <a:t/>
            </a:r>
            <a:br>
              <a:rPr lang="en-US" dirty="0"/>
            </a:br>
            <a:endParaRPr lang="en-US" dirty="0"/>
          </a:p>
        </p:txBody>
      </p:sp>
      <p:pic>
        <p:nvPicPr>
          <p:cNvPr id="6" name="Content Placeholder 5"/>
          <p:cNvPicPr>
            <a:picLocks noGrp="1" noChangeAspect="1"/>
          </p:cNvPicPr>
          <p:nvPr>
            <p:ph idx="1"/>
          </p:nvPr>
        </p:nvPicPr>
        <p:blipFill>
          <a:blip r:embed="rId2"/>
          <a:srcRect l="-26257" r="-26257"/>
          <a:stretch>
            <a:fillRect/>
          </a:stretch>
        </p:blipFill>
        <p:spPr>
          <a:xfrm>
            <a:off x="457200" y="620713"/>
            <a:ext cx="8229600" cy="4895850"/>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401445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04056"/>
          </a:xfrm>
        </p:spPr>
        <p:txBody>
          <a:bodyPr/>
          <a:lstStyle/>
          <a:p>
            <a:r>
              <a:rPr lang="en-US" sz="3200" b="1" dirty="0" smtClean="0"/>
              <a:t/>
            </a:r>
            <a:br>
              <a:rPr lang="en-US" sz="3200" b="1" dirty="0" smtClean="0"/>
            </a:br>
            <a:r>
              <a:rPr lang="en-US" sz="3200" b="1" dirty="0" smtClean="0"/>
              <a:t>Resource </a:t>
            </a:r>
            <a:r>
              <a:rPr lang="en-US" sz="3200" b="1" dirty="0"/>
              <a:t>analysis </a:t>
            </a:r>
            <a:r>
              <a:rPr lang="en-US" sz="3200" dirty="0"/>
              <a:t/>
            </a:r>
            <a:br>
              <a:rPr lang="en-US" sz="3200" dirty="0"/>
            </a:br>
            <a:endParaRPr lang="en-US" sz="32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7" name="Content Placeholder 6"/>
          <p:cNvSpPr>
            <a:spLocks noGrp="1"/>
          </p:cNvSpPr>
          <p:nvPr>
            <p:ph idx="1"/>
          </p:nvPr>
        </p:nvSpPr>
        <p:spPr>
          <a:xfrm>
            <a:off x="457200" y="836712"/>
            <a:ext cx="8229600" cy="4680521"/>
          </a:xfrm>
        </p:spPr>
        <p:txBody>
          <a:bodyPr/>
          <a:lstStyle/>
          <a:p>
            <a:r>
              <a:rPr lang="en-US" sz="1800" i="1" dirty="0" smtClean="0"/>
              <a:t>Financial </a:t>
            </a:r>
            <a:r>
              <a:rPr lang="en-US" sz="1800" i="1" dirty="0"/>
              <a:t>resources </a:t>
            </a:r>
            <a:r>
              <a:rPr lang="en-US" sz="1800" dirty="0"/>
              <a:t>– the cost components of running an online presence, including site development, promotion and maintenance. Mismatch between current spend and required spend to achieve visibility within the online marketplace should be reviewed using tools </a:t>
            </a:r>
            <a:r>
              <a:rPr lang="en-US" sz="1800" dirty="0" smtClean="0"/>
              <a:t>SITUATION </a:t>
            </a:r>
            <a:r>
              <a:rPr lang="en-US" sz="1800" dirty="0"/>
              <a:t>REVIEW </a:t>
            </a:r>
          </a:p>
          <a:p>
            <a:r>
              <a:rPr lang="en-US" sz="1800" i="1" dirty="0" smtClean="0"/>
              <a:t>Technology </a:t>
            </a:r>
            <a:r>
              <a:rPr lang="en-US" sz="1800" i="1" dirty="0"/>
              <a:t>infrastructure resources </a:t>
            </a:r>
            <a:r>
              <a:rPr lang="en-US" sz="1800" dirty="0"/>
              <a:t>– availability and performance (speed) of web site and service-level agreements with the ISP. The need for different applications to enhance the customer experience can be assessed (e.g. on-site search, </a:t>
            </a:r>
            <a:r>
              <a:rPr lang="en-US" sz="1800" dirty="0" err="1"/>
              <a:t>customisation</a:t>
            </a:r>
            <a:r>
              <a:rPr lang="en-US" sz="1800" dirty="0"/>
              <a:t> facilities or customer relationship management facilities). </a:t>
            </a:r>
          </a:p>
          <a:p>
            <a:r>
              <a:rPr lang="en-US" sz="1800" i="1" dirty="0" smtClean="0"/>
              <a:t>Human </a:t>
            </a:r>
            <a:r>
              <a:rPr lang="en-US" sz="1800" i="1" dirty="0"/>
              <a:t>resources </a:t>
            </a:r>
            <a:r>
              <a:rPr lang="en-US" sz="1800" dirty="0"/>
              <a:t>– availability for an e-retailer includes service and </a:t>
            </a:r>
            <a:r>
              <a:rPr lang="en-US" sz="1800" dirty="0" err="1"/>
              <a:t>fulfilment</a:t>
            </a:r>
            <a:r>
              <a:rPr lang="en-US" sz="1800" dirty="0"/>
              <a:t> resources for answering customer queries and dispatching goods. </a:t>
            </a:r>
            <a:endParaRPr lang="en-US" sz="1800" dirty="0" smtClean="0"/>
          </a:p>
          <a:p>
            <a:r>
              <a:rPr lang="en-US" sz="1800" i="1" dirty="0" smtClean="0"/>
              <a:t>Structure </a:t>
            </a:r>
            <a:r>
              <a:rPr lang="en-US" sz="1800" dirty="0"/>
              <a:t>– what are the responsibilities and control mechanisms used to coordinate Internet marketing across different departments and business units? We again return to this topic later in the chapter. </a:t>
            </a:r>
          </a:p>
          <a:p>
            <a:r>
              <a:rPr lang="en-US" sz="1800" i="1" dirty="0" smtClean="0"/>
              <a:t>Strengths </a:t>
            </a:r>
            <a:r>
              <a:rPr lang="en-US" sz="1800" i="1" dirty="0"/>
              <a:t>and weaknesses </a:t>
            </a:r>
            <a:r>
              <a:rPr lang="en-US" sz="1800" dirty="0"/>
              <a:t>– SWOT analysis is referred to in the next section where generic strengths and weaknesses </a:t>
            </a:r>
          </a:p>
          <a:p>
            <a:endParaRPr lang="en-US" sz="1600" dirty="0"/>
          </a:p>
        </p:txBody>
      </p:sp>
    </p:spTree>
    <p:extLst>
      <p:ext uri="{BB962C8B-B14F-4D97-AF65-F5344CB8AC3E}">
        <p14:creationId xmlns:p14="http://schemas.microsoft.com/office/powerpoint/2010/main" val="3210509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b="1" dirty="0" smtClean="0"/>
              <a:t/>
            </a:r>
            <a:br>
              <a:rPr lang="en-US" b="1" dirty="0" smtClean="0"/>
            </a:br>
            <a:r>
              <a:rPr lang="en-US" b="1" dirty="0" smtClean="0"/>
              <a:t>External </a:t>
            </a:r>
            <a:r>
              <a:rPr lang="en-US" b="1" dirty="0"/>
              <a:t>audits or analysis </a:t>
            </a:r>
            <a:r>
              <a:rPr lang="en-US" dirty="0"/>
              <a:t/>
            </a:r>
            <a:br>
              <a:rPr lang="en-US" dirty="0"/>
            </a:br>
            <a:endParaRPr lang="en-US" dirty="0"/>
          </a:p>
        </p:txBody>
      </p:sp>
      <p:sp>
        <p:nvSpPr>
          <p:cNvPr id="3" name="Content Placeholder 2"/>
          <p:cNvSpPr>
            <a:spLocks noGrp="1"/>
          </p:cNvSpPr>
          <p:nvPr>
            <p:ph idx="1"/>
          </p:nvPr>
        </p:nvSpPr>
        <p:spPr>
          <a:xfrm>
            <a:off x="457200" y="1052736"/>
            <a:ext cx="8229600" cy="4464497"/>
          </a:xfrm>
        </p:spPr>
        <p:txBody>
          <a:bodyPr/>
          <a:lstStyle/>
          <a:p>
            <a:r>
              <a:rPr lang="en-US" sz="2400" b="1" dirty="0"/>
              <a:t>1 </a:t>
            </a:r>
            <a:r>
              <a:rPr lang="en-US" sz="2400" i="1" dirty="0"/>
              <a:t>Legal constraints</a:t>
            </a:r>
            <a:r>
              <a:rPr lang="en-US" sz="2400" dirty="0"/>
              <a:t>. What are the legal limitations to online promotion and trade such as privacy, disability discrimination (see Chapter 7 section on accessibility) and distance- selling regulations? </a:t>
            </a:r>
          </a:p>
          <a:p>
            <a:r>
              <a:rPr lang="en-US" sz="2400" b="1" dirty="0"/>
              <a:t>2 </a:t>
            </a:r>
            <a:r>
              <a:rPr lang="en-US" sz="2400" i="1" dirty="0"/>
              <a:t>Ethical constraints</a:t>
            </a:r>
            <a:r>
              <a:rPr lang="en-US" sz="2400" dirty="0"/>
              <a:t>. What are the ethical implications in areas such as privacy which have not yet been legislated for? </a:t>
            </a:r>
          </a:p>
          <a:p>
            <a:r>
              <a:rPr lang="en-US" sz="2400" b="1" dirty="0"/>
              <a:t>3 </a:t>
            </a:r>
            <a:r>
              <a:rPr lang="en-US" sz="2400" i="1" dirty="0"/>
              <a:t>Technological constraints</a:t>
            </a:r>
            <a:r>
              <a:rPr lang="en-US" sz="2400" dirty="0"/>
              <a:t>. What is the current availability of technology to access the Internet and to deliver services and what are the emerging opportunities which need to be planned for? </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224202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US" sz="2800" dirty="0"/>
              <a:t>INTERNET MARKETING STRATEGY </a:t>
            </a:r>
            <a:br>
              <a:rPr lang="en-US" sz="2800" dirty="0"/>
            </a:br>
            <a:endParaRPr lang="en-US" sz="2800" dirty="0"/>
          </a:p>
        </p:txBody>
      </p:sp>
      <p:pic>
        <p:nvPicPr>
          <p:cNvPr id="6" name="Content Placeholder 5"/>
          <p:cNvPicPr>
            <a:picLocks noGrp="1" noChangeAspect="1"/>
          </p:cNvPicPr>
          <p:nvPr>
            <p:ph idx="1"/>
          </p:nvPr>
        </p:nvPicPr>
        <p:blipFill>
          <a:blip r:embed="rId2"/>
          <a:srcRect t="-5569" b="-5569"/>
          <a:stretch>
            <a:fillRect/>
          </a:stretch>
        </p:blipFill>
        <p:spPr>
          <a:xfrm>
            <a:off x="457200" y="692150"/>
            <a:ext cx="8229600" cy="482441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385649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SMART Goal</a:t>
            </a:r>
            <a:endParaRPr lang="en-US" dirty="0"/>
          </a:p>
        </p:txBody>
      </p:sp>
      <p:sp>
        <p:nvSpPr>
          <p:cNvPr id="3" name="Content Placeholder 2"/>
          <p:cNvSpPr>
            <a:spLocks noGrp="1"/>
          </p:cNvSpPr>
          <p:nvPr>
            <p:ph idx="1"/>
          </p:nvPr>
        </p:nvSpPr>
        <p:spPr>
          <a:xfrm>
            <a:off x="457200" y="1340768"/>
            <a:ext cx="8229600" cy="4176465"/>
          </a:xfrm>
        </p:spPr>
        <p:txBody>
          <a:bodyPr/>
          <a:lstStyle/>
          <a:p>
            <a:r>
              <a:rPr lang="en-US" sz="2400" i="1" dirty="0" smtClean="0"/>
              <a:t>Specific</a:t>
            </a:r>
            <a:r>
              <a:rPr lang="en-US" sz="2400" dirty="0"/>
              <a:t>. Is the objective sufficiently detailed to measure real-world problems and opportunities? </a:t>
            </a:r>
          </a:p>
          <a:p>
            <a:r>
              <a:rPr lang="en-US" sz="2400" i="1" dirty="0" smtClean="0"/>
              <a:t>Measurable</a:t>
            </a:r>
            <a:r>
              <a:rPr lang="en-US" sz="2400" dirty="0"/>
              <a:t>. Can a quantitative or qualitative attribute be applied to create a metric</a:t>
            </a:r>
            <a:r>
              <a:rPr lang="en-US" sz="2400" dirty="0" smtClean="0"/>
              <a:t>?</a:t>
            </a:r>
            <a:endParaRPr lang="en-US" sz="2400" dirty="0"/>
          </a:p>
          <a:p>
            <a:r>
              <a:rPr lang="en-US" sz="2400" i="1" dirty="0" smtClean="0"/>
              <a:t>Actionable</a:t>
            </a:r>
            <a:r>
              <a:rPr lang="en-US" sz="2400" dirty="0"/>
              <a:t>. Can the information be used to improve performance? If the objective doesn’t change </a:t>
            </a:r>
            <a:r>
              <a:rPr lang="en-US" sz="2400" dirty="0" err="1"/>
              <a:t>behaviour</a:t>
            </a:r>
            <a:r>
              <a:rPr lang="en-US" sz="2400" dirty="0"/>
              <a:t> in staff to help them improve performance, there is little </a:t>
            </a:r>
            <a:r>
              <a:rPr lang="en-US" sz="2400" dirty="0" smtClean="0"/>
              <a:t>point </a:t>
            </a:r>
            <a:r>
              <a:rPr lang="en-US" sz="2400" dirty="0"/>
              <a:t>in it</a:t>
            </a:r>
            <a:r>
              <a:rPr lang="en-US" sz="2400" dirty="0" smtClean="0"/>
              <a:t>!</a:t>
            </a:r>
            <a:endParaRPr lang="en-US" sz="2400" dirty="0"/>
          </a:p>
          <a:p>
            <a:r>
              <a:rPr lang="en-US" sz="2400" dirty="0" smtClean="0"/>
              <a:t> </a:t>
            </a:r>
            <a:r>
              <a:rPr lang="en-US" sz="2400" i="1" dirty="0"/>
              <a:t>Relevant</a:t>
            </a:r>
            <a:r>
              <a:rPr lang="en-US" sz="2400" dirty="0"/>
              <a:t>. Can the information be applied to the specific problem faced by the manager? G </a:t>
            </a:r>
            <a:r>
              <a:rPr lang="en-US" sz="2400" i="1" dirty="0"/>
              <a:t>Time-related</a:t>
            </a:r>
            <a:r>
              <a:rPr lang="en-US" sz="2400" dirty="0"/>
              <a:t>. Can the information be constrained through time?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534116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smtClean="0"/>
              <a:t>Strategy Formulation</a:t>
            </a:r>
            <a:endParaRPr lang="en-US" dirty="0"/>
          </a:p>
        </p:txBody>
      </p:sp>
      <p:pic>
        <p:nvPicPr>
          <p:cNvPr id="6" name="Content Placeholder 5"/>
          <p:cNvPicPr>
            <a:picLocks noGrp="1" noChangeAspect="1"/>
          </p:cNvPicPr>
          <p:nvPr>
            <p:ph idx="1"/>
          </p:nvPr>
        </p:nvPicPr>
        <p:blipFill>
          <a:blip r:embed="rId2"/>
          <a:srcRect l="-41431" r="-41431"/>
          <a:stretch>
            <a:fillRect/>
          </a:stretch>
        </p:blipFill>
        <p:spPr>
          <a:xfrm>
            <a:off x="0" y="1196752"/>
            <a:ext cx="9144000" cy="4464496"/>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698971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smtClean="0">
                <a:latin typeface="DIN"/>
              </a:rPr>
              <a:t>Identify customer lifecycle groups</a:t>
            </a:r>
            <a:r>
              <a:rPr lang="en-US" b="1" dirty="0" smtClean="0">
                <a:latin typeface="DIN"/>
              </a:rPr>
              <a:t> </a:t>
            </a:r>
            <a:r>
              <a:rPr lang="en-US" dirty="0"/>
              <a:t/>
            </a:r>
            <a:br>
              <a:rPr lang="en-US" dirty="0"/>
            </a:br>
            <a:endParaRPr lang="en-US" dirty="0"/>
          </a:p>
        </p:txBody>
      </p:sp>
      <p:pic>
        <p:nvPicPr>
          <p:cNvPr id="6" name="Content Placeholder 5"/>
          <p:cNvPicPr>
            <a:picLocks noGrp="1" noChangeAspect="1"/>
          </p:cNvPicPr>
          <p:nvPr>
            <p:ph idx="1"/>
          </p:nvPr>
        </p:nvPicPr>
        <p:blipFill>
          <a:blip r:embed="rId2"/>
          <a:srcRect l="-8731" r="-8731"/>
          <a:stretch>
            <a:fillRect/>
          </a:stretch>
        </p:blipFill>
        <p:spPr>
          <a:xfrm>
            <a:off x="457200" y="908720"/>
            <a:ext cx="8229600" cy="460851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293133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2000" b="1" dirty="0" smtClean="0"/>
              <a:t/>
            </a:r>
            <a:br>
              <a:rPr lang="en-US" sz="2000" b="1" dirty="0" smtClean="0"/>
            </a:br>
            <a:r>
              <a:rPr lang="en-US" sz="2000" b="1" dirty="0" smtClean="0"/>
              <a:t>Mini </a:t>
            </a:r>
            <a:r>
              <a:rPr lang="en-US" sz="2000" b="1" dirty="0"/>
              <a:t>Case </a:t>
            </a:r>
            <a:r>
              <a:rPr lang="en-US" sz="2000" b="1" dirty="0" smtClean="0"/>
              <a:t>Study Innovation </a:t>
            </a:r>
            <a:r>
              <a:rPr lang="en-US" sz="2000" b="1" dirty="0"/>
              <a:t>in the Dell business model </a:t>
            </a:r>
            <a:r>
              <a:rPr lang="en-US" sz="2000" dirty="0"/>
              <a:t/>
            </a:r>
            <a:br>
              <a:rPr lang="en-US" sz="2000" dirty="0"/>
            </a:br>
            <a:endParaRPr lang="en-US" sz="2000" dirty="0"/>
          </a:p>
        </p:txBody>
      </p:sp>
      <p:sp>
        <p:nvSpPr>
          <p:cNvPr id="3" name="Content Placeholder 2"/>
          <p:cNvSpPr>
            <a:spLocks noGrp="1"/>
          </p:cNvSpPr>
          <p:nvPr>
            <p:ph idx="1"/>
          </p:nvPr>
        </p:nvSpPr>
        <p:spPr>
          <a:xfrm>
            <a:off x="457200" y="836712"/>
            <a:ext cx="8229600" cy="4680521"/>
          </a:xfrm>
        </p:spPr>
        <p:txBody>
          <a:bodyPr/>
          <a:lstStyle/>
          <a:p>
            <a:r>
              <a:rPr lang="en-US" sz="1600" dirty="0"/>
              <a:t>One example of how companies can review and revise their business model is provided by Dell Computer. Dell gained </a:t>
            </a:r>
            <a:r>
              <a:rPr lang="en-US" sz="1600" b="1" dirty="0"/>
              <a:t>early-mover advantage </a:t>
            </a:r>
            <a:r>
              <a:rPr lang="en-US" sz="1600" dirty="0"/>
              <a:t>in the mid-1990s when it became one of the first com- </a:t>
            </a:r>
            <a:r>
              <a:rPr lang="en-US" sz="1600" dirty="0" err="1"/>
              <a:t>panies</a:t>
            </a:r>
            <a:r>
              <a:rPr lang="en-US" sz="1600" dirty="0"/>
              <a:t> to offer PCs for sale online. Its sales of PCs and peripherals grew from the mid-1990s with online sales of $1 million per day to 2000 sales of $50 million per day. Based on this success it has looked at new business models it can use in combination with its powerful brand to provide new services to its existing customer base and also to generate revenue through new customers. In September 2000, Dell announced plans to become a supplier of IT consulting services through linking with enterprise resource planning specialists such as software suppliers, systems integrators and business consulting firms. This venture will enable the facility of Dell’s </a:t>
            </a:r>
            <a:r>
              <a:rPr lang="en-US" sz="1600" dirty="0" err="1"/>
              <a:t>PremierPages</a:t>
            </a:r>
            <a:r>
              <a:rPr lang="en-US" sz="1600" dirty="0"/>
              <a:t> to be integrated into the procurement component of ERP systems such as SAP and Baan, thus avoiding the need for rekeying and reducing costs. </a:t>
            </a:r>
          </a:p>
          <a:p>
            <a:r>
              <a:rPr lang="en-US" sz="1600" dirty="0"/>
              <a:t>In a separate initiative, Dell launched a B2B marketplace (formerly </a:t>
            </a:r>
            <a:r>
              <a:rPr lang="en-US" sz="1600" dirty="0" err="1"/>
              <a:t>www.dellmarketplace.com</a:t>
            </a:r>
            <a:r>
              <a:rPr lang="en-US" sz="1600" dirty="0"/>
              <a:t>) aimed at discounted office goods and services procurements including PCs, peripherals, software, stationery and travel. This strategic option did not prove sustainable.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941133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US" sz="1800" b="1" dirty="0" smtClean="0"/>
              <a:t/>
            </a:r>
            <a:br>
              <a:rPr lang="en-US" sz="1800" b="1" dirty="0" smtClean="0"/>
            </a:br>
            <a:r>
              <a:rPr lang="en-US" sz="1800" b="1" dirty="0"/>
              <a:t/>
            </a:r>
            <a:br>
              <a:rPr lang="en-US" sz="1800" b="1" dirty="0"/>
            </a:br>
            <a:r>
              <a:rPr lang="en-US" sz="1800" b="1" dirty="0" smtClean="0"/>
              <a:t/>
            </a:r>
            <a:br>
              <a:rPr lang="en-US" sz="1800" b="1" dirty="0" smtClean="0"/>
            </a:br>
            <a:r>
              <a:rPr lang="en-US" sz="1800" b="1" dirty="0" smtClean="0"/>
              <a:t>Case study </a:t>
            </a:r>
            <a:r>
              <a:rPr lang="en-US" sz="1800" b="1" dirty="0" err="1" smtClean="0"/>
              <a:t>Euroffice</a:t>
            </a:r>
            <a:r>
              <a:rPr lang="en-US" sz="1800" b="1" dirty="0" smtClean="0"/>
              <a:t> </a:t>
            </a:r>
            <a:r>
              <a:rPr lang="en-US" sz="1800" b="1" dirty="0"/>
              <a:t>segment office supplies purchasers using ‘touch </a:t>
            </a:r>
            <a:r>
              <a:rPr lang="en-US" sz="1800" b="1" dirty="0" smtClean="0"/>
              <a:t>marketing funnel</a:t>
            </a:r>
            <a:r>
              <a:rPr lang="en-US" sz="1800" b="1" dirty="0"/>
              <a:t>’ approach </a:t>
            </a:r>
            <a:r>
              <a:rPr lang="en-US" dirty="0"/>
              <a:t/>
            </a:r>
            <a:br>
              <a:rPr lang="en-US" dirty="0"/>
            </a:br>
            <a:endParaRPr lang="en-US" dirty="0"/>
          </a:p>
        </p:txBody>
      </p:sp>
      <p:sp>
        <p:nvSpPr>
          <p:cNvPr id="3" name="Content Placeholder 2"/>
          <p:cNvSpPr>
            <a:spLocks noGrp="1"/>
          </p:cNvSpPr>
          <p:nvPr>
            <p:ph idx="1"/>
          </p:nvPr>
        </p:nvSpPr>
        <p:spPr>
          <a:xfrm>
            <a:off x="457200" y="836712"/>
            <a:ext cx="8229600" cy="4680521"/>
          </a:xfrm>
        </p:spPr>
        <p:txBody>
          <a:bodyPr/>
          <a:lstStyle/>
          <a:p>
            <a:r>
              <a:rPr lang="en-US" sz="1200" dirty="0" err="1"/>
              <a:t>Euroffice</a:t>
            </a:r>
            <a:r>
              <a:rPr lang="en-US" sz="1200" dirty="0"/>
              <a:t> (</a:t>
            </a:r>
            <a:r>
              <a:rPr lang="en-US" sz="1200" dirty="0" err="1"/>
              <a:t>www.euroffice.co.uk</a:t>
            </a:r>
            <a:r>
              <a:rPr lang="en-US" sz="1200" dirty="0"/>
              <a:t>) targets small and mid-sized companies. According to George </a:t>
            </a:r>
            <a:r>
              <a:rPr lang="en-US" sz="1200" dirty="0" err="1"/>
              <a:t>Karibian</a:t>
            </a:r>
            <a:r>
              <a:rPr lang="en-US" sz="1200" dirty="0"/>
              <a:t>, CEO, ‘getting the message across effectively required segmentation’ to engage different people in differ- </a:t>
            </a:r>
            <a:r>
              <a:rPr lang="en-US" sz="1200" dirty="0" err="1"/>
              <a:t>ent</a:t>
            </a:r>
            <a:r>
              <a:rPr lang="en-US" sz="1200" dirty="0"/>
              <a:t> ways. The office sector is fiercely competitive, with relatively little loyalty since company purchasers will often simply buy on price. However, targeted incentives can be used to reward or encourage buyers’ loyalty. Rather than manually developing campaigns for each segment which is time-consuming, </a:t>
            </a:r>
            <a:r>
              <a:rPr lang="en-US" sz="1200" dirty="0" err="1"/>
              <a:t>Euroffice</a:t>
            </a:r>
            <a:r>
              <a:rPr lang="en-US" sz="1200" dirty="0"/>
              <a:t> mainly uses an automated event-based targeting approach based on the system identifying the stage at which a consumer is in the lifecycle, i.e. how many products they have purchased and the types of product within their purchase history. </a:t>
            </a:r>
            <a:r>
              <a:rPr lang="en-US" sz="1200" dirty="0" err="1"/>
              <a:t>Karibian</a:t>
            </a:r>
            <a:r>
              <a:rPr lang="en-US" sz="1200" dirty="0"/>
              <a:t> calls this a ‘</a:t>
            </a:r>
            <a:r>
              <a:rPr lang="en-US" sz="1200" i="1" dirty="0"/>
              <a:t>touch marketing funnel</a:t>
            </a:r>
            <a:r>
              <a:rPr lang="en-US" sz="1200" dirty="0"/>
              <a:t>’ approach, i.e. the touch strategy is determined by customer segmentation and response. Three main groups of customers are identified in the lifecycle and these are broken down further according to purchase category. Also lay- </a:t>
            </a:r>
            <a:r>
              <a:rPr lang="en-US" sz="1200" dirty="0" err="1"/>
              <a:t>ered</a:t>
            </a:r>
            <a:r>
              <a:rPr lang="en-US" sz="1200" dirty="0"/>
              <a:t> on this segmentation is breakdown into buyer type – are they a small home-user, an operations manager at a mid-size company or a purchasing manager at a larger company? Each will respond to </a:t>
            </a:r>
            <a:r>
              <a:rPr lang="en-US" sz="1200" dirty="0" err="1"/>
              <a:t>dif</a:t>
            </a:r>
            <a:r>
              <a:rPr lang="en-US" sz="1200" dirty="0"/>
              <a:t>- </a:t>
            </a:r>
            <a:r>
              <a:rPr lang="en-US" sz="1200" dirty="0" err="1"/>
              <a:t>ferent</a:t>
            </a:r>
            <a:r>
              <a:rPr lang="en-US" sz="1200" dirty="0"/>
              <a:t> promotions. </a:t>
            </a:r>
          </a:p>
          <a:p>
            <a:r>
              <a:rPr lang="en-US" sz="1200" dirty="0"/>
              <a:t>The first group, at the top of the funnel and the largest, are ‘</a:t>
            </a:r>
            <a:r>
              <a:rPr lang="en-US" sz="1200" i="1" dirty="0"/>
              <a:t>Group 1</a:t>
            </a:r>
            <a:r>
              <a:rPr lang="en-US" sz="1200" dirty="0"/>
              <a:t>. </a:t>
            </a:r>
            <a:r>
              <a:rPr lang="en-US" sz="1200" i="1" dirty="0"/>
              <a:t>Trial customers</a:t>
            </a:r>
            <a:r>
              <a:rPr lang="en-US" sz="1200" dirty="0"/>
              <a:t>’ who have made one or two purchases. For the first group, </a:t>
            </a:r>
            <a:r>
              <a:rPr lang="en-US" sz="1200" dirty="0" err="1"/>
              <a:t>Euroffice</a:t>
            </a:r>
            <a:r>
              <a:rPr lang="en-US" sz="1200" dirty="0"/>
              <a:t> believes that creating impulse buying through price promotions is most important. These will be based on categories purchased in the past. The second group, ‘</a:t>
            </a:r>
            <a:r>
              <a:rPr lang="en-US" sz="1200" i="1" dirty="0"/>
              <a:t>Group 2</a:t>
            </a:r>
            <a:r>
              <a:rPr lang="en-US" sz="1200" dirty="0"/>
              <a:t>. </a:t>
            </a:r>
            <a:r>
              <a:rPr lang="en-US" sz="1200" i="1" dirty="0"/>
              <a:t>The nursery</a:t>
            </a:r>
            <a:r>
              <a:rPr lang="en-US" sz="1200" dirty="0"/>
              <a:t>’, have made three to eight purchases. A particular issue, as with many e- retailers is encouraging customers from the third to fourth purchase – there is a more significant drop-out at this point which the company uses marketing to control. </a:t>
            </a:r>
            <a:r>
              <a:rPr lang="en-US" sz="1200" dirty="0" err="1"/>
              <a:t>Karibian</a:t>
            </a:r>
            <a:r>
              <a:rPr lang="en-US" sz="1200" dirty="0"/>
              <a:t> says: ‘When they get to group two, it’s about creating frequency of purchase to ensure they don’t forget you’. </a:t>
            </a:r>
            <a:r>
              <a:rPr lang="en-US" sz="1200" dirty="0" err="1"/>
              <a:t>Euroffice</a:t>
            </a:r>
            <a:r>
              <a:rPr lang="en-US" sz="1200" dirty="0"/>
              <a:t> sends a printed </a:t>
            </a:r>
            <a:r>
              <a:rPr lang="en-US" sz="1200" dirty="0" err="1"/>
              <a:t>cata</a:t>
            </a:r>
            <a:r>
              <a:rPr lang="en-US" sz="1200" dirty="0"/>
              <a:t>- </a:t>
            </a:r>
            <a:r>
              <a:rPr lang="en-US" sz="1200" dirty="0" err="1"/>
              <a:t>logue</a:t>
            </a:r>
            <a:r>
              <a:rPr lang="en-US" sz="1200" dirty="0"/>
              <a:t> to Group 2 separately from their merchandise as a reminder about the company. The final group, ‘</a:t>
            </a:r>
            <a:r>
              <a:rPr lang="en-US" sz="1200" i="1" dirty="0"/>
              <a:t>Group 3</a:t>
            </a:r>
            <a:r>
              <a:rPr lang="en-US" sz="1200" dirty="0"/>
              <a:t>. </a:t>
            </a:r>
            <a:r>
              <a:rPr lang="en-US" sz="1200" i="1" dirty="0"/>
              <a:t>Key accounts or </a:t>
            </a:r>
            <a:r>
              <a:rPr lang="en-US" sz="1200" dirty="0"/>
              <a:t>‘</a:t>
            </a:r>
            <a:r>
              <a:rPr lang="en-US" sz="1200" i="1" dirty="0"/>
              <a:t>Crown Jewels</a:t>
            </a:r>
            <a:r>
              <a:rPr lang="en-US" sz="1200" dirty="0"/>
              <a:t>’, have made nine or more orders. They also tend to have a higher basket value. These people are ‘the Crown Jewels’ and will spend an average of £135 per order compared to an average of £55 for trial customers. They have a 90% probability of re-ordering within a six-month period. For this group, tools have been developed on the site to make it easier for them to shop. The intention is that these customers find these tools help them in making their orders and they become reliant on them, so achieving ‘soft lock-in’.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564942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dirty="0" smtClean="0"/>
              <a:t>Digital Marketing Implementation strategy</a:t>
            </a:r>
            <a:endParaRPr lang="en-US" sz="3200" dirty="0"/>
          </a:p>
        </p:txBody>
      </p:sp>
      <p:sp>
        <p:nvSpPr>
          <p:cNvPr id="3" name="Content Placeholder 2"/>
          <p:cNvSpPr>
            <a:spLocks noGrp="1"/>
          </p:cNvSpPr>
          <p:nvPr>
            <p:ph idx="1"/>
          </p:nvPr>
        </p:nvSpPr>
        <p:spPr>
          <a:xfrm>
            <a:off x="457200" y="1268760"/>
            <a:ext cx="8229600" cy="4248473"/>
          </a:xfrm>
        </p:spPr>
        <p:txBody>
          <a:bodyPr/>
          <a:lstStyle/>
          <a:p>
            <a:r>
              <a:rPr lang="en-US" sz="2000" dirty="0"/>
              <a:t>Based on these statistics, it is a given that for any digital marketing strategy to be effective and successful, you must include a combination of: </a:t>
            </a:r>
          </a:p>
          <a:p>
            <a:r>
              <a:rPr lang="en-US" sz="2000" dirty="0"/>
              <a:t>1. </a:t>
            </a:r>
            <a:r>
              <a:rPr lang="en-US" sz="2000" dirty="0" smtClean="0"/>
              <a:t>Great content production</a:t>
            </a:r>
            <a:r>
              <a:rPr lang="en-US" sz="2000" dirty="0"/>
              <a:t/>
            </a:r>
            <a:br>
              <a:rPr lang="en-US" sz="2000" dirty="0"/>
            </a:br>
            <a:r>
              <a:rPr lang="en-US" sz="2000" dirty="0"/>
              <a:t>2. </a:t>
            </a:r>
            <a:r>
              <a:rPr lang="en-US" sz="2000" dirty="0" smtClean="0"/>
              <a:t>Social media marketing</a:t>
            </a:r>
            <a:r>
              <a:rPr lang="en-US" sz="2000" dirty="0"/>
              <a:t/>
            </a:r>
            <a:br>
              <a:rPr lang="en-US" sz="2000" dirty="0"/>
            </a:br>
            <a:r>
              <a:rPr lang="en-US" sz="2000" dirty="0"/>
              <a:t>3. </a:t>
            </a:r>
            <a:r>
              <a:rPr lang="en-US" sz="2000" dirty="0" smtClean="0"/>
              <a:t>Mobile marketing and</a:t>
            </a:r>
            <a:r>
              <a:rPr lang="en-US" sz="2000" dirty="0"/>
              <a:t/>
            </a:r>
            <a:br>
              <a:rPr lang="en-US" sz="2000" dirty="0"/>
            </a:br>
            <a:r>
              <a:rPr lang="en-US" sz="2000" dirty="0"/>
              <a:t>4. </a:t>
            </a:r>
            <a:r>
              <a:rPr lang="en-US" sz="2000" dirty="0" smtClean="0"/>
              <a:t>Search engine marking and S.E.O</a:t>
            </a:r>
            <a:r>
              <a:rPr lang="en-US" sz="2000" dirty="0"/>
              <a:t>. </a:t>
            </a:r>
          </a:p>
          <a:p>
            <a:r>
              <a:rPr lang="en-US" sz="2000" dirty="0"/>
              <a:t>Your digital marketing strategy is just a content plan that is highly tailored to your audience. That means you provide them with useful, valuable content, through the channels they want, on the devices the use for the search terms they enter. </a:t>
            </a:r>
          </a:p>
          <a:p>
            <a:r>
              <a:rPr lang="en-US" sz="2000" dirty="0"/>
              <a:t>And you inform this content plan (digital marketing strategy) with in-depth research and data.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151345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r>
            <a:br>
              <a:rPr lang="en-US" dirty="0"/>
            </a:br>
            <a:r>
              <a:rPr lang="en-US" dirty="0" smtClean="0"/>
              <a:t>Implementation strategy</a:t>
            </a:r>
            <a:r>
              <a:rPr lang="en-US" dirty="0"/>
              <a:t/>
            </a:r>
            <a:br>
              <a:rPr lang="en-US" dirty="0"/>
            </a:br>
            <a:endParaRPr lang="en-US" dirty="0"/>
          </a:p>
        </p:txBody>
      </p:sp>
      <p:sp>
        <p:nvSpPr>
          <p:cNvPr id="3" name="Content Placeholder 2"/>
          <p:cNvSpPr>
            <a:spLocks noGrp="1"/>
          </p:cNvSpPr>
          <p:nvPr>
            <p:ph idx="1"/>
          </p:nvPr>
        </p:nvSpPr>
        <p:spPr/>
        <p:txBody>
          <a:bodyPr/>
          <a:lstStyle/>
          <a:p>
            <a:r>
              <a:rPr lang="en-US" sz="2000" dirty="0" smtClean="0"/>
              <a:t>If </a:t>
            </a:r>
            <a:r>
              <a:rPr lang="en-US" sz="2000" dirty="0"/>
              <a:t>you think of your initial strategy as a skeleton, developing your tactics is where you start adding flesh on to those bones. Your strategy tells you generally how you’re going to achieve your objectives, your tactics tells you exactly how. </a:t>
            </a:r>
          </a:p>
          <a:p>
            <a:r>
              <a:rPr lang="en-US" sz="2000" dirty="0"/>
              <a:t>At this point you should be focusing on content: </a:t>
            </a:r>
          </a:p>
          <a:p>
            <a:r>
              <a:rPr lang="en-US" sz="2000" dirty="0"/>
              <a:t>What content you will produce and when: plan and schedule </a:t>
            </a:r>
          </a:p>
          <a:p>
            <a:r>
              <a:rPr lang="en-US" sz="2000" dirty="0"/>
              <a:t>When you will broadcast content: time of day, weekends etc. </a:t>
            </a:r>
          </a:p>
          <a:p>
            <a:r>
              <a:rPr lang="en-US" sz="2000" dirty="0"/>
              <a:t>Where you will share content: social and mobile platforms </a:t>
            </a:r>
          </a:p>
          <a:p>
            <a:r>
              <a:rPr lang="en-US" sz="2000" dirty="0"/>
              <a:t>How you will tailor content to suit different audiences </a:t>
            </a:r>
          </a:p>
          <a:p>
            <a:r>
              <a:rPr lang="en-US" sz="2000" dirty="0"/>
              <a:t>It is here that your initial situation analysis and broad strategy planning will begin to pay off.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444730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endParaRPr lang="en-US" dirty="0"/>
          </a:p>
        </p:txBody>
      </p:sp>
      <p:sp>
        <p:nvSpPr>
          <p:cNvPr id="3" name="Content Placeholder 2"/>
          <p:cNvSpPr>
            <a:spLocks noGrp="1"/>
          </p:cNvSpPr>
          <p:nvPr>
            <p:ph idx="1"/>
          </p:nvPr>
        </p:nvSpPr>
        <p:spPr/>
        <p:txBody>
          <a:bodyPr/>
          <a:lstStyle/>
          <a:p>
            <a:pPr marL="0" indent="0">
              <a:buNone/>
            </a:pPr>
            <a:r>
              <a:rPr lang="en-US" sz="2000" dirty="0"/>
              <a:t>Chaffey, D., Mayer, R. Johnston, K &amp; Ellis-Chadwick, F (2009) Internet Marketing: Strategy, Implementation and Practice, </a:t>
            </a:r>
            <a:r>
              <a:rPr lang="en-US" sz="2000" dirty="0" err="1"/>
              <a:t>Harlow:Prentice</a:t>
            </a:r>
            <a:r>
              <a:rPr lang="en-US" sz="2000" dirty="0"/>
              <a:t> Hall</a:t>
            </a:r>
          </a:p>
          <a:p>
            <a:pPr marL="0" indent="0">
              <a:buNone/>
            </a:pPr>
            <a:endParaRPr lang="en-US" sz="2000" dirty="0"/>
          </a:p>
          <a:p>
            <a:pPr marL="0" indent="0">
              <a:buNone/>
            </a:pPr>
            <a:r>
              <a:rPr lang="en-US" sz="2000" dirty="0"/>
              <a:t>Chaffey,D.,Hemphill,T.,</a:t>
            </a:r>
            <a:r>
              <a:rPr lang="en-US" sz="2000" dirty="0" err="1"/>
              <a:t>Edmundson</a:t>
            </a:r>
            <a:r>
              <a:rPr lang="en-US" sz="2000" dirty="0"/>
              <a:t>, D(2018) Digital Business and E-Commerce Management, Pearson Education Limited. </a:t>
            </a:r>
          </a:p>
          <a:p>
            <a:pPr marL="0" indent="0">
              <a:buNone/>
            </a:pPr>
            <a:endParaRPr lang="en-US" sz="2000" dirty="0"/>
          </a:p>
          <a:p>
            <a:pPr marL="0" indent="0">
              <a:buNone/>
            </a:pPr>
            <a:r>
              <a:rPr lang="en-US" sz="2000" dirty="0" err="1"/>
              <a:t>Ruszczyk</a:t>
            </a:r>
            <a:r>
              <a:rPr lang="en-US" sz="2000" dirty="0"/>
              <a:t>, B., Lucas, K.,</a:t>
            </a:r>
            <a:r>
              <a:rPr lang="en-US" sz="2000" dirty="0" err="1"/>
              <a:t>Warlick</a:t>
            </a:r>
            <a:r>
              <a:rPr lang="en-US" sz="2000" dirty="0"/>
              <a:t>, S (2017),Take Your Marketing Online!: Proven Ways to Grow your Firm in the Digital Age. Wiley Online.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468353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2677</TotalTime>
  <Words>1816</Words>
  <Application>Microsoft Macintosh PowerPoint</Application>
  <PresentationFormat>On-screen Show (4:3)</PresentationFormat>
  <Paragraphs>129</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20140311PresentationUWTSDTemplate</vt:lpstr>
      <vt:lpstr>Module Code LCMB7010</vt:lpstr>
      <vt:lpstr>Topic </vt:lpstr>
      <vt:lpstr>Digital Marketing Planning system</vt:lpstr>
      <vt:lpstr>Digital Marketing startegy</vt:lpstr>
      <vt:lpstr>An integrated Internet marketing strategy  </vt:lpstr>
      <vt:lpstr>INTERNET MARKETING STRATEGY  </vt:lpstr>
      <vt:lpstr> Shorter-term, tactical or operational Internet marketing plans  </vt:lpstr>
      <vt:lpstr>Dynamic e-business strategy model  </vt:lpstr>
      <vt:lpstr> Resource analysis  </vt:lpstr>
      <vt:lpstr> External audits or analysis  </vt:lpstr>
      <vt:lpstr>INTERNET MARKETING STRATEGY  </vt:lpstr>
      <vt:lpstr>SMART Goal</vt:lpstr>
      <vt:lpstr>Strategy Formulation</vt:lpstr>
      <vt:lpstr>Identify customer lifecycle groups  </vt:lpstr>
      <vt:lpstr> Mini Case Study Innovation in the Dell business model  </vt:lpstr>
      <vt:lpstr>   Case study Euroffice segment office supplies purchasers using ‘touch marketing funnel’ approach  </vt:lpstr>
      <vt:lpstr>Digital Marketing Implementation strategy</vt:lpstr>
      <vt:lpstr> Implementation strategy </vt:lpstr>
      <vt:lpstr>Reference</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178</cp:revision>
  <cp:lastPrinted>2018-07-09T15:27:01Z</cp:lastPrinted>
  <dcterms:created xsi:type="dcterms:W3CDTF">2002-10-07T19:43:58Z</dcterms:created>
  <dcterms:modified xsi:type="dcterms:W3CDTF">2020-06-29T13:03:21Z</dcterms:modified>
</cp:coreProperties>
</file>