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6" r:id="rId2"/>
    <p:sldId id="273" r:id="rId3"/>
    <p:sldId id="275" r:id="rId4"/>
    <p:sldId id="289" r:id="rId5"/>
    <p:sldId id="290" r:id="rId6"/>
    <p:sldId id="299" r:id="rId7"/>
    <p:sldId id="276" r:id="rId8"/>
    <p:sldId id="277" r:id="rId9"/>
    <p:sldId id="278" r:id="rId10"/>
    <p:sldId id="279" r:id="rId11"/>
    <p:sldId id="280" r:id="rId12"/>
    <p:sldId id="287" r:id="rId13"/>
    <p:sldId id="288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86" r:id="rId22"/>
    <p:sldId id="298" r:id="rId23"/>
  </p:sldIdLst>
  <p:sldSz cx="9144000" cy="6858000" type="screen4x3"/>
  <p:notesSz cx="6877050" cy="1000125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0">
          <p15:clr>
            <a:srgbClr val="A4A3A4"/>
          </p15:clr>
        </p15:guide>
        <p15:guide id="2" pos="2167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00" autoAdjust="0"/>
    <p:restoredTop sz="61493" autoAdjust="0"/>
  </p:normalViewPr>
  <p:slideViewPr>
    <p:cSldViewPr>
      <p:cViewPr>
        <p:scale>
          <a:sx n="56" d="100"/>
          <a:sy n="56" d="100"/>
        </p:scale>
        <p:origin x="2031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150"/>
        <p:guide pos="216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0055" cy="500062"/>
          </a:xfrm>
          <a:prstGeom prst="rect">
            <a:avLst/>
          </a:prstGeom>
        </p:spPr>
        <p:txBody>
          <a:bodyPr vert="horz" lIns="92930" tIns="46465" rIns="92930" bIns="4646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452"/>
            <a:ext cx="2980055" cy="500062"/>
          </a:xfrm>
          <a:prstGeom prst="rect">
            <a:avLst/>
          </a:prstGeom>
        </p:spPr>
        <p:txBody>
          <a:bodyPr vert="horz" lIns="92930" tIns="46465" rIns="92930" bIns="4646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404" y="9499452"/>
            <a:ext cx="2980055" cy="500062"/>
          </a:xfrm>
          <a:prstGeom prst="rect">
            <a:avLst/>
          </a:prstGeom>
        </p:spPr>
        <p:txBody>
          <a:bodyPr vert="horz" lIns="92930" tIns="46465" rIns="92930" bIns="46465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5404" y="1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7450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7706" y="4750595"/>
            <a:ext cx="5501640" cy="450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99452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5404" y="9499452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412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F8AC68-14AB-4B73-ADCA-BD55B9745C2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762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Creativity is a powerful dynamic medium to bring new things into being and meet unexpected challenges in every area of life. And when we look at creativity through the lens of a process, it is interesting to note a common framework — stages or steps — one progresses through from beginning to end. These stages are referred to as The Four Steps of Creativity, which are Preparation, Incubation, Illumination, and Implementation, and progress along a logical framework one uses to research, develop, and implement ideas and solutions from beginning to end.</a:t>
            </a:r>
          </a:p>
          <a:p>
            <a:endParaRPr lang="en-GB" dirty="0" smtClean="0"/>
          </a:p>
          <a:p>
            <a:r>
              <a:rPr lang="en-GB" dirty="0" smtClean="0"/>
              <a:t>Step 1: Preparation</a:t>
            </a:r>
          </a:p>
          <a:p>
            <a:r>
              <a:rPr lang="en-GB" dirty="0" smtClean="0"/>
              <a:t>Research: Collect information or data.</a:t>
            </a:r>
          </a:p>
          <a:p>
            <a:r>
              <a:rPr lang="en-GB" dirty="0" smtClean="0"/>
              <a:t>Preparation requires a research stage of collecting information or data.</a:t>
            </a:r>
          </a:p>
          <a:p>
            <a:endParaRPr lang="en-GB" dirty="0" smtClean="0"/>
          </a:p>
          <a:p>
            <a:r>
              <a:rPr lang="en-GB" dirty="0" smtClean="0"/>
              <a:t>Step 2: Incubation</a:t>
            </a:r>
          </a:p>
          <a:p>
            <a:r>
              <a:rPr lang="en-GB" dirty="0" smtClean="0"/>
              <a:t>Percolation: Milling over collected information.</a:t>
            </a:r>
          </a:p>
          <a:p>
            <a:endParaRPr lang="en-GB" dirty="0" smtClean="0"/>
          </a:p>
          <a:p>
            <a:r>
              <a:rPr lang="en-GB" dirty="0" smtClean="0"/>
              <a:t>Step 3: Illumination</a:t>
            </a:r>
          </a:p>
          <a:p>
            <a:r>
              <a:rPr lang="en-GB" dirty="0" smtClean="0"/>
              <a:t>Light Bulb Idea: Aha moment.</a:t>
            </a:r>
          </a:p>
          <a:p>
            <a:endParaRPr lang="en-GB" dirty="0" smtClean="0"/>
          </a:p>
          <a:p>
            <a:r>
              <a:rPr lang="en-GB" dirty="0" smtClean="0"/>
              <a:t>Step 4: Implementation</a:t>
            </a:r>
          </a:p>
          <a:p>
            <a:r>
              <a:rPr lang="en-GB" dirty="0" smtClean="0"/>
              <a:t>Actual Making, creating: </a:t>
            </a:r>
            <a:r>
              <a:rPr lang="en-GB" dirty="0" err="1" smtClean="0"/>
              <a:t>Verificatio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785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84A45511-6AA5-4B57-9CEC-EE6F76A5C586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15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2381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18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66712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19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5917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48BAF31-7FCD-4230-879D-CF2A6809FDCA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902525-1C9E-4447-99C0-BACA421C14D7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7ACDAC-1EA2-49BF-8848-39EE6E7AEBBA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F1BADF-7FC7-465A-9E38-9BCD448CDE54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2CA767F-5495-42BE-9F57-49BCECECC6D3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6B1C25-1BC4-4851-BE9E-4CC4EE0D8378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752A63-7F15-41B1-8666-187B0BAC6A9D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C7859A-547C-4289-B71C-AA0C0DC44B7F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6041B4-801E-4731-8E73-E85EAEB4878B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899D1CD-550C-46A3-85E1-9014F26FE0A7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90CA3B-D13B-4CEB-83D9-5AE6E360A75A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15079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6953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82E72E5C-072B-4D61-AA5E-A27CAE802B53}" type="datetime1">
              <a:rPr lang="en-US" smtClean="0"/>
              <a:pPr/>
              <a:t>1/18/2019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oxforddictionaries.com/definition/problem" TargetMode="External"/><Relationship Id="rId2" Type="http://schemas.openxmlformats.org/officeDocument/2006/relationships/hyperlink" Target="http://www.businessdictionary.com/definition/problem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772816"/>
            <a:ext cx="8784976" cy="2376264"/>
          </a:xfrm>
        </p:spPr>
        <p:txBody>
          <a:bodyPr/>
          <a:lstStyle/>
          <a:p>
            <a:r>
              <a:rPr lang="en-GB" sz="3600" b="1" dirty="0"/>
              <a:t>BMSK4004 Problem Solving and Decision Making:</a:t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4309939"/>
          </a:xfrm>
        </p:spPr>
        <p:txBody>
          <a:bodyPr/>
          <a:lstStyle/>
          <a:p>
            <a:r>
              <a:rPr lang="en-GB" dirty="0"/>
              <a:t>define a problem;</a:t>
            </a:r>
          </a:p>
          <a:p>
            <a:r>
              <a:rPr lang="en-GB" dirty="0"/>
              <a:t>categorise and explain decision making processes;</a:t>
            </a:r>
          </a:p>
          <a:p>
            <a:r>
              <a:rPr lang="en-GB" dirty="0"/>
              <a:t>introduce a particular problem namely the current situation in the Housing Crisis in China</a:t>
            </a:r>
          </a:p>
          <a:p>
            <a:r>
              <a:rPr lang="en-GB" dirty="0"/>
              <a:t>write a paragraph (each student individually) describing the nature and scope of this particular problem.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Re-Cap on last week:</a:t>
            </a:r>
            <a:br>
              <a:rPr lang="en-GB" dirty="0" smtClean="0"/>
            </a:br>
            <a:r>
              <a:rPr lang="en-GB" dirty="0" smtClean="0"/>
              <a:t>What </a:t>
            </a:r>
            <a:r>
              <a:rPr lang="en-GB" dirty="0"/>
              <a:t>is a Problem</a:t>
            </a:r>
            <a:r>
              <a:rPr lang="cy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perceived gap between the existing state and a desired state, or a deviation from a norm, standard, or status quo. </a:t>
            </a:r>
            <a:r>
              <a:rPr lang="en-GB" sz="2000" i="1" dirty="0">
                <a:hlinkClick r:id="rId2"/>
              </a:rPr>
              <a:t>www.businessdictionary.com/definition/problem.html</a:t>
            </a:r>
            <a:r>
              <a:rPr lang="en-GB" sz="2000" i="1" dirty="0"/>
              <a:t> date accessed 25/4/18</a:t>
            </a:r>
          </a:p>
          <a:p>
            <a:pPr>
              <a:spcBef>
                <a:spcPts val="0"/>
              </a:spcBef>
              <a:buNone/>
            </a:pPr>
            <a:endParaRPr lang="en-GB" sz="2000" i="1" dirty="0"/>
          </a:p>
          <a:p>
            <a:pPr>
              <a:spcBef>
                <a:spcPts val="0"/>
              </a:spcBef>
            </a:pPr>
            <a:r>
              <a:rPr lang="en-GB" dirty="0"/>
              <a:t>A matter or situation regarded as unwelcome or harmful and needing to be dealt with and overcome.</a:t>
            </a:r>
          </a:p>
          <a:p>
            <a:pPr>
              <a:buNone/>
            </a:pPr>
            <a:r>
              <a:rPr lang="en-GB" sz="2000" i="1" dirty="0"/>
              <a:t>	</a:t>
            </a:r>
            <a:r>
              <a:rPr lang="en-GB" sz="2000" i="1" dirty="0">
                <a:hlinkClick r:id="rId3"/>
              </a:rPr>
              <a:t>https://en.oxforddictionaries.com/definition/problem</a:t>
            </a:r>
            <a:r>
              <a:rPr lang="en-GB" sz="2000" i="1" dirty="0"/>
              <a:t> date accessed 25/4/18</a:t>
            </a:r>
            <a:endParaRPr lang="en-GB" sz="2000" dirty="0"/>
          </a:p>
          <a:p>
            <a:pPr>
              <a:buNone/>
            </a:pPr>
            <a:endParaRPr lang="cy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79521"/>
            <a:ext cx="7488832" cy="4741767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Deviation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problems;</a:t>
            </a:r>
          </a:p>
          <a:p>
            <a:pPr marL="0" indent="0">
              <a:buNone/>
              <a:defRPr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Where something is not going to plan and its not clear why.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problems;</a:t>
            </a:r>
          </a:p>
          <a:p>
            <a:pPr marL="0" indent="0">
              <a:buNone/>
              <a:defRPr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Where something is starting to develop that may cause difficulties if it isn’t dealt with.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Improvement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problems;</a:t>
            </a:r>
          </a:p>
          <a:p>
            <a:pPr marL="0" indent="0">
              <a:buNone/>
              <a:defRPr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Where there’s a need to find better ways of doing things for the future (for example, increased productivity , better safety, or changes to working methods)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147940-4107-4C58-AF04-C5F2B6FD75E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types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1979712" y="5949280"/>
            <a:ext cx="5760640" cy="72139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Institute of Leadershi</a:t>
            </a:r>
            <a:r>
              <a:rPr lang="en-GB" dirty="0" smtClean="0"/>
              <a:t>p and Management, (2013). </a:t>
            </a:r>
            <a:r>
              <a:rPr lang="en-GB" i="1" dirty="0" smtClean="0"/>
              <a:t>Solving problems and Making Decisions. </a:t>
            </a:r>
            <a:r>
              <a:rPr lang="en-GB" dirty="0" smtClean="0"/>
              <a:t>Abingdon: Routledge.</a:t>
            </a:r>
            <a:endParaRPr kumimoji="0" lang="en-GB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10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340768"/>
            <a:ext cx="8104011" cy="3875442"/>
          </a:xfrm>
        </p:spPr>
        <p:txBody>
          <a:bodyPr/>
          <a:lstStyle/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Strategic problems 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 are longer term, wide ranging problems that have significant consequences for the organisation as a whole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Operational problems 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 are usually medium to short term and involve the management of resources to achieve particular objectives</a:t>
            </a:r>
          </a:p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Administrative problems 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 are usually short term or have a right or wrong answer according to the policies and procedures of the organisation.</a:t>
            </a:r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B8C57AE-53A7-4CA1-9C93-E7C6F52E92B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925637" y="277459"/>
            <a:ext cx="5153025" cy="52579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Categories</a:t>
            </a:r>
          </a:p>
        </p:txBody>
      </p:sp>
    </p:spTree>
    <p:extLst>
      <p:ext uri="{BB962C8B-B14F-4D97-AF65-F5344CB8AC3E}">
        <p14:creationId xmlns:p14="http://schemas.microsoft.com/office/powerpoint/2010/main" val="391546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27584" y="1556792"/>
            <a:ext cx="79208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/>
              <a:t>In Groups </a:t>
            </a:r>
            <a:r>
              <a:rPr lang="en-GB" sz="2800" dirty="0"/>
              <a:t>–</a:t>
            </a:r>
          </a:p>
          <a:p>
            <a:pPr>
              <a:defRPr/>
            </a:pPr>
            <a:endParaRPr lang="en-GB" sz="2800" dirty="0"/>
          </a:p>
          <a:p>
            <a:pPr marL="241539" indent="-241539">
              <a:buFont typeface="+mj-lt"/>
              <a:buAutoNum type="arabicPeriod"/>
              <a:defRPr/>
            </a:pPr>
            <a:r>
              <a:rPr lang="en-GB" sz="2800" dirty="0"/>
              <a:t> Work together to give examples of each category  from the workplace – (each group present back to class)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8916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Decision Making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525963"/>
          </a:xfrm>
        </p:spPr>
        <p:txBody>
          <a:bodyPr/>
          <a:lstStyle/>
          <a:p>
            <a:r>
              <a:rPr lang="cy-GB" dirty="0"/>
              <a:t>Decision making can be </a:t>
            </a:r>
            <a:r>
              <a:rPr lang="cy-GB" b="1" u="sng" dirty="0"/>
              <a:t>rational</a:t>
            </a:r>
            <a:r>
              <a:rPr lang="cy-GB" dirty="0"/>
              <a:t> or </a:t>
            </a:r>
            <a:r>
              <a:rPr lang="cy-GB" b="1" u="sng" dirty="0"/>
              <a:t>creative</a:t>
            </a:r>
            <a:r>
              <a:rPr lang="cy-GB" dirty="0"/>
              <a:t>.</a:t>
            </a:r>
          </a:p>
          <a:p>
            <a:endParaRPr lang="cy-GB" sz="1600" dirty="0"/>
          </a:p>
          <a:p>
            <a:r>
              <a:rPr lang="cy-GB" dirty="0"/>
              <a:t>The </a:t>
            </a:r>
            <a:r>
              <a:rPr lang="cy-GB" b="1" dirty="0"/>
              <a:t>rational</a:t>
            </a:r>
            <a:r>
              <a:rPr lang="cy-GB" dirty="0"/>
              <a:t> approach emphasises the need to evaluate the problem and its constituent parts in an ordered way.</a:t>
            </a:r>
          </a:p>
          <a:p>
            <a:endParaRPr lang="cy-GB" sz="1600" dirty="0"/>
          </a:p>
          <a:p>
            <a:r>
              <a:rPr lang="cy-GB" dirty="0"/>
              <a:t>The </a:t>
            </a:r>
            <a:r>
              <a:rPr lang="cy-GB" b="1" dirty="0"/>
              <a:t>creative</a:t>
            </a:r>
            <a:r>
              <a:rPr lang="cy-GB" dirty="0"/>
              <a:t> approach emphasises innovation in a holistic and less regulated way.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Rational Decision Making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979712" y="1988840"/>
          <a:ext cx="511256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25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Define the Problem</a:t>
                      </a:r>
                    </a:p>
                    <a:p>
                      <a:pPr algn="ctr"/>
                      <a:endParaRPr lang="cy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dirty="0">
                          <a:solidFill>
                            <a:schemeClr val="tx1"/>
                          </a:solidFill>
                        </a:rPr>
                        <a:t>Gather the Data</a:t>
                      </a:r>
                    </a:p>
                    <a:p>
                      <a:pPr algn="ctr"/>
                      <a:endParaRPr lang="cy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dirty="0"/>
                        <a:t>Generate, Evaluate and Choose Options</a:t>
                      </a:r>
                    </a:p>
                    <a:p>
                      <a:pPr algn="ctr"/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dirty="0"/>
                        <a:t>Implement</a:t>
                      </a:r>
                      <a:r>
                        <a:rPr lang="cy-GB" b="1" baseline="0" dirty="0"/>
                        <a:t> the Selected Option/s</a:t>
                      </a:r>
                    </a:p>
                    <a:p>
                      <a:pPr algn="ctr"/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Rational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It is a stepped approach.</a:t>
            </a:r>
          </a:p>
          <a:p>
            <a:r>
              <a:rPr lang="cy-GB" dirty="0"/>
              <a:t>It favours objectivity.</a:t>
            </a:r>
          </a:p>
          <a:p>
            <a:pPr>
              <a:buNone/>
            </a:pPr>
            <a:endParaRPr lang="cy-GB" sz="1600" dirty="0"/>
          </a:p>
          <a:p>
            <a:r>
              <a:rPr lang="cy-GB" b="1" dirty="0"/>
              <a:t>Advantage</a:t>
            </a:r>
            <a:r>
              <a:rPr lang="cy-GB" dirty="0"/>
              <a:t>:  it is tried &amp; tested and we are conditioned to solve problems in this way.</a:t>
            </a:r>
          </a:p>
          <a:p>
            <a:r>
              <a:rPr lang="cy-GB" b="1" dirty="0"/>
              <a:t>Disadvantage</a:t>
            </a:r>
            <a:r>
              <a:rPr lang="cy-GB" dirty="0"/>
              <a:t>:  we are constrained by bounded rationality (Simon, 1990) i.e. cognitive or resource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Creative Decision Making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203848" y="5805264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Whetten and Cameron (2011)</a:t>
            </a:r>
          </a:p>
        </p:txBody>
      </p:sp>
      <p:sp>
        <p:nvSpPr>
          <p:cNvPr id="8" name="Oval 7"/>
          <p:cNvSpPr/>
          <p:nvPr/>
        </p:nvSpPr>
        <p:spPr bwMode="auto">
          <a:xfrm>
            <a:off x="899592" y="3140968"/>
            <a:ext cx="1440160" cy="1368152"/>
          </a:xfrm>
          <a:prstGeom prst="ellipse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467544" y="1340768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Preparation</a:t>
            </a:r>
          </a:p>
        </p:txBody>
      </p:sp>
      <p:sp>
        <p:nvSpPr>
          <p:cNvPr id="10" name="Oval 9"/>
          <p:cNvSpPr/>
          <p:nvPr/>
        </p:nvSpPr>
        <p:spPr bwMode="auto">
          <a:xfrm>
            <a:off x="2411760" y="2276872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Incubation</a:t>
            </a:r>
          </a:p>
        </p:txBody>
      </p:sp>
      <p:sp>
        <p:nvSpPr>
          <p:cNvPr id="11" name="Oval 10"/>
          <p:cNvSpPr/>
          <p:nvPr/>
        </p:nvSpPr>
        <p:spPr bwMode="auto">
          <a:xfrm>
            <a:off x="4572000" y="3212976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Illumination</a:t>
            </a:r>
          </a:p>
        </p:txBody>
      </p:sp>
      <p:sp>
        <p:nvSpPr>
          <p:cNvPr id="12" name="Oval 11"/>
          <p:cNvSpPr/>
          <p:nvPr/>
        </p:nvSpPr>
        <p:spPr bwMode="auto">
          <a:xfrm>
            <a:off x="6732240" y="4221088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Verification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Creative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It is a less structured approach.</a:t>
            </a:r>
          </a:p>
          <a:p>
            <a:r>
              <a:rPr lang="cy-GB" dirty="0"/>
              <a:t>It favours subjectivity and intuition.</a:t>
            </a:r>
          </a:p>
          <a:p>
            <a:endParaRPr lang="cy-GB" sz="1600" dirty="0"/>
          </a:p>
          <a:p>
            <a:r>
              <a:rPr lang="cy-GB" b="1" dirty="0"/>
              <a:t>Advantage</a:t>
            </a:r>
            <a:r>
              <a:rPr lang="cy-GB" dirty="0"/>
              <a:t>:  it may result in better solutions.</a:t>
            </a:r>
          </a:p>
          <a:p>
            <a:r>
              <a:rPr lang="cy-GB" b="1" dirty="0"/>
              <a:t>Disadvantage</a:t>
            </a:r>
            <a:r>
              <a:rPr lang="cy-GB" dirty="0"/>
              <a:t>:  it is less familiar and requires training or an alternative organisational culture.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DA648-C3A3-4633-A4EE-2F79BAAA0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340768"/>
            <a:ext cx="7388578" cy="4312921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Organisation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products and services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Reduction in costs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quality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Improved employee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market share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F8855-DCA2-4719-9781-6D0D776F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66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C83E2-A3C8-44AA-80E8-3B7981A89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089" y="2514600"/>
            <a:ext cx="6925733" cy="333756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Individual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personal effectiveness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involvement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confidence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understanding of corporate goals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07EEC-83F5-4516-AD47-8F73758A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56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3"/>
          <p:cNvSpPr>
            <a:spLocks noGrp="1" noChangeArrowheads="1"/>
          </p:cNvSpPr>
          <p:nvPr>
            <p:ph idx="1"/>
          </p:nvPr>
        </p:nvSpPr>
        <p:spPr>
          <a:xfrm>
            <a:off x="355600" y="1771653"/>
            <a:ext cx="8572500" cy="3702844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Tx/>
              <a:buNone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 algn="ctr">
              <a:buFontTx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Applying both analytical and creative skills: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3857D-7631-4A2B-9535-C376DEC470D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and Analytical Skills</a:t>
            </a:r>
          </a:p>
        </p:txBody>
      </p:sp>
    </p:spTree>
    <p:extLst>
      <p:ext uri="{BB962C8B-B14F-4D97-AF65-F5344CB8AC3E}">
        <p14:creationId xmlns:p14="http://schemas.microsoft.com/office/powerpoint/2010/main" val="1138297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5" grpId="0" build="p"/>
      <p:bldP spid="16179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490665" y="255389"/>
            <a:ext cx="6000750" cy="912019"/>
          </a:xfrm>
        </p:spPr>
        <p:txBody>
          <a:bodyPr/>
          <a:lstStyle/>
          <a:p>
            <a:r>
              <a:rPr lang="en-GB" altLang="en-US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47813" y="2184797"/>
            <a:ext cx="2409825" cy="3151584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Join all the dots using  </a:t>
            </a:r>
            <a:r>
              <a:rPr lang="en-GB" altLang="en-US" b="1" dirty="0">
                <a:latin typeface="Arial" charset="0"/>
                <a:cs typeface="Arial" charset="0"/>
              </a:rPr>
              <a:t>four</a:t>
            </a:r>
            <a:r>
              <a:rPr lang="en-GB" altLang="en-US" dirty="0">
                <a:latin typeface="Arial" charset="0"/>
                <a:cs typeface="Arial" charset="0"/>
              </a:rPr>
              <a:t> lines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Individual -     3 mins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graphicFrame>
        <p:nvGraphicFramePr>
          <p:cNvPr id="169988" name="Group 4"/>
          <p:cNvGraphicFramePr>
            <a:graphicFrameLocks noGrp="1"/>
          </p:cNvGraphicFramePr>
          <p:nvPr>
            <p:ph sz="half" idx="2"/>
          </p:nvPr>
        </p:nvGraphicFramePr>
        <p:xfrm>
          <a:off x="4031456" y="2078831"/>
          <a:ext cx="3618312" cy="3671889"/>
        </p:xfrm>
        <a:graphic>
          <a:graphicData uri="http://schemas.openxmlformats.org/drawingml/2006/table">
            <a:tbl>
              <a:tblPr/>
              <a:tblGrid>
                <a:gridCol w="12061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61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6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36833755-BCB5-49F1-BF93-F12689AE9A3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26638" name="Line 26"/>
          <p:cNvSpPr>
            <a:spLocks noChangeShapeType="1"/>
          </p:cNvSpPr>
          <p:nvPr/>
        </p:nvSpPr>
        <p:spPr bwMode="auto">
          <a:xfrm>
            <a:off x="4463653" y="2349104"/>
            <a:ext cx="31861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39" name="Line 32"/>
          <p:cNvSpPr>
            <a:spLocks noChangeShapeType="1"/>
          </p:cNvSpPr>
          <p:nvPr/>
        </p:nvSpPr>
        <p:spPr bwMode="auto">
          <a:xfrm flipH="1">
            <a:off x="4463653" y="2349103"/>
            <a:ext cx="3186113" cy="3024188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0" name="Line 34"/>
          <p:cNvSpPr>
            <a:spLocks noChangeShapeType="1"/>
          </p:cNvSpPr>
          <p:nvPr/>
        </p:nvSpPr>
        <p:spPr bwMode="auto">
          <a:xfrm flipV="1">
            <a:off x="4463656" y="2294338"/>
            <a:ext cx="54769" cy="3078956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1" name="Line 36"/>
          <p:cNvSpPr>
            <a:spLocks noChangeShapeType="1"/>
          </p:cNvSpPr>
          <p:nvPr/>
        </p:nvSpPr>
        <p:spPr bwMode="auto">
          <a:xfrm>
            <a:off x="4518422" y="2294335"/>
            <a:ext cx="2700338" cy="2970609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81692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73" name="Rectangle 2"/>
          <p:cNvSpPr>
            <a:spLocks noGrp="1" noChangeArrowheads="1"/>
          </p:cNvSpPr>
          <p:nvPr>
            <p:ph type="title"/>
          </p:nvPr>
        </p:nvSpPr>
        <p:spPr>
          <a:xfrm>
            <a:off x="1419225" y="409453"/>
            <a:ext cx="6000750" cy="912019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7650" name="Rectangle 34"/>
          <p:cNvSpPr>
            <a:spLocks noGrp="1" noChangeArrowheads="1"/>
          </p:cNvSpPr>
          <p:nvPr>
            <p:ph type="body" sz="half" idx="1"/>
          </p:nvPr>
        </p:nvSpPr>
        <p:spPr>
          <a:xfrm>
            <a:off x="127000" y="2028826"/>
            <a:ext cx="4292600" cy="334208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Spatial and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creative thinking to solve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 by going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outside the dots 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to arrive at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solution</a:t>
            </a:r>
          </a:p>
        </p:txBody>
      </p:sp>
      <p:graphicFrame>
        <p:nvGraphicFramePr>
          <p:cNvPr id="171084" name="Group 76"/>
          <p:cNvGraphicFramePr>
            <a:graphicFrameLocks noGrp="1"/>
          </p:cNvGraphicFramePr>
          <p:nvPr>
            <p:ph sz="half" idx="2"/>
          </p:nvPr>
        </p:nvGraphicFramePr>
        <p:xfrm>
          <a:off x="4630341" y="2057403"/>
          <a:ext cx="3027760" cy="3342086"/>
        </p:xfrm>
        <a:graphic>
          <a:graphicData uri="http://schemas.openxmlformats.org/drawingml/2006/table">
            <a:tbl>
              <a:tblPr/>
              <a:tblGrid>
                <a:gridCol w="7572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31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500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462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2751BE0F-0CA4-44D7-B7B8-E814279CB5D8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30741" name="Line 67"/>
          <p:cNvSpPr>
            <a:spLocks noChangeShapeType="1"/>
          </p:cNvSpPr>
          <p:nvPr/>
        </p:nvSpPr>
        <p:spPr bwMode="auto">
          <a:xfrm>
            <a:off x="4755356" y="2327672"/>
            <a:ext cx="2301479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2" name="Line 68"/>
          <p:cNvSpPr>
            <a:spLocks noChangeShapeType="1"/>
          </p:cNvSpPr>
          <p:nvPr/>
        </p:nvSpPr>
        <p:spPr bwMode="auto">
          <a:xfrm flipH="1">
            <a:off x="4733928" y="2327675"/>
            <a:ext cx="2322910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3" name="Line 70"/>
          <p:cNvSpPr>
            <a:spLocks noChangeShapeType="1"/>
          </p:cNvSpPr>
          <p:nvPr/>
        </p:nvSpPr>
        <p:spPr bwMode="auto">
          <a:xfrm flipH="1">
            <a:off x="4760121" y="2307434"/>
            <a:ext cx="27385" cy="258008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4" name="Line 71"/>
          <p:cNvSpPr>
            <a:spLocks noChangeShapeType="1"/>
          </p:cNvSpPr>
          <p:nvPr/>
        </p:nvSpPr>
        <p:spPr bwMode="auto">
          <a:xfrm>
            <a:off x="4787506" y="2327675"/>
            <a:ext cx="2269331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263585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11A85-8942-4F43-8E62-4B48144035C9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8572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First Glance</a:t>
            </a:r>
          </a:p>
        </p:txBody>
      </p:sp>
      <p:pic>
        <p:nvPicPr>
          <p:cNvPr id="28676" name="Picture 2" descr="http://1.bp.blogspot.com/-exuDsmMp8GE/UE1gIUk9pVI/AAAAAAAAB3U/LWrUJ-YnUH0/s1600/DifferentPerspective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8"/>
          <a:stretch/>
        </p:blipFill>
        <p:spPr bwMode="auto">
          <a:xfrm>
            <a:off x="1456908" y="2285999"/>
            <a:ext cx="6052212" cy="387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F8B989-ABF6-463B-A79C-06024822683D}"/>
              </a:ext>
            </a:extLst>
          </p:cNvPr>
          <p:cNvSpPr txBox="1"/>
          <p:nvPr/>
        </p:nvSpPr>
        <p:spPr>
          <a:xfrm>
            <a:off x="647700" y="993771"/>
            <a:ext cx="84963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Reality can be so complex that equally valid observations from differing perspectives can appear to be contradictory. </a:t>
            </a:r>
          </a:p>
        </p:txBody>
      </p:sp>
    </p:spTree>
    <p:extLst>
      <p:ext uri="{BB962C8B-B14F-4D97-AF65-F5344CB8AC3E}">
        <p14:creationId xmlns:p14="http://schemas.microsoft.com/office/powerpoint/2010/main" val="165809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8369300" cy="3570599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012160" y="1206068"/>
            <a:ext cx="24156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minutes </a:t>
            </a:r>
          </a:p>
        </p:txBody>
      </p:sp>
    </p:spTree>
    <p:extLst>
      <p:ext uri="{BB962C8B-B14F-4D97-AF65-F5344CB8AC3E}">
        <p14:creationId xmlns:p14="http://schemas.microsoft.com/office/powerpoint/2010/main" val="2951352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1" y="2078834"/>
            <a:ext cx="8445500" cy="3240881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 Solution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5963840" y="3375424"/>
            <a:ext cx="24791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Mins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 flipH="1">
            <a:off x="4023362" y="4210050"/>
            <a:ext cx="215900" cy="22860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63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Rectangle 3"/>
          <p:cNvSpPr>
            <a:spLocks noGrp="1" noChangeArrowheads="1"/>
          </p:cNvSpPr>
          <p:nvPr>
            <p:ph idx="1"/>
          </p:nvPr>
        </p:nvSpPr>
        <p:spPr>
          <a:xfrm>
            <a:off x="368301" y="1920479"/>
            <a:ext cx="8318500" cy="3554016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Problems can often be deceptive –  what appears to be a small problem can sometimes turn out to be a far bigger and possibly different problem.</a:t>
            </a: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6C08D-3E94-47A2-BC5B-3696B4A060B9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size of the problem</a:t>
            </a:r>
          </a:p>
        </p:txBody>
      </p:sp>
    </p:spTree>
    <p:extLst>
      <p:ext uri="{BB962C8B-B14F-4D97-AF65-F5344CB8AC3E}">
        <p14:creationId xmlns:p14="http://schemas.microsoft.com/office/powerpoint/2010/main" val="383712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Classwork- 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Describe the Housing crisis problem, in particular its:</a:t>
            </a:r>
          </a:p>
          <a:p>
            <a:pPr lvl="0"/>
            <a:r>
              <a:rPr lang="en-GB" dirty="0"/>
              <a:t> nature – Why has the problem occurred?</a:t>
            </a:r>
          </a:p>
          <a:p>
            <a:pPr lvl="0"/>
            <a:r>
              <a:rPr lang="en-GB" dirty="0"/>
              <a:t>scope.- What resources does this problem impact upon- Explain why</a:t>
            </a:r>
          </a:p>
          <a:p>
            <a:pPr lvl="0">
              <a:buNone/>
            </a:pPr>
            <a:endParaRPr lang="en-GB" sz="1600" dirty="0"/>
          </a:p>
          <a:p>
            <a:pPr lvl="0"/>
            <a:r>
              <a:rPr lang="en-GB" dirty="0"/>
              <a:t>You will be expected to write 300 words and hand this work in  before the end of the session.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286DE-DA08-44C5-8840-63271ECCD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779" y="1075157"/>
            <a:ext cx="8788400" cy="1699325"/>
          </a:xfrm>
        </p:spPr>
        <p:txBody>
          <a:bodyPr/>
          <a:lstStyle/>
          <a:p>
            <a:r>
              <a:rPr lang="en-GB" dirty="0"/>
              <a:t>Scope – How wide does the problem reach? Who is affected?</a:t>
            </a:r>
          </a:p>
          <a:p>
            <a:r>
              <a:rPr lang="en-GB" dirty="0"/>
              <a:t>Impact – How are they affected?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030B5-F457-417D-B19C-2C8A7DAF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341335"/>
            <a:ext cx="8229600" cy="733822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Scope &amp; Impact</a:t>
            </a:r>
            <a:r>
              <a:rPr lang="en-GB" altLang="en-US" dirty="0"/>
              <a:t/>
            </a:r>
            <a:br>
              <a:rPr lang="en-GB" altLang="en-US" dirty="0"/>
            </a:br>
            <a:endParaRPr lang="en-GB" dirty="0"/>
          </a:p>
        </p:txBody>
      </p:sp>
      <p:pic>
        <p:nvPicPr>
          <p:cNvPr id="1026" name="Picture 2" descr="Image result for ripples on the pond">
            <a:extLst>
              <a:ext uri="{FF2B5EF4-FFF2-40B4-BE49-F238E27FC236}">
                <a16:creationId xmlns:a16="http://schemas.microsoft.com/office/drawing/2014/main" id="{8FB0D227-7F17-4CE1-B993-8298C72FA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24944"/>
            <a:ext cx="4886156" cy="322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473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3241</TotalTime>
  <Words>862</Words>
  <Application>Microsoft Office PowerPoint</Application>
  <PresentationFormat>On-screen Show (4:3)</PresentationFormat>
  <Paragraphs>187</Paragraphs>
  <Slides>22</Slides>
  <Notes>6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Arial Rounded MT Bold</vt:lpstr>
      <vt:lpstr>Myriad Pro</vt:lpstr>
      <vt:lpstr>Verdana</vt:lpstr>
      <vt:lpstr>Wingdings</vt:lpstr>
      <vt:lpstr>TSD_PP3</vt:lpstr>
      <vt:lpstr>BMSK4004 Problem Solving and Decision Making:  </vt:lpstr>
      <vt:lpstr>Objectives:</vt:lpstr>
      <vt:lpstr>Re-Cap on last week: What is a Problem?</vt:lpstr>
      <vt:lpstr>Problem types</vt:lpstr>
      <vt:lpstr>Problem Categories</vt:lpstr>
      <vt:lpstr>PowerPoint Presentation</vt:lpstr>
      <vt:lpstr>Decision Making Processes</vt:lpstr>
      <vt:lpstr>Rational Decision Making</vt:lpstr>
      <vt:lpstr>Rational Decision Making</vt:lpstr>
      <vt:lpstr>Creative Decision Making</vt:lpstr>
      <vt:lpstr>Creative Decision Making</vt:lpstr>
      <vt:lpstr>Creative Problem Solving</vt:lpstr>
      <vt:lpstr>Creative Problem Solving</vt:lpstr>
      <vt:lpstr>Creative and Analytical Skills</vt:lpstr>
      <vt:lpstr>Exercise 1 - Dots</vt:lpstr>
      <vt:lpstr>Exercise 1 - Dots</vt:lpstr>
      <vt:lpstr>At First Glance</vt:lpstr>
      <vt:lpstr>Mental Agility</vt:lpstr>
      <vt:lpstr>Mental Agility</vt:lpstr>
      <vt:lpstr>The size of the problem</vt:lpstr>
      <vt:lpstr>Classwork- Individual Task</vt:lpstr>
      <vt:lpstr>Scope &amp; Impact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Laura James</cp:lastModifiedBy>
  <cp:revision>179</cp:revision>
  <cp:lastPrinted>2012-01-25T17:01:56Z</cp:lastPrinted>
  <dcterms:created xsi:type="dcterms:W3CDTF">2011-09-12T14:47:30Z</dcterms:created>
  <dcterms:modified xsi:type="dcterms:W3CDTF">2019-01-18T10:04:59Z</dcterms:modified>
</cp:coreProperties>
</file>