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charts/chart2.xml" ContentType="application/vnd.openxmlformats-officedocument.drawingml.chart+xml"/>
  <Override PartName="/ppt/charts/chart3.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0"/>
  </p:normalViewPr>
  <p:slideViewPr>
    <p:cSldViewPr snapToGrid="0" snapToObjects="1">
      <p:cViewPr varScale="1">
        <p:scale>
          <a:sx n="80" d="100"/>
          <a:sy n="80" d="100"/>
        </p:scale>
        <p:origin x="10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autoTitleDeleted val="1"/>
    <c:plotArea>
      <c:layout/>
      <c:barChart>
        <c:barDir val="bar"/>
        <c:grouping val="clustered"/>
        <c:varyColors val="0"/>
        <c:ser>
          <c:idx val="0"/>
          <c:order val="0"/>
          <c:tx>
            <c:strRef>
              <c:f>Sheet1!$B$1</c:f>
              <c:strCache>
                <c:ptCount val="1"/>
                <c:pt idx="0">
                  <c:v>Coverage %</c:v>
                </c:pt>
              </c:strCache>
            </c:strRef>
          </c:tx>
          <c:spPr>
            <a:solidFill>
              <a:srgbClr val="1F8A8A"/>
            </a:solidFill>
            <a:effectLst/>
          </c:spPr>
          <c:invertIfNegative val="0"/>
          <c:dPt>
            <c:idx val="0"/>
            <c:invertIfNegative val="0"/>
            <c:bubble3D val="0"/>
          </c:dPt>
          <c:dPt>
            <c:idx val="1"/>
            <c:invertIfNegative val="0"/>
            <c:bubble3D val="0"/>
          </c:dPt>
          <c:dPt>
            <c:idx val="2"/>
            <c:invertIfNegative val="0"/>
            <c:bubble3D val="0"/>
          </c:dPt>
          <c:dPt>
            <c:idx val="3"/>
            <c:invertIfNegative val="0"/>
            <c:bubble3D val="0"/>
            <c:spPr>
              <a:solidFill>
                <a:srgbClr val="C77D2B"/>
              </a:solidFill>
              <a:effectLst/>
            </c:spPr>
          </c:dPt>
          <c:dPt>
            <c:idx val="4"/>
            <c:invertIfNegative val="0"/>
            <c:bubble3D val="0"/>
          </c:dPt>
          <c:dPt>
            <c:idx val="5"/>
            <c:invertIfNegative val="0"/>
            <c:bubble3D val="0"/>
          </c:dPt>
          <c:dPt>
            <c:idx val="6"/>
            <c:invertIfNegative val="0"/>
            <c:bubble3D val="0"/>
          </c:dPt>
          <c:dPt>
            <c:idx val="7"/>
            <c:invertIfNegative val="0"/>
            <c:bubble3D val="0"/>
          </c:dPt>
          <c:dPt>
            <c:idx val="8"/>
            <c:invertIfNegative val="0"/>
            <c:bubble3D val="0"/>
          </c:dPt>
          <c:dLbls>
            <c:numFmt formatCode="0&quot;%&quot;" sourceLinked="0"/>
            <c:spPr>
              <a:noFill/>
              <a:ln>
                <a:noFill/>
              </a:ln>
              <a:effectLst/>
            </c:spPr>
            <c:txPr>
              <a:bodyPr/>
              <a:lstStyle/>
              <a:p>
                <a:pPr>
                  <a:defRPr sz="1100" b="1" i="0" u="none" strike="noStrike">
                    <a:solidFill>
                      <a:srgbClr val="15314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Sheet1!$A$2:$A$10</c:f>
              <c:strCache>
                <c:ptCount val="9"/>
                <c:pt idx="0">
                  <c:v>System info</c:v>
                </c:pt>
                <c:pt idx="1">
                  <c:v>Installed software</c:v>
                </c:pt>
                <c:pt idx="2">
                  <c:v>Browser history</c:v>
                </c:pt>
                <c:pt idx="3">
                  <c:v>Running processes</c:v>
                </c:pt>
                <c:pt idx="4">
                  <c:v>Network state</c:v>
                </c:pt>
                <c:pt idx="5">
                  <c:v>Event logs</c:v>
                </c:pt>
                <c:pt idx="6">
                  <c:v>PowerShell history</c:v>
                </c:pt>
                <c:pt idx="7">
                  <c:v>Recycle Bin</c:v>
                </c:pt>
                <c:pt idx="8">
                  <c:v>Hash inventory</c:v>
                </c:pt>
              </c:strCache>
            </c:strRef>
          </c:cat>
          <c:val>
            <c:numRef>
              <c:f>Sheet1!$B$2:$B$10</c:f>
              <c:numCache>
                <c:formatCode>General</c:formatCode>
                <c:ptCount val="9"/>
                <c:pt idx="0">
                  <c:v>100</c:v>
                </c:pt>
                <c:pt idx="1">
                  <c:v>100</c:v>
                </c:pt>
                <c:pt idx="2">
                  <c:v>100</c:v>
                </c:pt>
                <c:pt idx="3">
                  <c:v>96</c:v>
                </c:pt>
                <c:pt idx="4">
                  <c:v>100</c:v>
                </c:pt>
                <c:pt idx="5">
                  <c:v>100</c:v>
                </c:pt>
                <c:pt idx="6">
                  <c:v>100</c:v>
                </c:pt>
                <c:pt idx="7">
                  <c:v>100</c:v>
                </c:pt>
                <c:pt idx="8">
                  <c:v>100</c:v>
                </c:pt>
              </c:numCache>
            </c:numRef>
          </c:val>
        </c:ser>
        <c:dLbls>
          <c:showLegendKey val="0"/>
          <c:showVal val="1"/>
          <c:showCatName val="0"/>
          <c:showSerName val="0"/>
          <c:showPercent val="0"/>
          <c:showBubbleSize val="0"/>
        </c:dLbls>
        <c:gapWidth val="150"/>
        <c:axId val="286302576"/>
        <c:axId val="286302968"/>
      </c:barChart>
      <c:catAx>
        <c:axId val="286302576"/>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100" b="0" i="0" u="none" strike="noStrike">
                <a:solidFill>
                  <a:srgbClr val="33475B"/>
                </a:solidFill>
                <a:latin typeface="Calibri"/>
              </a:defRPr>
            </a:pPr>
            <a:endParaRPr lang="en-US"/>
          </a:p>
        </c:txPr>
        <c:crossAx val="286302968"/>
        <c:crosses val="autoZero"/>
        <c:auto val="1"/>
        <c:lblAlgn val="ctr"/>
        <c:lblOffset val="100"/>
        <c:noMultiLvlLbl val="1"/>
      </c:catAx>
      <c:valAx>
        <c:axId val="286302968"/>
        <c:scaling>
          <c:orientation val="minMax"/>
          <c:max val="100"/>
          <c:min val="0"/>
        </c:scaling>
        <c:delete val="0"/>
        <c:axPos val="b"/>
        <c:majorGridlines>
          <c:spPr>
            <a:ln w="6350" cap="flat">
              <a:solidFill>
                <a:srgbClr val="E6EDEF"/>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000" b="0" i="0" u="none" strike="noStrike">
                <a:solidFill>
                  <a:srgbClr val="6B7C8C"/>
                </a:solidFill>
                <a:latin typeface="Arial"/>
              </a:defRPr>
            </a:pPr>
            <a:endParaRPr lang="en-US"/>
          </a:p>
        </c:txPr>
        <c:crossAx val="286302576"/>
        <c:crosses val="autoZero"/>
        <c:crossBetween val="between"/>
        <c:majorUnit val="25"/>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autoTitleDeleted val="1"/>
    <c:plotArea>
      <c:layout/>
      <c:barChart>
        <c:barDir val="col"/>
        <c:grouping val="clustered"/>
        <c:varyColors val="0"/>
        <c:ser>
          <c:idx val="0"/>
          <c:order val="0"/>
          <c:tx>
            <c:strRef>
              <c:f>Sheet1!$B$1</c:f>
              <c:strCache>
                <c:ptCount val="1"/>
                <c:pt idx="0">
                  <c:v>Seconds</c:v>
                </c:pt>
              </c:strCache>
            </c:strRef>
          </c:tx>
          <c:spPr>
            <a:solidFill>
              <a:srgbClr val="1F8A8A"/>
            </a:solidFill>
            <a:effectLst/>
          </c:spPr>
          <c:invertIfNegative val="0"/>
          <c:dPt>
            <c:idx val="0"/>
            <c:invertIfNegative val="0"/>
            <c:bubble3D val="0"/>
          </c:dPt>
          <c:dPt>
            <c:idx val="1"/>
            <c:invertIfNegative val="0"/>
            <c:bubble3D val="0"/>
          </c:dPt>
          <c:dPt>
            <c:idx val="2"/>
            <c:invertIfNegative val="0"/>
            <c:bubble3D val="0"/>
            <c:spPr>
              <a:solidFill>
                <a:srgbClr val="94A3B8"/>
              </a:solidFill>
              <a:effectLst/>
            </c:spPr>
          </c:dPt>
          <c:dPt>
            <c:idx val="3"/>
            <c:invertIfNegative val="0"/>
            <c:bubble3D val="0"/>
            <c:spPr>
              <a:solidFill>
                <a:srgbClr val="64748B"/>
              </a:solidFill>
              <a:effectLst/>
            </c:spPr>
          </c:dPt>
          <c:dLbls>
            <c:numFmt formatCode="0&quot;s&quot;" sourceLinked="0"/>
            <c:spPr>
              <a:noFill/>
              <a:ln>
                <a:noFill/>
              </a:ln>
              <a:effectLst/>
            </c:spPr>
            <c:txPr>
              <a:bodyPr/>
              <a:lstStyle/>
              <a:p>
                <a:pPr>
                  <a:defRPr sz="1100" b="1" i="0" u="none" strike="noStrike">
                    <a:solidFill>
                      <a:srgbClr val="15314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ForensicAcq
(Win 11)</c:v>
                </c:pt>
                <c:pt idx="1">
                  <c:v>ForensicAcq
(Win 10)</c:v>
                </c:pt>
                <c:pt idx="2">
                  <c:v>AXIOM
(typ. low)</c:v>
                </c:pt>
                <c:pt idx="3">
                  <c:v>AXIOM
(typ. high)</c:v>
                </c:pt>
              </c:strCache>
            </c:strRef>
          </c:cat>
          <c:val>
            <c:numRef>
              <c:f>Sheet1!$B$2:$B$5</c:f>
              <c:numCache>
                <c:formatCode>General</c:formatCode>
                <c:ptCount val="4"/>
                <c:pt idx="0">
                  <c:v>38</c:v>
                </c:pt>
                <c:pt idx="1">
                  <c:v>47</c:v>
                </c:pt>
                <c:pt idx="2">
                  <c:v>120</c:v>
                </c:pt>
                <c:pt idx="3">
                  <c:v>300</c:v>
                </c:pt>
              </c:numCache>
            </c:numRef>
          </c:val>
        </c:ser>
        <c:dLbls>
          <c:showLegendKey val="0"/>
          <c:showVal val="1"/>
          <c:showCatName val="0"/>
          <c:showSerName val="0"/>
          <c:showPercent val="0"/>
          <c:showBubbleSize val="0"/>
        </c:dLbls>
        <c:gapWidth val="150"/>
        <c:axId val="286298264"/>
        <c:axId val="228646552"/>
      </c:barChart>
      <c:catAx>
        <c:axId val="28629826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50" b="0" i="0" u="none" strike="noStrike">
                <a:solidFill>
                  <a:srgbClr val="33475B"/>
                </a:solidFill>
                <a:latin typeface="Calibri"/>
              </a:defRPr>
            </a:pPr>
            <a:endParaRPr lang="en-US"/>
          </a:p>
        </c:txPr>
        <c:crossAx val="228646552"/>
        <c:crosses val="autoZero"/>
        <c:auto val="1"/>
        <c:lblAlgn val="ctr"/>
        <c:lblOffset val="100"/>
        <c:noMultiLvlLbl val="1"/>
      </c:catAx>
      <c:valAx>
        <c:axId val="228646552"/>
        <c:scaling>
          <c:orientation val="minMax"/>
          <c:max val="320"/>
          <c:min val="0"/>
        </c:scaling>
        <c:delete val="0"/>
        <c:axPos val="l"/>
        <c:majorGridlines>
          <c:spPr>
            <a:ln w="6350" cap="flat">
              <a:solidFill>
                <a:srgbClr val="E6EDEF"/>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50" b="0" i="0" u="none" strike="noStrike">
                <a:solidFill>
                  <a:srgbClr val="6B7C8C"/>
                </a:solidFill>
                <a:latin typeface="Arial"/>
              </a:defRPr>
            </a:pPr>
            <a:endParaRPr lang="en-US"/>
          </a:p>
        </c:txPr>
        <c:crossAx val="286298264"/>
        <c:crosses val="autoZero"/>
        <c:crossBetween val="between"/>
        <c:majorUnit val="80"/>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autoTitleDeleted val="1"/>
    <c:plotArea>
      <c:layout/>
      <c:barChart>
        <c:barDir val="col"/>
        <c:grouping val="clustered"/>
        <c:varyColors val="0"/>
        <c:ser>
          <c:idx val="0"/>
          <c:order val="0"/>
          <c:tx>
            <c:strRef>
              <c:f>Sheet1!$B$1</c:f>
              <c:strCache>
                <c:ptCount val="1"/>
                <c:pt idx="0">
                  <c:v>USD over 3 years</c:v>
                </c:pt>
              </c:strCache>
            </c:strRef>
          </c:tx>
          <c:spPr>
            <a:solidFill>
              <a:srgbClr val="1F8A8A"/>
            </a:solidFill>
            <a:effectLst/>
          </c:spPr>
          <c:invertIfNegative val="0"/>
          <c:dPt>
            <c:idx val="0"/>
            <c:invertIfNegative val="0"/>
            <c:bubble3D val="0"/>
          </c:dPt>
          <c:dPt>
            <c:idx val="1"/>
            <c:invertIfNegative val="0"/>
            <c:bubble3D val="0"/>
            <c:spPr>
              <a:solidFill>
                <a:srgbClr val="94A3B8"/>
              </a:solidFill>
              <a:effectLst/>
            </c:spPr>
          </c:dPt>
          <c:dPt>
            <c:idx val="2"/>
            <c:invertIfNegative val="0"/>
            <c:bubble3D val="0"/>
            <c:spPr>
              <a:solidFill>
                <a:srgbClr val="94A3B8"/>
              </a:solidFill>
              <a:effectLst/>
            </c:spPr>
          </c:dPt>
          <c:dPt>
            <c:idx val="3"/>
            <c:invertIfNegative val="0"/>
            <c:bubble3D val="0"/>
            <c:spPr>
              <a:solidFill>
                <a:srgbClr val="64748B"/>
              </a:solidFill>
              <a:effectLst/>
            </c:spPr>
          </c:dPt>
          <c:dLbls>
            <c:numFmt formatCode="\$#,##0" sourceLinked="0"/>
            <c:spPr>
              <a:noFill/>
              <a:ln>
                <a:noFill/>
              </a:ln>
              <a:effectLst/>
            </c:spPr>
            <c:txPr>
              <a:bodyPr/>
              <a:lstStyle/>
              <a:p>
                <a:pPr>
                  <a:defRPr sz="1100" b="1" i="0" u="none" strike="noStrike">
                    <a:solidFill>
                      <a:srgbClr val="15314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ForensicAcq</c:v>
                </c:pt>
                <c:pt idx="1">
                  <c:v>FTK suite</c:v>
                </c:pt>
                <c:pt idx="2">
                  <c:v>AXIOM Std</c:v>
                </c:pt>
                <c:pt idx="3">
                  <c:v>EnCase</c:v>
                </c:pt>
              </c:strCache>
            </c:strRef>
          </c:cat>
          <c:val>
            <c:numRef>
              <c:f>Sheet1!$B$2:$B$5</c:f>
              <c:numCache>
                <c:formatCode>General</c:formatCode>
                <c:ptCount val="4"/>
                <c:pt idx="0">
                  <c:v>0</c:v>
                </c:pt>
                <c:pt idx="1">
                  <c:v>7497</c:v>
                </c:pt>
                <c:pt idx="2">
                  <c:v>17985</c:v>
                </c:pt>
                <c:pt idx="3">
                  <c:v>45000</c:v>
                </c:pt>
              </c:numCache>
            </c:numRef>
          </c:val>
        </c:ser>
        <c:dLbls>
          <c:showLegendKey val="0"/>
          <c:showVal val="1"/>
          <c:showCatName val="0"/>
          <c:showSerName val="0"/>
          <c:showPercent val="0"/>
          <c:showBubbleSize val="0"/>
        </c:dLbls>
        <c:gapWidth val="150"/>
        <c:axId val="228650864"/>
        <c:axId val="228645376"/>
      </c:barChart>
      <c:catAx>
        <c:axId val="22865086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100" b="0" i="0" u="none" strike="noStrike">
                <a:solidFill>
                  <a:srgbClr val="33475B"/>
                </a:solidFill>
                <a:latin typeface="Calibri"/>
              </a:defRPr>
            </a:pPr>
            <a:endParaRPr lang="en-US"/>
          </a:p>
        </c:txPr>
        <c:crossAx val="228645376"/>
        <c:crosses val="autoZero"/>
        <c:auto val="1"/>
        <c:lblAlgn val="ctr"/>
        <c:lblOffset val="100"/>
        <c:noMultiLvlLbl val="1"/>
      </c:catAx>
      <c:valAx>
        <c:axId val="228645376"/>
        <c:scaling>
          <c:orientation val="minMax"/>
          <c:max val="48000"/>
          <c:min val="0"/>
        </c:scaling>
        <c:delete val="0"/>
        <c:axPos val="l"/>
        <c:majorGridlines>
          <c:spPr>
            <a:ln w="6350" cap="flat">
              <a:solidFill>
                <a:srgbClr val="E6EDEF"/>
              </a:solidFill>
              <a:prstDash val="solid"/>
              <a:round/>
            </a:ln>
          </c:spPr>
        </c:majorGridlines>
        <c:numFmt formatCode="\$#,##0" sourceLinked="0"/>
        <c:majorTickMark val="out"/>
        <c:minorTickMark val="none"/>
        <c:tickLblPos val="nextTo"/>
        <c:spPr>
          <a:ln w="12700" cap="flat">
            <a:solidFill>
              <a:srgbClr val="888888"/>
            </a:solidFill>
            <a:prstDash val="solid"/>
            <a:round/>
          </a:ln>
        </c:spPr>
        <c:txPr>
          <a:bodyPr/>
          <a:lstStyle/>
          <a:p>
            <a:pPr>
              <a:defRPr sz="950" b="0" i="0" u="none" strike="noStrike">
                <a:solidFill>
                  <a:srgbClr val="6B7C8C"/>
                </a:solidFill>
                <a:latin typeface="Arial"/>
              </a:defRPr>
            </a:pPr>
            <a:endParaRPr lang="en-US"/>
          </a:p>
        </c:txPr>
        <c:crossAx val="228650864"/>
        <c:crosses val="autoZero"/>
        <c:crossBetween val="between"/>
        <c:majorUnit val="12000"/>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6766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[~0:30] Good morning, and thank you for your time. My name is Deep Trivedi, and this is my MSc project: the design, implementation and evaluation of a lightweight, cost-effective digital forensics acquisition tool for Windows, which I've called ForensicAcq. Over the next twenty minutes I'll walk through the problem that motivated it, how I built it, what the testing showed, and how it compares with the tools already out there. I'll leave time at the end for questions.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[~0:30] Here's the shape of the talk. I'll start with the problem and the gap in the existing tools, then the research questions, aim and method. After that I'll cover the architecture and how the seven modules work, and spend most of the time on results — coverage, integrity, speed and cost — and the head-to-head comparison. I'll finish with where the tool fits in a real investigation, its limits, what I'd build next, and the sources, before taking questions.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[~1:40] Digital forensics used to be something only the police and a few specialist firms needed. That's changed: ransomware, business email compromise and insider theft now hit organisations of every size, including ones with no security team and no forensic budget. IBM put the average breach at 4.88 million dollars in 2024, and the biggest factor in that cost was how fast you contain the incident, so speed of response really matters. But the tools sit at two extremes. The commercial platforms — AXIOM, FTK, EnCase — are excellent and court-proven, but priced for institutions, roughly six to fifteen thousand a year before training. The open-source tools are capable but fragmented: Autopsy won't collect from a live host, Volatility reads memory but doesn't capture it, KAPE needs configuration and doesn't encrypt, Velociraptor needs a server. So I pulled out five concrete gaps: no single-run pipeline, no free tool at commercial triage scope, no hashing at collection, no automatic encrypted packaging, and very little academic evaluation. Those five gaps are what the project targets.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[~1:05] From those gaps I set three research questions. First, can a lightweight Python tool actually collect volatile and non-volatile artefacts from a live Windows system completely and with verifiable integrity? Second, how does a free tool compare with the commercial and open-source options on coverage and integrity? And third, what design principles let you balance completeness, integrity, simplicity and cost for someone with very little money or time? The aim ties them together: design, build and evaluate a free Windows acquisition tool that hashes everything at the point of capture and seals it in an encrypted container, all in a single run.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[~1:05] Methodologically this is a Design Science Research project, which fits because the tool itself is the answer to the research questions and the evaluation tests whether it delivers. I took a positivist, quantitative stance — coverage counts, hash matches, timings — because those can be measured objectively without interpretation. I tested on two machines, Windows 10 and Windows 11, on different hardware. Before each run I captured ground truth with native Windows commands, seeded known browser history and known files in the Recycle Bin, then ran the tool and verified every output against that baseline. I repeated each condition three times and report the median, to smooth out the background noise you always get on a live host.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[~1:20] Here's the architecture. It's a seven-module sequential pipeline, and the order is deliberate — it follows the RFC 3227 order of volatility, so the most fragile evidence comes first. It starts with a privilege check; if it isn't running as administrator it logs that and stops, because half the artefacts aren't readable otherwise. Then Module 1 captures system information, Module 2 installed software, Module 3 browser history across Chrome, Edge, Brave and Firefox, and Module 4 the live process table and network connections. Modules 5 and 6 take the more stable evidence — event logs, PowerShell history, scheduled tasks, the Recycle Bin. Module 7 hashes everything and seals it. I chose sequential over parallel on purpose: parallel execution gives you non-deterministic timestamps in the process and connection tables, and that's exactly the kind of inconsistency that causes admissibility problems.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[~1:55] What makes the pipeline behave like an evidentiary instrument rather than a pile of scripts is that every module follows the same five-part contract: a defined input source, a single-purpose collector, a structured output file, a hash computed inline at capture, and a log entry. Because every module looks the same, you can reason about the whole thing and extend it — a USB-history module tomorrow slots in without touching anything else. The inline hashing is the important part: the integrity record is created at the moment of collection, not bolted on afterwards. Then those hashes roll up. Every artefact gets three — MD5, SHA-1 and SHA-256. SHA-256 is what current ISO and NIST guidance requires; I keep MD5 and SHA-1 so the evidence can be cross-checked against FTK, EnCase or Autopsy without re-hashing. The whole evidence directory then goes into an AES-256 encrypted ZIP using pyzipper, proper AES, not the broken legacy ZIP encryption. The responder sets the passphrase at collection, which separates the person who collects from the person who analyses, and the SHA-256 of that sealed container is the single value on the chain-of-custody form: if it matches at every handover, the chain is intact.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[~1:05] On implementation, the whole tool is a single Python file with a deliberately small dependency list — psutil, the standard-library registry, SQLite and hashing modules, plus winshell and pyzipper. All of it installs through pip with no compilation, about twelve megabytes total, so you can carry it on a USB stick with a portable Python and run it on a machine that's never seen it. A couple of decisions mattered. For browser history I copy the SQLite database before querying it, because a live browser locks the file and querying in place risks corruption. For event logs I copy the raw EVTX files rather than parsing them, because analysts re-parse those natively anyway. And every executable in the process table gets hashed, which is what lets you check it against threat intelligence later.</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[~1:05] Onto results. Against the ground truth I'd captured independently, coverage was 100 percent in eight of the nine categories. The one exception was the running-process count, at 96 percent — about 173 of 180 processes. That gap isn't a bug; it's the live volatility window. Processes start and stop in the fraction of a second between my baseline capture and the tool reading the table, and the literature treats anything under five percent as expected for sequential enumeration on an active host. The ones that were missed were short-lived system tasks, not user applications. Everything that actually matters for an investigation — user-launched processes, network connections, persistence — was captured every time. And across roughly 1,418 artefacts per run, every single SHA-256 matched on re-verification.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[~2:00] Speed and cost together. On speed, the whole pipeline finished in 38 seconds on the Windows 11 machine and 47 on the older Windows 10 one, with peak memory under 160 megabytes. For context, the comparative literature reports commercial triage tools like AXIOM taking two to five minutes for a comparable acquisition. So ForensicAcq is faster, though I want to be honest that it isn't perfectly like-for-like, because AXIOM collects a broader artefact set. The point that matters for forensics is that it finishes well inside the two-minute window where volatile evidence is still reliable. On cost, which is the barrier this whole project is about: over three years AXIOM is around eighteen thousand dollars in licence fees alone, the full FTK suite around seven and a half thousand, and EnCase pushing forty-five thousand — and that's before training and certification. ForensicAcq is zero in year one, zero in year two, zero in year three. For an organisation that handles maybe one or two incidents a year, the per-incident cost of the commercial tools is very hard to justify when a free tool covers the triage job.</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[~1:15] This is the core comparison, scored on the four dimensions that matter for this niche: volatile collection, non-volatile collection, hashing at acquisition, and automatic encryption — plus cost. Read down the table and the pattern is clear. FTK Imager images disks but ignores live state. AXIOM does almost everything but costs around six thousand a year. Autopsy and Volatility are analysis tools, not collectors. KAPE collects files but needs configuration and doesn't encrypt. Velociraptor and CrowdStrike need a server or a subscription. ForensicAcq is the only row that combines unified volatile and non-volatile collection, triple hashing, automatic AES-256 packaging, and zero cost in one standalone script. I'm not claiming it's the most capable tool here — AXIOM clearly is — I'm claiming it's the only one that fills this particular empty space.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[~1:15] I want to be clear that ForensicAcq isn't meant to replace these tools — it sits between them. Here's the workflow I'd recommend, as a four-stage pipeline. Stage one, acquire in order of volatility: WinPmem first for a RAM image, then ForensicAcq for the live triage artefacts, then FTK Imager if you need a full disk image. Stage two, seal: every file is triple-hashed, packaged into an AES-256 container, and the container's SHA-256 becomes the chain-of-custody value. Stage three, analyse offline: the RAM image goes into Volatility, and the disk image plus ForensicAcq's artefacts go into Autopsy. Stage four, report: findings and a custody record whose hash is verified at every handover. Because every artefact carries all three hashes, any tool can cross-verify the same evidence without re-hashing, so the free tools together give a small organisation a complete, no-licence incident-response pipeline.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[~1:55] So, back to the research questions. RQ1 — yes: the tool collects volatile and non-volatile artefacts from a live host with the completeness and integrity triage needs, at 100 percent coverage in eight of nine categories and full hash integrity, in under a minute. RQ2 — it sits in a distinct niche that nothing else fills for small organisations. And RQ3 gave me five transferable design principles: order-of-volatility sequencing, the uniform module contract with inline hashing, opinionated defaults instead of configuration, encryption as the final step, and minimal dependencies. I should also be straight about the limits. I tested on two machines I own, so I can't claim it generalises to large enterprise estates. It doesn't image RAM, which is why WinPmem leads the workflow. It's Windows-only. The comparison against the commercial tools is feature-based from documentation, because the licence cost is part of the barrier I'm studying. And the output hasn't been tested in an actual court — the cryptography meets the standards, but legal acceptance is its own process. The contribution is deliberately modest: the integration and the documented rationale, not a new algorithm.</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[~1:20] Future work splits into a short-term and a mid-term plan. In the short term, the next three to six months, my first priority is the usability study I didn't get to: a controlled comparison with real small-organisation IT staff, putting ForensicAcq against KAPE and Velociraptor. Alongside that, hardening and packaging — a signed installer, a config file for the evidence path, and a proper unit-test suite — and automation hooks, CLI flags and a JSON run-manifest so the tool can drop into an incident playbook. In the mid term, six to eighteen months, the bigger pieces: extending the module contract to macOS and Linux, which needs new collectors but no change to the architecture; linking the triple hashes into a tamper-evident, blockchain-style ledger so each artefact becomes an externally verifiable entry at capture; and an optional WinPmem hook so a RAM image can join the same sealed container, closing the memory gap. Longer term, I'd want case-study validation on real, ethics-approved data, and a tiered evaluation framework so lightweight tools can be judged on more than feature lists. Each of those is a publishable follow-on.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[~0:25] These are the main sources behind the design and the comparison — the standards I built to, NIST SP 800-86, ISO/IEC 27037, RFC 3227 and FIPS 180-4; the recent IEEE comparative and evaluation work from Montasari and from Hitchcock; the tools I tested against; and the blockchain custody papers that the future work builds on. The full thirty-nine-source bibliography is in the dissertation.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[~1:00] To sum up: I built a free, single-script Windows acquisition tool that captures the artefacts that matter, hashes every one of them at collection, and seals the result in an encrypted container — in under a minute, on ordinary hardware. It hit 100 percent coverage in eight of nine categories and full hash integrity, and it's the only tool in the comparison that combines all four capabilities at zero cost. The real lesson for me was that forensic engineering is about restraint: every artefact category had to earn its place, and leaving things out produced a tighter, more defensible tool than trying to do everything would have. Thank you for listening — I'm happy to take questions, whether on the implementation, the testing, or the design choices.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chart" Target="../charts/char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5314B"/>
        </a:solidFill>
        <a:effectLst/>
      </p:bgPr>
    </p:bg>
    <p:spTree>
      <p:nvGrpSpPr>
        <p:cNvPr id="1" name=""/>
        <p:cNvGrpSpPr/>
        <p:nvPr/>
      </p:nvGrpSpPr>
      <p:grpSpPr>
        <a:xfrm>
          <a:off x="0" y="0"/>
          <a:ext cx="0" cy="0"/>
          <a:chOff x="0" y="0"/>
          <a:chExt cx="0" cy="0"/>
        </a:xfrm>
      </p:grpSpPr>
      <p:sp>
        <p:nvSpPr>
          <p:cNvPr id="2" name="Shape 0"/>
          <p:cNvSpPr/>
          <p:nvPr/>
        </p:nvSpPr>
        <p:spPr>
          <a:xfrm>
            <a:off x="0" y="0"/>
            <a:ext cx="201168" cy="6858000"/>
          </a:xfrm>
          <a:prstGeom prst="rect">
            <a:avLst/>
          </a:prstGeom>
          <a:solidFill>
            <a:srgbClr val="1F8A8A"/>
          </a:solidFill>
          <a:ln w="12700">
            <a:solidFill>
              <a:srgbClr val="1F8A8A"/>
            </a:solidFill>
            <a:prstDash val="solid"/>
          </a:ln>
        </p:spPr>
      </p:sp>
      <p:sp>
        <p:nvSpPr>
          <p:cNvPr id="6" name="Text 3"/>
          <p:cNvSpPr/>
          <p:nvPr/>
        </p:nvSpPr>
        <p:spPr>
          <a:xfrm>
            <a:off x="822960" y="1371600"/>
            <a:ext cx="10515600" cy="2103120"/>
          </a:xfrm>
          <a:prstGeom prst="rect">
            <a:avLst/>
          </a:prstGeom>
          <a:noFill/>
          <a:ln/>
        </p:spPr>
        <p:txBody>
          <a:bodyPr wrap="square" lIns="0" tIns="0" rIns="0" bIns="0" rtlCol="0" anchor="ctr"/>
          <a:lstStyle/>
          <a:p>
            <a:pPr marL="0" indent="0">
              <a:lnSpc>
                <a:spcPct val="104000"/>
              </a:lnSpc>
              <a:buNone/>
            </a:pPr>
            <a:r>
              <a:rPr lang="en-US" sz="3300" b="1" dirty="0">
                <a:solidFill>
                  <a:srgbClr val="FFFFFF"/>
                </a:solidFill>
                <a:latin typeface="Georgia" pitchFamily="34" charset="0"/>
                <a:ea typeface="Georgia" pitchFamily="34" charset="-122"/>
                <a:cs typeface="Georgia" pitchFamily="34" charset="-120"/>
              </a:rPr>
              <a:t>Design, Implementation and Evaluation of a</a:t>
            </a:r>
            <a:endParaRPr lang="en-US" sz="3300" dirty="0"/>
          </a:p>
          <a:p>
            <a:pPr marL="0" indent="0">
              <a:lnSpc>
                <a:spcPct val="104000"/>
              </a:lnSpc>
              <a:buNone/>
            </a:pPr>
            <a:r>
              <a:rPr lang="en-US" sz="3300" b="1" dirty="0">
                <a:solidFill>
                  <a:srgbClr val="FFFFFF"/>
                </a:solidFill>
                <a:latin typeface="Georgia" pitchFamily="34" charset="0"/>
                <a:ea typeface="Georgia" pitchFamily="34" charset="-122"/>
                <a:cs typeface="Georgia" pitchFamily="34" charset="-120"/>
              </a:rPr>
              <a:t>Lightweight, Cost-Effective Digital Forensics</a:t>
            </a:r>
            <a:endParaRPr lang="en-US" sz="3300" dirty="0"/>
          </a:p>
          <a:p>
            <a:pPr marL="0" indent="0">
              <a:lnSpc>
                <a:spcPct val="104000"/>
              </a:lnSpc>
              <a:buNone/>
            </a:pPr>
            <a:r>
              <a:rPr lang="en-US" sz="3300" b="1" dirty="0">
                <a:solidFill>
                  <a:srgbClr val="FFFFFF"/>
                </a:solidFill>
                <a:latin typeface="Georgia" pitchFamily="34" charset="0"/>
                <a:ea typeface="Georgia" pitchFamily="34" charset="-122"/>
                <a:cs typeface="Georgia" pitchFamily="34" charset="-120"/>
              </a:rPr>
              <a:t>Acquisition Tool for Windows Systems</a:t>
            </a:r>
            <a:endParaRPr lang="en-US" sz="3300" dirty="0"/>
          </a:p>
        </p:txBody>
      </p:sp>
      <p:sp>
        <p:nvSpPr>
          <p:cNvPr id="7" name="Text 4"/>
          <p:cNvSpPr/>
          <p:nvPr/>
        </p:nvSpPr>
        <p:spPr>
          <a:xfrm>
            <a:off x="841248" y="3611880"/>
            <a:ext cx="10515600" cy="457200"/>
          </a:xfrm>
          <a:prstGeom prst="rect">
            <a:avLst/>
          </a:prstGeom>
          <a:noFill/>
          <a:ln/>
        </p:spPr>
        <p:txBody>
          <a:bodyPr wrap="square" lIns="0" tIns="0" rIns="0" bIns="0" rtlCol="0" anchor="ctr"/>
          <a:lstStyle/>
          <a:p>
            <a:pPr marL="0" indent="0">
              <a:buNone/>
            </a:pPr>
            <a:r>
              <a:rPr lang="en-US" sz="1800" b="1" i="1" dirty="0">
                <a:solidFill>
                  <a:srgbClr val="3FB6B6"/>
                </a:solidFill>
                <a:latin typeface="Calibri" pitchFamily="34" charset="0"/>
                <a:ea typeface="Calibri" pitchFamily="34" charset="-122"/>
                <a:cs typeface="Calibri" pitchFamily="34" charset="-120"/>
              </a:rPr>
              <a:t>ForensicAcq</a:t>
            </a:r>
            <a:r>
              <a:rPr lang="en-US" sz="1800" i="1" dirty="0">
                <a:solidFill>
                  <a:srgbClr val="CFE0E6"/>
                </a:solidFill>
                <a:latin typeface="Calibri" pitchFamily="34" charset="0"/>
                <a:ea typeface="Calibri" pitchFamily="34" charset="-122"/>
                <a:cs typeface="Calibri" pitchFamily="34" charset="-120"/>
              </a:rPr>
              <a:t>  —  a free, single-script triage acquisition pipeline</a:t>
            </a:r>
            <a:endParaRPr lang="en-US" sz="1800" dirty="0"/>
          </a:p>
        </p:txBody>
      </p:sp>
      <p:sp>
        <p:nvSpPr>
          <p:cNvPr id="8" name="Shape 5"/>
          <p:cNvSpPr/>
          <p:nvPr/>
        </p:nvSpPr>
        <p:spPr>
          <a:xfrm>
            <a:off x="868680" y="4343400"/>
            <a:ext cx="5669280" cy="0"/>
          </a:xfrm>
          <a:prstGeom prst="line">
            <a:avLst/>
          </a:prstGeom>
          <a:noFill/>
          <a:ln w="12700">
            <a:solidFill>
              <a:srgbClr val="33597A"/>
            </a:solidFill>
            <a:prstDash val="solid"/>
          </a:ln>
        </p:spPr>
      </p:sp>
      <p:sp>
        <p:nvSpPr>
          <p:cNvPr id="9" name="Text 6"/>
          <p:cNvSpPr/>
          <p:nvPr/>
        </p:nvSpPr>
        <p:spPr>
          <a:xfrm>
            <a:off x="841248" y="4526280"/>
            <a:ext cx="10515600" cy="320040"/>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Deep Trivedi</a:t>
            </a:r>
            <a:r>
              <a:rPr lang="en-US" sz="1500" dirty="0">
                <a:solidFill>
                  <a:srgbClr val="ADC3CC"/>
                </a:solidFill>
                <a:latin typeface="Calibri" pitchFamily="34" charset="0"/>
                <a:ea typeface="Calibri" pitchFamily="34" charset="-122"/>
                <a:cs typeface="Calibri" pitchFamily="34" charset="-120"/>
              </a:rPr>
              <a:t>    Student ID 2436067</a:t>
            </a:r>
            <a:endParaRPr lang="en-US" sz="1500" dirty="0"/>
          </a:p>
        </p:txBody>
      </p:sp>
      <p:sp>
        <p:nvSpPr>
          <p:cNvPr id="10" name="Text 7"/>
          <p:cNvSpPr/>
          <p:nvPr/>
        </p:nvSpPr>
        <p:spPr>
          <a:xfrm>
            <a:off x="841248" y="4892040"/>
            <a:ext cx="10515600" cy="292608"/>
          </a:xfrm>
          <a:prstGeom prst="rect">
            <a:avLst/>
          </a:prstGeom>
          <a:noFill/>
          <a:ln/>
        </p:spPr>
        <p:txBody>
          <a:bodyPr wrap="square" lIns="0" tIns="0" rIns="0" bIns="0" rtlCol="0" anchor="ctr"/>
          <a:lstStyle/>
          <a:p>
            <a:r>
              <a:rPr lang="en-US" sz="1350" dirty="0">
                <a:solidFill>
                  <a:srgbClr val="AEC4CD"/>
                </a:solidFill>
                <a:latin typeface="Calibri" pitchFamily="34" charset="0"/>
                <a:ea typeface="Calibri" pitchFamily="34" charset="-122"/>
                <a:cs typeface="Calibri" pitchFamily="34" charset="-120"/>
              </a:rPr>
              <a:t>MSc Cybersecurity &amp; Digital Forensics </a:t>
            </a:r>
            <a:r>
              <a:rPr lang="en-US" sz="1200" b="1" kern="0" spc="300" dirty="0">
                <a:solidFill>
                  <a:srgbClr val="3FB6B6"/>
                </a:solidFill>
                <a:latin typeface="Calibri" pitchFamily="34" charset="0"/>
                <a:ea typeface="Calibri" pitchFamily="34" charset="-122"/>
                <a:cs typeface="Calibri" pitchFamily="34" charset="-120"/>
              </a:rPr>
              <a:t>·  </a:t>
            </a:r>
            <a:r>
              <a:rPr lang="en-US" sz="1350" dirty="0">
                <a:solidFill>
                  <a:srgbClr val="AEC4CD"/>
                </a:solidFill>
                <a:latin typeface="Calibri" pitchFamily="34" charset="0"/>
                <a:ea typeface="Calibri" pitchFamily="34" charset="-122"/>
                <a:cs typeface="Calibri" pitchFamily="34" charset="-120"/>
              </a:rPr>
              <a:t>MODULE ACFB7003</a:t>
            </a:r>
            <a:r>
              <a:rPr lang="en-US" sz="1350" dirty="0">
                <a:solidFill>
                  <a:srgbClr val="AEC4CD"/>
                </a:solidFill>
                <a:latin typeface="Calibri" pitchFamily="34" charset="0"/>
                <a:ea typeface="Calibri" pitchFamily="34" charset="-122"/>
                <a:cs typeface="Calibri" pitchFamily="34" charset="-120"/>
              </a:rPr>
              <a:t> </a:t>
            </a:r>
            <a:r>
              <a:rPr lang="en-US" sz="1350" dirty="0">
                <a:solidFill>
                  <a:srgbClr val="AEC4CD"/>
                </a:solidFill>
                <a:latin typeface="Calibri" pitchFamily="34" charset="0"/>
                <a:ea typeface="Calibri" pitchFamily="34" charset="-122"/>
                <a:cs typeface="Calibri" pitchFamily="34" charset="-120"/>
              </a:rPr>
              <a:t>·   Supervisor: Amit Naik</a:t>
            </a:r>
            <a:endParaRPr lang="en-US" sz="1350" dirty="0"/>
          </a:p>
        </p:txBody>
      </p:sp>
      <p:sp>
        <p:nvSpPr>
          <p:cNvPr id="11" name="Text 8"/>
          <p:cNvSpPr/>
          <p:nvPr/>
        </p:nvSpPr>
        <p:spPr>
          <a:xfrm>
            <a:off x="841248" y="5212080"/>
            <a:ext cx="10515600" cy="292608"/>
          </a:xfrm>
          <a:prstGeom prst="rect">
            <a:avLst/>
          </a:prstGeom>
          <a:noFill/>
          <a:ln/>
        </p:spPr>
        <p:txBody>
          <a:bodyPr wrap="square" lIns="0" tIns="0" rIns="0" bIns="0" rtlCol="0" anchor="ctr"/>
          <a:lstStyle/>
          <a:p>
            <a:pPr marL="0" indent="0">
              <a:buNone/>
            </a:pPr>
            <a:r>
              <a:rPr lang="en-US" sz="1350" dirty="0">
                <a:solidFill>
                  <a:srgbClr val="AEC4CD"/>
                </a:solidFill>
                <a:latin typeface="Calibri" pitchFamily="34" charset="0"/>
                <a:ea typeface="Calibri" pitchFamily="34" charset="-122"/>
                <a:cs typeface="Calibri" pitchFamily="34" charset="-120"/>
              </a:rPr>
              <a:t>University of Wales Trinity Saint David   ·   </a:t>
            </a:r>
            <a:r>
              <a:rPr lang="en-US" sz="1350" dirty="0" smtClean="0">
                <a:solidFill>
                  <a:srgbClr val="AEC4CD"/>
                </a:solidFill>
                <a:latin typeface="Calibri" pitchFamily="34" charset="0"/>
                <a:ea typeface="Calibri" pitchFamily="34" charset="-122"/>
                <a:cs typeface="Calibri" pitchFamily="34" charset="-120"/>
              </a:rPr>
              <a:t>June</a:t>
            </a:r>
            <a:r>
              <a:rPr lang="en-US" sz="1350" dirty="0" smtClean="0">
                <a:solidFill>
                  <a:srgbClr val="AEC4CD"/>
                </a:solidFill>
                <a:latin typeface="Calibri" pitchFamily="34" charset="0"/>
                <a:ea typeface="Calibri" pitchFamily="34" charset="-122"/>
                <a:cs typeface="Calibri" pitchFamily="34" charset="-120"/>
              </a:rPr>
              <a:t> </a:t>
            </a:r>
            <a:r>
              <a:rPr lang="en-US" sz="1350" dirty="0">
                <a:solidFill>
                  <a:srgbClr val="AEC4CD"/>
                </a:solidFill>
                <a:latin typeface="Calibri" pitchFamily="34" charset="0"/>
                <a:ea typeface="Calibri" pitchFamily="34" charset="-122"/>
                <a:cs typeface="Calibri" pitchFamily="34" charset="-120"/>
              </a:rPr>
              <a:t>2026</a:t>
            </a:r>
            <a:endParaRPr lang="en-US" sz="1350" dirty="0"/>
          </a:p>
        </p:txBody>
      </p:sp>
      <p:pic>
        <p:nvPicPr>
          <p:cNvPr id="12" name="Picture 11"/>
          <p:cNvPicPr/>
          <p:nvPr/>
        </p:nvPicPr>
        <p:blipFill>
          <a:blip r:embed="rId3">
            <a:extLst>
              <a:ext uri="{28A0092B-C50C-407E-A947-70E740481C1C}">
                <a14:useLocalDpi xmlns:a14="http://schemas.microsoft.com/office/drawing/2010/main" val="0"/>
              </a:ext>
            </a:extLst>
          </a:blip>
          <a:srcRect/>
          <a:stretch>
            <a:fillRect/>
          </a:stretch>
        </p:blipFill>
        <p:spPr bwMode="auto">
          <a:xfrm>
            <a:off x="841248" y="460431"/>
            <a:ext cx="2914650" cy="971550"/>
          </a:xfrm>
          <a:prstGeom prst="rect">
            <a:avLst/>
          </a:prstGeom>
          <a:solidFill>
            <a:srgbClr val="FFFFFF"/>
          </a:solidFill>
          <a:ln>
            <a:noFill/>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OUTLINE</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What I'll cover</a:t>
            </a:r>
            <a:endParaRPr lang="en-US" sz="2700" dirty="0"/>
          </a:p>
        </p:txBody>
      </p:sp>
      <p:sp>
        <p:nvSpPr>
          <p:cNvPr id="5" name="Text 3"/>
          <p:cNvSpPr/>
          <p:nvPr/>
        </p:nvSpPr>
        <p:spPr>
          <a:xfrm>
            <a:off x="640080" y="1600200"/>
            <a:ext cx="777240" cy="548640"/>
          </a:xfrm>
          <a:prstGeom prst="rect">
            <a:avLst/>
          </a:prstGeom>
          <a:noFill/>
          <a:ln/>
        </p:spPr>
        <p:txBody>
          <a:bodyPr wrap="square" lIns="0" tIns="0" rIns="0" bIns="0" rtlCol="0" anchor="ctr"/>
          <a:lstStyle/>
          <a:p>
            <a:pPr marL="0" indent="0" algn="ctr">
              <a:buNone/>
            </a:pPr>
            <a:r>
              <a:rPr lang="en-US" sz="2200" b="1" dirty="0">
                <a:solidFill>
                  <a:srgbClr val="1F8A8A"/>
                </a:solidFill>
                <a:latin typeface="Georgia" pitchFamily="34" charset="0"/>
                <a:ea typeface="Georgia" pitchFamily="34" charset="-122"/>
                <a:cs typeface="Georgia" pitchFamily="34" charset="-120"/>
              </a:rPr>
              <a:t>01</a:t>
            </a:r>
            <a:endParaRPr lang="en-US" sz="2200" dirty="0"/>
          </a:p>
        </p:txBody>
      </p:sp>
      <p:sp>
        <p:nvSpPr>
          <p:cNvPr id="6" name="Shape 4"/>
          <p:cNvSpPr/>
          <p:nvPr/>
        </p:nvSpPr>
        <p:spPr>
          <a:xfrm>
            <a:off x="1554480" y="1673352"/>
            <a:ext cx="0" cy="402336"/>
          </a:xfrm>
          <a:prstGeom prst="line">
            <a:avLst/>
          </a:prstGeom>
          <a:noFill/>
          <a:ln w="19050">
            <a:solidFill>
              <a:srgbClr val="D5E0E4"/>
            </a:solidFill>
            <a:prstDash val="solid"/>
          </a:ln>
        </p:spPr>
      </p:sp>
      <p:sp>
        <p:nvSpPr>
          <p:cNvPr id="7" name="Text 5"/>
          <p:cNvSpPr/>
          <p:nvPr/>
        </p:nvSpPr>
        <p:spPr>
          <a:xfrm>
            <a:off x="1737360" y="1600200"/>
            <a:ext cx="9784080" cy="548640"/>
          </a:xfrm>
          <a:prstGeom prst="rect">
            <a:avLst/>
          </a:prstGeom>
          <a:noFill/>
          <a:ln/>
        </p:spPr>
        <p:txBody>
          <a:bodyPr wrap="square" lIns="0" tIns="0" rIns="0" bIns="0" rtlCol="0" anchor="ctr"/>
          <a:lstStyle/>
          <a:p>
            <a:pPr marL="0" indent="0">
              <a:buNone/>
            </a:pPr>
            <a:r>
              <a:rPr lang="en-US" sz="1700" b="1" dirty="0">
                <a:solidFill>
                  <a:srgbClr val="15314B"/>
                </a:solidFill>
                <a:latin typeface="Calibri" pitchFamily="34" charset="0"/>
                <a:ea typeface="Calibri" pitchFamily="34" charset="-122"/>
                <a:cs typeface="Calibri" pitchFamily="34" charset="-120"/>
              </a:rPr>
              <a:t>The problem &amp; the gap    </a:t>
            </a:r>
            <a:r>
              <a:rPr lang="en-US" sz="1350" dirty="0">
                <a:solidFill>
                  <a:srgbClr val="6B7C8C"/>
                </a:solidFill>
                <a:latin typeface="Calibri" pitchFamily="34" charset="0"/>
                <a:ea typeface="Calibri" pitchFamily="34" charset="-122"/>
                <a:cs typeface="Calibri" pitchFamily="34" charset="-120"/>
              </a:rPr>
              <a:t>Why small organisations are under-served</a:t>
            </a:r>
            <a:endParaRPr lang="en-US" sz="1700" dirty="0"/>
          </a:p>
        </p:txBody>
      </p:sp>
      <p:sp>
        <p:nvSpPr>
          <p:cNvPr id="8" name="Text 6"/>
          <p:cNvSpPr/>
          <p:nvPr/>
        </p:nvSpPr>
        <p:spPr>
          <a:xfrm>
            <a:off x="640080" y="2258568"/>
            <a:ext cx="777240" cy="548640"/>
          </a:xfrm>
          <a:prstGeom prst="rect">
            <a:avLst/>
          </a:prstGeom>
          <a:noFill/>
          <a:ln/>
        </p:spPr>
        <p:txBody>
          <a:bodyPr wrap="square" lIns="0" tIns="0" rIns="0" bIns="0" rtlCol="0" anchor="ctr"/>
          <a:lstStyle/>
          <a:p>
            <a:pPr marL="0" indent="0" algn="ctr">
              <a:buNone/>
            </a:pPr>
            <a:r>
              <a:rPr lang="en-US" sz="2200" b="1" dirty="0">
                <a:solidFill>
                  <a:srgbClr val="1F8A8A"/>
                </a:solidFill>
                <a:latin typeface="Georgia" pitchFamily="34" charset="0"/>
                <a:ea typeface="Georgia" pitchFamily="34" charset="-122"/>
                <a:cs typeface="Georgia" pitchFamily="34" charset="-120"/>
              </a:rPr>
              <a:t>02</a:t>
            </a:r>
            <a:endParaRPr lang="en-US" sz="2200" dirty="0"/>
          </a:p>
        </p:txBody>
      </p:sp>
      <p:sp>
        <p:nvSpPr>
          <p:cNvPr id="9" name="Shape 7"/>
          <p:cNvSpPr/>
          <p:nvPr/>
        </p:nvSpPr>
        <p:spPr>
          <a:xfrm>
            <a:off x="1554480" y="2331720"/>
            <a:ext cx="0" cy="402336"/>
          </a:xfrm>
          <a:prstGeom prst="line">
            <a:avLst/>
          </a:prstGeom>
          <a:noFill/>
          <a:ln w="19050">
            <a:solidFill>
              <a:srgbClr val="D5E0E4"/>
            </a:solidFill>
            <a:prstDash val="solid"/>
          </a:ln>
        </p:spPr>
      </p:sp>
      <p:sp>
        <p:nvSpPr>
          <p:cNvPr id="10" name="Text 8"/>
          <p:cNvSpPr/>
          <p:nvPr/>
        </p:nvSpPr>
        <p:spPr>
          <a:xfrm>
            <a:off x="1737360" y="2258568"/>
            <a:ext cx="9784080" cy="548640"/>
          </a:xfrm>
          <a:prstGeom prst="rect">
            <a:avLst/>
          </a:prstGeom>
          <a:noFill/>
          <a:ln/>
        </p:spPr>
        <p:txBody>
          <a:bodyPr wrap="square" lIns="0" tIns="0" rIns="0" bIns="0" rtlCol="0" anchor="ctr"/>
          <a:lstStyle/>
          <a:p>
            <a:pPr marL="0" indent="0">
              <a:buNone/>
            </a:pPr>
            <a:r>
              <a:rPr lang="en-US" sz="1700" b="1" dirty="0">
                <a:solidFill>
                  <a:srgbClr val="15314B"/>
                </a:solidFill>
                <a:latin typeface="Calibri" pitchFamily="34" charset="0"/>
                <a:ea typeface="Calibri" pitchFamily="34" charset="-122"/>
                <a:cs typeface="Calibri" pitchFamily="34" charset="-120"/>
              </a:rPr>
              <a:t>Questions, aim &amp; method    </a:t>
            </a:r>
            <a:r>
              <a:rPr lang="en-US" sz="1350" dirty="0">
                <a:solidFill>
                  <a:srgbClr val="6B7C8C"/>
                </a:solidFill>
                <a:latin typeface="Calibri" pitchFamily="34" charset="0"/>
                <a:ea typeface="Calibri" pitchFamily="34" charset="-122"/>
                <a:cs typeface="Calibri" pitchFamily="34" charset="-120"/>
              </a:rPr>
              <a:t>Three research questions; Design Science Research</a:t>
            </a:r>
            <a:endParaRPr lang="en-US" sz="1700" dirty="0"/>
          </a:p>
        </p:txBody>
      </p:sp>
      <p:sp>
        <p:nvSpPr>
          <p:cNvPr id="11" name="Text 9"/>
          <p:cNvSpPr/>
          <p:nvPr/>
        </p:nvSpPr>
        <p:spPr>
          <a:xfrm>
            <a:off x="640080" y="2916936"/>
            <a:ext cx="777240" cy="548640"/>
          </a:xfrm>
          <a:prstGeom prst="rect">
            <a:avLst/>
          </a:prstGeom>
          <a:noFill/>
          <a:ln/>
        </p:spPr>
        <p:txBody>
          <a:bodyPr wrap="square" lIns="0" tIns="0" rIns="0" bIns="0" rtlCol="0" anchor="ctr"/>
          <a:lstStyle/>
          <a:p>
            <a:pPr marL="0" indent="0" algn="ctr">
              <a:buNone/>
            </a:pPr>
            <a:r>
              <a:rPr lang="en-US" sz="2200" b="1" dirty="0">
                <a:solidFill>
                  <a:srgbClr val="1F8A8A"/>
                </a:solidFill>
                <a:latin typeface="Georgia" pitchFamily="34" charset="0"/>
                <a:ea typeface="Georgia" pitchFamily="34" charset="-122"/>
                <a:cs typeface="Georgia" pitchFamily="34" charset="-120"/>
              </a:rPr>
              <a:t>03</a:t>
            </a:r>
            <a:endParaRPr lang="en-US" sz="2200" dirty="0"/>
          </a:p>
        </p:txBody>
      </p:sp>
      <p:sp>
        <p:nvSpPr>
          <p:cNvPr id="12" name="Shape 10"/>
          <p:cNvSpPr/>
          <p:nvPr/>
        </p:nvSpPr>
        <p:spPr>
          <a:xfrm>
            <a:off x="1554480" y="2990088"/>
            <a:ext cx="0" cy="402336"/>
          </a:xfrm>
          <a:prstGeom prst="line">
            <a:avLst/>
          </a:prstGeom>
          <a:noFill/>
          <a:ln w="19050">
            <a:solidFill>
              <a:srgbClr val="D5E0E4"/>
            </a:solidFill>
            <a:prstDash val="solid"/>
          </a:ln>
        </p:spPr>
      </p:sp>
      <p:sp>
        <p:nvSpPr>
          <p:cNvPr id="13" name="Text 11"/>
          <p:cNvSpPr/>
          <p:nvPr/>
        </p:nvSpPr>
        <p:spPr>
          <a:xfrm>
            <a:off x="1737360" y="2916936"/>
            <a:ext cx="9784080" cy="548640"/>
          </a:xfrm>
          <a:prstGeom prst="rect">
            <a:avLst/>
          </a:prstGeom>
          <a:noFill/>
          <a:ln/>
        </p:spPr>
        <p:txBody>
          <a:bodyPr wrap="square" lIns="0" tIns="0" rIns="0" bIns="0" rtlCol="0" anchor="ctr"/>
          <a:lstStyle/>
          <a:p>
            <a:pPr marL="0" indent="0">
              <a:buNone/>
            </a:pPr>
            <a:r>
              <a:rPr lang="en-US" sz="1700" b="1" dirty="0">
                <a:solidFill>
                  <a:srgbClr val="15314B"/>
                </a:solidFill>
                <a:latin typeface="Calibri" pitchFamily="34" charset="0"/>
                <a:ea typeface="Calibri" pitchFamily="34" charset="-122"/>
                <a:cs typeface="Calibri" pitchFamily="34" charset="-120"/>
              </a:rPr>
              <a:t>Architecture &amp; build    </a:t>
            </a:r>
            <a:r>
              <a:rPr lang="en-US" sz="1350" dirty="0">
                <a:solidFill>
                  <a:srgbClr val="6B7C8C"/>
                </a:solidFill>
                <a:latin typeface="Calibri" pitchFamily="34" charset="0"/>
                <a:ea typeface="Calibri" pitchFamily="34" charset="-122"/>
                <a:cs typeface="Calibri" pitchFamily="34" charset="-120"/>
              </a:rPr>
              <a:t>The seven-module pipeline, one Python script</a:t>
            </a:r>
            <a:endParaRPr lang="en-US" sz="1700" dirty="0"/>
          </a:p>
        </p:txBody>
      </p:sp>
      <p:sp>
        <p:nvSpPr>
          <p:cNvPr id="14" name="Text 12"/>
          <p:cNvSpPr/>
          <p:nvPr/>
        </p:nvSpPr>
        <p:spPr>
          <a:xfrm>
            <a:off x="640080" y="3575304"/>
            <a:ext cx="777240" cy="548640"/>
          </a:xfrm>
          <a:prstGeom prst="rect">
            <a:avLst/>
          </a:prstGeom>
          <a:noFill/>
          <a:ln/>
        </p:spPr>
        <p:txBody>
          <a:bodyPr wrap="square" lIns="0" tIns="0" rIns="0" bIns="0" rtlCol="0" anchor="ctr"/>
          <a:lstStyle/>
          <a:p>
            <a:pPr marL="0" indent="0" algn="ctr">
              <a:buNone/>
            </a:pPr>
            <a:r>
              <a:rPr lang="en-US" sz="2200" b="1" dirty="0">
                <a:solidFill>
                  <a:srgbClr val="1F8A8A"/>
                </a:solidFill>
                <a:latin typeface="Georgia" pitchFamily="34" charset="0"/>
                <a:ea typeface="Georgia" pitchFamily="34" charset="-122"/>
                <a:cs typeface="Georgia" pitchFamily="34" charset="-120"/>
              </a:rPr>
              <a:t>04</a:t>
            </a:r>
            <a:endParaRPr lang="en-US" sz="2200" dirty="0"/>
          </a:p>
        </p:txBody>
      </p:sp>
      <p:sp>
        <p:nvSpPr>
          <p:cNvPr id="15" name="Shape 13"/>
          <p:cNvSpPr/>
          <p:nvPr/>
        </p:nvSpPr>
        <p:spPr>
          <a:xfrm>
            <a:off x="1554480" y="3648456"/>
            <a:ext cx="0" cy="402336"/>
          </a:xfrm>
          <a:prstGeom prst="line">
            <a:avLst/>
          </a:prstGeom>
          <a:noFill/>
          <a:ln w="19050">
            <a:solidFill>
              <a:srgbClr val="D5E0E4"/>
            </a:solidFill>
            <a:prstDash val="solid"/>
          </a:ln>
        </p:spPr>
      </p:sp>
      <p:sp>
        <p:nvSpPr>
          <p:cNvPr id="16" name="Text 14"/>
          <p:cNvSpPr/>
          <p:nvPr/>
        </p:nvSpPr>
        <p:spPr>
          <a:xfrm>
            <a:off x="1737360" y="3575304"/>
            <a:ext cx="9784080" cy="548640"/>
          </a:xfrm>
          <a:prstGeom prst="rect">
            <a:avLst/>
          </a:prstGeom>
          <a:noFill/>
          <a:ln/>
        </p:spPr>
        <p:txBody>
          <a:bodyPr wrap="square" lIns="0" tIns="0" rIns="0" bIns="0" rtlCol="0" anchor="ctr"/>
          <a:lstStyle/>
          <a:p>
            <a:pPr marL="0" indent="0">
              <a:buNone/>
            </a:pPr>
            <a:r>
              <a:rPr lang="en-US" sz="1700" b="1" dirty="0">
                <a:solidFill>
                  <a:srgbClr val="15314B"/>
                </a:solidFill>
                <a:latin typeface="Calibri" pitchFamily="34" charset="0"/>
                <a:ea typeface="Calibri" pitchFamily="34" charset="-122"/>
                <a:cs typeface="Calibri" pitchFamily="34" charset="-120"/>
              </a:rPr>
              <a:t>Results    </a:t>
            </a:r>
            <a:r>
              <a:rPr lang="en-US" sz="1350" dirty="0">
                <a:solidFill>
                  <a:srgbClr val="6B7C8C"/>
                </a:solidFill>
                <a:latin typeface="Calibri" pitchFamily="34" charset="0"/>
                <a:ea typeface="Calibri" pitchFamily="34" charset="-122"/>
                <a:cs typeface="Calibri" pitchFamily="34" charset="-120"/>
              </a:rPr>
              <a:t>Coverage, integrity, acquisition speed and cost</a:t>
            </a:r>
            <a:endParaRPr lang="en-US" sz="1700" dirty="0"/>
          </a:p>
        </p:txBody>
      </p:sp>
      <p:sp>
        <p:nvSpPr>
          <p:cNvPr id="17" name="Text 15"/>
          <p:cNvSpPr/>
          <p:nvPr/>
        </p:nvSpPr>
        <p:spPr>
          <a:xfrm>
            <a:off x="640080" y="4233672"/>
            <a:ext cx="777240" cy="548640"/>
          </a:xfrm>
          <a:prstGeom prst="rect">
            <a:avLst/>
          </a:prstGeom>
          <a:noFill/>
          <a:ln/>
        </p:spPr>
        <p:txBody>
          <a:bodyPr wrap="square" lIns="0" tIns="0" rIns="0" bIns="0" rtlCol="0" anchor="ctr"/>
          <a:lstStyle/>
          <a:p>
            <a:pPr marL="0" indent="0" algn="ctr">
              <a:buNone/>
            </a:pPr>
            <a:r>
              <a:rPr lang="en-US" sz="2200" b="1" dirty="0">
                <a:solidFill>
                  <a:srgbClr val="1F8A8A"/>
                </a:solidFill>
                <a:latin typeface="Georgia" pitchFamily="34" charset="0"/>
                <a:ea typeface="Georgia" pitchFamily="34" charset="-122"/>
                <a:cs typeface="Georgia" pitchFamily="34" charset="-120"/>
              </a:rPr>
              <a:t>05</a:t>
            </a:r>
            <a:endParaRPr lang="en-US" sz="2200" dirty="0"/>
          </a:p>
        </p:txBody>
      </p:sp>
      <p:sp>
        <p:nvSpPr>
          <p:cNvPr id="18" name="Shape 16"/>
          <p:cNvSpPr/>
          <p:nvPr/>
        </p:nvSpPr>
        <p:spPr>
          <a:xfrm>
            <a:off x="1554480" y="4306824"/>
            <a:ext cx="0" cy="402336"/>
          </a:xfrm>
          <a:prstGeom prst="line">
            <a:avLst/>
          </a:prstGeom>
          <a:noFill/>
          <a:ln w="19050">
            <a:solidFill>
              <a:srgbClr val="D5E0E4"/>
            </a:solidFill>
            <a:prstDash val="solid"/>
          </a:ln>
        </p:spPr>
      </p:sp>
      <p:sp>
        <p:nvSpPr>
          <p:cNvPr id="19" name="Text 17"/>
          <p:cNvSpPr/>
          <p:nvPr/>
        </p:nvSpPr>
        <p:spPr>
          <a:xfrm>
            <a:off x="1737360" y="4233672"/>
            <a:ext cx="9784080" cy="548640"/>
          </a:xfrm>
          <a:prstGeom prst="rect">
            <a:avLst/>
          </a:prstGeom>
          <a:noFill/>
          <a:ln/>
        </p:spPr>
        <p:txBody>
          <a:bodyPr wrap="square" lIns="0" tIns="0" rIns="0" bIns="0" rtlCol="0" anchor="ctr"/>
          <a:lstStyle/>
          <a:p>
            <a:pPr marL="0" indent="0">
              <a:buNone/>
            </a:pPr>
            <a:r>
              <a:rPr lang="en-US" sz="1700" b="1" dirty="0">
                <a:solidFill>
                  <a:srgbClr val="15314B"/>
                </a:solidFill>
                <a:latin typeface="Calibri" pitchFamily="34" charset="0"/>
                <a:ea typeface="Calibri" pitchFamily="34" charset="-122"/>
                <a:cs typeface="Calibri" pitchFamily="34" charset="-120"/>
              </a:rPr>
              <a:t>Comparison &amp; workflow    </a:t>
            </a:r>
            <a:r>
              <a:rPr lang="en-US" sz="1350" dirty="0">
                <a:solidFill>
                  <a:srgbClr val="6B7C8C"/>
                </a:solidFill>
                <a:latin typeface="Calibri" pitchFamily="34" charset="0"/>
                <a:ea typeface="Calibri" pitchFamily="34" charset="-122"/>
                <a:cs typeface="Calibri" pitchFamily="34" charset="-120"/>
              </a:rPr>
              <a:t>Versus commercial and open source; where it fits</a:t>
            </a:r>
            <a:endParaRPr lang="en-US" sz="1700" dirty="0"/>
          </a:p>
        </p:txBody>
      </p:sp>
      <p:sp>
        <p:nvSpPr>
          <p:cNvPr id="20" name="Text 18"/>
          <p:cNvSpPr/>
          <p:nvPr/>
        </p:nvSpPr>
        <p:spPr>
          <a:xfrm>
            <a:off x="640080" y="4892040"/>
            <a:ext cx="777240" cy="548640"/>
          </a:xfrm>
          <a:prstGeom prst="rect">
            <a:avLst/>
          </a:prstGeom>
          <a:noFill/>
          <a:ln/>
        </p:spPr>
        <p:txBody>
          <a:bodyPr wrap="square" lIns="0" tIns="0" rIns="0" bIns="0" rtlCol="0" anchor="ctr"/>
          <a:lstStyle/>
          <a:p>
            <a:pPr marL="0" indent="0" algn="ctr">
              <a:buNone/>
            </a:pPr>
            <a:r>
              <a:rPr lang="en-US" sz="2200" b="1" dirty="0">
                <a:solidFill>
                  <a:srgbClr val="1F8A8A"/>
                </a:solidFill>
                <a:latin typeface="Georgia" pitchFamily="34" charset="0"/>
                <a:ea typeface="Georgia" pitchFamily="34" charset="-122"/>
                <a:cs typeface="Georgia" pitchFamily="34" charset="-120"/>
              </a:rPr>
              <a:t>06</a:t>
            </a:r>
            <a:endParaRPr lang="en-US" sz="2200" dirty="0"/>
          </a:p>
        </p:txBody>
      </p:sp>
      <p:sp>
        <p:nvSpPr>
          <p:cNvPr id="21" name="Shape 19"/>
          <p:cNvSpPr/>
          <p:nvPr/>
        </p:nvSpPr>
        <p:spPr>
          <a:xfrm>
            <a:off x="1554480" y="4965192"/>
            <a:ext cx="0" cy="402336"/>
          </a:xfrm>
          <a:prstGeom prst="line">
            <a:avLst/>
          </a:prstGeom>
          <a:noFill/>
          <a:ln w="19050">
            <a:solidFill>
              <a:srgbClr val="D5E0E4"/>
            </a:solidFill>
            <a:prstDash val="solid"/>
          </a:ln>
        </p:spPr>
      </p:sp>
      <p:sp>
        <p:nvSpPr>
          <p:cNvPr id="22" name="Text 20"/>
          <p:cNvSpPr/>
          <p:nvPr/>
        </p:nvSpPr>
        <p:spPr>
          <a:xfrm>
            <a:off x="1737360" y="4892040"/>
            <a:ext cx="9784080" cy="548640"/>
          </a:xfrm>
          <a:prstGeom prst="rect">
            <a:avLst/>
          </a:prstGeom>
          <a:noFill/>
          <a:ln/>
        </p:spPr>
        <p:txBody>
          <a:bodyPr wrap="square" lIns="0" tIns="0" rIns="0" bIns="0" rtlCol="0" anchor="ctr"/>
          <a:lstStyle/>
          <a:p>
            <a:pPr marL="0" indent="0">
              <a:buNone/>
            </a:pPr>
            <a:r>
              <a:rPr lang="en-US" sz="1700" b="1" dirty="0">
                <a:solidFill>
                  <a:srgbClr val="15314B"/>
                </a:solidFill>
                <a:latin typeface="Calibri" pitchFamily="34" charset="0"/>
                <a:ea typeface="Calibri" pitchFamily="34" charset="-122"/>
                <a:cs typeface="Calibri" pitchFamily="34" charset="-120"/>
              </a:rPr>
              <a:t>Conclusions &amp; future work    </a:t>
            </a:r>
            <a:r>
              <a:rPr lang="en-US" sz="1350" dirty="0">
                <a:solidFill>
                  <a:srgbClr val="6B7C8C"/>
                </a:solidFill>
                <a:latin typeface="Calibri" pitchFamily="34" charset="0"/>
                <a:ea typeface="Calibri" pitchFamily="34" charset="-122"/>
                <a:cs typeface="Calibri" pitchFamily="34" charset="-120"/>
              </a:rPr>
              <a:t>Contributions, limits, short and mid-term plan</a:t>
            </a:r>
            <a:endParaRPr lang="en-US" sz="1700" dirty="0"/>
          </a:p>
        </p:txBody>
      </p:sp>
      <p:sp>
        <p:nvSpPr>
          <p:cNvPr id="23" name="Text 21"/>
          <p:cNvSpPr/>
          <p:nvPr/>
        </p:nvSpPr>
        <p:spPr>
          <a:xfrm>
            <a:off x="640080" y="5550408"/>
            <a:ext cx="777240" cy="548640"/>
          </a:xfrm>
          <a:prstGeom prst="rect">
            <a:avLst/>
          </a:prstGeom>
          <a:noFill/>
          <a:ln/>
        </p:spPr>
        <p:txBody>
          <a:bodyPr wrap="square" lIns="0" tIns="0" rIns="0" bIns="0" rtlCol="0" anchor="ctr"/>
          <a:lstStyle/>
          <a:p>
            <a:pPr marL="0" indent="0" algn="ctr">
              <a:buNone/>
            </a:pPr>
            <a:r>
              <a:rPr lang="en-US" sz="2200" b="1" dirty="0">
                <a:solidFill>
                  <a:srgbClr val="1F8A8A"/>
                </a:solidFill>
                <a:latin typeface="Georgia" pitchFamily="34" charset="0"/>
                <a:ea typeface="Georgia" pitchFamily="34" charset="-122"/>
                <a:cs typeface="Georgia" pitchFamily="34" charset="-120"/>
              </a:rPr>
              <a:t>07</a:t>
            </a:r>
            <a:endParaRPr lang="en-US" sz="2200" dirty="0"/>
          </a:p>
        </p:txBody>
      </p:sp>
      <p:sp>
        <p:nvSpPr>
          <p:cNvPr id="24" name="Shape 22"/>
          <p:cNvSpPr/>
          <p:nvPr/>
        </p:nvSpPr>
        <p:spPr>
          <a:xfrm>
            <a:off x="1554480" y="5623560"/>
            <a:ext cx="0" cy="402336"/>
          </a:xfrm>
          <a:prstGeom prst="line">
            <a:avLst/>
          </a:prstGeom>
          <a:noFill/>
          <a:ln w="19050">
            <a:solidFill>
              <a:srgbClr val="D5E0E4"/>
            </a:solidFill>
            <a:prstDash val="solid"/>
          </a:ln>
        </p:spPr>
      </p:sp>
      <p:sp>
        <p:nvSpPr>
          <p:cNvPr id="25" name="Text 23"/>
          <p:cNvSpPr/>
          <p:nvPr/>
        </p:nvSpPr>
        <p:spPr>
          <a:xfrm>
            <a:off x="1737360" y="5550408"/>
            <a:ext cx="9784080" cy="548640"/>
          </a:xfrm>
          <a:prstGeom prst="rect">
            <a:avLst/>
          </a:prstGeom>
          <a:noFill/>
          <a:ln/>
        </p:spPr>
        <p:txBody>
          <a:bodyPr wrap="square" lIns="0" tIns="0" rIns="0" bIns="0" rtlCol="0" anchor="ctr"/>
          <a:lstStyle/>
          <a:p>
            <a:pPr marL="0" indent="0">
              <a:buNone/>
            </a:pPr>
            <a:r>
              <a:rPr lang="en-US" sz="1700" b="1" dirty="0">
                <a:solidFill>
                  <a:srgbClr val="15314B"/>
                </a:solidFill>
                <a:latin typeface="Calibri" pitchFamily="34" charset="0"/>
                <a:ea typeface="Calibri" pitchFamily="34" charset="-122"/>
                <a:cs typeface="Calibri" pitchFamily="34" charset="-120"/>
              </a:rPr>
              <a:t>References &amp; questions    </a:t>
            </a:r>
            <a:r>
              <a:rPr lang="en-US" sz="1350" dirty="0">
                <a:solidFill>
                  <a:srgbClr val="6B7C8C"/>
                </a:solidFill>
                <a:latin typeface="Calibri" pitchFamily="34" charset="0"/>
                <a:ea typeface="Calibri" pitchFamily="34" charset="-122"/>
                <a:cs typeface="Calibri" pitchFamily="34" charset="-120"/>
              </a:rPr>
              <a:t>Sources, then over to you</a:t>
            </a:r>
            <a:endParaRPr lang="en-US" sz="1700" dirty="0"/>
          </a:p>
        </p:txBody>
      </p:sp>
      <p:sp>
        <p:nvSpPr>
          <p:cNvPr id="27" name="Text 24"/>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28" name="Text 25"/>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2</a:t>
            </a:r>
            <a:endParaRPr lang="en-US" sz="9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1–2 · MOTIVATION &amp; GAP</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Enterprise-grade threats, tools priced for institutions</a:t>
            </a:r>
            <a:endParaRPr lang="en-US" sz="2700" dirty="0"/>
          </a:p>
        </p:txBody>
      </p:sp>
      <p:sp>
        <p:nvSpPr>
          <p:cNvPr id="5" name="Text 3"/>
          <p:cNvSpPr/>
          <p:nvPr/>
        </p:nvSpPr>
        <p:spPr>
          <a:xfrm>
            <a:off x="640080" y="1481328"/>
            <a:ext cx="10927080" cy="777240"/>
          </a:xfrm>
          <a:prstGeom prst="rect">
            <a:avLst/>
          </a:prstGeom>
          <a:noFill/>
          <a:ln/>
        </p:spPr>
        <p:txBody>
          <a:bodyPr wrap="square" lIns="0" tIns="0" rIns="0" bIns="0" rtlCol="0" anchor="t"/>
          <a:lstStyle/>
          <a:p>
            <a:pPr marL="0" indent="0">
              <a:lnSpc>
                <a:spcPct val="112000"/>
              </a:lnSpc>
              <a:buNone/>
            </a:pPr>
            <a:r>
              <a:rPr lang="en-US" sz="1500" dirty="0">
                <a:solidFill>
                  <a:srgbClr val="33475B"/>
                </a:solidFill>
                <a:latin typeface="Calibri" pitchFamily="34" charset="0"/>
                <a:ea typeface="Calibri" pitchFamily="34" charset="-122"/>
                <a:cs typeface="Calibri" pitchFamily="34" charset="-120"/>
              </a:rPr>
              <a:t>Ransomware, business email compromise and insider theft now hit organisations of every size, including those with no security team and no forensic budget. </a:t>
            </a:r>
            <a:r>
              <a:rPr lang="en-US" sz="1500" b="1" dirty="0">
                <a:solidFill>
                  <a:srgbClr val="15314B"/>
                </a:solidFill>
                <a:latin typeface="Calibri" pitchFamily="34" charset="0"/>
                <a:ea typeface="Calibri" pitchFamily="34" charset="-122"/>
                <a:cs typeface="Calibri" pitchFamily="34" charset="-120"/>
              </a:rPr>
              <a:t>IBM put the average breach at $4.88M in 2024, and speed of containment is the single biggest factor in that cost.</a:t>
            </a:r>
            <a:endParaRPr lang="en-US" sz="1500" dirty="0"/>
          </a:p>
        </p:txBody>
      </p:sp>
      <p:sp>
        <p:nvSpPr>
          <p:cNvPr id="6" name="Shape 4"/>
          <p:cNvSpPr/>
          <p:nvPr/>
        </p:nvSpPr>
        <p:spPr>
          <a:xfrm>
            <a:off x="640080" y="2331720"/>
            <a:ext cx="5349240" cy="1783080"/>
          </a:xfrm>
          <a:prstGeom prst="roundRect">
            <a:avLst>
              <a:gd name="adj" fmla="val 4103"/>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7" name="Text 5"/>
          <p:cNvSpPr/>
          <p:nvPr/>
        </p:nvSpPr>
        <p:spPr>
          <a:xfrm>
            <a:off x="868680" y="2450592"/>
            <a:ext cx="4892040" cy="274320"/>
          </a:xfrm>
          <a:prstGeom prst="rect">
            <a:avLst/>
          </a:prstGeom>
          <a:noFill/>
          <a:ln/>
        </p:spPr>
        <p:txBody>
          <a:bodyPr wrap="square" lIns="0" tIns="0" rIns="0" bIns="0" rtlCol="0" anchor="ctr"/>
          <a:lstStyle/>
          <a:p>
            <a:pPr marL="0" indent="0">
              <a:buNone/>
            </a:pPr>
            <a:r>
              <a:rPr lang="en-US" sz="1100" b="1" kern="0" spc="100" dirty="0">
                <a:solidFill>
                  <a:srgbClr val="64748B"/>
                </a:solidFill>
                <a:latin typeface="Calibri" pitchFamily="34" charset="0"/>
                <a:ea typeface="Calibri" pitchFamily="34" charset="-122"/>
                <a:cs typeface="Calibri" pitchFamily="34" charset="-120"/>
              </a:rPr>
              <a:t>COMMERCIAL  ·  PRICED FOR INSTITUTIONS</a:t>
            </a:r>
            <a:endParaRPr lang="en-US" sz="1100" dirty="0"/>
          </a:p>
        </p:txBody>
      </p:sp>
      <p:sp>
        <p:nvSpPr>
          <p:cNvPr id="8" name="Text 6"/>
          <p:cNvSpPr/>
          <p:nvPr/>
        </p:nvSpPr>
        <p:spPr>
          <a:xfrm>
            <a:off x="868680" y="2798064"/>
            <a:ext cx="4983480" cy="1234440"/>
          </a:xfrm>
          <a:prstGeom prst="rect">
            <a:avLst/>
          </a:prstGeom>
          <a:noFill/>
          <a:ln/>
        </p:spPr>
        <p:txBody>
          <a:bodyPr wrap="square" lIns="0" tIns="0" rIns="0" bIns="0" rtlCol="0" anchor="t"/>
          <a:lstStyle/>
          <a:p>
            <a:pPr marL="0" indent="0">
              <a:lnSpc>
                <a:spcPct val="135000"/>
              </a:lnSpc>
              <a:buNone/>
            </a:pPr>
            <a:r>
              <a:rPr lang="en-US" sz="1300" b="1" dirty="0">
                <a:solidFill>
                  <a:srgbClr val="15314B"/>
                </a:solidFill>
                <a:latin typeface="Calibri" pitchFamily="34" charset="0"/>
                <a:ea typeface="Calibri" pitchFamily="34" charset="-122"/>
                <a:cs typeface="Calibri" pitchFamily="34" charset="-120"/>
              </a:rPr>
              <a:t>Magnet AXIOM</a:t>
            </a:r>
            <a:r>
              <a:rPr lang="en-US" sz="1300" b="1" dirty="0">
                <a:solidFill>
                  <a:srgbClr val="176B6B"/>
                </a:solidFill>
                <a:latin typeface="Calibri" pitchFamily="34" charset="0"/>
                <a:ea typeface="Calibri" pitchFamily="34" charset="-122"/>
                <a:cs typeface="Calibri" pitchFamily="34" charset="-120"/>
              </a:rPr>
              <a:t>  ~$5,995/yr</a:t>
            </a:r>
            <a:r>
              <a:rPr lang="en-US" sz="1150" dirty="0">
                <a:solidFill>
                  <a:srgbClr val="6B7C8C"/>
                </a:solidFill>
                <a:latin typeface="Calibri" pitchFamily="34" charset="0"/>
                <a:ea typeface="Calibri" pitchFamily="34" charset="-122"/>
                <a:cs typeface="Calibri" pitchFamily="34" charset="-120"/>
              </a:rPr>
              <a:t>  ·  800+ artefact categories</a:t>
            </a:r>
            <a:endParaRPr lang="en-US" sz="1300" dirty="0"/>
          </a:p>
          <a:p>
            <a:pPr marL="0" indent="0">
              <a:lnSpc>
                <a:spcPct val="135000"/>
              </a:lnSpc>
              <a:buNone/>
            </a:pPr>
            <a:r>
              <a:rPr lang="en-US" sz="1300" b="1" dirty="0">
                <a:solidFill>
                  <a:srgbClr val="15314B"/>
                </a:solidFill>
                <a:latin typeface="Calibri" pitchFamily="34" charset="0"/>
                <a:ea typeface="Calibri" pitchFamily="34" charset="-122"/>
                <a:cs typeface="Calibri" pitchFamily="34" charset="-120"/>
              </a:rPr>
              <a:t>Exterro FTK</a:t>
            </a:r>
            <a:r>
              <a:rPr lang="en-US" sz="1300" b="1" dirty="0">
                <a:solidFill>
                  <a:srgbClr val="176B6B"/>
                </a:solidFill>
                <a:latin typeface="Calibri" pitchFamily="34" charset="0"/>
                <a:ea typeface="Calibri" pitchFamily="34" charset="-122"/>
                <a:cs typeface="Calibri" pitchFamily="34" charset="-120"/>
              </a:rPr>
              <a:t>  ~$2,499/yr</a:t>
            </a:r>
            <a:r>
              <a:rPr lang="en-US" sz="1150" dirty="0">
                <a:solidFill>
                  <a:srgbClr val="6B7C8C"/>
                </a:solidFill>
                <a:latin typeface="Calibri" pitchFamily="34" charset="0"/>
                <a:ea typeface="Calibri" pitchFamily="34" charset="-122"/>
                <a:cs typeface="Calibri" pitchFamily="34" charset="-120"/>
              </a:rPr>
              <a:t>  ·  imaging, carving, search</a:t>
            </a:r>
            <a:endParaRPr lang="en-US" sz="1300" dirty="0"/>
          </a:p>
          <a:p>
            <a:pPr marL="0" indent="0">
              <a:lnSpc>
                <a:spcPct val="135000"/>
              </a:lnSpc>
              <a:buNone/>
            </a:pPr>
            <a:r>
              <a:rPr lang="en-US" sz="1300" b="1" dirty="0">
                <a:solidFill>
                  <a:srgbClr val="15314B"/>
                </a:solidFill>
                <a:latin typeface="Calibri" pitchFamily="34" charset="0"/>
                <a:ea typeface="Calibri" pitchFamily="34" charset="-122"/>
                <a:cs typeface="Calibri" pitchFamily="34" charset="-120"/>
              </a:rPr>
              <a:t>OpenText EnCase</a:t>
            </a:r>
            <a:r>
              <a:rPr lang="en-US" sz="1300" b="1" dirty="0">
                <a:solidFill>
                  <a:srgbClr val="176B6B"/>
                </a:solidFill>
                <a:latin typeface="Calibri" pitchFamily="34" charset="0"/>
                <a:ea typeface="Calibri" pitchFamily="34" charset="-122"/>
                <a:cs typeface="Calibri" pitchFamily="34" charset="-120"/>
              </a:rPr>
              <a:t>  ~$15,000/yr</a:t>
            </a:r>
            <a:r>
              <a:rPr lang="en-US" sz="1150" dirty="0">
                <a:solidFill>
                  <a:srgbClr val="6B7C8C"/>
                </a:solidFill>
                <a:latin typeface="Calibri" pitchFamily="34" charset="0"/>
                <a:ea typeface="Calibri" pitchFamily="34" charset="-122"/>
                <a:cs typeface="Calibri" pitchFamily="34" charset="-120"/>
              </a:rPr>
              <a:t>  ·  law-enforcement standard</a:t>
            </a:r>
            <a:endParaRPr lang="en-US" sz="1300" dirty="0"/>
          </a:p>
        </p:txBody>
      </p:sp>
      <p:sp>
        <p:nvSpPr>
          <p:cNvPr id="9" name="Shape 7"/>
          <p:cNvSpPr/>
          <p:nvPr/>
        </p:nvSpPr>
        <p:spPr>
          <a:xfrm>
            <a:off x="6199632" y="2331720"/>
            <a:ext cx="5349240" cy="1783080"/>
          </a:xfrm>
          <a:prstGeom prst="roundRect">
            <a:avLst>
              <a:gd name="adj" fmla="val 4103"/>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0" name="Text 8"/>
          <p:cNvSpPr/>
          <p:nvPr/>
        </p:nvSpPr>
        <p:spPr>
          <a:xfrm>
            <a:off x="6428232" y="2450592"/>
            <a:ext cx="4892040" cy="274320"/>
          </a:xfrm>
          <a:prstGeom prst="rect">
            <a:avLst/>
          </a:prstGeom>
          <a:noFill/>
          <a:ln/>
        </p:spPr>
        <p:txBody>
          <a:bodyPr wrap="square" lIns="0" tIns="0" rIns="0" bIns="0" rtlCol="0" anchor="ctr"/>
          <a:lstStyle/>
          <a:p>
            <a:pPr marL="0" indent="0">
              <a:buNone/>
            </a:pPr>
            <a:r>
              <a:rPr lang="en-US" sz="1100" b="1" kern="0" spc="100" dirty="0">
                <a:solidFill>
                  <a:srgbClr val="64748B"/>
                </a:solidFill>
                <a:latin typeface="Calibri" pitchFamily="34" charset="0"/>
                <a:ea typeface="Calibri" pitchFamily="34" charset="-122"/>
                <a:cs typeface="Calibri" pitchFamily="34" charset="-120"/>
              </a:rPr>
              <a:t>OPEN SOURCE  ·  CAPABLE BUT FRAGMENTED</a:t>
            </a:r>
            <a:endParaRPr lang="en-US" sz="1100" dirty="0"/>
          </a:p>
        </p:txBody>
      </p:sp>
      <p:sp>
        <p:nvSpPr>
          <p:cNvPr id="11" name="Text 9"/>
          <p:cNvSpPr/>
          <p:nvPr/>
        </p:nvSpPr>
        <p:spPr>
          <a:xfrm>
            <a:off x="6428232" y="2798064"/>
            <a:ext cx="4983480" cy="1280160"/>
          </a:xfrm>
          <a:prstGeom prst="rect">
            <a:avLst/>
          </a:prstGeom>
          <a:noFill/>
          <a:ln/>
        </p:spPr>
        <p:txBody>
          <a:bodyPr wrap="square" lIns="0" tIns="0" rIns="0" bIns="0" rtlCol="0" anchor="t"/>
          <a:lstStyle/>
          <a:p>
            <a:pPr marL="0" indent="0">
              <a:lnSpc>
                <a:spcPct val="132000"/>
              </a:lnSpc>
              <a:buNone/>
            </a:pPr>
            <a:r>
              <a:rPr lang="en-US" sz="1300" b="1" dirty="0">
                <a:solidFill>
                  <a:srgbClr val="15314B"/>
                </a:solidFill>
                <a:latin typeface="Calibri" pitchFamily="34" charset="0"/>
                <a:ea typeface="Calibri" pitchFamily="34" charset="-122"/>
                <a:cs typeface="Calibri" pitchFamily="34" charset="-120"/>
              </a:rPr>
              <a:t>Autopsy</a:t>
            </a:r>
            <a:r>
              <a:rPr lang="en-US" sz="1300" dirty="0">
                <a:solidFill>
                  <a:srgbClr val="33475B"/>
                </a:solidFill>
                <a:latin typeface="Calibri" pitchFamily="34" charset="0"/>
                <a:ea typeface="Calibri" pitchFamily="34" charset="-122"/>
                <a:cs typeface="Calibri" pitchFamily="34" charset="-120"/>
              </a:rPr>
              <a:t> analyses disk images, not a live host</a:t>
            </a:r>
            <a:endParaRPr lang="en-US" sz="1300" dirty="0"/>
          </a:p>
          <a:p>
            <a:pPr marL="0" indent="0">
              <a:lnSpc>
                <a:spcPct val="132000"/>
              </a:lnSpc>
              <a:buNone/>
            </a:pPr>
            <a:r>
              <a:rPr lang="en-US" sz="1300" b="1" dirty="0">
                <a:solidFill>
                  <a:srgbClr val="15314B"/>
                </a:solidFill>
                <a:latin typeface="Calibri" pitchFamily="34" charset="0"/>
                <a:ea typeface="Calibri" pitchFamily="34" charset="-122"/>
                <a:cs typeface="Calibri" pitchFamily="34" charset="-120"/>
              </a:rPr>
              <a:t>Volatility</a:t>
            </a:r>
            <a:r>
              <a:rPr lang="en-US" sz="1300" dirty="0">
                <a:solidFill>
                  <a:srgbClr val="33475B"/>
                </a:solidFill>
                <a:latin typeface="Calibri" pitchFamily="34" charset="0"/>
                <a:ea typeface="Calibri" pitchFamily="34" charset="-122"/>
                <a:cs typeface="Calibri" pitchFamily="34" charset="-120"/>
              </a:rPr>
              <a:t> reads memory, does not capture it</a:t>
            </a:r>
            <a:endParaRPr lang="en-US" sz="1300" dirty="0"/>
          </a:p>
          <a:p>
            <a:pPr marL="0" indent="0">
              <a:lnSpc>
                <a:spcPct val="132000"/>
              </a:lnSpc>
              <a:buNone/>
            </a:pPr>
            <a:r>
              <a:rPr lang="en-US" sz="1300" b="1" dirty="0">
                <a:solidFill>
                  <a:srgbClr val="15314B"/>
                </a:solidFill>
                <a:latin typeface="Calibri" pitchFamily="34" charset="0"/>
                <a:ea typeface="Calibri" pitchFamily="34" charset="-122"/>
                <a:cs typeface="Calibri" pitchFamily="34" charset="-120"/>
              </a:rPr>
              <a:t>KAPE</a:t>
            </a:r>
            <a:r>
              <a:rPr lang="en-US" sz="1300" dirty="0">
                <a:solidFill>
                  <a:srgbClr val="33475B"/>
                </a:solidFill>
                <a:latin typeface="Calibri" pitchFamily="34" charset="0"/>
                <a:ea typeface="Calibri" pitchFamily="34" charset="-122"/>
                <a:cs typeface="Calibri" pitchFamily="34" charset="-120"/>
              </a:rPr>
              <a:t> collects files, needs configuration</a:t>
            </a:r>
            <a:endParaRPr lang="en-US" sz="1300" dirty="0"/>
          </a:p>
          <a:p>
            <a:pPr marL="0" indent="0">
              <a:lnSpc>
                <a:spcPct val="132000"/>
              </a:lnSpc>
              <a:buNone/>
            </a:pPr>
            <a:r>
              <a:rPr lang="en-US" sz="1300" b="1" dirty="0">
                <a:solidFill>
                  <a:srgbClr val="15314B"/>
                </a:solidFill>
                <a:latin typeface="Calibri" pitchFamily="34" charset="0"/>
                <a:ea typeface="Calibri" pitchFamily="34" charset="-122"/>
                <a:cs typeface="Calibri" pitchFamily="34" charset="-120"/>
              </a:rPr>
              <a:t>Velociraptor</a:t>
            </a:r>
            <a:r>
              <a:rPr lang="en-US" sz="1300" dirty="0">
                <a:solidFill>
                  <a:srgbClr val="33475B"/>
                </a:solidFill>
                <a:latin typeface="Calibri" pitchFamily="34" charset="0"/>
                <a:ea typeface="Calibri" pitchFamily="34" charset="-122"/>
                <a:cs typeface="Calibri" pitchFamily="34" charset="-120"/>
              </a:rPr>
              <a:t> is powerful, but needs a server</a:t>
            </a:r>
            <a:endParaRPr lang="en-US" sz="1300" dirty="0"/>
          </a:p>
        </p:txBody>
      </p:sp>
      <p:sp>
        <p:nvSpPr>
          <p:cNvPr id="12" name="Text 10"/>
          <p:cNvSpPr/>
          <p:nvPr/>
        </p:nvSpPr>
        <p:spPr>
          <a:xfrm>
            <a:off x="640080" y="4279392"/>
            <a:ext cx="10881360" cy="274320"/>
          </a:xfrm>
          <a:prstGeom prst="rect">
            <a:avLst/>
          </a:prstGeom>
          <a:noFill/>
          <a:ln/>
        </p:spPr>
        <p:txBody>
          <a:bodyPr wrap="square" lIns="0" tIns="0" rIns="0" bIns="0" rtlCol="0" anchor="ctr"/>
          <a:lstStyle/>
          <a:p>
            <a:pPr marL="0" indent="0">
              <a:buNone/>
            </a:pPr>
            <a:r>
              <a:rPr lang="en-US" sz="1200" b="1" kern="0" spc="150" dirty="0">
                <a:solidFill>
                  <a:srgbClr val="1F8A8A"/>
                </a:solidFill>
                <a:latin typeface="Calibri" pitchFamily="34" charset="0"/>
                <a:ea typeface="Calibri" pitchFamily="34" charset="-122"/>
                <a:cs typeface="Calibri" pitchFamily="34" charset="-120"/>
              </a:rPr>
              <a:t>FIVE GAPS THIS PROJECT TARGETS</a:t>
            </a:r>
            <a:endParaRPr lang="en-US" sz="1200" dirty="0"/>
          </a:p>
        </p:txBody>
      </p:sp>
      <p:sp>
        <p:nvSpPr>
          <p:cNvPr id="13" name="Shape 11"/>
          <p:cNvSpPr/>
          <p:nvPr/>
        </p:nvSpPr>
        <p:spPr>
          <a:xfrm>
            <a:off x="640080" y="4590288"/>
            <a:ext cx="2103120" cy="1078992"/>
          </a:xfrm>
          <a:prstGeom prst="roundRect">
            <a:avLst>
              <a:gd name="adj" fmla="val 678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14" name="Shape 12"/>
          <p:cNvSpPr/>
          <p:nvPr/>
        </p:nvSpPr>
        <p:spPr>
          <a:xfrm>
            <a:off x="640080" y="4590288"/>
            <a:ext cx="2103120" cy="54864"/>
          </a:xfrm>
          <a:prstGeom prst="rect">
            <a:avLst/>
          </a:prstGeom>
          <a:solidFill>
            <a:srgbClr val="1F8A8A"/>
          </a:solidFill>
          <a:ln w="12700">
            <a:solidFill>
              <a:srgbClr val="1F8A8A"/>
            </a:solidFill>
            <a:prstDash val="solid"/>
          </a:ln>
        </p:spPr>
      </p:sp>
      <p:sp>
        <p:nvSpPr>
          <p:cNvPr id="15" name="Text 13"/>
          <p:cNvSpPr/>
          <p:nvPr/>
        </p:nvSpPr>
        <p:spPr>
          <a:xfrm>
            <a:off x="640080" y="4700016"/>
            <a:ext cx="2103120" cy="365760"/>
          </a:xfrm>
          <a:prstGeom prst="rect">
            <a:avLst/>
          </a:prstGeom>
          <a:noFill/>
          <a:ln/>
        </p:spPr>
        <p:txBody>
          <a:bodyPr wrap="square" lIns="0" tIns="0" rIns="0" bIns="0" rtlCol="0" anchor="ctr"/>
          <a:lstStyle/>
          <a:p>
            <a:pPr marL="0" indent="0" algn="ctr">
              <a:buNone/>
            </a:pPr>
            <a:r>
              <a:rPr lang="en-US" sz="1900" b="1" dirty="0">
                <a:solidFill>
                  <a:srgbClr val="1F8A8A"/>
                </a:solidFill>
                <a:latin typeface="Georgia" pitchFamily="34" charset="0"/>
                <a:ea typeface="Georgia" pitchFamily="34" charset="-122"/>
                <a:cs typeface="Georgia" pitchFamily="34" charset="-120"/>
              </a:rPr>
              <a:t>G1</a:t>
            </a:r>
            <a:endParaRPr lang="en-US" sz="1900" dirty="0"/>
          </a:p>
        </p:txBody>
      </p:sp>
      <p:sp>
        <p:nvSpPr>
          <p:cNvPr id="16" name="Text 14"/>
          <p:cNvSpPr/>
          <p:nvPr/>
        </p:nvSpPr>
        <p:spPr>
          <a:xfrm>
            <a:off x="749808" y="5065776"/>
            <a:ext cx="1883664" cy="530352"/>
          </a:xfrm>
          <a:prstGeom prst="rect">
            <a:avLst/>
          </a:prstGeom>
          <a:noFill/>
          <a:ln/>
        </p:spPr>
        <p:txBody>
          <a:bodyPr wrap="square" lIns="0" tIns="0" rIns="0" bIns="0" rtlCol="0" anchor="t"/>
          <a:lstStyle/>
          <a:p>
            <a:pPr marL="0" indent="0" algn="ctr">
              <a:buNone/>
            </a:pPr>
            <a:r>
              <a:rPr lang="en-US" sz="1200" dirty="0">
                <a:solidFill>
                  <a:srgbClr val="33475B"/>
                </a:solidFill>
                <a:latin typeface="Calibri" pitchFamily="34" charset="0"/>
                <a:ea typeface="Calibri" pitchFamily="34" charset="-122"/>
                <a:cs typeface="Calibri" pitchFamily="34" charset="-120"/>
              </a:rPr>
              <a:t>No single-run pipeline</a:t>
            </a:r>
            <a:endParaRPr lang="en-US" sz="1200" dirty="0"/>
          </a:p>
        </p:txBody>
      </p:sp>
      <p:sp>
        <p:nvSpPr>
          <p:cNvPr id="17" name="Shape 15"/>
          <p:cNvSpPr/>
          <p:nvPr/>
        </p:nvSpPr>
        <p:spPr>
          <a:xfrm>
            <a:off x="2834640" y="4590288"/>
            <a:ext cx="2103120" cy="1078992"/>
          </a:xfrm>
          <a:prstGeom prst="roundRect">
            <a:avLst>
              <a:gd name="adj" fmla="val 678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18" name="Shape 16"/>
          <p:cNvSpPr/>
          <p:nvPr/>
        </p:nvSpPr>
        <p:spPr>
          <a:xfrm>
            <a:off x="2834640" y="4590288"/>
            <a:ext cx="2103120" cy="54864"/>
          </a:xfrm>
          <a:prstGeom prst="rect">
            <a:avLst/>
          </a:prstGeom>
          <a:solidFill>
            <a:srgbClr val="1F8A8A"/>
          </a:solidFill>
          <a:ln w="12700">
            <a:solidFill>
              <a:srgbClr val="1F8A8A"/>
            </a:solidFill>
            <a:prstDash val="solid"/>
          </a:ln>
        </p:spPr>
      </p:sp>
      <p:sp>
        <p:nvSpPr>
          <p:cNvPr id="19" name="Text 17"/>
          <p:cNvSpPr/>
          <p:nvPr/>
        </p:nvSpPr>
        <p:spPr>
          <a:xfrm>
            <a:off x="2834640" y="4700016"/>
            <a:ext cx="2103120" cy="365760"/>
          </a:xfrm>
          <a:prstGeom prst="rect">
            <a:avLst/>
          </a:prstGeom>
          <a:noFill/>
          <a:ln/>
        </p:spPr>
        <p:txBody>
          <a:bodyPr wrap="square" lIns="0" tIns="0" rIns="0" bIns="0" rtlCol="0" anchor="ctr"/>
          <a:lstStyle/>
          <a:p>
            <a:pPr marL="0" indent="0" algn="ctr">
              <a:buNone/>
            </a:pPr>
            <a:r>
              <a:rPr lang="en-US" sz="1900" b="1" dirty="0">
                <a:solidFill>
                  <a:srgbClr val="1F8A8A"/>
                </a:solidFill>
                <a:latin typeface="Georgia" pitchFamily="34" charset="0"/>
                <a:ea typeface="Georgia" pitchFamily="34" charset="-122"/>
                <a:cs typeface="Georgia" pitchFamily="34" charset="-120"/>
              </a:rPr>
              <a:t>G2</a:t>
            </a:r>
            <a:endParaRPr lang="en-US" sz="1900" dirty="0"/>
          </a:p>
        </p:txBody>
      </p:sp>
      <p:sp>
        <p:nvSpPr>
          <p:cNvPr id="20" name="Text 18"/>
          <p:cNvSpPr/>
          <p:nvPr/>
        </p:nvSpPr>
        <p:spPr>
          <a:xfrm>
            <a:off x="2944368" y="5065776"/>
            <a:ext cx="1883664" cy="530352"/>
          </a:xfrm>
          <a:prstGeom prst="rect">
            <a:avLst/>
          </a:prstGeom>
          <a:noFill/>
          <a:ln/>
        </p:spPr>
        <p:txBody>
          <a:bodyPr wrap="square" lIns="0" tIns="0" rIns="0" bIns="0" rtlCol="0" anchor="t"/>
          <a:lstStyle/>
          <a:p>
            <a:pPr marL="0" indent="0" algn="ctr">
              <a:buNone/>
            </a:pPr>
            <a:r>
              <a:rPr lang="en-US" sz="1200" dirty="0">
                <a:solidFill>
                  <a:srgbClr val="33475B"/>
                </a:solidFill>
                <a:latin typeface="Calibri" pitchFamily="34" charset="0"/>
                <a:ea typeface="Calibri" pitchFamily="34" charset="-122"/>
                <a:cs typeface="Calibri" pitchFamily="34" charset="-120"/>
              </a:rPr>
              <a:t>No free tool at triage scope</a:t>
            </a:r>
            <a:endParaRPr lang="en-US" sz="1200" dirty="0"/>
          </a:p>
        </p:txBody>
      </p:sp>
      <p:sp>
        <p:nvSpPr>
          <p:cNvPr id="21" name="Shape 19"/>
          <p:cNvSpPr/>
          <p:nvPr/>
        </p:nvSpPr>
        <p:spPr>
          <a:xfrm>
            <a:off x="5029200" y="4590288"/>
            <a:ext cx="2103120" cy="1078992"/>
          </a:xfrm>
          <a:prstGeom prst="roundRect">
            <a:avLst>
              <a:gd name="adj" fmla="val 678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22" name="Shape 20"/>
          <p:cNvSpPr/>
          <p:nvPr/>
        </p:nvSpPr>
        <p:spPr>
          <a:xfrm>
            <a:off x="5029200" y="4590288"/>
            <a:ext cx="2103120" cy="54864"/>
          </a:xfrm>
          <a:prstGeom prst="rect">
            <a:avLst/>
          </a:prstGeom>
          <a:solidFill>
            <a:srgbClr val="1F8A8A"/>
          </a:solidFill>
          <a:ln w="12700">
            <a:solidFill>
              <a:srgbClr val="1F8A8A"/>
            </a:solidFill>
            <a:prstDash val="solid"/>
          </a:ln>
        </p:spPr>
      </p:sp>
      <p:sp>
        <p:nvSpPr>
          <p:cNvPr id="23" name="Text 21"/>
          <p:cNvSpPr/>
          <p:nvPr/>
        </p:nvSpPr>
        <p:spPr>
          <a:xfrm>
            <a:off x="5029200" y="4700016"/>
            <a:ext cx="2103120" cy="365760"/>
          </a:xfrm>
          <a:prstGeom prst="rect">
            <a:avLst/>
          </a:prstGeom>
          <a:noFill/>
          <a:ln/>
        </p:spPr>
        <p:txBody>
          <a:bodyPr wrap="square" lIns="0" tIns="0" rIns="0" bIns="0" rtlCol="0" anchor="ctr"/>
          <a:lstStyle/>
          <a:p>
            <a:pPr marL="0" indent="0" algn="ctr">
              <a:buNone/>
            </a:pPr>
            <a:r>
              <a:rPr lang="en-US" sz="1900" b="1" dirty="0">
                <a:solidFill>
                  <a:srgbClr val="1F8A8A"/>
                </a:solidFill>
                <a:latin typeface="Georgia" pitchFamily="34" charset="0"/>
                <a:ea typeface="Georgia" pitchFamily="34" charset="-122"/>
                <a:cs typeface="Georgia" pitchFamily="34" charset="-120"/>
              </a:rPr>
              <a:t>G3</a:t>
            </a:r>
            <a:endParaRPr lang="en-US" sz="1900" dirty="0"/>
          </a:p>
        </p:txBody>
      </p:sp>
      <p:sp>
        <p:nvSpPr>
          <p:cNvPr id="24" name="Text 22"/>
          <p:cNvSpPr/>
          <p:nvPr/>
        </p:nvSpPr>
        <p:spPr>
          <a:xfrm>
            <a:off x="5138928" y="5065776"/>
            <a:ext cx="1883664" cy="530352"/>
          </a:xfrm>
          <a:prstGeom prst="rect">
            <a:avLst/>
          </a:prstGeom>
          <a:noFill/>
          <a:ln/>
        </p:spPr>
        <p:txBody>
          <a:bodyPr wrap="square" lIns="0" tIns="0" rIns="0" bIns="0" rtlCol="0" anchor="t"/>
          <a:lstStyle/>
          <a:p>
            <a:pPr marL="0" indent="0" algn="ctr">
              <a:buNone/>
            </a:pPr>
            <a:r>
              <a:rPr lang="en-US" sz="1200" dirty="0">
                <a:solidFill>
                  <a:srgbClr val="33475B"/>
                </a:solidFill>
                <a:latin typeface="Calibri" pitchFamily="34" charset="0"/>
                <a:ea typeface="Calibri" pitchFamily="34" charset="-122"/>
                <a:cs typeface="Calibri" pitchFamily="34" charset="-120"/>
              </a:rPr>
              <a:t>No hashing at collection</a:t>
            </a:r>
            <a:endParaRPr lang="en-US" sz="1200" dirty="0"/>
          </a:p>
        </p:txBody>
      </p:sp>
      <p:sp>
        <p:nvSpPr>
          <p:cNvPr id="25" name="Shape 23"/>
          <p:cNvSpPr/>
          <p:nvPr/>
        </p:nvSpPr>
        <p:spPr>
          <a:xfrm>
            <a:off x="7223760" y="4590288"/>
            <a:ext cx="2103120" cy="1078992"/>
          </a:xfrm>
          <a:prstGeom prst="roundRect">
            <a:avLst>
              <a:gd name="adj" fmla="val 678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26" name="Shape 24"/>
          <p:cNvSpPr/>
          <p:nvPr/>
        </p:nvSpPr>
        <p:spPr>
          <a:xfrm>
            <a:off x="7223760" y="4590288"/>
            <a:ext cx="2103120" cy="54864"/>
          </a:xfrm>
          <a:prstGeom prst="rect">
            <a:avLst/>
          </a:prstGeom>
          <a:solidFill>
            <a:srgbClr val="1F8A8A"/>
          </a:solidFill>
          <a:ln w="12700">
            <a:solidFill>
              <a:srgbClr val="1F8A8A"/>
            </a:solidFill>
            <a:prstDash val="solid"/>
          </a:ln>
        </p:spPr>
      </p:sp>
      <p:sp>
        <p:nvSpPr>
          <p:cNvPr id="27" name="Text 25"/>
          <p:cNvSpPr/>
          <p:nvPr/>
        </p:nvSpPr>
        <p:spPr>
          <a:xfrm>
            <a:off x="7223760" y="4700016"/>
            <a:ext cx="2103120" cy="365760"/>
          </a:xfrm>
          <a:prstGeom prst="rect">
            <a:avLst/>
          </a:prstGeom>
          <a:noFill/>
          <a:ln/>
        </p:spPr>
        <p:txBody>
          <a:bodyPr wrap="square" lIns="0" tIns="0" rIns="0" bIns="0" rtlCol="0" anchor="ctr"/>
          <a:lstStyle/>
          <a:p>
            <a:pPr marL="0" indent="0" algn="ctr">
              <a:buNone/>
            </a:pPr>
            <a:r>
              <a:rPr lang="en-US" sz="1900" b="1" dirty="0">
                <a:solidFill>
                  <a:srgbClr val="1F8A8A"/>
                </a:solidFill>
                <a:latin typeface="Georgia" pitchFamily="34" charset="0"/>
                <a:ea typeface="Georgia" pitchFamily="34" charset="-122"/>
                <a:cs typeface="Georgia" pitchFamily="34" charset="-120"/>
              </a:rPr>
              <a:t>G4</a:t>
            </a:r>
            <a:endParaRPr lang="en-US" sz="1900" dirty="0"/>
          </a:p>
        </p:txBody>
      </p:sp>
      <p:sp>
        <p:nvSpPr>
          <p:cNvPr id="28" name="Text 26"/>
          <p:cNvSpPr/>
          <p:nvPr/>
        </p:nvSpPr>
        <p:spPr>
          <a:xfrm>
            <a:off x="7333488" y="5065776"/>
            <a:ext cx="1883664" cy="530352"/>
          </a:xfrm>
          <a:prstGeom prst="rect">
            <a:avLst/>
          </a:prstGeom>
          <a:noFill/>
          <a:ln/>
        </p:spPr>
        <p:txBody>
          <a:bodyPr wrap="square" lIns="0" tIns="0" rIns="0" bIns="0" rtlCol="0" anchor="t"/>
          <a:lstStyle/>
          <a:p>
            <a:pPr marL="0" indent="0" algn="ctr">
              <a:buNone/>
            </a:pPr>
            <a:r>
              <a:rPr lang="en-US" sz="1200" dirty="0">
                <a:solidFill>
                  <a:srgbClr val="33475B"/>
                </a:solidFill>
                <a:latin typeface="Calibri" pitchFamily="34" charset="0"/>
                <a:ea typeface="Calibri" pitchFamily="34" charset="-122"/>
                <a:cs typeface="Calibri" pitchFamily="34" charset="-120"/>
              </a:rPr>
              <a:t>No auto encrypted packaging</a:t>
            </a:r>
            <a:endParaRPr lang="en-US" sz="1200" dirty="0"/>
          </a:p>
        </p:txBody>
      </p:sp>
      <p:sp>
        <p:nvSpPr>
          <p:cNvPr id="29" name="Shape 27"/>
          <p:cNvSpPr/>
          <p:nvPr/>
        </p:nvSpPr>
        <p:spPr>
          <a:xfrm>
            <a:off x="9418320" y="4590288"/>
            <a:ext cx="2103120" cy="1078992"/>
          </a:xfrm>
          <a:prstGeom prst="roundRect">
            <a:avLst>
              <a:gd name="adj" fmla="val 678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30" name="Shape 28"/>
          <p:cNvSpPr/>
          <p:nvPr/>
        </p:nvSpPr>
        <p:spPr>
          <a:xfrm>
            <a:off x="9418320" y="4590288"/>
            <a:ext cx="2103120" cy="54864"/>
          </a:xfrm>
          <a:prstGeom prst="rect">
            <a:avLst/>
          </a:prstGeom>
          <a:solidFill>
            <a:srgbClr val="1F8A8A"/>
          </a:solidFill>
          <a:ln w="12700">
            <a:solidFill>
              <a:srgbClr val="1F8A8A"/>
            </a:solidFill>
            <a:prstDash val="solid"/>
          </a:ln>
        </p:spPr>
      </p:sp>
      <p:sp>
        <p:nvSpPr>
          <p:cNvPr id="31" name="Text 29"/>
          <p:cNvSpPr/>
          <p:nvPr/>
        </p:nvSpPr>
        <p:spPr>
          <a:xfrm>
            <a:off x="9418320" y="4700016"/>
            <a:ext cx="2103120" cy="365760"/>
          </a:xfrm>
          <a:prstGeom prst="rect">
            <a:avLst/>
          </a:prstGeom>
          <a:noFill/>
          <a:ln/>
        </p:spPr>
        <p:txBody>
          <a:bodyPr wrap="square" lIns="0" tIns="0" rIns="0" bIns="0" rtlCol="0" anchor="ctr"/>
          <a:lstStyle/>
          <a:p>
            <a:pPr marL="0" indent="0" algn="ctr">
              <a:buNone/>
            </a:pPr>
            <a:r>
              <a:rPr lang="en-US" sz="1900" b="1" dirty="0">
                <a:solidFill>
                  <a:srgbClr val="1F8A8A"/>
                </a:solidFill>
                <a:latin typeface="Georgia" pitchFamily="34" charset="0"/>
                <a:ea typeface="Georgia" pitchFamily="34" charset="-122"/>
                <a:cs typeface="Georgia" pitchFamily="34" charset="-120"/>
              </a:rPr>
              <a:t>G5</a:t>
            </a:r>
            <a:endParaRPr lang="en-US" sz="1900" dirty="0"/>
          </a:p>
        </p:txBody>
      </p:sp>
      <p:sp>
        <p:nvSpPr>
          <p:cNvPr id="32" name="Text 30"/>
          <p:cNvSpPr/>
          <p:nvPr/>
        </p:nvSpPr>
        <p:spPr>
          <a:xfrm>
            <a:off x="9528048" y="5065776"/>
            <a:ext cx="1883664" cy="530352"/>
          </a:xfrm>
          <a:prstGeom prst="rect">
            <a:avLst/>
          </a:prstGeom>
          <a:noFill/>
          <a:ln/>
        </p:spPr>
        <p:txBody>
          <a:bodyPr wrap="square" lIns="0" tIns="0" rIns="0" bIns="0" rtlCol="0" anchor="t"/>
          <a:lstStyle/>
          <a:p>
            <a:pPr marL="0" indent="0" algn="ctr">
              <a:buNone/>
            </a:pPr>
            <a:r>
              <a:rPr lang="en-US" sz="1200" dirty="0">
                <a:solidFill>
                  <a:srgbClr val="33475B"/>
                </a:solidFill>
                <a:latin typeface="Calibri" pitchFamily="34" charset="0"/>
                <a:ea typeface="Calibri" pitchFamily="34" charset="-122"/>
                <a:cs typeface="Calibri" pitchFamily="34" charset="-120"/>
              </a:rPr>
              <a:t>Scarce academic evaluation</a:t>
            </a:r>
            <a:endParaRPr lang="en-US" sz="1200" dirty="0"/>
          </a:p>
        </p:txBody>
      </p:sp>
      <p:sp>
        <p:nvSpPr>
          <p:cNvPr id="34" name="Text 31"/>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35" name="Text 32"/>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3</a:t>
            </a:r>
            <a:endParaRPr lang="en-US" sz="9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1 · AIM</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Three research questions</a:t>
            </a:r>
            <a:endParaRPr lang="en-US" sz="2700" dirty="0"/>
          </a:p>
        </p:txBody>
      </p:sp>
      <p:sp>
        <p:nvSpPr>
          <p:cNvPr id="5" name="Shape 3"/>
          <p:cNvSpPr/>
          <p:nvPr/>
        </p:nvSpPr>
        <p:spPr>
          <a:xfrm>
            <a:off x="640080" y="1554480"/>
            <a:ext cx="7680960" cy="1078992"/>
          </a:xfrm>
          <a:prstGeom prst="roundRect">
            <a:avLst>
              <a:gd name="adj" fmla="val 6780"/>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6" name="Shape 4"/>
          <p:cNvSpPr/>
          <p:nvPr/>
        </p:nvSpPr>
        <p:spPr>
          <a:xfrm>
            <a:off x="640080" y="1554480"/>
            <a:ext cx="82296" cy="1078992"/>
          </a:xfrm>
          <a:prstGeom prst="rect">
            <a:avLst/>
          </a:prstGeom>
          <a:solidFill>
            <a:srgbClr val="1F8A8A"/>
          </a:solidFill>
          <a:ln w="12700">
            <a:solidFill>
              <a:srgbClr val="1F8A8A"/>
            </a:solidFill>
            <a:prstDash val="solid"/>
          </a:ln>
        </p:spPr>
      </p:sp>
      <p:sp>
        <p:nvSpPr>
          <p:cNvPr id="7" name="Text 5"/>
          <p:cNvSpPr/>
          <p:nvPr/>
        </p:nvSpPr>
        <p:spPr>
          <a:xfrm>
            <a:off x="868680" y="1664208"/>
            <a:ext cx="1371600" cy="457200"/>
          </a:xfrm>
          <a:prstGeom prst="rect">
            <a:avLst/>
          </a:prstGeom>
          <a:noFill/>
          <a:ln/>
        </p:spPr>
        <p:txBody>
          <a:bodyPr wrap="square" lIns="0" tIns="0" rIns="0" bIns="0" rtlCol="0" anchor="ctr"/>
          <a:lstStyle/>
          <a:p>
            <a:pPr marL="0" indent="0">
              <a:buNone/>
            </a:pPr>
            <a:r>
              <a:rPr lang="en-US" sz="2200" b="1" dirty="0">
                <a:solidFill>
                  <a:srgbClr val="1F8A8A"/>
                </a:solidFill>
                <a:latin typeface="Georgia" pitchFamily="34" charset="0"/>
                <a:ea typeface="Georgia" pitchFamily="34" charset="-122"/>
                <a:cs typeface="Georgia" pitchFamily="34" charset="-120"/>
              </a:rPr>
              <a:t>RQ1</a:t>
            </a:r>
            <a:endParaRPr lang="en-US" sz="2200" dirty="0"/>
          </a:p>
        </p:txBody>
      </p:sp>
      <p:sp>
        <p:nvSpPr>
          <p:cNvPr id="8" name="Text 6"/>
          <p:cNvSpPr/>
          <p:nvPr/>
        </p:nvSpPr>
        <p:spPr>
          <a:xfrm>
            <a:off x="868680" y="2121408"/>
            <a:ext cx="2194560" cy="411480"/>
          </a:xfrm>
          <a:prstGeom prst="rect">
            <a:avLst/>
          </a:prstGeom>
          <a:noFill/>
          <a:ln/>
        </p:spPr>
        <p:txBody>
          <a:bodyPr wrap="square" lIns="0" tIns="0" rIns="0" bIns="0" rtlCol="0" anchor="ctr"/>
          <a:lstStyle/>
          <a:p>
            <a:pPr marL="0" indent="0">
              <a:buNone/>
            </a:pPr>
            <a:r>
              <a:rPr lang="en-US" sz="1200" b="1" dirty="0">
                <a:solidFill>
                  <a:srgbClr val="15314B"/>
                </a:solidFill>
                <a:latin typeface="Calibri" pitchFamily="34" charset="0"/>
                <a:ea typeface="Calibri" pitchFamily="34" charset="-122"/>
                <a:cs typeface="Calibri" pitchFamily="34" charset="-120"/>
              </a:rPr>
              <a:t>Capability &amp; integrity</a:t>
            </a:r>
            <a:endParaRPr lang="en-US" sz="1200" dirty="0"/>
          </a:p>
        </p:txBody>
      </p:sp>
      <p:sp>
        <p:nvSpPr>
          <p:cNvPr id="9" name="Text 7"/>
          <p:cNvSpPr/>
          <p:nvPr/>
        </p:nvSpPr>
        <p:spPr>
          <a:xfrm>
            <a:off x="2331720" y="1645920"/>
            <a:ext cx="5897880" cy="896112"/>
          </a:xfrm>
          <a:prstGeom prst="rect">
            <a:avLst/>
          </a:prstGeom>
          <a:noFill/>
          <a:ln/>
        </p:spPr>
        <p:txBody>
          <a:bodyPr wrap="square" lIns="0" tIns="0" rIns="0" bIns="0" rtlCol="0" anchor="ctr"/>
          <a:lstStyle/>
          <a:p>
            <a:pPr marL="0" indent="0">
              <a:lnSpc>
                <a:spcPct val="105000"/>
              </a:lnSpc>
              <a:buNone/>
            </a:pPr>
            <a:r>
              <a:rPr lang="en-US" sz="1300" dirty="0">
                <a:solidFill>
                  <a:srgbClr val="33475B"/>
                </a:solidFill>
                <a:latin typeface="Calibri" pitchFamily="34" charset="0"/>
                <a:ea typeface="Calibri" pitchFamily="34" charset="-122"/>
                <a:cs typeface="Calibri" pitchFamily="34" charset="-120"/>
              </a:rPr>
              <a:t>Can a lightweight Python tool collect volatile and non-volatile artefacts from a live Windows host completely and verifiably enough for triage-grade evidence?</a:t>
            </a:r>
            <a:endParaRPr lang="en-US" sz="1300" dirty="0"/>
          </a:p>
        </p:txBody>
      </p:sp>
      <p:sp>
        <p:nvSpPr>
          <p:cNvPr id="10" name="Shape 8"/>
          <p:cNvSpPr/>
          <p:nvPr/>
        </p:nvSpPr>
        <p:spPr>
          <a:xfrm>
            <a:off x="640080" y="2779776"/>
            <a:ext cx="7680960" cy="1078992"/>
          </a:xfrm>
          <a:prstGeom prst="roundRect">
            <a:avLst>
              <a:gd name="adj" fmla="val 6780"/>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1" name="Shape 9"/>
          <p:cNvSpPr/>
          <p:nvPr/>
        </p:nvSpPr>
        <p:spPr>
          <a:xfrm>
            <a:off x="640080" y="2779776"/>
            <a:ext cx="82296" cy="1078992"/>
          </a:xfrm>
          <a:prstGeom prst="rect">
            <a:avLst/>
          </a:prstGeom>
          <a:solidFill>
            <a:srgbClr val="1F8A8A"/>
          </a:solidFill>
          <a:ln w="12700">
            <a:solidFill>
              <a:srgbClr val="1F8A8A"/>
            </a:solidFill>
            <a:prstDash val="solid"/>
          </a:ln>
        </p:spPr>
      </p:sp>
      <p:sp>
        <p:nvSpPr>
          <p:cNvPr id="12" name="Text 10"/>
          <p:cNvSpPr/>
          <p:nvPr/>
        </p:nvSpPr>
        <p:spPr>
          <a:xfrm>
            <a:off x="868680" y="2889504"/>
            <a:ext cx="1371600" cy="457200"/>
          </a:xfrm>
          <a:prstGeom prst="rect">
            <a:avLst/>
          </a:prstGeom>
          <a:noFill/>
          <a:ln/>
        </p:spPr>
        <p:txBody>
          <a:bodyPr wrap="square" lIns="0" tIns="0" rIns="0" bIns="0" rtlCol="0" anchor="ctr"/>
          <a:lstStyle/>
          <a:p>
            <a:pPr marL="0" indent="0">
              <a:buNone/>
            </a:pPr>
            <a:r>
              <a:rPr lang="en-US" sz="2200" b="1" dirty="0">
                <a:solidFill>
                  <a:srgbClr val="1F8A8A"/>
                </a:solidFill>
                <a:latin typeface="Georgia" pitchFamily="34" charset="0"/>
                <a:ea typeface="Georgia" pitchFamily="34" charset="-122"/>
                <a:cs typeface="Georgia" pitchFamily="34" charset="-120"/>
              </a:rPr>
              <a:t>RQ2</a:t>
            </a:r>
            <a:endParaRPr lang="en-US" sz="2200" dirty="0"/>
          </a:p>
        </p:txBody>
      </p:sp>
      <p:sp>
        <p:nvSpPr>
          <p:cNvPr id="13" name="Text 11"/>
          <p:cNvSpPr/>
          <p:nvPr/>
        </p:nvSpPr>
        <p:spPr>
          <a:xfrm>
            <a:off x="868680" y="3346704"/>
            <a:ext cx="2194560" cy="411480"/>
          </a:xfrm>
          <a:prstGeom prst="rect">
            <a:avLst/>
          </a:prstGeom>
          <a:noFill/>
          <a:ln/>
        </p:spPr>
        <p:txBody>
          <a:bodyPr wrap="square" lIns="0" tIns="0" rIns="0" bIns="0" rtlCol="0" anchor="ctr"/>
          <a:lstStyle/>
          <a:p>
            <a:pPr marL="0" indent="0">
              <a:buNone/>
            </a:pPr>
            <a:r>
              <a:rPr lang="en-US" sz="1200" b="1" dirty="0">
                <a:solidFill>
                  <a:srgbClr val="15314B"/>
                </a:solidFill>
                <a:latin typeface="Calibri" pitchFamily="34" charset="0"/>
                <a:ea typeface="Calibri" pitchFamily="34" charset="-122"/>
                <a:cs typeface="Calibri" pitchFamily="34" charset="-120"/>
              </a:rPr>
              <a:t>Comparative positioning</a:t>
            </a:r>
            <a:endParaRPr lang="en-US" sz="1200" dirty="0"/>
          </a:p>
        </p:txBody>
      </p:sp>
      <p:sp>
        <p:nvSpPr>
          <p:cNvPr id="14" name="Text 12"/>
          <p:cNvSpPr/>
          <p:nvPr/>
        </p:nvSpPr>
        <p:spPr>
          <a:xfrm>
            <a:off x="2331720" y="2871216"/>
            <a:ext cx="5897880" cy="896112"/>
          </a:xfrm>
          <a:prstGeom prst="rect">
            <a:avLst/>
          </a:prstGeom>
          <a:noFill/>
          <a:ln/>
        </p:spPr>
        <p:txBody>
          <a:bodyPr wrap="square" lIns="0" tIns="0" rIns="0" bIns="0" rtlCol="0" anchor="ctr"/>
          <a:lstStyle/>
          <a:p>
            <a:pPr marL="0" indent="0">
              <a:lnSpc>
                <a:spcPct val="105000"/>
              </a:lnSpc>
              <a:buNone/>
            </a:pPr>
            <a:r>
              <a:rPr lang="en-US" sz="1300" dirty="0">
                <a:solidFill>
                  <a:srgbClr val="33475B"/>
                </a:solidFill>
                <a:latin typeface="Calibri" pitchFamily="34" charset="0"/>
                <a:ea typeface="Calibri" pitchFamily="34" charset="-122"/>
                <a:cs typeface="Calibri" pitchFamily="34" charset="-120"/>
              </a:rPr>
              <a:t>How do a free tool's coverage and integrity compare with commercial platforms (FTK, AXIOM) and open-source options (Autopsy, Volatility, KAPE, Velociraptor)?</a:t>
            </a:r>
            <a:endParaRPr lang="en-US" sz="1300" dirty="0"/>
          </a:p>
        </p:txBody>
      </p:sp>
      <p:sp>
        <p:nvSpPr>
          <p:cNvPr id="15" name="Shape 13"/>
          <p:cNvSpPr/>
          <p:nvPr/>
        </p:nvSpPr>
        <p:spPr>
          <a:xfrm>
            <a:off x="640080" y="4005072"/>
            <a:ext cx="7680960" cy="1078992"/>
          </a:xfrm>
          <a:prstGeom prst="roundRect">
            <a:avLst>
              <a:gd name="adj" fmla="val 6780"/>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6" name="Shape 14"/>
          <p:cNvSpPr/>
          <p:nvPr/>
        </p:nvSpPr>
        <p:spPr>
          <a:xfrm>
            <a:off x="640080" y="4005072"/>
            <a:ext cx="82296" cy="1078992"/>
          </a:xfrm>
          <a:prstGeom prst="rect">
            <a:avLst/>
          </a:prstGeom>
          <a:solidFill>
            <a:srgbClr val="1F8A8A"/>
          </a:solidFill>
          <a:ln w="12700">
            <a:solidFill>
              <a:srgbClr val="1F8A8A"/>
            </a:solidFill>
            <a:prstDash val="solid"/>
          </a:ln>
        </p:spPr>
      </p:sp>
      <p:sp>
        <p:nvSpPr>
          <p:cNvPr id="17" name="Text 15"/>
          <p:cNvSpPr/>
          <p:nvPr/>
        </p:nvSpPr>
        <p:spPr>
          <a:xfrm>
            <a:off x="868680" y="4114800"/>
            <a:ext cx="1371600" cy="457200"/>
          </a:xfrm>
          <a:prstGeom prst="rect">
            <a:avLst/>
          </a:prstGeom>
          <a:noFill/>
          <a:ln/>
        </p:spPr>
        <p:txBody>
          <a:bodyPr wrap="square" lIns="0" tIns="0" rIns="0" bIns="0" rtlCol="0" anchor="ctr"/>
          <a:lstStyle/>
          <a:p>
            <a:pPr marL="0" indent="0">
              <a:buNone/>
            </a:pPr>
            <a:r>
              <a:rPr lang="en-US" sz="2200" b="1" dirty="0">
                <a:solidFill>
                  <a:srgbClr val="1F8A8A"/>
                </a:solidFill>
                <a:latin typeface="Georgia" pitchFamily="34" charset="0"/>
                <a:ea typeface="Georgia" pitchFamily="34" charset="-122"/>
                <a:cs typeface="Georgia" pitchFamily="34" charset="-120"/>
              </a:rPr>
              <a:t>RQ3</a:t>
            </a:r>
            <a:endParaRPr lang="en-US" sz="2200" dirty="0"/>
          </a:p>
        </p:txBody>
      </p:sp>
      <p:sp>
        <p:nvSpPr>
          <p:cNvPr id="18" name="Text 16"/>
          <p:cNvSpPr/>
          <p:nvPr/>
        </p:nvSpPr>
        <p:spPr>
          <a:xfrm>
            <a:off x="868680" y="4572000"/>
            <a:ext cx="2194560" cy="411480"/>
          </a:xfrm>
          <a:prstGeom prst="rect">
            <a:avLst/>
          </a:prstGeom>
          <a:noFill/>
          <a:ln/>
        </p:spPr>
        <p:txBody>
          <a:bodyPr wrap="square" lIns="0" tIns="0" rIns="0" bIns="0" rtlCol="0" anchor="ctr"/>
          <a:lstStyle/>
          <a:p>
            <a:pPr marL="0" indent="0">
              <a:buNone/>
            </a:pPr>
            <a:r>
              <a:rPr lang="en-US" sz="1200" b="1" dirty="0">
                <a:solidFill>
                  <a:srgbClr val="15314B"/>
                </a:solidFill>
                <a:latin typeface="Calibri" pitchFamily="34" charset="0"/>
                <a:ea typeface="Calibri" pitchFamily="34" charset="-122"/>
                <a:cs typeface="Calibri" pitchFamily="34" charset="-120"/>
              </a:rPr>
              <a:t>Design principles</a:t>
            </a:r>
            <a:endParaRPr lang="en-US" sz="1200" dirty="0"/>
          </a:p>
        </p:txBody>
      </p:sp>
      <p:sp>
        <p:nvSpPr>
          <p:cNvPr id="19" name="Text 17"/>
          <p:cNvSpPr/>
          <p:nvPr/>
        </p:nvSpPr>
        <p:spPr>
          <a:xfrm>
            <a:off x="2331720" y="4096512"/>
            <a:ext cx="5897880" cy="896112"/>
          </a:xfrm>
          <a:prstGeom prst="rect">
            <a:avLst/>
          </a:prstGeom>
          <a:noFill/>
          <a:ln/>
        </p:spPr>
        <p:txBody>
          <a:bodyPr wrap="square" lIns="0" tIns="0" rIns="0" bIns="0" rtlCol="0" anchor="ctr"/>
          <a:lstStyle/>
          <a:p>
            <a:pPr marL="0" indent="0">
              <a:lnSpc>
                <a:spcPct val="105000"/>
              </a:lnSpc>
              <a:buNone/>
            </a:pPr>
            <a:r>
              <a:rPr lang="en-US" sz="1300" dirty="0">
                <a:solidFill>
                  <a:srgbClr val="33475B"/>
                </a:solidFill>
                <a:latin typeface="Calibri" pitchFamily="34" charset="0"/>
                <a:ea typeface="Calibri" pitchFamily="34" charset="-122"/>
                <a:cs typeface="Calibri" pitchFamily="34" charset="-120"/>
              </a:rPr>
              <a:t>What principles let a tool balance completeness, integrity, simplicity and cost for users with little money or time?</a:t>
            </a:r>
            <a:endParaRPr lang="en-US" sz="1300" dirty="0"/>
          </a:p>
        </p:txBody>
      </p:sp>
      <p:sp>
        <p:nvSpPr>
          <p:cNvPr id="20" name="Shape 18"/>
          <p:cNvSpPr/>
          <p:nvPr/>
        </p:nvSpPr>
        <p:spPr>
          <a:xfrm>
            <a:off x="8503920" y="1554480"/>
            <a:ext cx="3063240" cy="3694176"/>
          </a:xfrm>
          <a:prstGeom prst="roundRect">
            <a:avLst>
              <a:gd name="adj" fmla="val 2388"/>
            </a:avLst>
          </a:prstGeom>
          <a:solidFill>
            <a:srgbClr val="15314B"/>
          </a:solidFill>
          <a:ln w="12700">
            <a:solidFill>
              <a:srgbClr val="D5E0E4"/>
            </a:solidFill>
            <a:prstDash val="solid"/>
          </a:ln>
          <a:effectLst>
            <a:outerShdw blurRad="88900" dist="38100" dir="8100000" algn="bl" rotWithShape="0">
              <a:srgbClr val="9FB2BC">
                <a:alpha val="28000"/>
              </a:srgbClr>
            </a:outerShdw>
          </a:effectLst>
        </p:spPr>
      </p:sp>
      <p:sp>
        <p:nvSpPr>
          <p:cNvPr id="21" name="Text 19"/>
          <p:cNvSpPr/>
          <p:nvPr/>
        </p:nvSpPr>
        <p:spPr>
          <a:xfrm>
            <a:off x="8732520" y="1755648"/>
            <a:ext cx="2651760" cy="320040"/>
          </a:xfrm>
          <a:prstGeom prst="rect">
            <a:avLst/>
          </a:prstGeom>
          <a:noFill/>
          <a:ln/>
        </p:spPr>
        <p:txBody>
          <a:bodyPr wrap="square" lIns="0" tIns="0" rIns="0" bIns="0" rtlCol="0" anchor="ctr"/>
          <a:lstStyle/>
          <a:p>
            <a:pPr marL="0" indent="0">
              <a:buNone/>
            </a:pPr>
            <a:r>
              <a:rPr lang="en-US" sz="1300" b="1" kern="0" spc="200" dirty="0">
                <a:solidFill>
                  <a:srgbClr val="3FB6B6"/>
                </a:solidFill>
                <a:latin typeface="Calibri" pitchFamily="34" charset="0"/>
                <a:ea typeface="Calibri" pitchFamily="34" charset="-122"/>
                <a:cs typeface="Calibri" pitchFamily="34" charset="-120"/>
              </a:rPr>
              <a:t>AIM</a:t>
            </a:r>
            <a:endParaRPr lang="en-US" sz="1300" dirty="0"/>
          </a:p>
        </p:txBody>
      </p:sp>
      <p:sp>
        <p:nvSpPr>
          <p:cNvPr id="22" name="Text 20"/>
          <p:cNvSpPr/>
          <p:nvPr/>
        </p:nvSpPr>
        <p:spPr>
          <a:xfrm>
            <a:off x="8732520" y="2103120"/>
            <a:ext cx="2606040" cy="777240"/>
          </a:xfrm>
          <a:prstGeom prst="rect">
            <a:avLst/>
          </a:prstGeom>
          <a:noFill/>
          <a:ln/>
        </p:spPr>
        <p:txBody>
          <a:bodyPr wrap="square" lIns="0" tIns="0" rIns="0" bIns="0" rtlCol="0" anchor="ctr"/>
          <a:lstStyle/>
          <a:p>
            <a:pPr marL="0" indent="0">
              <a:lnSpc>
                <a:spcPct val="110000"/>
              </a:lnSpc>
              <a:buNone/>
            </a:pPr>
            <a:r>
              <a:rPr lang="en-US" sz="1400" dirty="0">
                <a:solidFill>
                  <a:srgbClr val="FFFFFF"/>
                </a:solidFill>
                <a:latin typeface="Calibri" pitchFamily="34" charset="0"/>
                <a:ea typeface="Calibri" pitchFamily="34" charset="-122"/>
                <a:cs typeface="Calibri" pitchFamily="34" charset="-120"/>
              </a:rPr>
              <a:t>Design, build and evaluate a free Windows acquisition tool that:</a:t>
            </a:r>
            <a:endParaRPr lang="en-US" sz="1400" dirty="0"/>
          </a:p>
        </p:txBody>
      </p:sp>
      <p:sp>
        <p:nvSpPr>
          <p:cNvPr id="23" name="Text 21"/>
          <p:cNvSpPr/>
          <p:nvPr/>
        </p:nvSpPr>
        <p:spPr>
          <a:xfrm>
            <a:off x="8823960" y="2971800"/>
            <a:ext cx="2560320" cy="2103120"/>
          </a:xfrm>
          <a:prstGeom prst="rect">
            <a:avLst/>
          </a:prstGeom>
          <a:noFill/>
          <a:ln/>
        </p:spPr>
        <p:txBody>
          <a:bodyPr wrap="square" lIns="0" tIns="0" rIns="0" bIns="0" rtlCol="0" anchor="t"/>
          <a:lstStyle/>
          <a:p>
            <a:pPr marL="342900" indent="-342900">
              <a:lnSpc>
                <a:spcPct val="105000"/>
              </a:lnSpc>
              <a:spcAft>
                <a:spcPts val="800"/>
              </a:spcAft>
              <a:buSzPct val="100000"/>
              <a:buChar char="•"/>
            </a:pPr>
            <a:r>
              <a:rPr lang="en-US" sz="1350" dirty="0">
                <a:solidFill>
                  <a:srgbClr val="DDEBEE"/>
                </a:solidFill>
                <a:latin typeface="Calibri" pitchFamily="34" charset="0"/>
                <a:ea typeface="Calibri" pitchFamily="34" charset="-122"/>
                <a:cs typeface="Calibri" pitchFamily="34" charset="-120"/>
              </a:rPr>
              <a:t>collects volatile + non-volatile artefacts</a:t>
            </a:r>
            <a:endParaRPr lang="en-US" sz="1350" dirty="0"/>
          </a:p>
          <a:p>
            <a:pPr marL="342900" indent="-342900">
              <a:lnSpc>
                <a:spcPct val="105000"/>
              </a:lnSpc>
              <a:spcAft>
                <a:spcPts val="800"/>
              </a:spcAft>
              <a:buSzPct val="100000"/>
              <a:buChar char="•"/>
            </a:pPr>
            <a:r>
              <a:rPr lang="en-US" sz="1350" dirty="0">
                <a:solidFill>
                  <a:srgbClr val="DDEBEE"/>
                </a:solidFill>
                <a:latin typeface="Calibri" pitchFamily="34" charset="0"/>
                <a:ea typeface="Calibri" pitchFamily="34" charset="-122"/>
                <a:cs typeface="Calibri" pitchFamily="34" charset="-120"/>
              </a:rPr>
              <a:t>hashes every file at the point of capture</a:t>
            </a:r>
            <a:endParaRPr lang="en-US" sz="1350" dirty="0"/>
          </a:p>
          <a:p>
            <a:pPr marL="342900" indent="-342900">
              <a:lnSpc>
                <a:spcPct val="105000"/>
              </a:lnSpc>
              <a:spcAft>
                <a:spcPts val="800"/>
              </a:spcAft>
              <a:buSzPct val="100000"/>
              <a:buChar char="•"/>
            </a:pPr>
            <a:r>
              <a:rPr lang="en-US" sz="1350" dirty="0">
                <a:solidFill>
                  <a:srgbClr val="DDEBEE"/>
                </a:solidFill>
                <a:latin typeface="Calibri" pitchFamily="34" charset="0"/>
                <a:ea typeface="Calibri" pitchFamily="34" charset="-122"/>
                <a:cs typeface="Calibri" pitchFamily="34" charset="-120"/>
              </a:rPr>
              <a:t>seals output in an AES-256 container</a:t>
            </a:r>
            <a:endParaRPr lang="en-US" sz="1350" dirty="0"/>
          </a:p>
          <a:p>
            <a:pPr marL="342900" indent="-342900">
              <a:lnSpc>
                <a:spcPct val="105000"/>
              </a:lnSpc>
              <a:buSzPct val="100000"/>
              <a:buChar char="•"/>
            </a:pPr>
            <a:r>
              <a:rPr lang="en-US" sz="1350" dirty="0">
                <a:solidFill>
                  <a:srgbClr val="DDEBEE"/>
                </a:solidFill>
                <a:latin typeface="Calibri" pitchFamily="34" charset="0"/>
                <a:ea typeface="Calibri" pitchFamily="34" charset="-122"/>
                <a:cs typeface="Calibri" pitchFamily="34" charset="-120"/>
              </a:rPr>
              <a:t>in a single execution</a:t>
            </a:r>
            <a:endParaRPr lang="en-US" sz="1350" dirty="0"/>
          </a:p>
        </p:txBody>
      </p:sp>
      <p:sp>
        <p:nvSpPr>
          <p:cNvPr id="25" name="Text 22"/>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26" name="Text 23"/>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4</a:t>
            </a:r>
            <a:endParaRPr lang="en-US" sz="9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3 · METHODOLOGY</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Design Science Research, measured objectively</a:t>
            </a:r>
            <a:endParaRPr lang="en-US" sz="2700" dirty="0"/>
          </a:p>
        </p:txBody>
      </p:sp>
      <p:sp>
        <p:nvSpPr>
          <p:cNvPr id="5" name="Shape 3"/>
          <p:cNvSpPr/>
          <p:nvPr/>
        </p:nvSpPr>
        <p:spPr>
          <a:xfrm>
            <a:off x="640080" y="1691640"/>
            <a:ext cx="2670048" cy="2743200"/>
          </a:xfrm>
          <a:prstGeom prst="roundRect">
            <a:avLst>
              <a:gd name="adj" fmla="val 2740"/>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6" name="Text 4"/>
          <p:cNvSpPr/>
          <p:nvPr/>
        </p:nvSpPr>
        <p:spPr>
          <a:xfrm>
            <a:off x="822960" y="1874520"/>
            <a:ext cx="914400" cy="457200"/>
          </a:xfrm>
          <a:prstGeom prst="rect">
            <a:avLst/>
          </a:prstGeom>
          <a:noFill/>
          <a:ln/>
        </p:spPr>
        <p:txBody>
          <a:bodyPr wrap="square" lIns="0" tIns="0" rIns="0" bIns="0" rtlCol="0" anchor="ctr"/>
          <a:lstStyle/>
          <a:p>
            <a:pPr marL="0" indent="0">
              <a:buNone/>
            </a:pPr>
            <a:r>
              <a:rPr lang="en-US" sz="2000" b="1" dirty="0">
                <a:solidFill>
                  <a:srgbClr val="3FB6B6"/>
                </a:solidFill>
                <a:latin typeface="Georgia" pitchFamily="34" charset="0"/>
                <a:ea typeface="Georgia" pitchFamily="34" charset="-122"/>
                <a:cs typeface="Georgia" pitchFamily="34" charset="-120"/>
              </a:rPr>
              <a:t>01</a:t>
            </a:r>
            <a:endParaRPr lang="en-US" sz="2000" dirty="0"/>
          </a:p>
        </p:txBody>
      </p:sp>
      <p:sp>
        <p:nvSpPr>
          <p:cNvPr id="7" name="Text 5"/>
          <p:cNvSpPr/>
          <p:nvPr/>
        </p:nvSpPr>
        <p:spPr>
          <a:xfrm>
            <a:off x="822960" y="2350008"/>
            <a:ext cx="2304288" cy="274320"/>
          </a:xfrm>
          <a:prstGeom prst="rect">
            <a:avLst/>
          </a:prstGeom>
          <a:noFill/>
          <a:ln/>
        </p:spPr>
        <p:txBody>
          <a:bodyPr wrap="square" lIns="0" tIns="0" rIns="0" bIns="0" rtlCol="0" anchor="ctr"/>
          <a:lstStyle/>
          <a:p>
            <a:pPr marL="0" indent="0">
              <a:buNone/>
            </a:pPr>
            <a:r>
              <a:rPr lang="en-US" sz="1100" b="1" kern="0" spc="100" dirty="0">
                <a:solidFill>
                  <a:srgbClr val="6B7C8C"/>
                </a:solidFill>
                <a:latin typeface="Calibri" pitchFamily="34" charset="0"/>
                <a:ea typeface="Calibri" pitchFamily="34" charset="-122"/>
                <a:cs typeface="Calibri" pitchFamily="34" charset="-120"/>
              </a:rPr>
              <a:t>STRATEGY</a:t>
            </a:r>
            <a:endParaRPr lang="en-US" sz="1100" dirty="0"/>
          </a:p>
        </p:txBody>
      </p:sp>
      <p:sp>
        <p:nvSpPr>
          <p:cNvPr id="8" name="Text 6"/>
          <p:cNvSpPr/>
          <p:nvPr/>
        </p:nvSpPr>
        <p:spPr>
          <a:xfrm>
            <a:off x="822960" y="2624328"/>
            <a:ext cx="2304288" cy="685800"/>
          </a:xfrm>
          <a:prstGeom prst="rect">
            <a:avLst/>
          </a:prstGeom>
          <a:noFill/>
          <a:ln/>
        </p:spPr>
        <p:txBody>
          <a:bodyPr wrap="square" lIns="0" tIns="0" rIns="0" bIns="0" rtlCol="0" anchor="t"/>
          <a:lstStyle/>
          <a:p>
            <a:pPr marL="0" indent="0">
              <a:lnSpc>
                <a:spcPct val="100000"/>
              </a:lnSpc>
              <a:buNone/>
            </a:pPr>
            <a:r>
              <a:rPr lang="en-US" sz="1550" b="1" dirty="0">
                <a:solidFill>
                  <a:srgbClr val="15314B"/>
                </a:solidFill>
                <a:latin typeface="Georgia" pitchFamily="34" charset="0"/>
                <a:ea typeface="Georgia" pitchFamily="34" charset="-122"/>
                <a:cs typeface="Georgia" pitchFamily="34" charset="-120"/>
              </a:rPr>
              <a:t>Design Science Research</a:t>
            </a:r>
            <a:endParaRPr lang="en-US" sz="1550" dirty="0"/>
          </a:p>
        </p:txBody>
      </p:sp>
      <p:sp>
        <p:nvSpPr>
          <p:cNvPr id="9" name="Text 7"/>
          <p:cNvSpPr/>
          <p:nvPr/>
        </p:nvSpPr>
        <p:spPr>
          <a:xfrm>
            <a:off x="822960" y="3319272"/>
            <a:ext cx="2304288" cy="1005840"/>
          </a:xfrm>
          <a:prstGeom prst="rect">
            <a:avLst/>
          </a:prstGeom>
          <a:noFill/>
          <a:ln/>
        </p:spPr>
        <p:txBody>
          <a:bodyPr wrap="square" lIns="0" tIns="0" rIns="0" bIns="0" rtlCol="0" anchor="t"/>
          <a:lstStyle/>
          <a:p>
            <a:pPr marL="0" indent="0">
              <a:lnSpc>
                <a:spcPct val="108000"/>
              </a:lnSpc>
              <a:buNone/>
            </a:pPr>
            <a:r>
              <a:rPr lang="en-US" sz="1200" dirty="0">
                <a:solidFill>
                  <a:srgbClr val="33475B"/>
                </a:solidFill>
                <a:latin typeface="Calibri" pitchFamily="34" charset="0"/>
                <a:ea typeface="Calibri" pitchFamily="34" charset="-122"/>
                <a:cs typeface="Calibri" pitchFamily="34" charset="-120"/>
              </a:rPr>
              <a:t>The tool is the answer to the research questions; evaluation tests whether it delivers.</a:t>
            </a:r>
            <a:endParaRPr lang="en-US" sz="1200" dirty="0"/>
          </a:p>
        </p:txBody>
      </p:sp>
      <p:sp>
        <p:nvSpPr>
          <p:cNvPr id="10" name="Shape 8"/>
          <p:cNvSpPr/>
          <p:nvPr/>
        </p:nvSpPr>
        <p:spPr>
          <a:xfrm>
            <a:off x="3429000" y="1691640"/>
            <a:ext cx="2670048" cy="2743200"/>
          </a:xfrm>
          <a:prstGeom prst="roundRect">
            <a:avLst>
              <a:gd name="adj" fmla="val 2740"/>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1" name="Text 9"/>
          <p:cNvSpPr/>
          <p:nvPr/>
        </p:nvSpPr>
        <p:spPr>
          <a:xfrm>
            <a:off x="3611880" y="1874520"/>
            <a:ext cx="914400" cy="457200"/>
          </a:xfrm>
          <a:prstGeom prst="rect">
            <a:avLst/>
          </a:prstGeom>
          <a:noFill/>
          <a:ln/>
        </p:spPr>
        <p:txBody>
          <a:bodyPr wrap="square" lIns="0" tIns="0" rIns="0" bIns="0" rtlCol="0" anchor="ctr"/>
          <a:lstStyle/>
          <a:p>
            <a:pPr marL="0" indent="0">
              <a:buNone/>
            </a:pPr>
            <a:r>
              <a:rPr lang="en-US" sz="2000" b="1" dirty="0">
                <a:solidFill>
                  <a:srgbClr val="3FB6B6"/>
                </a:solidFill>
                <a:latin typeface="Georgia" pitchFamily="34" charset="0"/>
                <a:ea typeface="Georgia" pitchFamily="34" charset="-122"/>
                <a:cs typeface="Georgia" pitchFamily="34" charset="-120"/>
              </a:rPr>
              <a:t>02</a:t>
            </a:r>
            <a:endParaRPr lang="en-US" sz="2000" dirty="0"/>
          </a:p>
        </p:txBody>
      </p:sp>
      <p:sp>
        <p:nvSpPr>
          <p:cNvPr id="12" name="Text 10"/>
          <p:cNvSpPr/>
          <p:nvPr/>
        </p:nvSpPr>
        <p:spPr>
          <a:xfrm>
            <a:off x="3611880" y="2350008"/>
            <a:ext cx="2304288" cy="274320"/>
          </a:xfrm>
          <a:prstGeom prst="rect">
            <a:avLst/>
          </a:prstGeom>
          <a:noFill/>
          <a:ln/>
        </p:spPr>
        <p:txBody>
          <a:bodyPr wrap="square" lIns="0" tIns="0" rIns="0" bIns="0" rtlCol="0" anchor="ctr"/>
          <a:lstStyle/>
          <a:p>
            <a:pPr marL="0" indent="0">
              <a:buNone/>
            </a:pPr>
            <a:r>
              <a:rPr lang="en-US" sz="1100" b="1" kern="0" spc="100" dirty="0">
                <a:solidFill>
                  <a:srgbClr val="6B7C8C"/>
                </a:solidFill>
                <a:latin typeface="Calibri" pitchFamily="34" charset="0"/>
                <a:ea typeface="Calibri" pitchFamily="34" charset="-122"/>
                <a:cs typeface="Calibri" pitchFamily="34" charset="-120"/>
              </a:rPr>
              <a:t>STANCE</a:t>
            </a:r>
            <a:endParaRPr lang="en-US" sz="1100" dirty="0"/>
          </a:p>
        </p:txBody>
      </p:sp>
      <p:sp>
        <p:nvSpPr>
          <p:cNvPr id="13" name="Text 11"/>
          <p:cNvSpPr/>
          <p:nvPr/>
        </p:nvSpPr>
        <p:spPr>
          <a:xfrm>
            <a:off x="3611880" y="2624328"/>
            <a:ext cx="2304288" cy="685800"/>
          </a:xfrm>
          <a:prstGeom prst="rect">
            <a:avLst/>
          </a:prstGeom>
          <a:noFill/>
          <a:ln/>
        </p:spPr>
        <p:txBody>
          <a:bodyPr wrap="square" lIns="0" tIns="0" rIns="0" bIns="0" rtlCol="0" anchor="t"/>
          <a:lstStyle/>
          <a:p>
            <a:pPr marL="0" indent="0">
              <a:lnSpc>
                <a:spcPct val="100000"/>
              </a:lnSpc>
              <a:buNone/>
            </a:pPr>
            <a:r>
              <a:rPr lang="en-US" sz="1550" b="1" dirty="0">
                <a:solidFill>
                  <a:srgbClr val="15314B"/>
                </a:solidFill>
                <a:latin typeface="Georgia" pitchFamily="34" charset="0"/>
                <a:ea typeface="Georgia" pitchFamily="34" charset="-122"/>
                <a:cs typeface="Georgia" pitchFamily="34" charset="-120"/>
              </a:rPr>
              <a:t>Positivist &amp; quantitative</a:t>
            </a:r>
            <a:endParaRPr lang="en-US" sz="1550" dirty="0"/>
          </a:p>
        </p:txBody>
      </p:sp>
      <p:sp>
        <p:nvSpPr>
          <p:cNvPr id="14" name="Text 12"/>
          <p:cNvSpPr/>
          <p:nvPr/>
        </p:nvSpPr>
        <p:spPr>
          <a:xfrm>
            <a:off x="3611880" y="3319272"/>
            <a:ext cx="2304288" cy="1005840"/>
          </a:xfrm>
          <a:prstGeom prst="rect">
            <a:avLst/>
          </a:prstGeom>
          <a:noFill/>
          <a:ln/>
        </p:spPr>
        <p:txBody>
          <a:bodyPr wrap="square" lIns="0" tIns="0" rIns="0" bIns="0" rtlCol="0" anchor="t"/>
          <a:lstStyle/>
          <a:p>
            <a:pPr marL="0" indent="0">
              <a:lnSpc>
                <a:spcPct val="108000"/>
              </a:lnSpc>
              <a:buNone/>
            </a:pPr>
            <a:r>
              <a:rPr lang="en-US" sz="1200" dirty="0">
                <a:solidFill>
                  <a:srgbClr val="33475B"/>
                </a:solidFill>
                <a:latin typeface="Calibri" pitchFamily="34" charset="0"/>
                <a:ea typeface="Calibri" pitchFamily="34" charset="-122"/>
                <a:cs typeface="Calibri" pitchFamily="34" charset="-120"/>
              </a:rPr>
              <a:t>Coverage counts, hash matches and timings — measured objectively, no interpretation.</a:t>
            </a:r>
            <a:endParaRPr lang="en-US" sz="1200" dirty="0"/>
          </a:p>
        </p:txBody>
      </p:sp>
      <p:sp>
        <p:nvSpPr>
          <p:cNvPr id="15" name="Shape 13"/>
          <p:cNvSpPr/>
          <p:nvPr/>
        </p:nvSpPr>
        <p:spPr>
          <a:xfrm>
            <a:off x="6217920" y="1691640"/>
            <a:ext cx="2670048" cy="2743200"/>
          </a:xfrm>
          <a:prstGeom prst="roundRect">
            <a:avLst>
              <a:gd name="adj" fmla="val 2740"/>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6" name="Text 14"/>
          <p:cNvSpPr/>
          <p:nvPr/>
        </p:nvSpPr>
        <p:spPr>
          <a:xfrm>
            <a:off x="6400800" y="1874520"/>
            <a:ext cx="914400" cy="457200"/>
          </a:xfrm>
          <a:prstGeom prst="rect">
            <a:avLst/>
          </a:prstGeom>
          <a:noFill/>
          <a:ln/>
        </p:spPr>
        <p:txBody>
          <a:bodyPr wrap="square" lIns="0" tIns="0" rIns="0" bIns="0" rtlCol="0" anchor="ctr"/>
          <a:lstStyle/>
          <a:p>
            <a:pPr marL="0" indent="0">
              <a:buNone/>
            </a:pPr>
            <a:r>
              <a:rPr lang="en-US" sz="2000" b="1" dirty="0">
                <a:solidFill>
                  <a:srgbClr val="3FB6B6"/>
                </a:solidFill>
                <a:latin typeface="Georgia" pitchFamily="34" charset="0"/>
                <a:ea typeface="Georgia" pitchFamily="34" charset="-122"/>
                <a:cs typeface="Georgia" pitchFamily="34" charset="-120"/>
              </a:rPr>
              <a:t>03</a:t>
            </a:r>
            <a:endParaRPr lang="en-US" sz="2000" dirty="0"/>
          </a:p>
        </p:txBody>
      </p:sp>
      <p:sp>
        <p:nvSpPr>
          <p:cNvPr id="17" name="Text 15"/>
          <p:cNvSpPr/>
          <p:nvPr/>
        </p:nvSpPr>
        <p:spPr>
          <a:xfrm>
            <a:off x="6400800" y="2350008"/>
            <a:ext cx="2304288" cy="274320"/>
          </a:xfrm>
          <a:prstGeom prst="rect">
            <a:avLst/>
          </a:prstGeom>
          <a:noFill/>
          <a:ln/>
        </p:spPr>
        <p:txBody>
          <a:bodyPr wrap="square" lIns="0" tIns="0" rIns="0" bIns="0" rtlCol="0" anchor="ctr"/>
          <a:lstStyle/>
          <a:p>
            <a:pPr marL="0" indent="0">
              <a:buNone/>
            </a:pPr>
            <a:r>
              <a:rPr lang="en-US" sz="1100" b="1" kern="0" spc="100" dirty="0">
                <a:solidFill>
                  <a:srgbClr val="6B7C8C"/>
                </a:solidFill>
                <a:latin typeface="Calibri" pitchFamily="34" charset="0"/>
                <a:ea typeface="Calibri" pitchFamily="34" charset="-122"/>
                <a:cs typeface="Calibri" pitchFamily="34" charset="-120"/>
              </a:rPr>
              <a:t>ENVIRONMENTS</a:t>
            </a:r>
            <a:endParaRPr lang="en-US" sz="1100" dirty="0"/>
          </a:p>
        </p:txBody>
      </p:sp>
      <p:sp>
        <p:nvSpPr>
          <p:cNvPr id="18" name="Text 16"/>
          <p:cNvSpPr/>
          <p:nvPr/>
        </p:nvSpPr>
        <p:spPr>
          <a:xfrm>
            <a:off x="6400800" y="2624328"/>
            <a:ext cx="2304288" cy="685800"/>
          </a:xfrm>
          <a:prstGeom prst="rect">
            <a:avLst/>
          </a:prstGeom>
          <a:noFill/>
          <a:ln/>
        </p:spPr>
        <p:txBody>
          <a:bodyPr wrap="square" lIns="0" tIns="0" rIns="0" bIns="0" rtlCol="0" anchor="t"/>
          <a:lstStyle/>
          <a:p>
            <a:pPr marL="0" indent="0">
              <a:lnSpc>
                <a:spcPct val="100000"/>
              </a:lnSpc>
              <a:buNone/>
            </a:pPr>
            <a:r>
              <a:rPr lang="en-US" sz="1550" b="1" dirty="0">
                <a:solidFill>
                  <a:srgbClr val="15314B"/>
                </a:solidFill>
                <a:latin typeface="Georgia" pitchFamily="34" charset="0"/>
                <a:ea typeface="Georgia" pitchFamily="34" charset="-122"/>
                <a:cs typeface="Georgia" pitchFamily="34" charset="-120"/>
              </a:rPr>
              <a:t>Windows 10 &amp; Windows 11</a:t>
            </a:r>
            <a:endParaRPr lang="en-US" sz="1550" dirty="0"/>
          </a:p>
        </p:txBody>
      </p:sp>
      <p:sp>
        <p:nvSpPr>
          <p:cNvPr id="19" name="Text 17"/>
          <p:cNvSpPr/>
          <p:nvPr/>
        </p:nvSpPr>
        <p:spPr>
          <a:xfrm>
            <a:off x="6400800" y="3319272"/>
            <a:ext cx="2304288" cy="1005840"/>
          </a:xfrm>
          <a:prstGeom prst="rect">
            <a:avLst/>
          </a:prstGeom>
          <a:noFill/>
          <a:ln/>
        </p:spPr>
        <p:txBody>
          <a:bodyPr wrap="square" lIns="0" tIns="0" rIns="0" bIns="0" rtlCol="0" anchor="t"/>
          <a:lstStyle/>
          <a:p>
            <a:pPr marL="0" indent="0">
              <a:lnSpc>
                <a:spcPct val="108000"/>
              </a:lnSpc>
              <a:buNone/>
            </a:pPr>
            <a:r>
              <a:rPr lang="en-US" sz="1200" dirty="0">
                <a:solidFill>
                  <a:srgbClr val="33475B"/>
                </a:solidFill>
                <a:latin typeface="Calibri" pitchFamily="34" charset="0"/>
                <a:ea typeface="Calibri" pitchFamily="34" charset="-122"/>
                <a:cs typeface="Calibri" pitchFamily="34" charset="-120"/>
              </a:rPr>
              <a:t>Two machines, different hardware (SATA SSD vs NVMe), isolated from any network.</a:t>
            </a:r>
            <a:endParaRPr lang="en-US" sz="1200" dirty="0"/>
          </a:p>
        </p:txBody>
      </p:sp>
      <p:sp>
        <p:nvSpPr>
          <p:cNvPr id="20" name="Shape 18"/>
          <p:cNvSpPr/>
          <p:nvPr/>
        </p:nvSpPr>
        <p:spPr>
          <a:xfrm>
            <a:off x="9006840" y="1691640"/>
            <a:ext cx="2670048" cy="2743200"/>
          </a:xfrm>
          <a:prstGeom prst="roundRect">
            <a:avLst>
              <a:gd name="adj" fmla="val 2740"/>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21" name="Text 19"/>
          <p:cNvSpPr/>
          <p:nvPr/>
        </p:nvSpPr>
        <p:spPr>
          <a:xfrm>
            <a:off x="9189720" y="1874520"/>
            <a:ext cx="914400" cy="457200"/>
          </a:xfrm>
          <a:prstGeom prst="rect">
            <a:avLst/>
          </a:prstGeom>
          <a:noFill/>
          <a:ln/>
        </p:spPr>
        <p:txBody>
          <a:bodyPr wrap="square" lIns="0" tIns="0" rIns="0" bIns="0" rtlCol="0" anchor="ctr"/>
          <a:lstStyle/>
          <a:p>
            <a:pPr marL="0" indent="0">
              <a:buNone/>
            </a:pPr>
            <a:r>
              <a:rPr lang="en-US" sz="2000" b="1" dirty="0">
                <a:solidFill>
                  <a:srgbClr val="3FB6B6"/>
                </a:solidFill>
                <a:latin typeface="Georgia" pitchFamily="34" charset="0"/>
                <a:ea typeface="Georgia" pitchFamily="34" charset="-122"/>
                <a:cs typeface="Georgia" pitchFamily="34" charset="-120"/>
              </a:rPr>
              <a:t>04</a:t>
            </a:r>
            <a:endParaRPr lang="en-US" sz="2000" dirty="0"/>
          </a:p>
        </p:txBody>
      </p:sp>
      <p:sp>
        <p:nvSpPr>
          <p:cNvPr id="22" name="Text 20"/>
          <p:cNvSpPr/>
          <p:nvPr/>
        </p:nvSpPr>
        <p:spPr>
          <a:xfrm>
            <a:off x="9189720" y="2350008"/>
            <a:ext cx="2304288" cy="274320"/>
          </a:xfrm>
          <a:prstGeom prst="rect">
            <a:avLst/>
          </a:prstGeom>
          <a:noFill/>
          <a:ln/>
        </p:spPr>
        <p:txBody>
          <a:bodyPr wrap="square" lIns="0" tIns="0" rIns="0" bIns="0" rtlCol="0" anchor="ctr"/>
          <a:lstStyle/>
          <a:p>
            <a:pPr marL="0" indent="0">
              <a:buNone/>
            </a:pPr>
            <a:r>
              <a:rPr lang="en-US" sz="1100" b="1" kern="0" spc="100" dirty="0">
                <a:solidFill>
                  <a:srgbClr val="6B7C8C"/>
                </a:solidFill>
                <a:latin typeface="Calibri" pitchFamily="34" charset="0"/>
                <a:ea typeface="Calibri" pitchFamily="34" charset="-122"/>
                <a:cs typeface="Calibri" pitchFamily="34" charset="-120"/>
              </a:rPr>
              <a:t>PROTOCOL</a:t>
            </a:r>
            <a:endParaRPr lang="en-US" sz="1100" dirty="0"/>
          </a:p>
        </p:txBody>
      </p:sp>
      <p:sp>
        <p:nvSpPr>
          <p:cNvPr id="23" name="Text 21"/>
          <p:cNvSpPr/>
          <p:nvPr/>
        </p:nvSpPr>
        <p:spPr>
          <a:xfrm>
            <a:off x="9189720" y="2624328"/>
            <a:ext cx="2304288" cy="685800"/>
          </a:xfrm>
          <a:prstGeom prst="rect">
            <a:avLst/>
          </a:prstGeom>
          <a:noFill/>
          <a:ln/>
        </p:spPr>
        <p:txBody>
          <a:bodyPr wrap="square" lIns="0" tIns="0" rIns="0" bIns="0" rtlCol="0" anchor="t"/>
          <a:lstStyle/>
          <a:p>
            <a:pPr marL="0" indent="0">
              <a:lnSpc>
                <a:spcPct val="100000"/>
              </a:lnSpc>
              <a:buNone/>
            </a:pPr>
            <a:r>
              <a:rPr lang="en-US" sz="1550" b="1" dirty="0">
                <a:solidFill>
                  <a:srgbClr val="15314B"/>
                </a:solidFill>
                <a:latin typeface="Georgia" pitchFamily="34" charset="0"/>
                <a:ea typeface="Georgia" pitchFamily="34" charset="-122"/>
                <a:cs typeface="Georgia" pitchFamily="34" charset="-120"/>
              </a:rPr>
              <a:t>Ground truth → run → verify</a:t>
            </a:r>
            <a:endParaRPr lang="en-US" sz="1550" dirty="0"/>
          </a:p>
        </p:txBody>
      </p:sp>
      <p:sp>
        <p:nvSpPr>
          <p:cNvPr id="24" name="Text 22"/>
          <p:cNvSpPr/>
          <p:nvPr/>
        </p:nvSpPr>
        <p:spPr>
          <a:xfrm>
            <a:off x="9189720" y="3319272"/>
            <a:ext cx="2304288" cy="1005840"/>
          </a:xfrm>
          <a:prstGeom prst="rect">
            <a:avLst/>
          </a:prstGeom>
          <a:noFill/>
          <a:ln/>
        </p:spPr>
        <p:txBody>
          <a:bodyPr wrap="square" lIns="0" tIns="0" rIns="0" bIns="0" rtlCol="0" anchor="t"/>
          <a:lstStyle/>
          <a:p>
            <a:pPr marL="0" indent="0">
              <a:lnSpc>
                <a:spcPct val="108000"/>
              </a:lnSpc>
              <a:buNone/>
            </a:pPr>
            <a:r>
              <a:rPr lang="en-US" sz="1200" dirty="0">
                <a:solidFill>
                  <a:srgbClr val="33475B"/>
                </a:solidFill>
                <a:latin typeface="Calibri" pitchFamily="34" charset="0"/>
                <a:ea typeface="Calibri" pitchFamily="34" charset="-122"/>
                <a:cs typeface="Calibri" pitchFamily="34" charset="-120"/>
              </a:rPr>
              <a:t>Seed known history and files, capture a baseline, then verify every output against it.</a:t>
            </a:r>
            <a:endParaRPr lang="en-US" sz="1200" dirty="0"/>
          </a:p>
        </p:txBody>
      </p:sp>
      <p:sp>
        <p:nvSpPr>
          <p:cNvPr id="25" name="Shape 23"/>
          <p:cNvSpPr/>
          <p:nvPr/>
        </p:nvSpPr>
        <p:spPr>
          <a:xfrm>
            <a:off x="640080" y="4709160"/>
            <a:ext cx="10908792" cy="960120"/>
          </a:xfrm>
          <a:prstGeom prst="roundRect">
            <a:avLst>
              <a:gd name="adj" fmla="val 7619"/>
            </a:avLst>
          </a:prstGeom>
          <a:solidFill>
            <a:srgbClr val="15314B"/>
          </a:solidFill>
          <a:ln w="12700">
            <a:solidFill>
              <a:srgbClr val="D5E0E4"/>
            </a:solidFill>
            <a:prstDash val="solid"/>
          </a:ln>
          <a:effectLst>
            <a:outerShdw blurRad="88900" dist="38100" dir="8100000" algn="bl" rotWithShape="0">
              <a:srgbClr val="9FB2BC">
                <a:alpha val="28000"/>
              </a:srgbClr>
            </a:outerShdw>
          </a:effectLst>
        </p:spPr>
      </p:sp>
      <p:sp>
        <p:nvSpPr>
          <p:cNvPr id="26" name="Text 24"/>
          <p:cNvSpPr/>
          <p:nvPr/>
        </p:nvSpPr>
        <p:spPr>
          <a:xfrm>
            <a:off x="914400" y="4709160"/>
            <a:ext cx="10424160" cy="960120"/>
          </a:xfrm>
          <a:prstGeom prst="rect">
            <a:avLst/>
          </a:prstGeom>
          <a:noFill/>
          <a:ln/>
        </p:spPr>
        <p:txBody>
          <a:bodyPr wrap="square" lIns="0" tIns="0" rIns="0" bIns="0" rtlCol="0" anchor="ctr"/>
          <a:lstStyle/>
          <a:p>
            <a:pPr marL="0" indent="0">
              <a:lnSpc>
                <a:spcPct val="110000"/>
              </a:lnSpc>
              <a:buNone/>
            </a:pPr>
            <a:r>
              <a:rPr lang="en-US" sz="1450" b="1" dirty="0">
                <a:solidFill>
                  <a:srgbClr val="3FB6B6"/>
                </a:solidFill>
                <a:latin typeface="Calibri" pitchFamily="34" charset="0"/>
                <a:ea typeface="Calibri" pitchFamily="34" charset="-122"/>
                <a:cs typeface="Calibri" pitchFamily="34" charset="-120"/>
              </a:rPr>
              <a:t>Five evaluation metrics:  </a:t>
            </a:r>
            <a:r>
              <a:rPr lang="en-US" sz="1450" dirty="0">
                <a:solidFill>
                  <a:srgbClr val="E7F0F2"/>
                </a:solidFill>
                <a:latin typeface="Calibri" pitchFamily="34" charset="0"/>
                <a:ea typeface="Calibri" pitchFamily="34" charset="-122"/>
                <a:cs typeface="Calibri" pitchFamily="34" charset="-120"/>
              </a:rPr>
              <a:t>artefact coverage · hash integrity · execution time · resource footprint · cross-version consistency.   </a:t>
            </a:r>
            <a:r>
              <a:rPr lang="en-US" sz="1450" i="1" dirty="0">
                <a:solidFill>
                  <a:srgbClr val="AEC4CD"/>
                </a:solidFill>
                <a:latin typeface="Calibri" pitchFamily="34" charset="0"/>
                <a:ea typeface="Calibri" pitchFamily="34" charset="-122"/>
                <a:cs typeface="Calibri" pitchFamily="34" charset="-120"/>
              </a:rPr>
              <a:t>Each condition repeated three times; median reported</a:t>
            </a:r>
            <a:endParaRPr lang="en-US" sz="1450" dirty="0"/>
          </a:p>
        </p:txBody>
      </p:sp>
      <p:sp>
        <p:nvSpPr>
          <p:cNvPr id="28" name="Text 25"/>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29" name="Text 26"/>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5</a:t>
            </a:r>
            <a:endParaRPr lang="en-US" sz="9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4 · ARCHITECTURE</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A seven-module sequential pipeline</a:t>
            </a:r>
            <a:endParaRPr lang="en-US" sz="2700" dirty="0"/>
          </a:p>
        </p:txBody>
      </p:sp>
      <p:sp>
        <p:nvSpPr>
          <p:cNvPr id="5" name="Shape 3"/>
          <p:cNvSpPr/>
          <p:nvPr/>
        </p:nvSpPr>
        <p:spPr>
          <a:xfrm>
            <a:off x="640080" y="1783080"/>
            <a:ext cx="2505456" cy="914400"/>
          </a:xfrm>
          <a:prstGeom prst="roundRect">
            <a:avLst>
              <a:gd name="adj" fmla="val 800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6" name="Shape 4"/>
          <p:cNvSpPr/>
          <p:nvPr/>
        </p:nvSpPr>
        <p:spPr>
          <a:xfrm>
            <a:off x="786384" y="1965960"/>
            <a:ext cx="530352" cy="530352"/>
          </a:xfrm>
          <a:prstGeom prst="ellipse">
            <a:avLst/>
          </a:prstGeom>
          <a:solidFill>
            <a:srgbClr val="64748B"/>
          </a:solidFill>
          <a:ln w="12700">
            <a:solidFill>
              <a:srgbClr val="64748B"/>
            </a:solidFill>
            <a:prstDash val="solid"/>
          </a:ln>
        </p:spPr>
      </p:sp>
      <p:sp>
        <p:nvSpPr>
          <p:cNvPr id="7" name="Text 5"/>
          <p:cNvSpPr/>
          <p:nvPr/>
        </p:nvSpPr>
        <p:spPr>
          <a:xfrm>
            <a:off x="786384" y="1965960"/>
            <a:ext cx="530352" cy="53035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a:t>
            </a:r>
            <a:endParaRPr lang="en-US" sz="1600" dirty="0"/>
          </a:p>
        </p:txBody>
      </p:sp>
      <p:sp>
        <p:nvSpPr>
          <p:cNvPr id="8" name="Text 6"/>
          <p:cNvSpPr/>
          <p:nvPr/>
        </p:nvSpPr>
        <p:spPr>
          <a:xfrm>
            <a:off x="1417320" y="1929384"/>
            <a:ext cx="1636776" cy="384048"/>
          </a:xfrm>
          <a:prstGeom prst="rect">
            <a:avLst/>
          </a:prstGeom>
          <a:noFill/>
          <a:ln/>
        </p:spPr>
        <p:txBody>
          <a:bodyPr wrap="square" lIns="0" tIns="0" rIns="0" bIns="0" rtlCol="0" anchor="ctr"/>
          <a:lstStyle/>
          <a:p>
            <a:pPr marL="0" indent="0">
              <a:buNone/>
            </a:pPr>
            <a:r>
              <a:rPr lang="en-US" sz="1350" b="1" dirty="0">
                <a:solidFill>
                  <a:srgbClr val="15314B"/>
                </a:solidFill>
                <a:latin typeface="Calibri" pitchFamily="34" charset="0"/>
                <a:ea typeface="Calibri" pitchFamily="34" charset="-122"/>
                <a:cs typeface="Calibri" pitchFamily="34" charset="-120"/>
              </a:rPr>
              <a:t>Admin gate</a:t>
            </a:r>
            <a:endParaRPr lang="en-US" sz="1350" dirty="0"/>
          </a:p>
        </p:txBody>
      </p:sp>
      <p:sp>
        <p:nvSpPr>
          <p:cNvPr id="9" name="Text 7"/>
          <p:cNvSpPr/>
          <p:nvPr/>
        </p:nvSpPr>
        <p:spPr>
          <a:xfrm>
            <a:off x="1417320" y="2286000"/>
            <a:ext cx="1636776" cy="347472"/>
          </a:xfrm>
          <a:prstGeom prst="rect">
            <a:avLst/>
          </a:prstGeom>
          <a:noFill/>
          <a:ln/>
        </p:spPr>
        <p:txBody>
          <a:bodyPr wrap="square" lIns="0" tIns="0" rIns="0" bIns="0" rtlCol="0" anchor="t"/>
          <a:lstStyle/>
          <a:p>
            <a:pPr marL="0" indent="0">
              <a:buNone/>
            </a:pPr>
            <a:r>
              <a:rPr lang="en-US" sz="1050" dirty="0">
                <a:solidFill>
                  <a:srgbClr val="6B7C8C"/>
                </a:solidFill>
                <a:latin typeface="Calibri" pitchFamily="34" charset="0"/>
                <a:ea typeface="Calibri" pitchFamily="34" charset="-122"/>
                <a:cs typeface="Calibri" pitchFamily="34" charset="-120"/>
              </a:rPr>
              <a:t>elevation check, else exit</a:t>
            </a:r>
            <a:endParaRPr lang="en-US" sz="1050" dirty="0"/>
          </a:p>
        </p:txBody>
      </p:sp>
      <p:sp>
        <p:nvSpPr>
          <p:cNvPr id="10" name="Shape 8"/>
          <p:cNvSpPr/>
          <p:nvPr/>
        </p:nvSpPr>
        <p:spPr>
          <a:xfrm>
            <a:off x="3401568" y="1783080"/>
            <a:ext cx="2505456" cy="914400"/>
          </a:xfrm>
          <a:prstGeom prst="roundRect">
            <a:avLst>
              <a:gd name="adj" fmla="val 800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11" name="Shape 9"/>
          <p:cNvSpPr/>
          <p:nvPr/>
        </p:nvSpPr>
        <p:spPr>
          <a:xfrm>
            <a:off x="3547872" y="1965960"/>
            <a:ext cx="530352" cy="530352"/>
          </a:xfrm>
          <a:prstGeom prst="ellipse">
            <a:avLst/>
          </a:prstGeom>
          <a:solidFill>
            <a:srgbClr val="1F8A8A"/>
          </a:solidFill>
          <a:ln w="12700">
            <a:solidFill>
              <a:srgbClr val="1F8A8A"/>
            </a:solidFill>
            <a:prstDash val="solid"/>
          </a:ln>
        </p:spPr>
      </p:sp>
      <p:sp>
        <p:nvSpPr>
          <p:cNvPr id="12" name="Text 10"/>
          <p:cNvSpPr/>
          <p:nvPr/>
        </p:nvSpPr>
        <p:spPr>
          <a:xfrm>
            <a:off x="3547872" y="1965960"/>
            <a:ext cx="530352" cy="53035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1</a:t>
            </a:r>
            <a:endParaRPr lang="en-US" sz="1600" dirty="0"/>
          </a:p>
        </p:txBody>
      </p:sp>
      <p:sp>
        <p:nvSpPr>
          <p:cNvPr id="13" name="Text 11"/>
          <p:cNvSpPr/>
          <p:nvPr/>
        </p:nvSpPr>
        <p:spPr>
          <a:xfrm>
            <a:off x="4178808" y="1929384"/>
            <a:ext cx="1636776" cy="384048"/>
          </a:xfrm>
          <a:prstGeom prst="rect">
            <a:avLst/>
          </a:prstGeom>
          <a:noFill/>
          <a:ln/>
        </p:spPr>
        <p:txBody>
          <a:bodyPr wrap="square" lIns="0" tIns="0" rIns="0" bIns="0" rtlCol="0" anchor="ctr"/>
          <a:lstStyle/>
          <a:p>
            <a:pPr marL="0" indent="0">
              <a:buNone/>
            </a:pPr>
            <a:r>
              <a:rPr lang="en-US" sz="1350" b="1" dirty="0">
                <a:solidFill>
                  <a:srgbClr val="15314B"/>
                </a:solidFill>
                <a:latin typeface="Calibri" pitchFamily="34" charset="0"/>
                <a:ea typeface="Calibri" pitchFamily="34" charset="-122"/>
                <a:cs typeface="Calibri" pitchFamily="34" charset="-120"/>
              </a:rPr>
              <a:t>System info</a:t>
            </a:r>
            <a:endParaRPr lang="en-US" sz="1350" dirty="0"/>
          </a:p>
        </p:txBody>
      </p:sp>
      <p:sp>
        <p:nvSpPr>
          <p:cNvPr id="14" name="Text 12"/>
          <p:cNvSpPr/>
          <p:nvPr/>
        </p:nvSpPr>
        <p:spPr>
          <a:xfrm>
            <a:off x="4178808" y="2286000"/>
            <a:ext cx="1636776" cy="347472"/>
          </a:xfrm>
          <a:prstGeom prst="rect">
            <a:avLst/>
          </a:prstGeom>
          <a:noFill/>
          <a:ln/>
        </p:spPr>
        <p:txBody>
          <a:bodyPr wrap="square" lIns="0" tIns="0" rIns="0" bIns="0" rtlCol="0" anchor="t"/>
          <a:lstStyle/>
          <a:p>
            <a:pPr marL="0" indent="0">
              <a:buNone/>
            </a:pPr>
            <a:r>
              <a:rPr lang="en-US" sz="1050" dirty="0">
                <a:solidFill>
                  <a:srgbClr val="6B7C8C"/>
                </a:solidFill>
                <a:latin typeface="Calibri" pitchFamily="34" charset="0"/>
                <a:ea typeface="Calibri" pitchFamily="34" charset="-122"/>
                <a:cs typeface="Calibri" pitchFamily="34" charset="-120"/>
              </a:rPr>
              <a:t>registry · WMI · ipconfig</a:t>
            </a:r>
            <a:endParaRPr lang="en-US" sz="1050" dirty="0"/>
          </a:p>
        </p:txBody>
      </p:sp>
      <p:sp>
        <p:nvSpPr>
          <p:cNvPr id="15" name="Shape 13"/>
          <p:cNvSpPr/>
          <p:nvPr/>
        </p:nvSpPr>
        <p:spPr>
          <a:xfrm>
            <a:off x="6163056" y="1783080"/>
            <a:ext cx="2505456" cy="914400"/>
          </a:xfrm>
          <a:prstGeom prst="roundRect">
            <a:avLst>
              <a:gd name="adj" fmla="val 800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16" name="Shape 14"/>
          <p:cNvSpPr/>
          <p:nvPr/>
        </p:nvSpPr>
        <p:spPr>
          <a:xfrm>
            <a:off x="6309360" y="1965960"/>
            <a:ext cx="530352" cy="530352"/>
          </a:xfrm>
          <a:prstGeom prst="ellipse">
            <a:avLst/>
          </a:prstGeom>
          <a:solidFill>
            <a:srgbClr val="1F8A8A"/>
          </a:solidFill>
          <a:ln w="12700">
            <a:solidFill>
              <a:srgbClr val="1F8A8A"/>
            </a:solidFill>
            <a:prstDash val="solid"/>
          </a:ln>
        </p:spPr>
      </p:sp>
      <p:sp>
        <p:nvSpPr>
          <p:cNvPr id="17" name="Text 15"/>
          <p:cNvSpPr/>
          <p:nvPr/>
        </p:nvSpPr>
        <p:spPr>
          <a:xfrm>
            <a:off x="6309360" y="1965960"/>
            <a:ext cx="530352" cy="53035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2</a:t>
            </a:r>
            <a:endParaRPr lang="en-US" sz="1600" dirty="0"/>
          </a:p>
        </p:txBody>
      </p:sp>
      <p:sp>
        <p:nvSpPr>
          <p:cNvPr id="18" name="Text 16"/>
          <p:cNvSpPr/>
          <p:nvPr/>
        </p:nvSpPr>
        <p:spPr>
          <a:xfrm>
            <a:off x="6940296" y="1929384"/>
            <a:ext cx="1636776" cy="384048"/>
          </a:xfrm>
          <a:prstGeom prst="rect">
            <a:avLst/>
          </a:prstGeom>
          <a:noFill/>
          <a:ln/>
        </p:spPr>
        <p:txBody>
          <a:bodyPr wrap="square" lIns="0" tIns="0" rIns="0" bIns="0" rtlCol="0" anchor="ctr"/>
          <a:lstStyle/>
          <a:p>
            <a:pPr marL="0" indent="0">
              <a:buNone/>
            </a:pPr>
            <a:r>
              <a:rPr lang="en-US" sz="1350" b="1" dirty="0">
                <a:solidFill>
                  <a:srgbClr val="15314B"/>
                </a:solidFill>
                <a:latin typeface="Calibri" pitchFamily="34" charset="0"/>
                <a:ea typeface="Calibri" pitchFamily="34" charset="-122"/>
                <a:cs typeface="Calibri" pitchFamily="34" charset="-120"/>
              </a:rPr>
              <a:t>Installed software</a:t>
            </a:r>
            <a:endParaRPr lang="en-US" sz="1350" dirty="0"/>
          </a:p>
        </p:txBody>
      </p:sp>
      <p:sp>
        <p:nvSpPr>
          <p:cNvPr id="19" name="Text 17"/>
          <p:cNvSpPr/>
          <p:nvPr/>
        </p:nvSpPr>
        <p:spPr>
          <a:xfrm>
            <a:off x="6940296" y="2286000"/>
            <a:ext cx="1636776" cy="347472"/>
          </a:xfrm>
          <a:prstGeom prst="rect">
            <a:avLst/>
          </a:prstGeom>
          <a:noFill/>
          <a:ln/>
        </p:spPr>
        <p:txBody>
          <a:bodyPr wrap="square" lIns="0" tIns="0" rIns="0" bIns="0" rtlCol="0" anchor="t"/>
          <a:lstStyle/>
          <a:p>
            <a:pPr marL="0" indent="0">
              <a:buNone/>
            </a:pPr>
            <a:r>
              <a:rPr lang="en-US" sz="1050" dirty="0">
                <a:solidFill>
                  <a:srgbClr val="6B7C8C"/>
                </a:solidFill>
                <a:latin typeface="Calibri" pitchFamily="34" charset="0"/>
                <a:ea typeface="Calibri" pitchFamily="34" charset="-122"/>
                <a:cs typeface="Calibri" pitchFamily="34" charset="-120"/>
              </a:rPr>
              <a:t>Uninstall + WOW6432Node</a:t>
            </a:r>
            <a:endParaRPr lang="en-US" sz="1050" dirty="0"/>
          </a:p>
        </p:txBody>
      </p:sp>
      <p:sp>
        <p:nvSpPr>
          <p:cNvPr id="20" name="Shape 18"/>
          <p:cNvSpPr/>
          <p:nvPr/>
        </p:nvSpPr>
        <p:spPr>
          <a:xfrm>
            <a:off x="8924544" y="1783080"/>
            <a:ext cx="2505456" cy="914400"/>
          </a:xfrm>
          <a:prstGeom prst="roundRect">
            <a:avLst>
              <a:gd name="adj" fmla="val 800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21" name="Shape 19"/>
          <p:cNvSpPr/>
          <p:nvPr/>
        </p:nvSpPr>
        <p:spPr>
          <a:xfrm>
            <a:off x="9070848" y="1965960"/>
            <a:ext cx="530352" cy="530352"/>
          </a:xfrm>
          <a:prstGeom prst="ellipse">
            <a:avLst/>
          </a:prstGeom>
          <a:solidFill>
            <a:srgbClr val="1F8A8A"/>
          </a:solidFill>
          <a:ln w="12700">
            <a:solidFill>
              <a:srgbClr val="1F8A8A"/>
            </a:solidFill>
            <a:prstDash val="solid"/>
          </a:ln>
        </p:spPr>
      </p:sp>
      <p:sp>
        <p:nvSpPr>
          <p:cNvPr id="22" name="Text 20"/>
          <p:cNvSpPr/>
          <p:nvPr/>
        </p:nvSpPr>
        <p:spPr>
          <a:xfrm>
            <a:off x="9070848" y="1965960"/>
            <a:ext cx="530352" cy="53035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3</a:t>
            </a:r>
            <a:endParaRPr lang="en-US" sz="1600" dirty="0"/>
          </a:p>
        </p:txBody>
      </p:sp>
      <p:sp>
        <p:nvSpPr>
          <p:cNvPr id="23" name="Text 21"/>
          <p:cNvSpPr/>
          <p:nvPr/>
        </p:nvSpPr>
        <p:spPr>
          <a:xfrm>
            <a:off x="9701784" y="1929384"/>
            <a:ext cx="1636776" cy="384048"/>
          </a:xfrm>
          <a:prstGeom prst="rect">
            <a:avLst/>
          </a:prstGeom>
          <a:noFill/>
          <a:ln/>
        </p:spPr>
        <p:txBody>
          <a:bodyPr wrap="square" lIns="0" tIns="0" rIns="0" bIns="0" rtlCol="0" anchor="ctr"/>
          <a:lstStyle/>
          <a:p>
            <a:pPr marL="0" indent="0">
              <a:buNone/>
            </a:pPr>
            <a:r>
              <a:rPr lang="en-US" sz="1350" b="1" dirty="0">
                <a:solidFill>
                  <a:srgbClr val="15314B"/>
                </a:solidFill>
                <a:latin typeface="Calibri" pitchFamily="34" charset="0"/>
                <a:ea typeface="Calibri" pitchFamily="34" charset="-122"/>
                <a:cs typeface="Calibri" pitchFamily="34" charset="-120"/>
              </a:rPr>
              <a:t>Browser history</a:t>
            </a:r>
            <a:endParaRPr lang="en-US" sz="1350" dirty="0"/>
          </a:p>
        </p:txBody>
      </p:sp>
      <p:sp>
        <p:nvSpPr>
          <p:cNvPr id="24" name="Text 22"/>
          <p:cNvSpPr/>
          <p:nvPr/>
        </p:nvSpPr>
        <p:spPr>
          <a:xfrm>
            <a:off x="9701784" y="2286000"/>
            <a:ext cx="1636776" cy="347472"/>
          </a:xfrm>
          <a:prstGeom prst="rect">
            <a:avLst/>
          </a:prstGeom>
          <a:noFill/>
          <a:ln/>
        </p:spPr>
        <p:txBody>
          <a:bodyPr wrap="square" lIns="0" tIns="0" rIns="0" bIns="0" rtlCol="0" anchor="t"/>
          <a:lstStyle/>
          <a:p>
            <a:pPr marL="0" indent="0">
              <a:buNone/>
            </a:pPr>
            <a:r>
              <a:rPr lang="en-US" sz="1050" dirty="0">
                <a:solidFill>
                  <a:srgbClr val="6B7C8C"/>
                </a:solidFill>
                <a:latin typeface="Calibri" pitchFamily="34" charset="0"/>
                <a:ea typeface="Calibri" pitchFamily="34" charset="-122"/>
                <a:cs typeface="Calibri" pitchFamily="34" charset="-120"/>
              </a:rPr>
              <a:t>Chrome·Edge·Brave·Firefox</a:t>
            </a:r>
            <a:endParaRPr lang="en-US" sz="1050" dirty="0"/>
          </a:p>
        </p:txBody>
      </p:sp>
      <p:sp>
        <p:nvSpPr>
          <p:cNvPr id="25" name="Shape 23"/>
          <p:cNvSpPr/>
          <p:nvPr/>
        </p:nvSpPr>
        <p:spPr>
          <a:xfrm>
            <a:off x="8924544" y="3154680"/>
            <a:ext cx="2505456" cy="914400"/>
          </a:xfrm>
          <a:prstGeom prst="roundRect">
            <a:avLst>
              <a:gd name="adj" fmla="val 800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26" name="Shape 24"/>
          <p:cNvSpPr/>
          <p:nvPr/>
        </p:nvSpPr>
        <p:spPr>
          <a:xfrm>
            <a:off x="9070848" y="3337560"/>
            <a:ext cx="530352" cy="530352"/>
          </a:xfrm>
          <a:prstGeom prst="ellipse">
            <a:avLst/>
          </a:prstGeom>
          <a:solidFill>
            <a:srgbClr val="1F8A8A"/>
          </a:solidFill>
          <a:ln w="12700">
            <a:solidFill>
              <a:srgbClr val="1F8A8A"/>
            </a:solidFill>
            <a:prstDash val="solid"/>
          </a:ln>
        </p:spPr>
      </p:sp>
      <p:sp>
        <p:nvSpPr>
          <p:cNvPr id="27" name="Text 25"/>
          <p:cNvSpPr/>
          <p:nvPr/>
        </p:nvSpPr>
        <p:spPr>
          <a:xfrm>
            <a:off x="9070848" y="3337560"/>
            <a:ext cx="530352" cy="53035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4</a:t>
            </a:r>
            <a:endParaRPr lang="en-US" sz="1600" dirty="0"/>
          </a:p>
        </p:txBody>
      </p:sp>
      <p:sp>
        <p:nvSpPr>
          <p:cNvPr id="28" name="Text 26"/>
          <p:cNvSpPr/>
          <p:nvPr/>
        </p:nvSpPr>
        <p:spPr>
          <a:xfrm>
            <a:off x="9701784" y="3300984"/>
            <a:ext cx="1636776" cy="384048"/>
          </a:xfrm>
          <a:prstGeom prst="rect">
            <a:avLst/>
          </a:prstGeom>
          <a:noFill/>
          <a:ln/>
        </p:spPr>
        <p:txBody>
          <a:bodyPr wrap="square" lIns="0" tIns="0" rIns="0" bIns="0" rtlCol="0" anchor="ctr"/>
          <a:lstStyle/>
          <a:p>
            <a:pPr marL="0" indent="0">
              <a:buNone/>
            </a:pPr>
            <a:r>
              <a:rPr lang="en-US" sz="1350" b="1" dirty="0">
                <a:solidFill>
                  <a:srgbClr val="15314B"/>
                </a:solidFill>
                <a:latin typeface="Calibri" pitchFamily="34" charset="0"/>
                <a:ea typeface="Calibri" pitchFamily="34" charset="-122"/>
                <a:cs typeface="Calibri" pitchFamily="34" charset="-120"/>
              </a:rPr>
              <a:t>Process &amp; network</a:t>
            </a:r>
            <a:endParaRPr lang="en-US" sz="1350" dirty="0"/>
          </a:p>
        </p:txBody>
      </p:sp>
      <p:sp>
        <p:nvSpPr>
          <p:cNvPr id="29" name="Text 27"/>
          <p:cNvSpPr/>
          <p:nvPr/>
        </p:nvSpPr>
        <p:spPr>
          <a:xfrm>
            <a:off x="9701784" y="3657600"/>
            <a:ext cx="1636776" cy="347472"/>
          </a:xfrm>
          <a:prstGeom prst="rect">
            <a:avLst/>
          </a:prstGeom>
          <a:noFill/>
          <a:ln/>
        </p:spPr>
        <p:txBody>
          <a:bodyPr wrap="square" lIns="0" tIns="0" rIns="0" bIns="0" rtlCol="0" anchor="t"/>
          <a:lstStyle/>
          <a:p>
            <a:pPr marL="0" indent="0">
              <a:buNone/>
            </a:pPr>
            <a:r>
              <a:rPr lang="en-US" sz="1050" dirty="0">
                <a:solidFill>
                  <a:srgbClr val="6B7C8C"/>
                </a:solidFill>
                <a:latin typeface="Calibri" pitchFamily="34" charset="0"/>
                <a:ea typeface="Calibri" pitchFamily="34" charset="-122"/>
                <a:cs typeface="Calibri" pitchFamily="34" charset="-120"/>
              </a:rPr>
              <a:t>psutil · netstat · exe hashes</a:t>
            </a:r>
            <a:endParaRPr lang="en-US" sz="1050" dirty="0"/>
          </a:p>
        </p:txBody>
      </p:sp>
      <p:sp>
        <p:nvSpPr>
          <p:cNvPr id="30" name="Shape 28"/>
          <p:cNvSpPr/>
          <p:nvPr/>
        </p:nvSpPr>
        <p:spPr>
          <a:xfrm>
            <a:off x="6163056" y="3154680"/>
            <a:ext cx="2505456" cy="914400"/>
          </a:xfrm>
          <a:prstGeom prst="roundRect">
            <a:avLst>
              <a:gd name="adj" fmla="val 800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31" name="Shape 29"/>
          <p:cNvSpPr/>
          <p:nvPr/>
        </p:nvSpPr>
        <p:spPr>
          <a:xfrm>
            <a:off x="6309360" y="3337560"/>
            <a:ext cx="530352" cy="530352"/>
          </a:xfrm>
          <a:prstGeom prst="ellipse">
            <a:avLst/>
          </a:prstGeom>
          <a:solidFill>
            <a:srgbClr val="1E3F5C"/>
          </a:solidFill>
          <a:ln w="12700">
            <a:solidFill>
              <a:srgbClr val="1E3F5C"/>
            </a:solidFill>
            <a:prstDash val="solid"/>
          </a:ln>
        </p:spPr>
      </p:sp>
      <p:sp>
        <p:nvSpPr>
          <p:cNvPr id="32" name="Text 30"/>
          <p:cNvSpPr/>
          <p:nvPr/>
        </p:nvSpPr>
        <p:spPr>
          <a:xfrm>
            <a:off x="6309360" y="3337560"/>
            <a:ext cx="530352" cy="53035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5</a:t>
            </a:r>
            <a:endParaRPr lang="en-US" sz="1600" dirty="0"/>
          </a:p>
        </p:txBody>
      </p:sp>
      <p:sp>
        <p:nvSpPr>
          <p:cNvPr id="33" name="Text 31"/>
          <p:cNvSpPr/>
          <p:nvPr/>
        </p:nvSpPr>
        <p:spPr>
          <a:xfrm>
            <a:off x="6940296" y="3300984"/>
            <a:ext cx="1636776" cy="384048"/>
          </a:xfrm>
          <a:prstGeom prst="rect">
            <a:avLst/>
          </a:prstGeom>
          <a:noFill/>
          <a:ln/>
        </p:spPr>
        <p:txBody>
          <a:bodyPr wrap="square" lIns="0" tIns="0" rIns="0" bIns="0" rtlCol="0" anchor="ctr"/>
          <a:lstStyle/>
          <a:p>
            <a:pPr marL="0" indent="0">
              <a:buNone/>
            </a:pPr>
            <a:r>
              <a:rPr lang="en-US" sz="1350" b="1" dirty="0">
                <a:solidFill>
                  <a:srgbClr val="15314B"/>
                </a:solidFill>
                <a:latin typeface="Calibri" pitchFamily="34" charset="0"/>
                <a:ea typeface="Calibri" pitchFamily="34" charset="-122"/>
                <a:cs typeface="Calibri" pitchFamily="34" charset="-120"/>
              </a:rPr>
              <a:t>Event logs &amp; PS</a:t>
            </a:r>
            <a:endParaRPr lang="en-US" sz="1350" dirty="0"/>
          </a:p>
        </p:txBody>
      </p:sp>
      <p:sp>
        <p:nvSpPr>
          <p:cNvPr id="34" name="Text 32"/>
          <p:cNvSpPr/>
          <p:nvPr/>
        </p:nvSpPr>
        <p:spPr>
          <a:xfrm>
            <a:off x="6940296" y="3657600"/>
            <a:ext cx="1636776" cy="347472"/>
          </a:xfrm>
          <a:prstGeom prst="rect">
            <a:avLst/>
          </a:prstGeom>
          <a:noFill/>
          <a:ln/>
        </p:spPr>
        <p:txBody>
          <a:bodyPr wrap="square" lIns="0" tIns="0" rIns="0" bIns="0" rtlCol="0" anchor="t"/>
          <a:lstStyle/>
          <a:p>
            <a:pPr marL="0" indent="0">
              <a:buNone/>
            </a:pPr>
            <a:r>
              <a:rPr lang="en-US" sz="1050" dirty="0">
                <a:solidFill>
                  <a:srgbClr val="6B7C8C"/>
                </a:solidFill>
                <a:latin typeface="Calibri" pitchFamily="34" charset="0"/>
                <a:ea typeface="Calibri" pitchFamily="34" charset="-122"/>
                <a:cs typeface="Calibri" pitchFamily="34" charset="-120"/>
              </a:rPr>
              <a:t>EVTX · PSReadline · tasks</a:t>
            </a:r>
            <a:endParaRPr lang="en-US" sz="1050" dirty="0"/>
          </a:p>
        </p:txBody>
      </p:sp>
      <p:sp>
        <p:nvSpPr>
          <p:cNvPr id="35" name="Shape 33"/>
          <p:cNvSpPr/>
          <p:nvPr/>
        </p:nvSpPr>
        <p:spPr>
          <a:xfrm>
            <a:off x="3401568" y="3154680"/>
            <a:ext cx="2505456" cy="914400"/>
          </a:xfrm>
          <a:prstGeom prst="roundRect">
            <a:avLst>
              <a:gd name="adj" fmla="val 800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36" name="Shape 34"/>
          <p:cNvSpPr/>
          <p:nvPr/>
        </p:nvSpPr>
        <p:spPr>
          <a:xfrm>
            <a:off x="3547872" y="3337560"/>
            <a:ext cx="530352" cy="530352"/>
          </a:xfrm>
          <a:prstGeom prst="ellipse">
            <a:avLst/>
          </a:prstGeom>
          <a:solidFill>
            <a:srgbClr val="1E3F5C"/>
          </a:solidFill>
          <a:ln w="12700">
            <a:solidFill>
              <a:srgbClr val="1E3F5C"/>
            </a:solidFill>
            <a:prstDash val="solid"/>
          </a:ln>
        </p:spPr>
      </p:sp>
      <p:sp>
        <p:nvSpPr>
          <p:cNvPr id="37" name="Text 35"/>
          <p:cNvSpPr/>
          <p:nvPr/>
        </p:nvSpPr>
        <p:spPr>
          <a:xfrm>
            <a:off x="3547872" y="3337560"/>
            <a:ext cx="530352" cy="53035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6</a:t>
            </a:r>
            <a:endParaRPr lang="en-US" sz="1600" dirty="0"/>
          </a:p>
        </p:txBody>
      </p:sp>
      <p:sp>
        <p:nvSpPr>
          <p:cNvPr id="38" name="Text 36"/>
          <p:cNvSpPr/>
          <p:nvPr/>
        </p:nvSpPr>
        <p:spPr>
          <a:xfrm>
            <a:off x="4178808" y="3300984"/>
            <a:ext cx="1636776" cy="384048"/>
          </a:xfrm>
          <a:prstGeom prst="rect">
            <a:avLst/>
          </a:prstGeom>
          <a:noFill/>
          <a:ln/>
        </p:spPr>
        <p:txBody>
          <a:bodyPr wrap="square" lIns="0" tIns="0" rIns="0" bIns="0" rtlCol="0" anchor="ctr"/>
          <a:lstStyle/>
          <a:p>
            <a:pPr marL="0" indent="0">
              <a:buNone/>
            </a:pPr>
            <a:r>
              <a:rPr lang="en-US" sz="1350" b="1" dirty="0">
                <a:solidFill>
                  <a:srgbClr val="15314B"/>
                </a:solidFill>
                <a:latin typeface="Calibri" pitchFamily="34" charset="0"/>
                <a:ea typeface="Calibri" pitchFamily="34" charset="-122"/>
                <a:cs typeface="Calibri" pitchFamily="34" charset="-120"/>
              </a:rPr>
              <a:t>Recycle Bin &amp; recent</a:t>
            </a:r>
            <a:endParaRPr lang="en-US" sz="1350" dirty="0"/>
          </a:p>
        </p:txBody>
      </p:sp>
      <p:sp>
        <p:nvSpPr>
          <p:cNvPr id="39" name="Text 37"/>
          <p:cNvSpPr/>
          <p:nvPr/>
        </p:nvSpPr>
        <p:spPr>
          <a:xfrm>
            <a:off x="4178808" y="3657600"/>
            <a:ext cx="1636776" cy="347472"/>
          </a:xfrm>
          <a:prstGeom prst="rect">
            <a:avLst/>
          </a:prstGeom>
          <a:noFill/>
          <a:ln/>
        </p:spPr>
        <p:txBody>
          <a:bodyPr wrap="square" lIns="0" tIns="0" rIns="0" bIns="0" rtlCol="0" anchor="t"/>
          <a:lstStyle/>
          <a:p>
            <a:pPr marL="0" indent="0">
              <a:buNone/>
            </a:pPr>
            <a:r>
              <a:rPr lang="en-US" sz="1050" dirty="0">
                <a:solidFill>
                  <a:srgbClr val="6B7C8C"/>
                </a:solidFill>
                <a:latin typeface="Calibri" pitchFamily="34" charset="0"/>
                <a:ea typeface="Calibri" pitchFamily="34" charset="-122"/>
                <a:cs typeface="Calibri" pitchFamily="34" charset="-120"/>
              </a:rPr>
              <a:t>$Recycle.Bin · atime scan</a:t>
            </a:r>
            <a:endParaRPr lang="en-US" sz="1050" dirty="0"/>
          </a:p>
        </p:txBody>
      </p:sp>
      <p:sp>
        <p:nvSpPr>
          <p:cNvPr id="40" name="Shape 38"/>
          <p:cNvSpPr/>
          <p:nvPr/>
        </p:nvSpPr>
        <p:spPr>
          <a:xfrm>
            <a:off x="640080" y="3154680"/>
            <a:ext cx="2505456" cy="914400"/>
          </a:xfrm>
          <a:prstGeom prst="roundRect">
            <a:avLst>
              <a:gd name="adj" fmla="val 800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41" name="Shape 39"/>
          <p:cNvSpPr/>
          <p:nvPr/>
        </p:nvSpPr>
        <p:spPr>
          <a:xfrm>
            <a:off x="786384" y="3337560"/>
            <a:ext cx="530352" cy="530352"/>
          </a:xfrm>
          <a:prstGeom prst="ellipse">
            <a:avLst/>
          </a:prstGeom>
          <a:solidFill>
            <a:srgbClr val="C77D2B"/>
          </a:solidFill>
          <a:ln w="12700">
            <a:solidFill>
              <a:srgbClr val="C77D2B"/>
            </a:solidFill>
            <a:prstDash val="solid"/>
          </a:ln>
        </p:spPr>
      </p:sp>
      <p:sp>
        <p:nvSpPr>
          <p:cNvPr id="42" name="Text 40"/>
          <p:cNvSpPr/>
          <p:nvPr/>
        </p:nvSpPr>
        <p:spPr>
          <a:xfrm>
            <a:off x="786384" y="3337560"/>
            <a:ext cx="530352" cy="53035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7</a:t>
            </a:r>
            <a:endParaRPr lang="en-US" sz="1600" dirty="0"/>
          </a:p>
        </p:txBody>
      </p:sp>
      <p:sp>
        <p:nvSpPr>
          <p:cNvPr id="43" name="Text 41"/>
          <p:cNvSpPr/>
          <p:nvPr/>
        </p:nvSpPr>
        <p:spPr>
          <a:xfrm>
            <a:off x="1417320" y="3300984"/>
            <a:ext cx="1636776" cy="384048"/>
          </a:xfrm>
          <a:prstGeom prst="rect">
            <a:avLst/>
          </a:prstGeom>
          <a:noFill/>
          <a:ln/>
        </p:spPr>
        <p:txBody>
          <a:bodyPr wrap="square" lIns="0" tIns="0" rIns="0" bIns="0" rtlCol="0" anchor="ctr"/>
          <a:lstStyle/>
          <a:p>
            <a:pPr marL="0" indent="0">
              <a:buNone/>
            </a:pPr>
            <a:r>
              <a:rPr lang="en-US" sz="1350" b="1" dirty="0">
                <a:solidFill>
                  <a:srgbClr val="15314B"/>
                </a:solidFill>
                <a:latin typeface="Calibri" pitchFamily="34" charset="0"/>
                <a:ea typeface="Calibri" pitchFamily="34" charset="-122"/>
                <a:cs typeface="Calibri" pitchFamily="34" charset="-120"/>
              </a:rPr>
              <a:t>Hash &amp; package</a:t>
            </a:r>
            <a:endParaRPr lang="en-US" sz="1350" dirty="0"/>
          </a:p>
        </p:txBody>
      </p:sp>
      <p:sp>
        <p:nvSpPr>
          <p:cNvPr id="44" name="Text 42"/>
          <p:cNvSpPr/>
          <p:nvPr/>
        </p:nvSpPr>
        <p:spPr>
          <a:xfrm>
            <a:off x="1417320" y="3657600"/>
            <a:ext cx="1636776" cy="347472"/>
          </a:xfrm>
          <a:prstGeom prst="rect">
            <a:avLst/>
          </a:prstGeom>
          <a:noFill/>
          <a:ln/>
        </p:spPr>
        <p:txBody>
          <a:bodyPr wrap="square" lIns="0" tIns="0" rIns="0" bIns="0" rtlCol="0" anchor="t"/>
          <a:lstStyle/>
          <a:p>
            <a:pPr marL="0" indent="0">
              <a:buNone/>
            </a:pPr>
            <a:r>
              <a:rPr lang="en-US" sz="1050" dirty="0">
                <a:solidFill>
                  <a:srgbClr val="6B7C8C"/>
                </a:solidFill>
                <a:latin typeface="Calibri" pitchFamily="34" charset="0"/>
                <a:ea typeface="Calibri" pitchFamily="34" charset="-122"/>
                <a:cs typeface="Calibri" pitchFamily="34" charset="-120"/>
              </a:rPr>
              <a:t>triple hash · AES-256 ZIP</a:t>
            </a:r>
            <a:endParaRPr lang="en-US" sz="1050" dirty="0"/>
          </a:p>
        </p:txBody>
      </p:sp>
      <p:sp>
        <p:nvSpPr>
          <p:cNvPr id="45" name="Shape 43"/>
          <p:cNvSpPr/>
          <p:nvPr/>
        </p:nvSpPr>
        <p:spPr>
          <a:xfrm>
            <a:off x="3145536" y="2240280"/>
            <a:ext cx="256032" cy="0"/>
          </a:xfrm>
          <a:prstGeom prst="line">
            <a:avLst/>
          </a:prstGeom>
          <a:noFill/>
          <a:ln w="28575">
            <a:solidFill>
              <a:srgbClr val="1F8A8A"/>
            </a:solidFill>
            <a:prstDash val="solid"/>
            <a:headEnd type="none"/>
            <a:tailEnd type="triangle"/>
          </a:ln>
        </p:spPr>
      </p:sp>
      <p:sp>
        <p:nvSpPr>
          <p:cNvPr id="46" name="Shape 44"/>
          <p:cNvSpPr/>
          <p:nvPr/>
        </p:nvSpPr>
        <p:spPr>
          <a:xfrm>
            <a:off x="5907024" y="2240280"/>
            <a:ext cx="256032" cy="0"/>
          </a:xfrm>
          <a:prstGeom prst="line">
            <a:avLst/>
          </a:prstGeom>
          <a:noFill/>
          <a:ln w="28575">
            <a:solidFill>
              <a:srgbClr val="1F8A8A"/>
            </a:solidFill>
            <a:prstDash val="solid"/>
            <a:headEnd type="none"/>
            <a:tailEnd type="triangle"/>
          </a:ln>
        </p:spPr>
      </p:sp>
      <p:sp>
        <p:nvSpPr>
          <p:cNvPr id="47" name="Shape 45"/>
          <p:cNvSpPr/>
          <p:nvPr/>
        </p:nvSpPr>
        <p:spPr>
          <a:xfrm>
            <a:off x="8668512" y="2240280"/>
            <a:ext cx="256032" cy="0"/>
          </a:xfrm>
          <a:prstGeom prst="line">
            <a:avLst/>
          </a:prstGeom>
          <a:noFill/>
          <a:ln w="28575">
            <a:solidFill>
              <a:srgbClr val="1F8A8A"/>
            </a:solidFill>
            <a:prstDash val="solid"/>
            <a:headEnd type="none"/>
            <a:tailEnd type="triangle"/>
          </a:ln>
        </p:spPr>
      </p:sp>
      <p:sp>
        <p:nvSpPr>
          <p:cNvPr id="48" name="Shape 46"/>
          <p:cNvSpPr/>
          <p:nvPr/>
        </p:nvSpPr>
        <p:spPr>
          <a:xfrm>
            <a:off x="10177272" y="2697480"/>
            <a:ext cx="0" cy="457200"/>
          </a:xfrm>
          <a:prstGeom prst="line">
            <a:avLst/>
          </a:prstGeom>
          <a:noFill/>
          <a:ln w="28575">
            <a:solidFill>
              <a:srgbClr val="1F8A8A"/>
            </a:solidFill>
            <a:prstDash val="solid"/>
            <a:headEnd type="none"/>
            <a:tailEnd type="triangle"/>
          </a:ln>
        </p:spPr>
      </p:sp>
      <p:sp>
        <p:nvSpPr>
          <p:cNvPr id="49" name="Shape 47"/>
          <p:cNvSpPr/>
          <p:nvPr/>
        </p:nvSpPr>
        <p:spPr>
          <a:xfrm>
            <a:off x="8924544" y="3611880"/>
            <a:ext cx="0" cy="0"/>
          </a:xfrm>
          <a:prstGeom prst="line">
            <a:avLst/>
          </a:prstGeom>
          <a:noFill/>
          <a:ln w="28575">
            <a:solidFill>
              <a:srgbClr val="1F8A8A"/>
            </a:solidFill>
            <a:prstDash val="solid"/>
            <a:headEnd type="none"/>
            <a:tailEnd type="triangle"/>
          </a:ln>
        </p:spPr>
      </p:sp>
      <p:sp>
        <p:nvSpPr>
          <p:cNvPr id="50" name="Shape 48"/>
          <p:cNvSpPr/>
          <p:nvPr/>
        </p:nvSpPr>
        <p:spPr>
          <a:xfrm>
            <a:off x="6163056" y="3611880"/>
            <a:ext cx="0" cy="0"/>
          </a:xfrm>
          <a:prstGeom prst="line">
            <a:avLst/>
          </a:prstGeom>
          <a:noFill/>
          <a:ln w="28575">
            <a:solidFill>
              <a:srgbClr val="1F8A8A"/>
            </a:solidFill>
            <a:prstDash val="solid"/>
            <a:headEnd type="none"/>
            <a:tailEnd type="triangle"/>
          </a:ln>
        </p:spPr>
      </p:sp>
      <p:sp>
        <p:nvSpPr>
          <p:cNvPr id="51" name="Shape 49"/>
          <p:cNvSpPr/>
          <p:nvPr/>
        </p:nvSpPr>
        <p:spPr>
          <a:xfrm>
            <a:off x="3401568" y="3611880"/>
            <a:ext cx="0" cy="0"/>
          </a:xfrm>
          <a:prstGeom prst="line">
            <a:avLst/>
          </a:prstGeom>
          <a:noFill/>
          <a:ln w="28575">
            <a:solidFill>
              <a:srgbClr val="1F8A8A"/>
            </a:solidFill>
            <a:prstDash val="solid"/>
            <a:headEnd type="none"/>
            <a:tailEnd type="triangle"/>
          </a:ln>
        </p:spPr>
      </p:sp>
      <p:sp>
        <p:nvSpPr>
          <p:cNvPr id="52" name="Shape 50"/>
          <p:cNvSpPr/>
          <p:nvPr/>
        </p:nvSpPr>
        <p:spPr>
          <a:xfrm>
            <a:off x="1892808" y="4069080"/>
            <a:ext cx="0" cy="457200"/>
          </a:xfrm>
          <a:prstGeom prst="line">
            <a:avLst/>
          </a:prstGeom>
          <a:noFill/>
          <a:ln w="28575">
            <a:solidFill>
              <a:srgbClr val="C77D2B"/>
            </a:solidFill>
            <a:prstDash val="solid"/>
            <a:headEnd type="none"/>
            <a:tailEnd type="triangle"/>
          </a:ln>
        </p:spPr>
      </p:sp>
      <p:sp>
        <p:nvSpPr>
          <p:cNvPr id="53" name="Shape 51"/>
          <p:cNvSpPr/>
          <p:nvPr/>
        </p:nvSpPr>
        <p:spPr>
          <a:xfrm>
            <a:off x="640080" y="4526280"/>
            <a:ext cx="10908792" cy="841248"/>
          </a:xfrm>
          <a:prstGeom prst="roundRect">
            <a:avLst>
              <a:gd name="adj" fmla="val 8696"/>
            </a:avLst>
          </a:prstGeom>
          <a:solidFill>
            <a:srgbClr val="15314B"/>
          </a:solidFill>
          <a:ln w="12700">
            <a:solidFill>
              <a:srgbClr val="15314B"/>
            </a:solidFill>
            <a:prstDash val="solid"/>
          </a:ln>
          <a:effectLst>
            <a:outerShdw blurRad="101600" dist="38100" dir="8100000" algn="bl" rotWithShape="0">
              <a:srgbClr val="000000">
                <a:alpha val="30000"/>
              </a:srgbClr>
            </a:outerShdw>
          </a:effectLst>
        </p:spPr>
      </p:sp>
      <p:sp>
        <p:nvSpPr>
          <p:cNvPr id="54" name="Text 52"/>
          <p:cNvSpPr/>
          <p:nvPr/>
        </p:nvSpPr>
        <p:spPr>
          <a:xfrm>
            <a:off x="640080" y="4526280"/>
            <a:ext cx="10908792" cy="841248"/>
          </a:xfrm>
          <a:prstGeom prst="rect">
            <a:avLst/>
          </a:prstGeom>
          <a:noFill/>
          <a:ln/>
        </p:spPr>
        <p:txBody>
          <a:bodyPr wrap="square" lIns="0" tIns="0" rIns="0" bIns="0" rtlCol="0" anchor="ctr"/>
          <a:lstStyle/>
          <a:p>
            <a:pPr marL="0" indent="0" algn="ctr">
              <a:buNone/>
            </a:pPr>
            <a:r>
              <a:rPr lang="en-US" sz="1550" b="1" dirty="0">
                <a:solidFill>
                  <a:srgbClr val="FFFFFF"/>
                </a:solidFill>
                <a:latin typeface="Calibri" pitchFamily="34" charset="0"/>
                <a:ea typeface="Calibri" pitchFamily="34" charset="-122"/>
                <a:cs typeface="Calibri" pitchFamily="34" charset="-120"/>
              </a:rPr>
              <a:t>AES-256 encrypted evidence container</a:t>
            </a:r>
            <a:r>
              <a:rPr lang="en-US" sz="1550" i="1" dirty="0">
                <a:solidFill>
                  <a:srgbClr val="AEC4CD"/>
                </a:solidFill>
                <a:latin typeface="Calibri" pitchFamily="34" charset="0"/>
                <a:ea typeface="Calibri" pitchFamily="34" charset="-122"/>
                <a:cs typeface="Calibri" pitchFamily="34" charset="-120"/>
              </a:rPr>
              <a:t>        its SHA-256 hash = the chain-of-custody root</a:t>
            </a:r>
            <a:endParaRPr lang="en-US" sz="1550" dirty="0"/>
          </a:p>
        </p:txBody>
      </p:sp>
      <p:sp>
        <p:nvSpPr>
          <p:cNvPr id="55" name="Shape 53"/>
          <p:cNvSpPr/>
          <p:nvPr/>
        </p:nvSpPr>
        <p:spPr>
          <a:xfrm>
            <a:off x="685800" y="5632704"/>
            <a:ext cx="164592" cy="164592"/>
          </a:xfrm>
          <a:prstGeom prst="ellipse">
            <a:avLst/>
          </a:prstGeom>
          <a:solidFill>
            <a:srgbClr val="1F8A8A"/>
          </a:solidFill>
          <a:ln w="12700">
            <a:solidFill>
              <a:srgbClr val="1F8A8A"/>
            </a:solidFill>
            <a:prstDash val="solid"/>
          </a:ln>
        </p:spPr>
      </p:sp>
      <p:sp>
        <p:nvSpPr>
          <p:cNvPr id="56" name="Text 54"/>
          <p:cNvSpPr/>
          <p:nvPr/>
        </p:nvSpPr>
        <p:spPr>
          <a:xfrm>
            <a:off x="905256" y="5559552"/>
            <a:ext cx="2194560" cy="292608"/>
          </a:xfrm>
          <a:prstGeom prst="rect">
            <a:avLst/>
          </a:prstGeom>
          <a:noFill/>
          <a:ln/>
        </p:spPr>
        <p:txBody>
          <a:bodyPr wrap="square" lIns="0" tIns="0" rIns="0" bIns="0" rtlCol="0" anchor="ctr"/>
          <a:lstStyle/>
          <a:p>
            <a:pPr marL="0" indent="0">
              <a:buNone/>
            </a:pPr>
            <a:r>
              <a:rPr lang="en-US" sz="1150" dirty="0">
                <a:solidFill>
                  <a:srgbClr val="33475B"/>
                </a:solidFill>
                <a:latin typeface="Calibri" pitchFamily="34" charset="0"/>
                <a:ea typeface="Calibri" pitchFamily="34" charset="-122"/>
                <a:cs typeface="Calibri" pitchFamily="34" charset="-120"/>
              </a:rPr>
              <a:t>Volatile-first</a:t>
            </a:r>
            <a:endParaRPr lang="en-US" sz="1150" dirty="0"/>
          </a:p>
        </p:txBody>
      </p:sp>
      <p:sp>
        <p:nvSpPr>
          <p:cNvPr id="57" name="Shape 55"/>
          <p:cNvSpPr/>
          <p:nvPr/>
        </p:nvSpPr>
        <p:spPr>
          <a:xfrm>
            <a:off x="3017520" y="5632704"/>
            <a:ext cx="164592" cy="164592"/>
          </a:xfrm>
          <a:prstGeom prst="ellipse">
            <a:avLst/>
          </a:prstGeom>
          <a:solidFill>
            <a:srgbClr val="1E3F5C"/>
          </a:solidFill>
          <a:ln w="12700">
            <a:solidFill>
              <a:srgbClr val="1E3F5C"/>
            </a:solidFill>
            <a:prstDash val="solid"/>
          </a:ln>
        </p:spPr>
      </p:sp>
      <p:sp>
        <p:nvSpPr>
          <p:cNvPr id="58" name="Text 56"/>
          <p:cNvSpPr/>
          <p:nvPr/>
        </p:nvSpPr>
        <p:spPr>
          <a:xfrm>
            <a:off x="3236976" y="5559552"/>
            <a:ext cx="2194560" cy="292608"/>
          </a:xfrm>
          <a:prstGeom prst="rect">
            <a:avLst/>
          </a:prstGeom>
          <a:noFill/>
          <a:ln/>
        </p:spPr>
        <p:txBody>
          <a:bodyPr wrap="square" lIns="0" tIns="0" rIns="0" bIns="0" rtlCol="0" anchor="ctr"/>
          <a:lstStyle/>
          <a:p>
            <a:pPr marL="0" indent="0">
              <a:buNone/>
            </a:pPr>
            <a:r>
              <a:rPr lang="en-US" sz="1150" dirty="0">
                <a:solidFill>
                  <a:srgbClr val="33475B"/>
                </a:solidFill>
                <a:latin typeface="Calibri" pitchFamily="34" charset="0"/>
                <a:ea typeface="Calibri" pitchFamily="34" charset="-122"/>
                <a:cs typeface="Calibri" pitchFamily="34" charset="-120"/>
              </a:rPr>
              <a:t>Non-volatile</a:t>
            </a:r>
            <a:endParaRPr lang="en-US" sz="1150" dirty="0"/>
          </a:p>
        </p:txBody>
      </p:sp>
      <p:sp>
        <p:nvSpPr>
          <p:cNvPr id="59" name="Shape 57"/>
          <p:cNvSpPr/>
          <p:nvPr/>
        </p:nvSpPr>
        <p:spPr>
          <a:xfrm>
            <a:off x="5349240" y="5632704"/>
            <a:ext cx="164592" cy="164592"/>
          </a:xfrm>
          <a:prstGeom prst="ellipse">
            <a:avLst/>
          </a:prstGeom>
          <a:solidFill>
            <a:srgbClr val="C77D2B"/>
          </a:solidFill>
          <a:ln w="12700">
            <a:solidFill>
              <a:srgbClr val="C77D2B"/>
            </a:solidFill>
            <a:prstDash val="solid"/>
          </a:ln>
        </p:spPr>
      </p:sp>
      <p:sp>
        <p:nvSpPr>
          <p:cNvPr id="60" name="Text 58"/>
          <p:cNvSpPr/>
          <p:nvPr/>
        </p:nvSpPr>
        <p:spPr>
          <a:xfrm>
            <a:off x="5568696" y="5559552"/>
            <a:ext cx="2194560" cy="292608"/>
          </a:xfrm>
          <a:prstGeom prst="rect">
            <a:avLst/>
          </a:prstGeom>
          <a:noFill/>
          <a:ln/>
        </p:spPr>
        <p:txBody>
          <a:bodyPr wrap="square" lIns="0" tIns="0" rIns="0" bIns="0" rtlCol="0" anchor="ctr"/>
          <a:lstStyle/>
          <a:p>
            <a:pPr marL="0" indent="0">
              <a:buNone/>
            </a:pPr>
            <a:r>
              <a:rPr lang="en-US" sz="1150" dirty="0">
                <a:solidFill>
                  <a:srgbClr val="33475B"/>
                </a:solidFill>
                <a:latin typeface="Calibri" pitchFamily="34" charset="0"/>
                <a:ea typeface="Calibri" pitchFamily="34" charset="-122"/>
                <a:cs typeface="Calibri" pitchFamily="34" charset="-120"/>
              </a:rPr>
              <a:t>Integrity &amp; sealing</a:t>
            </a:r>
            <a:endParaRPr lang="en-US" sz="1150" dirty="0"/>
          </a:p>
        </p:txBody>
      </p:sp>
      <p:sp>
        <p:nvSpPr>
          <p:cNvPr id="61" name="Text 59"/>
          <p:cNvSpPr/>
          <p:nvPr/>
        </p:nvSpPr>
        <p:spPr>
          <a:xfrm>
            <a:off x="6675120" y="5559552"/>
            <a:ext cx="4892040" cy="292608"/>
          </a:xfrm>
          <a:prstGeom prst="rect">
            <a:avLst/>
          </a:prstGeom>
          <a:noFill/>
          <a:ln/>
        </p:spPr>
        <p:txBody>
          <a:bodyPr wrap="square" lIns="0" tIns="0" rIns="0" bIns="0" rtlCol="0" anchor="ctr"/>
          <a:lstStyle/>
          <a:p>
            <a:pPr marL="0" indent="0" algn="r">
              <a:buNone/>
            </a:pPr>
            <a:r>
              <a:rPr lang="en-US" sz="1100" i="1" dirty="0">
                <a:solidFill>
                  <a:srgbClr val="6B7C8C"/>
                </a:solidFill>
                <a:latin typeface="Calibri" pitchFamily="34" charset="0"/>
                <a:ea typeface="Calibri" pitchFamily="34" charset="-122"/>
                <a:cs typeface="Calibri" pitchFamily="34" charset="-120"/>
              </a:rPr>
              <a:t>Order follows RFC 3227 (order of volatility) — sequential, not parallel, to keep timestamps deterministic.</a:t>
            </a:r>
            <a:endParaRPr lang="en-US" sz="1100" dirty="0"/>
          </a:p>
        </p:txBody>
      </p:sp>
      <p:sp>
        <p:nvSpPr>
          <p:cNvPr id="63" name="Text 60"/>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64" name="Text 61"/>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4 · DESIGN &amp; INTEGRITY</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One module contract; integrity from file to container</a:t>
            </a:r>
            <a:endParaRPr lang="en-US" sz="2700" dirty="0"/>
          </a:p>
        </p:txBody>
      </p:sp>
      <p:sp>
        <p:nvSpPr>
          <p:cNvPr id="5" name="Shape 3"/>
          <p:cNvSpPr/>
          <p:nvPr/>
        </p:nvSpPr>
        <p:spPr>
          <a:xfrm>
            <a:off x="640080" y="1481328"/>
            <a:ext cx="1993392" cy="1078992"/>
          </a:xfrm>
          <a:prstGeom prst="roundRect">
            <a:avLst>
              <a:gd name="adj" fmla="val 678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6" name="Shape 4"/>
          <p:cNvSpPr/>
          <p:nvPr/>
        </p:nvSpPr>
        <p:spPr>
          <a:xfrm>
            <a:off x="640080" y="1481328"/>
            <a:ext cx="1993392" cy="64008"/>
          </a:xfrm>
          <a:prstGeom prst="rect">
            <a:avLst/>
          </a:prstGeom>
          <a:solidFill>
            <a:srgbClr val="1F8A8A"/>
          </a:solidFill>
          <a:ln w="12700">
            <a:solidFill>
              <a:srgbClr val="1F8A8A"/>
            </a:solidFill>
            <a:prstDash val="solid"/>
          </a:ln>
        </p:spPr>
      </p:sp>
      <p:sp>
        <p:nvSpPr>
          <p:cNvPr id="7" name="Text 5"/>
          <p:cNvSpPr/>
          <p:nvPr/>
        </p:nvSpPr>
        <p:spPr>
          <a:xfrm>
            <a:off x="749808" y="1682496"/>
            <a:ext cx="1773936" cy="411480"/>
          </a:xfrm>
          <a:prstGeom prst="rect">
            <a:avLst/>
          </a:prstGeom>
          <a:noFill/>
          <a:ln/>
        </p:spPr>
        <p:txBody>
          <a:bodyPr wrap="square" lIns="0" tIns="0" rIns="0" bIns="0" rtlCol="0" anchor="ctr"/>
          <a:lstStyle/>
          <a:p>
            <a:pPr marL="0" indent="0" algn="ctr">
              <a:buNone/>
            </a:pPr>
            <a:r>
              <a:rPr lang="en-US" sz="1600" b="1" dirty="0">
                <a:solidFill>
                  <a:srgbClr val="15314B"/>
                </a:solidFill>
                <a:latin typeface="Georgia" pitchFamily="34" charset="0"/>
                <a:ea typeface="Georgia" pitchFamily="34" charset="-122"/>
                <a:cs typeface="Georgia" pitchFamily="34" charset="-120"/>
              </a:rPr>
              <a:t>Input</a:t>
            </a:r>
            <a:endParaRPr lang="en-US" sz="1600" dirty="0"/>
          </a:p>
        </p:txBody>
      </p:sp>
      <p:sp>
        <p:nvSpPr>
          <p:cNvPr id="8" name="Text 6"/>
          <p:cNvSpPr/>
          <p:nvPr/>
        </p:nvSpPr>
        <p:spPr>
          <a:xfrm>
            <a:off x="768096" y="2103120"/>
            <a:ext cx="1737360" cy="384048"/>
          </a:xfrm>
          <a:prstGeom prst="rect">
            <a:avLst/>
          </a:prstGeom>
          <a:noFill/>
          <a:ln/>
        </p:spPr>
        <p:txBody>
          <a:bodyPr wrap="square" lIns="0" tIns="0" rIns="0" bIns="0" rtlCol="0" anchor="t"/>
          <a:lstStyle/>
          <a:p>
            <a:pPr marL="0" indent="0" algn="ctr">
              <a:buNone/>
            </a:pPr>
            <a:r>
              <a:rPr lang="en-US" sz="1200" dirty="0">
                <a:solidFill>
                  <a:srgbClr val="33475B"/>
                </a:solidFill>
                <a:latin typeface="Calibri" pitchFamily="34" charset="0"/>
                <a:ea typeface="Calibri" pitchFamily="34" charset="-122"/>
                <a:cs typeface="Calibri" pitchFamily="34" charset="-120"/>
              </a:rPr>
              <a:t>A defined source</a:t>
            </a:r>
            <a:endParaRPr lang="en-US" sz="1200" dirty="0"/>
          </a:p>
        </p:txBody>
      </p:sp>
      <p:sp>
        <p:nvSpPr>
          <p:cNvPr id="9" name="Shape 7"/>
          <p:cNvSpPr/>
          <p:nvPr/>
        </p:nvSpPr>
        <p:spPr>
          <a:xfrm>
            <a:off x="2633472" y="2020824"/>
            <a:ext cx="201168" cy="0"/>
          </a:xfrm>
          <a:prstGeom prst="line">
            <a:avLst/>
          </a:prstGeom>
          <a:noFill/>
          <a:ln w="28575">
            <a:solidFill>
              <a:srgbClr val="94A3B8"/>
            </a:solidFill>
            <a:prstDash val="solid"/>
            <a:headEnd type="none"/>
            <a:tailEnd type="triangle"/>
          </a:ln>
        </p:spPr>
      </p:sp>
      <p:sp>
        <p:nvSpPr>
          <p:cNvPr id="10" name="Shape 8"/>
          <p:cNvSpPr/>
          <p:nvPr/>
        </p:nvSpPr>
        <p:spPr>
          <a:xfrm>
            <a:off x="2834640" y="1481328"/>
            <a:ext cx="1993392" cy="1078992"/>
          </a:xfrm>
          <a:prstGeom prst="roundRect">
            <a:avLst>
              <a:gd name="adj" fmla="val 678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11" name="Shape 9"/>
          <p:cNvSpPr/>
          <p:nvPr/>
        </p:nvSpPr>
        <p:spPr>
          <a:xfrm>
            <a:off x="2834640" y="1481328"/>
            <a:ext cx="1993392" cy="64008"/>
          </a:xfrm>
          <a:prstGeom prst="rect">
            <a:avLst/>
          </a:prstGeom>
          <a:solidFill>
            <a:srgbClr val="1F8A8A"/>
          </a:solidFill>
          <a:ln w="12700">
            <a:solidFill>
              <a:srgbClr val="1F8A8A"/>
            </a:solidFill>
            <a:prstDash val="solid"/>
          </a:ln>
        </p:spPr>
      </p:sp>
      <p:sp>
        <p:nvSpPr>
          <p:cNvPr id="12" name="Text 10"/>
          <p:cNvSpPr/>
          <p:nvPr/>
        </p:nvSpPr>
        <p:spPr>
          <a:xfrm>
            <a:off x="2944368" y="1682496"/>
            <a:ext cx="1773936" cy="411480"/>
          </a:xfrm>
          <a:prstGeom prst="rect">
            <a:avLst/>
          </a:prstGeom>
          <a:noFill/>
          <a:ln/>
        </p:spPr>
        <p:txBody>
          <a:bodyPr wrap="square" lIns="0" tIns="0" rIns="0" bIns="0" rtlCol="0" anchor="ctr"/>
          <a:lstStyle/>
          <a:p>
            <a:pPr marL="0" indent="0" algn="ctr">
              <a:buNone/>
            </a:pPr>
            <a:r>
              <a:rPr lang="en-US" sz="1600" b="1" dirty="0">
                <a:solidFill>
                  <a:srgbClr val="15314B"/>
                </a:solidFill>
                <a:latin typeface="Georgia" pitchFamily="34" charset="0"/>
                <a:ea typeface="Georgia" pitchFamily="34" charset="-122"/>
                <a:cs typeface="Georgia" pitchFamily="34" charset="-120"/>
              </a:rPr>
              <a:t>Collector</a:t>
            </a:r>
            <a:endParaRPr lang="en-US" sz="1600" dirty="0"/>
          </a:p>
        </p:txBody>
      </p:sp>
      <p:sp>
        <p:nvSpPr>
          <p:cNvPr id="13" name="Text 11"/>
          <p:cNvSpPr/>
          <p:nvPr/>
        </p:nvSpPr>
        <p:spPr>
          <a:xfrm>
            <a:off x="2962656" y="2103120"/>
            <a:ext cx="1737360" cy="384048"/>
          </a:xfrm>
          <a:prstGeom prst="rect">
            <a:avLst/>
          </a:prstGeom>
          <a:noFill/>
          <a:ln/>
        </p:spPr>
        <p:txBody>
          <a:bodyPr wrap="square" lIns="0" tIns="0" rIns="0" bIns="0" rtlCol="0" anchor="t"/>
          <a:lstStyle/>
          <a:p>
            <a:pPr marL="0" indent="0" algn="ctr">
              <a:buNone/>
            </a:pPr>
            <a:r>
              <a:rPr lang="en-US" sz="1200" dirty="0">
                <a:solidFill>
                  <a:srgbClr val="33475B"/>
                </a:solidFill>
                <a:latin typeface="Calibri" pitchFamily="34" charset="0"/>
                <a:ea typeface="Calibri" pitchFamily="34" charset="-122"/>
                <a:cs typeface="Calibri" pitchFamily="34" charset="-120"/>
              </a:rPr>
              <a:t>One routine</a:t>
            </a:r>
            <a:endParaRPr lang="en-US" sz="1200" dirty="0"/>
          </a:p>
        </p:txBody>
      </p:sp>
      <p:sp>
        <p:nvSpPr>
          <p:cNvPr id="14" name="Shape 12"/>
          <p:cNvSpPr/>
          <p:nvPr/>
        </p:nvSpPr>
        <p:spPr>
          <a:xfrm>
            <a:off x="4828032" y="2020824"/>
            <a:ext cx="201168" cy="0"/>
          </a:xfrm>
          <a:prstGeom prst="line">
            <a:avLst/>
          </a:prstGeom>
          <a:noFill/>
          <a:ln w="28575">
            <a:solidFill>
              <a:srgbClr val="94A3B8"/>
            </a:solidFill>
            <a:prstDash val="solid"/>
            <a:headEnd type="none"/>
            <a:tailEnd type="triangle"/>
          </a:ln>
        </p:spPr>
      </p:sp>
      <p:sp>
        <p:nvSpPr>
          <p:cNvPr id="15" name="Shape 13"/>
          <p:cNvSpPr/>
          <p:nvPr/>
        </p:nvSpPr>
        <p:spPr>
          <a:xfrm>
            <a:off x="5029200" y="1481328"/>
            <a:ext cx="1993392" cy="1078992"/>
          </a:xfrm>
          <a:prstGeom prst="roundRect">
            <a:avLst>
              <a:gd name="adj" fmla="val 678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16" name="Shape 14"/>
          <p:cNvSpPr/>
          <p:nvPr/>
        </p:nvSpPr>
        <p:spPr>
          <a:xfrm>
            <a:off x="5029200" y="1481328"/>
            <a:ext cx="1993392" cy="64008"/>
          </a:xfrm>
          <a:prstGeom prst="rect">
            <a:avLst/>
          </a:prstGeom>
          <a:solidFill>
            <a:srgbClr val="1F8A8A"/>
          </a:solidFill>
          <a:ln w="12700">
            <a:solidFill>
              <a:srgbClr val="1F8A8A"/>
            </a:solidFill>
            <a:prstDash val="solid"/>
          </a:ln>
        </p:spPr>
      </p:sp>
      <p:sp>
        <p:nvSpPr>
          <p:cNvPr id="17" name="Text 15"/>
          <p:cNvSpPr/>
          <p:nvPr/>
        </p:nvSpPr>
        <p:spPr>
          <a:xfrm>
            <a:off x="5138928" y="1682496"/>
            <a:ext cx="1773936" cy="411480"/>
          </a:xfrm>
          <a:prstGeom prst="rect">
            <a:avLst/>
          </a:prstGeom>
          <a:noFill/>
          <a:ln/>
        </p:spPr>
        <p:txBody>
          <a:bodyPr wrap="square" lIns="0" tIns="0" rIns="0" bIns="0" rtlCol="0" anchor="ctr"/>
          <a:lstStyle/>
          <a:p>
            <a:pPr marL="0" indent="0" algn="ctr">
              <a:buNone/>
            </a:pPr>
            <a:r>
              <a:rPr lang="en-US" sz="1600" b="1" dirty="0">
                <a:solidFill>
                  <a:srgbClr val="15314B"/>
                </a:solidFill>
                <a:latin typeface="Georgia" pitchFamily="34" charset="0"/>
                <a:ea typeface="Georgia" pitchFamily="34" charset="-122"/>
                <a:cs typeface="Georgia" pitchFamily="34" charset="-120"/>
              </a:rPr>
              <a:t>Output</a:t>
            </a:r>
            <a:endParaRPr lang="en-US" sz="1600" dirty="0"/>
          </a:p>
        </p:txBody>
      </p:sp>
      <p:sp>
        <p:nvSpPr>
          <p:cNvPr id="18" name="Text 16"/>
          <p:cNvSpPr/>
          <p:nvPr/>
        </p:nvSpPr>
        <p:spPr>
          <a:xfrm>
            <a:off x="5157216" y="2103120"/>
            <a:ext cx="1737360" cy="384048"/>
          </a:xfrm>
          <a:prstGeom prst="rect">
            <a:avLst/>
          </a:prstGeom>
          <a:noFill/>
          <a:ln/>
        </p:spPr>
        <p:txBody>
          <a:bodyPr wrap="square" lIns="0" tIns="0" rIns="0" bIns="0" rtlCol="0" anchor="t"/>
          <a:lstStyle/>
          <a:p>
            <a:pPr marL="0" indent="0" algn="ctr">
              <a:buNone/>
            </a:pPr>
            <a:r>
              <a:rPr lang="en-US" sz="1200" dirty="0">
                <a:solidFill>
                  <a:srgbClr val="33475B"/>
                </a:solidFill>
                <a:latin typeface="Calibri" pitchFamily="34" charset="0"/>
                <a:ea typeface="Calibri" pitchFamily="34" charset="-122"/>
                <a:cs typeface="Calibri" pitchFamily="34" charset="-120"/>
              </a:rPr>
              <a:t>A structured file</a:t>
            </a:r>
            <a:endParaRPr lang="en-US" sz="1200" dirty="0"/>
          </a:p>
        </p:txBody>
      </p:sp>
      <p:sp>
        <p:nvSpPr>
          <p:cNvPr id="19" name="Shape 17"/>
          <p:cNvSpPr/>
          <p:nvPr/>
        </p:nvSpPr>
        <p:spPr>
          <a:xfrm>
            <a:off x="7022592" y="2020824"/>
            <a:ext cx="201168" cy="0"/>
          </a:xfrm>
          <a:prstGeom prst="line">
            <a:avLst/>
          </a:prstGeom>
          <a:noFill/>
          <a:ln w="28575">
            <a:solidFill>
              <a:srgbClr val="94A3B8"/>
            </a:solidFill>
            <a:prstDash val="solid"/>
            <a:headEnd type="none"/>
            <a:tailEnd type="triangle"/>
          </a:ln>
        </p:spPr>
      </p:sp>
      <p:sp>
        <p:nvSpPr>
          <p:cNvPr id="20" name="Shape 18"/>
          <p:cNvSpPr/>
          <p:nvPr/>
        </p:nvSpPr>
        <p:spPr>
          <a:xfrm>
            <a:off x="7223760" y="1481328"/>
            <a:ext cx="1993392" cy="1078992"/>
          </a:xfrm>
          <a:prstGeom prst="roundRect">
            <a:avLst>
              <a:gd name="adj" fmla="val 678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21" name="Shape 19"/>
          <p:cNvSpPr/>
          <p:nvPr/>
        </p:nvSpPr>
        <p:spPr>
          <a:xfrm>
            <a:off x="7223760" y="1481328"/>
            <a:ext cx="1993392" cy="64008"/>
          </a:xfrm>
          <a:prstGeom prst="rect">
            <a:avLst/>
          </a:prstGeom>
          <a:solidFill>
            <a:srgbClr val="C77D2B"/>
          </a:solidFill>
          <a:ln w="12700">
            <a:solidFill>
              <a:srgbClr val="C77D2B"/>
            </a:solidFill>
            <a:prstDash val="solid"/>
          </a:ln>
        </p:spPr>
      </p:sp>
      <p:sp>
        <p:nvSpPr>
          <p:cNvPr id="22" name="Text 20"/>
          <p:cNvSpPr/>
          <p:nvPr/>
        </p:nvSpPr>
        <p:spPr>
          <a:xfrm>
            <a:off x="7333488" y="1682496"/>
            <a:ext cx="1773936" cy="411480"/>
          </a:xfrm>
          <a:prstGeom prst="rect">
            <a:avLst/>
          </a:prstGeom>
          <a:noFill/>
          <a:ln/>
        </p:spPr>
        <p:txBody>
          <a:bodyPr wrap="square" lIns="0" tIns="0" rIns="0" bIns="0" rtlCol="0" anchor="ctr"/>
          <a:lstStyle/>
          <a:p>
            <a:pPr marL="0" indent="0" algn="ctr">
              <a:buNone/>
            </a:pPr>
            <a:r>
              <a:rPr lang="en-US" sz="1600" b="1" dirty="0">
                <a:solidFill>
                  <a:srgbClr val="15314B"/>
                </a:solidFill>
                <a:latin typeface="Georgia" pitchFamily="34" charset="0"/>
                <a:ea typeface="Georgia" pitchFamily="34" charset="-122"/>
                <a:cs typeface="Georgia" pitchFamily="34" charset="-120"/>
              </a:rPr>
              <a:t>Inline hash</a:t>
            </a:r>
            <a:endParaRPr lang="en-US" sz="1600" dirty="0"/>
          </a:p>
        </p:txBody>
      </p:sp>
      <p:sp>
        <p:nvSpPr>
          <p:cNvPr id="23" name="Text 21"/>
          <p:cNvSpPr/>
          <p:nvPr/>
        </p:nvSpPr>
        <p:spPr>
          <a:xfrm>
            <a:off x="7351776" y="2103120"/>
            <a:ext cx="1737360" cy="384048"/>
          </a:xfrm>
          <a:prstGeom prst="rect">
            <a:avLst/>
          </a:prstGeom>
          <a:noFill/>
          <a:ln/>
        </p:spPr>
        <p:txBody>
          <a:bodyPr wrap="square" lIns="0" tIns="0" rIns="0" bIns="0" rtlCol="0" anchor="t"/>
          <a:lstStyle/>
          <a:p>
            <a:pPr marL="0" indent="0" algn="ctr">
              <a:buNone/>
            </a:pPr>
            <a:r>
              <a:rPr lang="en-US" sz="1200" dirty="0">
                <a:solidFill>
                  <a:srgbClr val="33475B"/>
                </a:solidFill>
                <a:latin typeface="Calibri" pitchFamily="34" charset="0"/>
                <a:ea typeface="Calibri" pitchFamily="34" charset="-122"/>
                <a:cs typeface="Calibri" pitchFamily="34" charset="-120"/>
              </a:rPr>
              <a:t>Hash at capture</a:t>
            </a:r>
            <a:endParaRPr lang="en-US" sz="1200" dirty="0"/>
          </a:p>
        </p:txBody>
      </p:sp>
      <p:sp>
        <p:nvSpPr>
          <p:cNvPr id="24" name="Shape 22"/>
          <p:cNvSpPr/>
          <p:nvPr/>
        </p:nvSpPr>
        <p:spPr>
          <a:xfrm>
            <a:off x="9217152" y="2020824"/>
            <a:ext cx="201168" cy="0"/>
          </a:xfrm>
          <a:prstGeom prst="line">
            <a:avLst/>
          </a:prstGeom>
          <a:noFill/>
          <a:ln w="28575">
            <a:solidFill>
              <a:srgbClr val="94A3B8"/>
            </a:solidFill>
            <a:prstDash val="solid"/>
            <a:headEnd type="none"/>
            <a:tailEnd type="triangle"/>
          </a:ln>
        </p:spPr>
      </p:sp>
      <p:sp>
        <p:nvSpPr>
          <p:cNvPr id="25" name="Shape 23"/>
          <p:cNvSpPr/>
          <p:nvPr/>
        </p:nvSpPr>
        <p:spPr>
          <a:xfrm>
            <a:off x="9418320" y="1481328"/>
            <a:ext cx="1993392" cy="1078992"/>
          </a:xfrm>
          <a:prstGeom prst="roundRect">
            <a:avLst>
              <a:gd name="adj" fmla="val 678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26" name="Shape 24"/>
          <p:cNvSpPr/>
          <p:nvPr/>
        </p:nvSpPr>
        <p:spPr>
          <a:xfrm>
            <a:off x="9418320" y="1481328"/>
            <a:ext cx="1993392" cy="64008"/>
          </a:xfrm>
          <a:prstGeom prst="rect">
            <a:avLst/>
          </a:prstGeom>
          <a:solidFill>
            <a:srgbClr val="1E3F5C"/>
          </a:solidFill>
          <a:ln w="12700">
            <a:solidFill>
              <a:srgbClr val="1E3F5C"/>
            </a:solidFill>
            <a:prstDash val="solid"/>
          </a:ln>
        </p:spPr>
      </p:sp>
      <p:sp>
        <p:nvSpPr>
          <p:cNvPr id="27" name="Text 25"/>
          <p:cNvSpPr/>
          <p:nvPr/>
        </p:nvSpPr>
        <p:spPr>
          <a:xfrm>
            <a:off x="9528048" y="1682496"/>
            <a:ext cx="1773936" cy="411480"/>
          </a:xfrm>
          <a:prstGeom prst="rect">
            <a:avLst/>
          </a:prstGeom>
          <a:noFill/>
          <a:ln/>
        </p:spPr>
        <p:txBody>
          <a:bodyPr wrap="square" lIns="0" tIns="0" rIns="0" bIns="0" rtlCol="0" anchor="ctr"/>
          <a:lstStyle/>
          <a:p>
            <a:pPr marL="0" indent="0" algn="ctr">
              <a:buNone/>
            </a:pPr>
            <a:r>
              <a:rPr lang="en-US" sz="1600" b="1" dirty="0">
                <a:solidFill>
                  <a:srgbClr val="15314B"/>
                </a:solidFill>
                <a:latin typeface="Georgia" pitchFamily="34" charset="0"/>
                <a:ea typeface="Georgia" pitchFamily="34" charset="-122"/>
                <a:cs typeface="Georgia" pitchFamily="34" charset="-120"/>
              </a:rPr>
              <a:t>Log entry</a:t>
            </a:r>
            <a:endParaRPr lang="en-US" sz="1600" dirty="0"/>
          </a:p>
        </p:txBody>
      </p:sp>
      <p:sp>
        <p:nvSpPr>
          <p:cNvPr id="28" name="Text 26"/>
          <p:cNvSpPr/>
          <p:nvPr/>
        </p:nvSpPr>
        <p:spPr>
          <a:xfrm>
            <a:off x="9546336" y="2103120"/>
            <a:ext cx="1737360" cy="384048"/>
          </a:xfrm>
          <a:prstGeom prst="rect">
            <a:avLst/>
          </a:prstGeom>
          <a:noFill/>
          <a:ln/>
        </p:spPr>
        <p:txBody>
          <a:bodyPr wrap="square" lIns="0" tIns="0" rIns="0" bIns="0" rtlCol="0" anchor="t"/>
          <a:lstStyle/>
          <a:p>
            <a:pPr marL="0" indent="0" algn="ctr">
              <a:buNone/>
            </a:pPr>
            <a:r>
              <a:rPr lang="en-US" sz="1200" dirty="0">
                <a:solidFill>
                  <a:srgbClr val="33475B"/>
                </a:solidFill>
                <a:latin typeface="Calibri" pitchFamily="34" charset="0"/>
                <a:ea typeface="Calibri" pitchFamily="34" charset="-122"/>
                <a:cs typeface="Calibri" pitchFamily="34" charset="-120"/>
              </a:rPr>
              <a:t>Audit record</a:t>
            </a:r>
            <a:endParaRPr lang="en-US" sz="1200" dirty="0"/>
          </a:p>
        </p:txBody>
      </p:sp>
      <p:sp>
        <p:nvSpPr>
          <p:cNvPr id="29" name="Text 27"/>
          <p:cNvSpPr/>
          <p:nvPr/>
        </p:nvSpPr>
        <p:spPr>
          <a:xfrm>
            <a:off x="640080" y="2697480"/>
            <a:ext cx="10927080" cy="457200"/>
          </a:xfrm>
          <a:prstGeom prst="rect">
            <a:avLst/>
          </a:prstGeom>
          <a:noFill/>
          <a:ln/>
        </p:spPr>
        <p:txBody>
          <a:bodyPr wrap="square" lIns="0" tIns="0" rIns="0" bIns="0" rtlCol="0" anchor="ctr"/>
          <a:lstStyle/>
          <a:p>
            <a:pPr marL="0" indent="0" algn="ctr">
              <a:buNone/>
            </a:pPr>
            <a:r>
              <a:rPr lang="en-US" sz="1300" i="1" dirty="0">
                <a:solidFill>
                  <a:srgbClr val="6B7C8C"/>
                </a:solidFill>
                <a:latin typeface="Calibri" pitchFamily="34" charset="0"/>
                <a:ea typeface="Calibri" pitchFamily="34" charset="-122"/>
                <a:cs typeface="Calibri" pitchFamily="34" charset="-120"/>
              </a:rPr>
              <a:t>Every module looks the same, so the hash is created during collection, not bolted on afterwards. A new collector slots in without touching the others.</a:t>
            </a:r>
            <a:endParaRPr lang="en-US" sz="1300" dirty="0"/>
          </a:p>
        </p:txBody>
      </p:sp>
      <p:sp>
        <p:nvSpPr>
          <p:cNvPr id="30" name="Text 28"/>
          <p:cNvSpPr/>
          <p:nvPr/>
        </p:nvSpPr>
        <p:spPr>
          <a:xfrm>
            <a:off x="640080" y="3200400"/>
            <a:ext cx="10881360" cy="274320"/>
          </a:xfrm>
          <a:prstGeom prst="rect">
            <a:avLst/>
          </a:prstGeom>
          <a:noFill/>
          <a:ln/>
        </p:spPr>
        <p:txBody>
          <a:bodyPr wrap="square" lIns="0" tIns="0" rIns="0" bIns="0" rtlCol="0" anchor="ctr"/>
          <a:lstStyle/>
          <a:p>
            <a:pPr marL="0" indent="0">
              <a:buNone/>
            </a:pPr>
            <a:r>
              <a:rPr lang="en-US" sz="1150" b="1" kern="0" spc="120" dirty="0">
                <a:solidFill>
                  <a:srgbClr val="1F8A8A"/>
                </a:solidFill>
                <a:latin typeface="Calibri" pitchFamily="34" charset="0"/>
                <a:ea typeface="Calibri" pitchFamily="34" charset="-122"/>
                <a:cs typeface="Calibri" pitchFamily="34" charset="-120"/>
              </a:rPr>
              <a:t>HOW THE HASHES ROLL UP INTO A SEALED CONTAINER</a:t>
            </a:r>
            <a:endParaRPr lang="en-US" sz="1150" dirty="0"/>
          </a:p>
        </p:txBody>
      </p:sp>
      <p:sp>
        <p:nvSpPr>
          <p:cNvPr id="31" name="Shape 29"/>
          <p:cNvSpPr/>
          <p:nvPr/>
        </p:nvSpPr>
        <p:spPr>
          <a:xfrm>
            <a:off x="713232" y="3566160"/>
            <a:ext cx="3310128" cy="1417320"/>
          </a:xfrm>
          <a:prstGeom prst="roundRect">
            <a:avLst>
              <a:gd name="adj" fmla="val 5161"/>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32" name="Text 30"/>
          <p:cNvSpPr/>
          <p:nvPr/>
        </p:nvSpPr>
        <p:spPr>
          <a:xfrm>
            <a:off x="896112" y="3785616"/>
            <a:ext cx="2944368" cy="566928"/>
          </a:xfrm>
          <a:prstGeom prst="rect">
            <a:avLst/>
          </a:prstGeom>
          <a:noFill/>
          <a:ln/>
        </p:spPr>
        <p:txBody>
          <a:bodyPr wrap="square" lIns="0" tIns="0" rIns="0" bIns="0" rtlCol="0" anchor="ctr"/>
          <a:lstStyle/>
          <a:p>
            <a:pPr marL="0" indent="0" algn="ctr">
              <a:buNone/>
            </a:pPr>
            <a:r>
              <a:rPr lang="en-US" sz="1500" b="1" dirty="0">
                <a:solidFill>
                  <a:srgbClr val="15314B"/>
                </a:solidFill>
                <a:latin typeface="Calibri" pitchFamily="34" charset="0"/>
                <a:ea typeface="Calibri" pitchFamily="34" charset="-122"/>
                <a:cs typeface="Calibri" pitchFamily="34" charset="-120"/>
              </a:rPr>
              <a:t>MD5 · SHA-1 · SHA-256</a:t>
            </a:r>
            <a:endParaRPr lang="en-US" sz="1500" dirty="0"/>
          </a:p>
        </p:txBody>
      </p:sp>
      <p:sp>
        <p:nvSpPr>
          <p:cNvPr id="33" name="Text 31"/>
          <p:cNvSpPr/>
          <p:nvPr/>
        </p:nvSpPr>
        <p:spPr>
          <a:xfrm>
            <a:off x="896112" y="4352544"/>
            <a:ext cx="2944368" cy="566928"/>
          </a:xfrm>
          <a:prstGeom prst="rect">
            <a:avLst/>
          </a:prstGeom>
          <a:noFill/>
          <a:ln/>
        </p:spPr>
        <p:txBody>
          <a:bodyPr wrap="square" lIns="0" tIns="0" rIns="0" bIns="0" rtlCol="0" anchor="t"/>
          <a:lstStyle/>
          <a:p>
            <a:pPr marL="0" indent="0" algn="ctr">
              <a:lnSpc>
                <a:spcPct val="105000"/>
              </a:lnSpc>
              <a:buNone/>
            </a:pPr>
            <a:r>
              <a:rPr lang="en-US" sz="1150" dirty="0">
                <a:solidFill>
                  <a:srgbClr val="6B7C8C"/>
                </a:solidFill>
                <a:latin typeface="Calibri" pitchFamily="34" charset="0"/>
                <a:ea typeface="Calibri" pitchFamily="34" charset="-122"/>
                <a:cs typeface="Calibri" pitchFamily="34" charset="-120"/>
              </a:rPr>
              <a:t>three hashes per artefact, streamed in a 4 KB buffer at capture</a:t>
            </a:r>
            <a:endParaRPr lang="en-US" sz="1150" dirty="0"/>
          </a:p>
        </p:txBody>
      </p:sp>
      <p:sp>
        <p:nvSpPr>
          <p:cNvPr id="34" name="Shape 32"/>
          <p:cNvSpPr/>
          <p:nvPr/>
        </p:nvSpPr>
        <p:spPr>
          <a:xfrm>
            <a:off x="4023360" y="4274820"/>
            <a:ext cx="603504" cy="0"/>
          </a:xfrm>
          <a:prstGeom prst="line">
            <a:avLst/>
          </a:prstGeom>
          <a:noFill/>
          <a:ln w="28575">
            <a:solidFill>
              <a:srgbClr val="1F8A8A"/>
            </a:solidFill>
            <a:prstDash val="solid"/>
            <a:headEnd type="none"/>
            <a:tailEnd type="triangle"/>
          </a:ln>
        </p:spPr>
      </p:sp>
      <p:sp>
        <p:nvSpPr>
          <p:cNvPr id="35" name="Shape 33"/>
          <p:cNvSpPr/>
          <p:nvPr/>
        </p:nvSpPr>
        <p:spPr>
          <a:xfrm>
            <a:off x="4626864" y="3566160"/>
            <a:ext cx="3310128" cy="1417320"/>
          </a:xfrm>
          <a:prstGeom prst="roundRect">
            <a:avLst>
              <a:gd name="adj" fmla="val 5161"/>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36" name="Text 34"/>
          <p:cNvSpPr/>
          <p:nvPr/>
        </p:nvSpPr>
        <p:spPr>
          <a:xfrm>
            <a:off x="4809744" y="3785616"/>
            <a:ext cx="2944368" cy="566928"/>
          </a:xfrm>
          <a:prstGeom prst="rect">
            <a:avLst/>
          </a:prstGeom>
          <a:noFill/>
          <a:ln/>
        </p:spPr>
        <p:txBody>
          <a:bodyPr wrap="square" lIns="0" tIns="0" rIns="0" bIns="0" rtlCol="0" anchor="ctr"/>
          <a:lstStyle/>
          <a:p>
            <a:pPr marL="0" indent="0" algn="ctr">
              <a:buNone/>
            </a:pPr>
            <a:r>
              <a:rPr lang="en-US" sz="1500" b="1" dirty="0">
                <a:solidFill>
                  <a:srgbClr val="15314B"/>
                </a:solidFill>
                <a:latin typeface="Calibri" pitchFamily="34" charset="0"/>
                <a:ea typeface="Calibri" pitchFamily="34" charset="-122"/>
                <a:cs typeface="Calibri" pitchFamily="34" charset="-120"/>
              </a:rPr>
              <a:t>AES-256 ZIP (pyzipper)</a:t>
            </a:r>
            <a:endParaRPr lang="en-US" sz="1500" dirty="0"/>
          </a:p>
        </p:txBody>
      </p:sp>
      <p:sp>
        <p:nvSpPr>
          <p:cNvPr id="37" name="Text 35"/>
          <p:cNvSpPr/>
          <p:nvPr/>
        </p:nvSpPr>
        <p:spPr>
          <a:xfrm>
            <a:off x="4809744" y="4352544"/>
            <a:ext cx="2944368" cy="566928"/>
          </a:xfrm>
          <a:prstGeom prst="rect">
            <a:avLst/>
          </a:prstGeom>
          <a:noFill/>
          <a:ln/>
        </p:spPr>
        <p:txBody>
          <a:bodyPr wrap="square" lIns="0" tIns="0" rIns="0" bIns="0" rtlCol="0" anchor="t"/>
          <a:lstStyle/>
          <a:p>
            <a:pPr marL="0" indent="0" algn="ctr">
              <a:lnSpc>
                <a:spcPct val="105000"/>
              </a:lnSpc>
              <a:buNone/>
            </a:pPr>
            <a:r>
              <a:rPr lang="en-US" sz="1150" dirty="0">
                <a:solidFill>
                  <a:srgbClr val="6B7C8C"/>
                </a:solidFill>
                <a:latin typeface="Calibri" pitchFamily="34" charset="0"/>
                <a:ea typeface="Calibri" pitchFamily="34" charset="-122"/>
                <a:cs typeface="Calibri" pitchFamily="34" charset="-120"/>
              </a:rPr>
              <a:t>WZ_AES — proper AES, not the broken legacy ZIP cipher</a:t>
            </a:r>
            <a:endParaRPr lang="en-US" sz="1150" dirty="0"/>
          </a:p>
        </p:txBody>
      </p:sp>
      <p:sp>
        <p:nvSpPr>
          <p:cNvPr id="38" name="Shape 36"/>
          <p:cNvSpPr/>
          <p:nvPr/>
        </p:nvSpPr>
        <p:spPr>
          <a:xfrm>
            <a:off x="7936992" y="4274820"/>
            <a:ext cx="603504" cy="0"/>
          </a:xfrm>
          <a:prstGeom prst="line">
            <a:avLst/>
          </a:prstGeom>
          <a:noFill/>
          <a:ln w="28575">
            <a:solidFill>
              <a:srgbClr val="1F8A8A"/>
            </a:solidFill>
            <a:prstDash val="solid"/>
            <a:headEnd type="none"/>
            <a:tailEnd type="triangle"/>
          </a:ln>
        </p:spPr>
      </p:sp>
      <p:sp>
        <p:nvSpPr>
          <p:cNvPr id="39" name="Shape 37"/>
          <p:cNvSpPr/>
          <p:nvPr/>
        </p:nvSpPr>
        <p:spPr>
          <a:xfrm>
            <a:off x="8540496" y="3566160"/>
            <a:ext cx="3310128" cy="1417320"/>
          </a:xfrm>
          <a:prstGeom prst="roundRect">
            <a:avLst>
              <a:gd name="adj" fmla="val 5161"/>
            </a:avLst>
          </a:prstGeom>
          <a:solidFill>
            <a:srgbClr val="15314B"/>
          </a:solidFill>
          <a:ln w="12700">
            <a:solidFill>
              <a:srgbClr val="D5E0E4"/>
            </a:solidFill>
            <a:prstDash val="solid"/>
          </a:ln>
          <a:effectLst>
            <a:outerShdw blurRad="88900" dist="38100" dir="8100000" algn="bl" rotWithShape="0">
              <a:srgbClr val="9FB2BC">
                <a:alpha val="28000"/>
              </a:srgbClr>
            </a:outerShdw>
          </a:effectLst>
        </p:spPr>
      </p:sp>
      <p:sp>
        <p:nvSpPr>
          <p:cNvPr id="40" name="Text 38"/>
          <p:cNvSpPr/>
          <p:nvPr/>
        </p:nvSpPr>
        <p:spPr>
          <a:xfrm>
            <a:off x="8723376" y="3785616"/>
            <a:ext cx="2944368" cy="566928"/>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Container SHA-256</a:t>
            </a:r>
            <a:endParaRPr lang="en-US" sz="1500" dirty="0"/>
          </a:p>
        </p:txBody>
      </p:sp>
      <p:sp>
        <p:nvSpPr>
          <p:cNvPr id="41" name="Text 39"/>
          <p:cNvSpPr/>
          <p:nvPr/>
        </p:nvSpPr>
        <p:spPr>
          <a:xfrm>
            <a:off x="8723376" y="4352544"/>
            <a:ext cx="2944368" cy="566928"/>
          </a:xfrm>
          <a:prstGeom prst="rect">
            <a:avLst/>
          </a:prstGeom>
          <a:noFill/>
          <a:ln/>
        </p:spPr>
        <p:txBody>
          <a:bodyPr wrap="square" lIns="0" tIns="0" rIns="0" bIns="0" rtlCol="0" anchor="t"/>
          <a:lstStyle/>
          <a:p>
            <a:pPr marL="0" indent="0" algn="ctr">
              <a:lnSpc>
                <a:spcPct val="105000"/>
              </a:lnSpc>
              <a:buNone/>
            </a:pPr>
            <a:r>
              <a:rPr lang="en-US" sz="1150" dirty="0">
                <a:solidFill>
                  <a:srgbClr val="C7D7DD"/>
                </a:solidFill>
                <a:latin typeface="Calibri" pitchFamily="34" charset="0"/>
                <a:ea typeface="Calibri" pitchFamily="34" charset="-122"/>
                <a:cs typeface="Calibri" pitchFamily="34" charset="-120"/>
              </a:rPr>
              <a:t>the single value recorded on the chain-of-custody form</a:t>
            </a:r>
            <a:endParaRPr lang="en-US" sz="1150" dirty="0"/>
          </a:p>
        </p:txBody>
      </p:sp>
      <p:sp>
        <p:nvSpPr>
          <p:cNvPr id="42" name="Text 40"/>
          <p:cNvSpPr/>
          <p:nvPr/>
        </p:nvSpPr>
        <p:spPr>
          <a:xfrm>
            <a:off x="640080" y="5212080"/>
            <a:ext cx="10927080" cy="566928"/>
          </a:xfrm>
          <a:prstGeom prst="rect">
            <a:avLst/>
          </a:prstGeom>
          <a:noFill/>
          <a:ln/>
        </p:spPr>
        <p:txBody>
          <a:bodyPr wrap="square" lIns="0" tIns="0" rIns="0" bIns="0" rtlCol="0" anchor="t"/>
          <a:lstStyle/>
          <a:p>
            <a:pPr marL="0" indent="0" algn="ctr">
              <a:lnSpc>
                <a:spcPct val="108000"/>
              </a:lnSpc>
              <a:buNone/>
            </a:pPr>
            <a:r>
              <a:rPr lang="en-US" sz="1200" i="1" dirty="0">
                <a:solidFill>
                  <a:srgbClr val="6B7C8C"/>
                </a:solidFill>
                <a:latin typeface="Calibri" pitchFamily="34" charset="0"/>
                <a:ea typeface="Calibri" pitchFamily="34" charset="-122"/>
                <a:cs typeface="Calibri" pitchFamily="34" charset="-120"/>
              </a:rPr>
              <a:t>SHA-256 satisfies current ISO/IEC 27037 and NIST guidance; MD5 and SHA-1 let any other tool cross-verify the same evidence without re-hashing. The responder sets the passphrase at acquisition, separating the custodian role from the analyst.</a:t>
            </a:r>
            <a:endParaRPr lang="en-US" sz="1200" dirty="0"/>
          </a:p>
        </p:txBody>
      </p:sp>
      <p:sp>
        <p:nvSpPr>
          <p:cNvPr id="44" name="Text 41"/>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45" name="Text 42"/>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5 · IMPLEMENTATION</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One script, a tiny dependency surface</a:t>
            </a:r>
            <a:endParaRPr lang="en-US" sz="2700" dirty="0"/>
          </a:p>
        </p:txBody>
      </p:sp>
      <p:sp>
        <p:nvSpPr>
          <p:cNvPr id="5" name="Shape 3"/>
          <p:cNvSpPr/>
          <p:nvPr/>
        </p:nvSpPr>
        <p:spPr>
          <a:xfrm>
            <a:off x="640080" y="1600200"/>
            <a:ext cx="5212080" cy="3977640"/>
          </a:xfrm>
          <a:prstGeom prst="roundRect">
            <a:avLst>
              <a:gd name="adj" fmla="val 1839"/>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6" name="Text 4"/>
          <p:cNvSpPr/>
          <p:nvPr/>
        </p:nvSpPr>
        <p:spPr>
          <a:xfrm>
            <a:off x="868680" y="1737360"/>
            <a:ext cx="4754880" cy="292608"/>
          </a:xfrm>
          <a:prstGeom prst="rect">
            <a:avLst/>
          </a:prstGeom>
          <a:noFill/>
          <a:ln/>
        </p:spPr>
        <p:txBody>
          <a:bodyPr wrap="square" lIns="0" tIns="0" rIns="0" bIns="0" rtlCol="0" anchor="ctr"/>
          <a:lstStyle/>
          <a:p>
            <a:pPr marL="0" indent="0">
              <a:buNone/>
            </a:pPr>
            <a:r>
              <a:rPr lang="en-US" sz="1300" b="1" kern="0" spc="100" dirty="0">
                <a:solidFill>
                  <a:srgbClr val="1F8A8A"/>
                </a:solidFill>
                <a:latin typeface="Calibri" pitchFamily="34" charset="0"/>
                <a:ea typeface="Calibri" pitchFamily="34" charset="-122"/>
                <a:cs typeface="Calibri" pitchFamily="34" charset="-120"/>
              </a:rPr>
              <a:t>Build</a:t>
            </a:r>
            <a:endParaRPr lang="en-US" sz="1300" dirty="0"/>
          </a:p>
        </p:txBody>
      </p:sp>
      <p:sp>
        <p:nvSpPr>
          <p:cNvPr id="7" name="Text 5"/>
          <p:cNvSpPr/>
          <p:nvPr/>
        </p:nvSpPr>
        <p:spPr>
          <a:xfrm>
            <a:off x="868680" y="2103120"/>
            <a:ext cx="4800600" cy="3383280"/>
          </a:xfrm>
          <a:prstGeom prst="rect">
            <a:avLst/>
          </a:prstGeom>
          <a:noFill/>
          <a:ln/>
        </p:spPr>
        <p:txBody>
          <a:bodyPr wrap="square" lIns="0" tIns="0" rIns="0" bIns="0" rtlCol="0" anchor="t"/>
          <a:lstStyle/>
          <a:p>
            <a:pPr marL="0" indent="0">
              <a:lnSpc>
                <a:spcPct val="112000"/>
              </a:lnSpc>
              <a:buNone/>
            </a:pPr>
            <a:r>
              <a:rPr lang="en-US" sz="1400" b="1" dirty="0">
                <a:solidFill>
                  <a:srgbClr val="15314B"/>
                </a:solidFill>
                <a:latin typeface="Calibri" pitchFamily="34" charset="0"/>
                <a:ea typeface="Calibri" pitchFamily="34" charset="-122"/>
                <a:cs typeface="Calibri" pitchFamily="34" charset="-120"/>
              </a:rPr>
              <a:t>Single Python file</a:t>
            </a:r>
            <a:endParaRPr lang="en-US" sz="1400" dirty="0"/>
          </a:p>
          <a:p>
            <a:pPr marL="0" indent="0">
              <a:lnSpc>
                <a:spcPct val="112000"/>
              </a:lnSpc>
              <a:spcAft>
                <a:spcPts val="1000"/>
              </a:spcAft>
              <a:buNone/>
            </a:pPr>
            <a:r>
              <a:rPr lang="en-US" sz="1250" dirty="0">
                <a:solidFill>
                  <a:srgbClr val="6B7C8C"/>
                </a:solidFill>
                <a:latin typeface="Calibri" pitchFamily="34" charset="0"/>
                <a:ea typeface="Calibri" pitchFamily="34" charset="-122"/>
                <a:cs typeface="Calibri" pitchFamily="34" charset="-120"/>
              </a:rPr>
              <a:t>Seven modules, partitioned by section comments</a:t>
            </a:r>
            <a:endParaRPr lang="en-US" sz="1400" dirty="0"/>
          </a:p>
          <a:p>
            <a:pPr marL="0" indent="0">
              <a:lnSpc>
                <a:spcPct val="112000"/>
              </a:lnSpc>
              <a:buNone/>
            </a:pPr>
            <a:r>
              <a:rPr lang="en-US" sz="1400" b="1" dirty="0">
                <a:solidFill>
                  <a:srgbClr val="15314B"/>
                </a:solidFill>
                <a:latin typeface="Calibri" pitchFamily="34" charset="0"/>
                <a:ea typeface="Calibri" pitchFamily="34" charset="-122"/>
                <a:cs typeface="Calibri" pitchFamily="34" charset="-120"/>
              </a:rPr>
              <a:t>Dependencies  </a:t>
            </a:r>
            <a:r>
              <a:rPr lang="en-US" sz="1200" dirty="0">
                <a:solidFill>
                  <a:srgbClr val="33475B"/>
                </a:solidFill>
                <a:latin typeface="Consolas" pitchFamily="34" charset="0"/>
                <a:ea typeface="Consolas" pitchFamily="34" charset="-122"/>
                <a:cs typeface="Consolas" pitchFamily="34" charset="-120"/>
              </a:rPr>
              <a:t>psutil · winreg · sqlite3 · hashlib · xlsxwriter · winshell · pyzipper</a:t>
            </a:r>
            <a:endParaRPr lang="en-US" sz="1400" dirty="0"/>
          </a:p>
          <a:p>
            <a:pPr marL="0" indent="0">
              <a:lnSpc>
                <a:spcPct val="112000"/>
              </a:lnSpc>
              <a:buNone/>
            </a:pPr>
            <a:r>
              <a:rPr lang="en-US" sz="1400" b="1" dirty="0">
                <a:solidFill>
                  <a:srgbClr val="15314B"/>
                </a:solidFill>
                <a:latin typeface="Calibri" pitchFamily="34" charset="0"/>
                <a:ea typeface="Calibri" pitchFamily="34" charset="-122"/>
                <a:cs typeface="Calibri" pitchFamily="34" charset="-120"/>
              </a:rPr>
              <a:t>≈ 12 MB total</a:t>
            </a:r>
            <a:r>
              <a:rPr lang="en-US" sz="1250" dirty="0">
                <a:solidFill>
                  <a:srgbClr val="6B7C8C"/>
                </a:solidFill>
                <a:latin typeface="Calibri" pitchFamily="34" charset="0"/>
                <a:ea typeface="Calibri" pitchFamily="34" charset="-122"/>
                <a:cs typeface="Calibri" pitchFamily="34" charset="-120"/>
              </a:rPr>
              <a:t>  ·  pip-installable, no compilation, no kernel driver</a:t>
            </a:r>
            <a:endParaRPr lang="en-US" sz="1400" dirty="0"/>
          </a:p>
          <a:p>
            <a:pPr marL="0" indent="0">
              <a:lnSpc>
                <a:spcPct val="112000"/>
              </a:lnSpc>
              <a:buNone/>
            </a:pPr>
            <a:r>
              <a:rPr lang="en-US" sz="1400" b="1" dirty="0">
                <a:solidFill>
                  <a:srgbClr val="15314B"/>
                </a:solidFill>
                <a:latin typeface="Calibri" pitchFamily="34" charset="0"/>
                <a:ea typeface="Calibri" pitchFamily="34" charset="-122"/>
                <a:cs typeface="Calibri" pitchFamily="34" charset="-120"/>
              </a:rPr>
              <a:t>USB-portable</a:t>
            </a:r>
            <a:r>
              <a:rPr lang="en-US" sz="1250" dirty="0">
                <a:solidFill>
                  <a:srgbClr val="6B7C8C"/>
                </a:solidFill>
                <a:latin typeface="Calibri" pitchFamily="34" charset="0"/>
                <a:ea typeface="Calibri" pitchFamily="34" charset="-122"/>
                <a:cs typeface="Calibri" pitchFamily="34" charset="-120"/>
              </a:rPr>
              <a:t>  ·  runs from an elevated PowerShell prompt on a clean host</a:t>
            </a:r>
            <a:endParaRPr lang="en-US" sz="1400" dirty="0"/>
          </a:p>
        </p:txBody>
      </p:sp>
      <p:sp>
        <p:nvSpPr>
          <p:cNvPr id="8" name="Shape 6"/>
          <p:cNvSpPr/>
          <p:nvPr/>
        </p:nvSpPr>
        <p:spPr>
          <a:xfrm>
            <a:off x="6035040" y="1600200"/>
            <a:ext cx="5513832" cy="1207008"/>
          </a:xfrm>
          <a:prstGeom prst="roundRect">
            <a:avLst>
              <a:gd name="adj" fmla="val 6061"/>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9" name="Shape 7"/>
          <p:cNvSpPr/>
          <p:nvPr/>
        </p:nvSpPr>
        <p:spPr>
          <a:xfrm>
            <a:off x="6035040" y="1600200"/>
            <a:ext cx="82296" cy="1207008"/>
          </a:xfrm>
          <a:prstGeom prst="rect">
            <a:avLst/>
          </a:prstGeom>
          <a:solidFill>
            <a:srgbClr val="1F8A8A"/>
          </a:solidFill>
          <a:ln w="12700">
            <a:solidFill>
              <a:srgbClr val="1F8A8A"/>
            </a:solidFill>
            <a:prstDash val="solid"/>
          </a:ln>
        </p:spPr>
      </p:sp>
      <p:sp>
        <p:nvSpPr>
          <p:cNvPr id="10" name="Text 8"/>
          <p:cNvSpPr/>
          <p:nvPr/>
        </p:nvSpPr>
        <p:spPr>
          <a:xfrm>
            <a:off x="6263640" y="1728216"/>
            <a:ext cx="5120640" cy="365760"/>
          </a:xfrm>
          <a:prstGeom prst="rect">
            <a:avLst/>
          </a:prstGeom>
          <a:noFill/>
          <a:ln/>
        </p:spPr>
        <p:txBody>
          <a:bodyPr wrap="square" lIns="0" tIns="0" rIns="0" bIns="0" rtlCol="0" anchor="ctr"/>
          <a:lstStyle/>
          <a:p>
            <a:pPr marL="0" indent="0">
              <a:buNone/>
            </a:pPr>
            <a:r>
              <a:rPr lang="en-US" sz="1500" b="1" dirty="0">
                <a:solidFill>
                  <a:srgbClr val="15314B"/>
                </a:solidFill>
                <a:latin typeface="Calibri" pitchFamily="34" charset="0"/>
                <a:ea typeface="Calibri" pitchFamily="34" charset="-122"/>
                <a:cs typeface="Calibri" pitchFamily="34" charset="-120"/>
              </a:rPr>
              <a:t>Copy-before-query</a:t>
            </a:r>
            <a:endParaRPr lang="en-US" sz="1500" dirty="0"/>
          </a:p>
        </p:txBody>
      </p:sp>
      <p:sp>
        <p:nvSpPr>
          <p:cNvPr id="11" name="Text 9"/>
          <p:cNvSpPr/>
          <p:nvPr/>
        </p:nvSpPr>
        <p:spPr>
          <a:xfrm>
            <a:off x="6263640" y="2093976"/>
            <a:ext cx="5120640" cy="658368"/>
          </a:xfrm>
          <a:prstGeom prst="rect">
            <a:avLst/>
          </a:prstGeom>
          <a:noFill/>
          <a:ln/>
        </p:spPr>
        <p:txBody>
          <a:bodyPr wrap="square" lIns="0" tIns="0" rIns="0" bIns="0" rtlCol="0" anchor="t"/>
          <a:lstStyle/>
          <a:p>
            <a:pPr marL="0" indent="0">
              <a:lnSpc>
                <a:spcPct val="108000"/>
              </a:lnSpc>
              <a:buNone/>
            </a:pPr>
            <a:r>
              <a:rPr lang="en-US" sz="1250" dirty="0">
                <a:solidFill>
                  <a:srgbClr val="33475B"/>
                </a:solidFill>
                <a:latin typeface="Calibri" pitchFamily="34" charset="0"/>
                <a:ea typeface="Calibri" pitchFamily="34" charset="-122"/>
                <a:cs typeface="Calibri" pitchFamily="34" charset="-120"/>
              </a:rPr>
              <a:t>A live browser locks its SQLite store, so the file is copied first — querying in place risks corruption.</a:t>
            </a:r>
            <a:endParaRPr lang="en-US" sz="1250" dirty="0"/>
          </a:p>
        </p:txBody>
      </p:sp>
      <p:sp>
        <p:nvSpPr>
          <p:cNvPr id="12" name="Shape 10"/>
          <p:cNvSpPr/>
          <p:nvPr/>
        </p:nvSpPr>
        <p:spPr>
          <a:xfrm>
            <a:off x="6035040" y="2990088"/>
            <a:ext cx="5513832" cy="1207008"/>
          </a:xfrm>
          <a:prstGeom prst="roundRect">
            <a:avLst>
              <a:gd name="adj" fmla="val 6061"/>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13" name="Shape 11"/>
          <p:cNvSpPr/>
          <p:nvPr/>
        </p:nvSpPr>
        <p:spPr>
          <a:xfrm>
            <a:off x="6035040" y="2990088"/>
            <a:ext cx="82296" cy="1207008"/>
          </a:xfrm>
          <a:prstGeom prst="rect">
            <a:avLst/>
          </a:prstGeom>
          <a:solidFill>
            <a:srgbClr val="1F8A8A"/>
          </a:solidFill>
          <a:ln w="12700">
            <a:solidFill>
              <a:srgbClr val="1F8A8A"/>
            </a:solidFill>
            <a:prstDash val="solid"/>
          </a:ln>
        </p:spPr>
      </p:sp>
      <p:sp>
        <p:nvSpPr>
          <p:cNvPr id="14" name="Text 12"/>
          <p:cNvSpPr/>
          <p:nvPr/>
        </p:nvSpPr>
        <p:spPr>
          <a:xfrm>
            <a:off x="6263640" y="3118104"/>
            <a:ext cx="5120640" cy="365760"/>
          </a:xfrm>
          <a:prstGeom prst="rect">
            <a:avLst/>
          </a:prstGeom>
          <a:noFill/>
          <a:ln/>
        </p:spPr>
        <p:txBody>
          <a:bodyPr wrap="square" lIns="0" tIns="0" rIns="0" bIns="0" rtlCol="0" anchor="ctr"/>
          <a:lstStyle/>
          <a:p>
            <a:pPr marL="0" indent="0">
              <a:buNone/>
            </a:pPr>
            <a:r>
              <a:rPr lang="en-US" sz="1500" b="1" dirty="0">
                <a:solidFill>
                  <a:srgbClr val="15314B"/>
                </a:solidFill>
                <a:latin typeface="Calibri" pitchFamily="34" charset="0"/>
                <a:ea typeface="Calibri" pitchFamily="34" charset="-122"/>
                <a:cs typeface="Calibri" pitchFamily="34" charset="-120"/>
              </a:rPr>
              <a:t>Copy EVTX raw</a:t>
            </a:r>
            <a:endParaRPr lang="en-US" sz="1500" dirty="0"/>
          </a:p>
        </p:txBody>
      </p:sp>
      <p:sp>
        <p:nvSpPr>
          <p:cNvPr id="15" name="Text 13"/>
          <p:cNvSpPr/>
          <p:nvPr/>
        </p:nvSpPr>
        <p:spPr>
          <a:xfrm>
            <a:off x="6263640" y="3483864"/>
            <a:ext cx="5120640" cy="658368"/>
          </a:xfrm>
          <a:prstGeom prst="rect">
            <a:avLst/>
          </a:prstGeom>
          <a:noFill/>
          <a:ln/>
        </p:spPr>
        <p:txBody>
          <a:bodyPr wrap="square" lIns="0" tIns="0" rIns="0" bIns="0" rtlCol="0" anchor="t"/>
          <a:lstStyle/>
          <a:p>
            <a:pPr marL="0" indent="0">
              <a:lnSpc>
                <a:spcPct val="108000"/>
              </a:lnSpc>
              <a:buNone/>
            </a:pPr>
            <a:r>
              <a:rPr lang="en-US" sz="1250" dirty="0">
                <a:solidFill>
                  <a:srgbClr val="33475B"/>
                </a:solidFill>
                <a:latin typeface="Calibri" pitchFamily="34" charset="0"/>
                <a:ea typeface="Calibri" pitchFamily="34" charset="-122"/>
                <a:cs typeface="Calibri" pitchFamily="34" charset="-120"/>
              </a:rPr>
              <a:t>Event logs are copied, not parsed: analysts re-parse them natively anyway, and it avoids a dependency.</a:t>
            </a:r>
            <a:endParaRPr lang="en-US" sz="1250" dirty="0"/>
          </a:p>
        </p:txBody>
      </p:sp>
      <p:sp>
        <p:nvSpPr>
          <p:cNvPr id="16" name="Shape 14"/>
          <p:cNvSpPr/>
          <p:nvPr/>
        </p:nvSpPr>
        <p:spPr>
          <a:xfrm>
            <a:off x="6035040" y="4379976"/>
            <a:ext cx="5513832" cy="1207008"/>
          </a:xfrm>
          <a:prstGeom prst="roundRect">
            <a:avLst>
              <a:gd name="adj" fmla="val 6061"/>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17" name="Shape 15"/>
          <p:cNvSpPr/>
          <p:nvPr/>
        </p:nvSpPr>
        <p:spPr>
          <a:xfrm>
            <a:off x="6035040" y="4379976"/>
            <a:ext cx="82296" cy="1207008"/>
          </a:xfrm>
          <a:prstGeom prst="rect">
            <a:avLst/>
          </a:prstGeom>
          <a:solidFill>
            <a:srgbClr val="1F8A8A"/>
          </a:solidFill>
          <a:ln w="12700">
            <a:solidFill>
              <a:srgbClr val="1F8A8A"/>
            </a:solidFill>
            <a:prstDash val="solid"/>
          </a:ln>
        </p:spPr>
      </p:sp>
      <p:sp>
        <p:nvSpPr>
          <p:cNvPr id="18" name="Text 16"/>
          <p:cNvSpPr/>
          <p:nvPr/>
        </p:nvSpPr>
        <p:spPr>
          <a:xfrm>
            <a:off x="6263640" y="4507992"/>
            <a:ext cx="5120640" cy="365760"/>
          </a:xfrm>
          <a:prstGeom prst="rect">
            <a:avLst/>
          </a:prstGeom>
          <a:noFill/>
          <a:ln/>
        </p:spPr>
        <p:txBody>
          <a:bodyPr wrap="square" lIns="0" tIns="0" rIns="0" bIns="0" rtlCol="0" anchor="ctr"/>
          <a:lstStyle/>
          <a:p>
            <a:pPr marL="0" indent="0">
              <a:buNone/>
            </a:pPr>
            <a:r>
              <a:rPr lang="en-US" sz="1500" b="1" dirty="0">
                <a:solidFill>
                  <a:srgbClr val="15314B"/>
                </a:solidFill>
                <a:latin typeface="Calibri" pitchFamily="34" charset="0"/>
                <a:ea typeface="Calibri" pitchFamily="34" charset="-122"/>
                <a:cs typeface="Calibri" pitchFamily="34" charset="-120"/>
              </a:rPr>
              <a:t>Hash every executable</a:t>
            </a:r>
            <a:endParaRPr lang="en-US" sz="1500" dirty="0"/>
          </a:p>
        </p:txBody>
      </p:sp>
      <p:sp>
        <p:nvSpPr>
          <p:cNvPr id="19" name="Text 17"/>
          <p:cNvSpPr/>
          <p:nvPr/>
        </p:nvSpPr>
        <p:spPr>
          <a:xfrm>
            <a:off x="6263640" y="4873752"/>
            <a:ext cx="5120640" cy="658368"/>
          </a:xfrm>
          <a:prstGeom prst="rect">
            <a:avLst/>
          </a:prstGeom>
          <a:noFill/>
          <a:ln/>
        </p:spPr>
        <p:txBody>
          <a:bodyPr wrap="square" lIns="0" tIns="0" rIns="0" bIns="0" rtlCol="0" anchor="t"/>
          <a:lstStyle/>
          <a:p>
            <a:pPr marL="0" indent="0">
              <a:lnSpc>
                <a:spcPct val="108000"/>
              </a:lnSpc>
              <a:buNone/>
            </a:pPr>
            <a:r>
              <a:rPr lang="en-US" sz="1250" dirty="0">
                <a:solidFill>
                  <a:srgbClr val="33475B"/>
                </a:solidFill>
                <a:latin typeface="Calibri" pitchFamily="34" charset="0"/>
                <a:ea typeface="Calibri" pitchFamily="34" charset="-122"/>
                <a:cs typeface="Calibri" pitchFamily="34" charset="-120"/>
              </a:rPr>
              <a:t>Each process image gets MD5/SHA-1/SHA-256, enabling later correlation against threat intelligence.</a:t>
            </a:r>
            <a:endParaRPr lang="en-US" sz="1250" dirty="0"/>
          </a:p>
        </p:txBody>
      </p:sp>
      <p:sp>
        <p:nvSpPr>
          <p:cNvPr id="21" name="Text 18"/>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22" name="Text 19"/>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6 · RESULTS</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Artefact coverage against ground truth</a:t>
            </a:r>
            <a:endParaRPr lang="en-US" sz="2700" dirty="0"/>
          </a:p>
        </p:txBody>
      </p:sp>
      <p:graphicFrame>
        <p:nvGraphicFramePr>
          <p:cNvPr id="5" name="Chart 0"/>
          <p:cNvGraphicFramePr/>
          <p:nvPr/>
        </p:nvGraphicFramePr>
        <p:xfrm>
          <a:off x="548640" y="1600200"/>
          <a:ext cx="7040880" cy="4023360"/>
        </p:xfrm>
        <a:graphic>
          <a:graphicData uri="http://schemas.openxmlformats.org/drawingml/2006/chart">
            <c:chart xmlns:c="http://schemas.openxmlformats.org/drawingml/2006/chart" xmlns:r="http://schemas.openxmlformats.org/officeDocument/2006/relationships" r:id="rId3"/>
          </a:graphicData>
        </a:graphic>
      </p:graphicFrame>
      <p:sp>
        <p:nvSpPr>
          <p:cNvPr id="6" name="Shape 3"/>
          <p:cNvSpPr/>
          <p:nvPr/>
        </p:nvSpPr>
        <p:spPr>
          <a:xfrm>
            <a:off x="7955280" y="1627632"/>
            <a:ext cx="3611880" cy="950976"/>
          </a:xfrm>
          <a:prstGeom prst="roundRect">
            <a:avLst>
              <a:gd name="adj" fmla="val 7692"/>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7" name="Text 4"/>
          <p:cNvSpPr/>
          <p:nvPr/>
        </p:nvSpPr>
        <p:spPr>
          <a:xfrm>
            <a:off x="8119872" y="1737360"/>
            <a:ext cx="1554480" cy="731520"/>
          </a:xfrm>
          <a:prstGeom prst="rect">
            <a:avLst/>
          </a:prstGeom>
          <a:noFill/>
          <a:ln/>
        </p:spPr>
        <p:txBody>
          <a:bodyPr wrap="square" lIns="0" tIns="0" rIns="0" bIns="0" rtlCol="0" anchor="ctr"/>
          <a:lstStyle/>
          <a:p>
            <a:pPr marL="0" indent="0" algn="ctr">
              <a:buNone/>
            </a:pPr>
            <a:r>
              <a:rPr lang="en-US" sz="2800" b="1" dirty="0">
                <a:solidFill>
                  <a:srgbClr val="1F8A8A"/>
                </a:solidFill>
                <a:latin typeface="Georgia" pitchFamily="34" charset="0"/>
                <a:ea typeface="Georgia" pitchFamily="34" charset="-122"/>
                <a:cs typeface="Georgia" pitchFamily="34" charset="-120"/>
              </a:rPr>
              <a:t>8 / 9</a:t>
            </a:r>
            <a:endParaRPr lang="en-US" sz="2800" dirty="0"/>
          </a:p>
        </p:txBody>
      </p:sp>
      <p:sp>
        <p:nvSpPr>
          <p:cNvPr id="8" name="Text 5"/>
          <p:cNvSpPr/>
          <p:nvPr/>
        </p:nvSpPr>
        <p:spPr>
          <a:xfrm>
            <a:off x="9582912" y="1719072"/>
            <a:ext cx="1828800" cy="768096"/>
          </a:xfrm>
          <a:prstGeom prst="rect">
            <a:avLst/>
          </a:prstGeom>
          <a:noFill/>
          <a:ln/>
        </p:spPr>
        <p:txBody>
          <a:bodyPr wrap="square" lIns="0" tIns="0" rIns="0" bIns="0" rtlCol="0" anchor="ctr"/>
          <a:lstStyle/>
          <a:p>
            <a:pPr marL="0" indent="0">
              <a:lnSpc>
                <a:spcPct val="105000"/>
              </a:lnSpc>
              <a:buNone/>
            </a:pPr>
            <a:r>
              <a:rPr lang="en-US" sz="1250" dirty="0">
                <a:solidFill>
                  <a:srgbClr val="33475B"/>
                </a:solidFill>
                <a:latin typeface="Calibri" pitchFamily="34" charset="0"/>
                <a:ea typeface="Calibri" pitchFamily="34" charset="-122"/>
                <a:cs typeface="Calibri" pitchFamily="34" charset="-120"/>
              </a:rPr>
              <a:t>categories at 100% coverage</a:t>
            </a:r>
            <a:endParaRPr lang="en-US" sz="1250" dirty="0"/>
          </a:p>
        </p:txBody>
      </p:sp>
      <p:sp>
        <p:nvSpPr>
          <p:cNvPr id="9" name="Shape 6"/>
          <p:cNvSpPr/>
          <p:nvPr/>
        </p:nvSpPr>
        <p:spPr>
          <a:xfrm>
            <a:off x="7955280" y="2688336"/>
            <a:ext cx="3611880" cy="950976"/>
          </a:xfrm>
          <a:prstGeom prst="roundRect">
            <a:avLst>
              <a:gd name="adj" fmla="val 7692"/>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0" name="Text 7"/>
          <p:cNvSpPr/>
          <p:nvPr/>
        </p:nvSpPr>
        <p:spPr>
          <a:xfrm>
            <a:off x="8119872" y="2798064"/>
            <a:ext cx="1554480" cy="731520"/>
          </a:xfrm>
          <a:prstGeom prst="rect">
            <a:avLst/>
          </a:prstGeom>
          <a:noFill/>
          <a:ln/>
        </p:spPr>
        <p:txBody>
          <a:bodyPr wrap="square" lIns="0" tIns="0" rIns="0" bIns="0" rtlCol="0" anchor="ctr"/>
          <a:lstStyle/>
          <a:p>
            <a:pPr marL="0" indent="0" algn="ctr">
              <a:buNone/>
            </a:pPr>
            <a:r>
              <a:rPr lang="en-US" sz="2800" b="1" dirty="0">
                <a:solidFill>
                  <a:srgbClr val="15314B"/>
                </a:solidFill>
                <a:latin typeface="Georgia" pitchFamily="34" charset="0"/>
                <a:ea typeface="Georgia" pitchFamily="34" charset="-122"/>
                <a:cs typeface="Georgia" pitchFamily="34" charset="-120"/>
              </a:rPr>
              <a:t>1,418</a:t>
            </a:r>
            <a:endParaRPr lang="en-US" sz="2800" dirty="0"/>
          </a:p>
        </p:txBody>
      </p:sp>
      <p:sp>
        <p:nvSpPr>
          <p:cNvPr id="11" name="Text 8"/>
          <p:cNvSpPr/>
          <p:nvPr/>
        </p:nvSpPr>
        <p:spPr>
          <a:xfrm>
            <a:off x="9582912" y="2779776"/>
            <a:ext cx="1828800" cy="768096"/>
          </a:xfrm>
          <a:prstGeom prst="rect">
            <a:avLst/>
          </a:prstGeom>
          <a:noFill/>
          <a:ln/>
        </p:spPr>
        <p:txBody>
          <a:bodyPr wrap="square" lIns="0" tIns="0" rIns="0" bIns="0" rtlCol="0" anchor="ctr"/>
          <a:lstStyle/>
          <a:p>
            <a:pPr marL="0" indent="0">
              <a:lnSpc>
                <a:spcPct val="105000"/>
              </a:lnSpc>
              <a:buNone/>
            </a:pPr>
            <a:r>
              <a:rPr lang="en-US" sz="1250" dirty="0">
                <a:solidFill>
                  <a:srgbClr val="33475B"/>
                </a:solidFill>
                <a:latin typeface="Calibri" pitchFamily="34" charset="0"/>
                <a:ea typeface="Calibri" pitchFamily="34" charset="-122"/>
                <a:cs typeface="Calibri" pitchFamily="34" charset="-120"/>
              </a:rPr>
              <a:t>artefacts hashed per run</a:t>
            </a:r>
            <a:endParaRPr lang="en-US" sz="1250" dirty="0"/>
          </a:p>
        </p:txBody>
      </p:sp>
      <p:sp>
        <p:nvSpPr>
          <p:cNvPr id="12" name="Shape 9"/>
          <p:cNvSpPr/>
          <p:nvPr/>
        </p:nvSpPr>
        <p:spPr>
          <a:xfrm>
            <a:off x="7955280" y="3749040"/>
            <a:ext cx="3611880" cy="950976"/>
          </a:xfrm>
          <a:prstGeom prst="roundRect">
            <a:avLst>
              <a:gd name="adj" fmla="val 7692"/>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3" name="Text 10"/>
          <p:cNvSpPr/>
          <p:nvPr/>
        </p:nvSpPr>
        <p:spPr>
          <a:xfrm>
            <a:off x="8119872" y="3858768"/>
            <a:ext cx="1554480" cy="731520"/>
          </a:xfrm>
          <a:prstGeom prst="rect">
            <a:avLst/>
          </a:prstGeom>
          <a:noFill/>
          <a:ln/>
        </p:spPr>
        <p:txBody>
          <a:bodyPr wrap="square" lIns="0" tIns="0" rIns="0" bIns="0" rtlCol="0" anchor="ctr"/>
          <a:lstStyle/>
          <a:p>
            <a:pPr marL="0" indent="0" algn="ctr">
              <a:buNone/>
            </a:pPr>
            <a:r>
              <a:rPr lang="en-US" sz="2800" b="1" dirty="0">
                <a:solidFill>
                  <a:srgbClr val="1F8A8A"/>
                </a:solidFill>
                <a:latin typeface="Georgia" pitchFamily="34" charset="0"/>
                <a:ea typeface="Georgia" pitchFamily="34" charset="-122"/>
                <a:cs typeface="Georgia" pitchFamily="34" charset="-120"/>
              </a:rPr>
              <a:t>100%</a:t>
            </a:r>
            <a:endParaRPr lang="en-US" sz="2800" dirty="0"/>
          </a:p>
        </p:txBody>
      </p:sp>
      <p:sp>
        <p:nvSpPr>
          <p:cNvPr id="14" name="Text 11"/>
          <p:cNvSpPr/>
          <p:nvPr/>
        </p:nvSpPr>
        <p:spPr>
          <a:xfrm>
            <a:off x="9582912" y="3840480"/>
            <a:ext cx="1828800" cy="768096"/>
          </a:xfrm>
          <a:prstGeom prst="rect">
            <a:avLst/>
          </a:prstGeom>
          <a:noFill/>
          <a:ln/>
        </p:spPr>
        <p:txBody>
          <a:bodyPr wrap="square" lIns="0" tIns="0" rIns="0" bIns="0" rtlCol="0" anchor="ctr"/>
          <a:lstStyle/>
          <a:p>
            <a:pPr marL="0" indent="0">
              <a:lnSpc>
                <a:spcPct val="105000"/>
              </a:lnSpc>
              <a:buNone/>
            </a:pPr>
            <a:r>
              <a:rPr lang="en-US" sz="1250" dirty="0">
                <a:solidFill>
                  <a:srgbClr val="33475B"/>
                </a:solidFill>
                <a:latin typeface="Calibri" pitchFamily="34" charset="0"/>
                <a:ea typeface="Calibri" pitchFamily="34" charset="-122"/>
                <a:cs typeface="Calibri" pitchFamily="34" charset="-120"/>
              </a:rPr>
              <a:t>SHA-256 match on re-verification</a:t>
            </a:r>
            <a:endParaRPr lang="en-US" sz="1250" dirty="0"/>
          </a:p>
        </p:txBody>
      </p:sp>
      <p:sp>
        <p:nvSpPr>
          <p:cNvPr id="15" name="Shape 12"/>
          <p:cNvSpPr/>
          <p:nvPr/>
        </p:nvSpPr>
        <p:spPr>
          <a:xfrm>
            <a:off x="7955280" y="4809744"/>
            <a:ext cx="3611880" cy="950976"/>
          </a:xfrm>
          <a:prstGeom prst="roundRect">
            <a:avLst>
              <a:gd name="adj" fmla="val 7692"/>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6" name="Text 13"/>
          <p:cNvSpPr/>
          <p:nvPr/>
        </p:nvSpPr>
        <p:spPr>
          <a:xfrm>
            <a:off x="8119872" y="4919472"/>
            <a:ext cx="1554480" cy="731520"/>
          </a:xfrm>
          <a:prstGeom prst="rect">
            <a:avLst/>
          </a:prstGeom>
          <a:noFill/>
          <a:ln/>
        </p:spPr>
        <p:txBody>
          <a:bodyPr wrap="square" lIns="0" tIns="0" rIns="0" bIns="0" rtlCol="0" anchor="ctr"/>
          <a:lstStyle/>
          <a:p>
            <a:pPr marL="0" indent="0" algn="ctr">
              <a:buNone/>
            </a:pPr>
            <a:r>
              <a:rPr lang="en-US" sz="2800" b="1" dirty="0">
                <a:solidFill>
                  <a:srgbClr val="15314B"/>
                </a:solidFill>
                <a:latin typeface="Georgia" pitchFamily="34" charset="0"/>
                <a:ea typeface="Georgia" pitchFamily="34" charset="-122"/>
                <a:cs typeface="Georgia" pitchFamily="34" charset="-120"/>
              </a:rPr>
              <a:t>0</a:t>
            </a:r>
            <a:endParaRPr lang="en-US" sz="2800" dirty="0"/>
          </a:p>
        </p:txBody>
      </p:sp>
      <p:sp>
        <p:nvSpPr>
          <p:cNvPr id="17" name="Text 14"/>
          <p:cNvSpPr/>
          <p:nvPr/>
        </p:nvSpPr>
        <p:spPr>
          <a:xfrm>
            <a:off x="9582912" y="4901184"/>
            <a:ext cx="1828800" cy="768096"/>
          </a:xfrm>
          <a:prstGeom prst="rect">
            <a:avLst/>
          </a:prstGeom>
          <a:noFill/>
          <a:ln/>
        </p:spPr>
        <p:txBody>
          <a:bodyPr wrap="square" lIns="0" tIns="0" rIns="0" bIns="0" rtlCol="0" anchor="ctr"/>
          <a:lstStyle/>
          <a:p>
            <a:pPr marL="0" indent="0">
              <a:lnSpc>
                <a:spcPct val="105000"/>
              </a:lnSpc>
              <a:buNone/>
            </a:pPr>
            <a:r>
              <a:rPr lang="en-US" sz="1250" dirty="0">
                <a:solidFill>
                  <a:srgbClr val="33475B"/>
                </a:solidFill>
                <a:latin typeface="Calibri" pitchFamily="34" charset="0"/>
                <a:ea typeface="Calibri" pitchFamily="34" charset="-122"/>
                <a:cs typeface="Calibri" pitchFamily="34" charset="-120"/>
              </a:rPr>
              <a:t>hash mismatches across all runs</a:t>
            </a:r>
            <a:endParaRPr lang="en-US" sz="1250" dirty="0"/>
          </a:p>
        </p:txBody>
      </p:sp>
      <p:sp>
        <p:nvSpPr>
          <p:cNvPr id="18" name="Text 15"/>
          <p:cNvSpPr/>
          <p:nvPr/>
        </p:nvSpPr>
        <p:spPr>
          <a:xfrm>
            <a:off x="640080" y="5742432"/>
            <a:ext cx="10881360" cy="502920"/>
          </a:xfrm>
          <a:prstGeom prst="rect">
            <a:avLst/>
          </a:prstGeom>
          <a:noFill/>
          <a:ln/>
        </p:spPr>
        <p:txBody>
          <a:bodyPr wrap="square" lIns="0" tIns="0" rIns="0" bIns="0" rtlCol="0" anchor="t"/>
          <a:lstStyle/>
          <a:p>
            <a:pPr marL="0" indent="0">
              <a:lnSpc>
                <a:spcPct val="105000"/>
              </a:lnSpc>
              <a:buNone/>
            </a:pPr>
            <a:r>
              <a:rPr lang="en-US" sz="1150" i="1" dirty="0">
                <a:solidFill>
                  <a:srgbClr val="6B7C8C"/>
                </a:solidFill>
                <a:latin typeface="Calibri" pitchFamily="34" charset="0"/>
                <a:ea typeface="Calibri" pitchFamily="34" charset="-122"/>
                <a:cs typeface="Calibri" pitchFamily="34" charset="-120"/>
              </a:rPr>
              <a:t>The single 96% (running processes) is the live-volatility window — short-lived system tasks that started and stopped between baseline and capture; under the &lt;5% expected for sequential enumeration.</a:t>
            </a:r>
            <a:endParaRPr lang="en-US" sz="1150" dirty="0"/>
          </a:p>
        </p:txBody>
      </p:sp>
      <p:sp>
        <p:nvSpPr>
          <p:cNvPr id="20" name="Text 16"/>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21" name="Text 17"/>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6–7 · RESULTS</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Acquisition speed and three-year cost</a:t>
            </a:r>
            <a:endParaRPr lang="en-US" sz="2700" dirty="0"/>
          </a:p>
        </p:txBody>
      </p:sp>
      <p:sp>
        <p:nvSpPr>
          <p:cNvPr id="5" name="Text 3"/>
          <p:cNvSpPr/>
          <p:nvPr/>
        </p:nvSpPr>
        <p:spPr>
          <a:xfrm>
            <a:off x="502920" y="1481328"/>
            <a:ext cx="5577840" cy="274320"/>
          </a:xfrm>
          <a:prstGeom prst="rect">
            <a:avLst/>
          </a:prstGeom>
          <a:noFill/>
          <a:ln/>
        </p:spPr>
        <p:txBody>
          <a:bodyPr wrap="square" lIns="0" tIns="0" rIns="0" bIns="0" rtlCol="0" anchor="ctr"/>
          <a:lstStyle/>
          <a:p>
            <a:pPr marL="0" indent="0">
              <a:buNone/>
            </a:pPr>
            <a:r>
              <a:rPr lang="en-US" sz="1100" b="1" kern="0" spc="100" dirty="0">
                <a:solidFill>
                  <a:srgbClr val="1F8A8A"/>
                </a:solidFill>
                <a:latin typeface="Calibri" pitchFamily="34" charset="0"/>
                <a:ea typeface="Calibri" pitchFamily="34" charset="-122"/>
                <a:cs typeface="Calibri" pitchFamily="34" charset="-120"/>
              </a:rPr>
              <a:t>END-TO-END SPEED  ·  SECONDS (LOWER IS BETTER)</a:t>
            </a:r>
            <a:endParaRPr lang="en-US" sz="1100" dirty="0"/>
          </a:p>
        </p:txBody>
      </p:sp>
      <p:graphicFrame>
        <p:nvGraphicFramePr>
          <p:cNvPr id="6" name="Chart 0"/>
          <p:cNvGraphicFramePr/>
          <p:nvPr/>
        </p:nvGraphicFramePr>
        <p:xfrm>
          <a:off x="457200" y="1783080"/>
          <a:ext cx="5577840" cy="352044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4"/>
          <p:cNvSpPr/>
          <p:nvPr/>
        </p:nvSpPr>
        <p:spPr>
          <a:xfrm>
            <a:off x="6263640" y="1481328"/>
            <a:ext cx="5577840" cy="274320"/>
          </a:xfrm>
          <a:prstGeom prst="rect">
            <a:avLst/>
          </a:prstGeom>
          <a:noFill/>
          <a:ln/>
        </p:spPr>
        <p:txBody>
          <a:bodyPr wrap="square" lIns="0" tIns="0" rIns="0" bIns="0" rtlCol="0" anchor="ctr"/>
          <a:lstStyle/>
          <a:p>
            <a:pPr marL="0" indent="0">
              <a:buNone/>
            </a:pPr>
            <a:r>
              <a:rPr lang="en-US" sz="1100" b="1" kern="0" spc="100" dirty="0">
                <a:solidFill>
                  <a:srgbClr val="1F8A8A"/>
                </a:solidFill>
                <a:latin typeface="Calibri" pitchFamily="34" charset="0"/>
                <a:ea typeface="Calibri" pitchFamily="34" charset="-122"/>
                <a:cs typeface="Calibri" pitchFamily="34" charset="-120"/>
              </a:rPr>
              <a:t>THREE-YEAR TOTAL COST OF OWNERSHIP  ·  USD</a:t>
            </a:r>
            <a:endParaRPr lang="en-US" sz="1100" dirty="0"/>
          </a:p>
        </p:txBody>
      </p:sp>
      <p:graphicFrame>
        <p:nvGraphicFramePr>
          <p:cNvPr id="8" name="Chart 1"/>
          <p:cNvGraphicFramePr/>
          <p:nvPr/>
        </p:nvGraphicFramePr>
        <p:xfrm>
          <a:off x="6217920" y="1783080"/>
          <a:ext cx="5623560" cy="3520440"/>
        </p:xfrm>
        <a:graphic>
          <a:graphicData uri="http://schemas.openxmlformats.org/drawingml/2006/chart">
            <c:chart xmlns:c="http://schemas.openxmlformats.org/drawingml/2006/chart" xmlns:r="http://schemas.openxmlformats.org/officeDocument/2006/relationships" r:id="rId4"/>
          </a:graphicData>
        </a:graphic>
      </p:graphicFrame>
      <p:sp>
        <p:nvSpPr>
          <p:cNvPr id="9" name="Shape 5"/>
          <p:cNvSpPr/>
          <p:nvPr/>
        </p:nvSpPr>
        <p:spPr>
          <a:xfrm>
            <a:off x="640080" y="5440680"/>
            <a:ext cx="5349240" cy="841248"/>
          </a:xfrm>
          <a:prstGeom prst="roundRect">
            <a:avLst>
              <a:gd name="adj" fmla="val 8696"/>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0" name="Text 6"/>
          <p:cNvSpPr/>
          <p:nvPr/>
        </p:nvSpPr>
        <p:spPr>
          <a:xfrm>
            <a:off x="822960" y="5468112"/>
            <a:ext cx="5029200" cy="786384"/>
          </a:xfrm>
          <a:prstGeom prst="rect">
            <a:avLst/>
          </a:prstGeom>
          <a:noFill/>
          <a:ln/>
        </p:spPr>
        <p:txBody>
          <a:bodyPr wrap="square" lIns="0" tIns="0" rIns="0" bIns="0" rtlCol="0" anchor="ctr"/>
          <a:lstStyle/>
          <a:p>
            <a:pPr marL="0" indent="0">
              <a:lnSpc>
                <a:spcPct val="105000"/>
              </a:lnSpc>
              <a:buNone/>
            </a:pPr>
            <a:r>
              <a:rPr lang="en-US" sz="1100" b="1" dirty="0">
                <a:solidFill>
                  <a:srgbClr val="176B6B"/>
                </a:solidFill>
                <a:latin typeface="Calibri" pitchFamily="34" charset="0"/>
                <a:ea typeface="Calibri" pitchFamily="34" charset="-122"/>
                <a:cs typeface="Calibri" pitchFamily="34" charset="-120"/>
              </a:rPr>
              <a:t>Under a minute </a:t>
            </a:r>
            <a:r>
              <a:rPr lang="en-US" sz="1100" dirty="0">
                <a:solidFill>
                  <a:srgbClr val="33475B"/>
                </a:solidFill>
                <a:latin typeface="Calibri" pitchFamily="34" charset="0"/>
                <a:ea typeface="Calibri" pitchFamily="34" charset="-122"/>
                <a:cs typeface="Calibri" pitchFamily="34" charset="-120"/>
              </a:rPr>
              <a:t>on both machines (&lt; 160 MB memory), inside the two-minute window where volatile evidence stays reliable. AXIOM collects a broader set, so it is not perfectly like-for-like.</a:t>
            </a:r>
            <a:endParaRPr lang="en-US" sz="1100" dirty="0"/>
          </a:p>
        </p:txBody>
      </p:sp>
      <p:sp>
        <p:nvSpPr>
          <p:cNvPr id="11" name="Shape 7"/>
          <p:cNvSpPr/>
          <p:nvPr/>
        </p:nvSpPr>
        <p:spPr>
          <a:xfrm>
            <a:off x="6199632" y="5440680"/>
            <a:ext cx="5349240" cy="841248"/>
          </a:xfrm>
          <a:prstGeom prst="roundRect">
            <a:avLst>
              <a:gd name="adj" fmla="val 8696"/>
            </a:avLst>
          </a:prstGeom>
          <a:solidFill>
            <a:srgbClr val="15314B"/>
          </a:solidFill>
          <a:ln w="12700">
            <a:solidFill>
              <a:srgbClr val="D5E0E4"/>
            </a:solidFill>
            <a:prstDash val="solid"/>
          </a:ln>
          <a:effectLst>
            <a:outerShdw blurRad="88900" dist="38100" dir="8100000" algn="bl" rotWithShape="0">
              <a:srgbClr val="9FB2BC">
                <a:alpha val="28000"/>
              </a:srgbClr>
            </a:outerShdw>
          </a:effectLst>
        </p:spPr>
      </p:sp>
      <p:sp>
        <p:nvSpPr>
          <p:cNvPr id="12" name="Text 8"/>
          <p:cNvSpPr/>
          <p:nvPr/>
        </p:nvSpPr>
        <p:spPr>
          <a:xfrm>
            <a:off x="6382512" y="5468112"/>
            <a:ext cx="5029200" cy="786384"/>
          </a:xfrm>
          <a:prstGeom prst="rect">
            <a:avLst/>
          </a:prstGeom>
          <a:noFill/>
          <a:ln/>
        </p:spPr>
        <p:txBody>
          <a:bodyPr wrap="square" lIns="0" tIns="0" rIns="0" bIns="0" rtlCol="0" anchor="ctr"/>
          <a:lstStyle/>
          <a:p>
            <a:pPr marL="0" indent="0">
              <a:lnSpc>
                <a:spcPct val="105000"/>
              </a:lnSpc>
              <a:buNone/>
            </a:pPr>
            <a:r>
              <a:rPr lang="en-US" sz="1100" b="1" dirty="0">
                <a:solidFill>
                  <a:srgbClr val="3FB6B6"/>
                </a:solidFill>
                <a:latin typeface="Calibri" pitchFamily="34" charset="0"/>
                <a:ea typeface="Calibri" pitchFamily="34" charset="-122"/>
                <a:cs typeface="Calibri" pitchFamily="34" charset="-120"/>
              </a:rPr>
              <a:t>$0 </a:t>
            </a:r>
            <a:r>
              <a:rPr lang="en-US" sz="1100" dirty="0">
                <a:solidFill>
                  <a:srgbClr val="E7F0F2"/>
                </a:solidFill>
                <a:latin typeface="Calibri" pitchFamily="34" charset="0"/>
                <a:ea typeface="Calibri" pitchFamily="34" charset="-122"/>
                <a:cs typeface="Calibri" pitchFamily="34" charset="-120"/>
              </a:rPr>
              <a:t>in year one, two and three — no licence, no renewal, no lock-in. For an org with one or two incidents a year, the per-incident commercial cost is hard to justify when a free tool covers triage.</a:t>
            </a:r>
            <a:endParaRPr lang="en-US" sz="1100" dirty="0"/>
          </a:p>
        </p:txBody>
      </p:sp>
      <p:sp>
        <p:nvSpPr>
          <p:cNvPr id="14" name="Text 9"/>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15" name="Text 10"/>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7 · COMPARISON</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Functionality vs commercial &amp; open-source tools</a:t>
            </a:r>
            <a:endParaRPr lang="en-US" sz="27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640080" y="1600200"/>
          <a:ext cx="10908792" cy="914400"/>
        </p:xfrm>
        <a:graphic>
          <a:graphicData uri="http://schemas.openxmlformats.org/drawingml/2006/table">
            <a:tbl>
              <a:tblPr/>
              <a:tblGrid>
                <a:gridCol w="1965960"/>
                <a:gridCol w="1554480"/>
                <a:gridCol w="1874520"/>
                <a:gridCol w="2148840"/>
                <a:gridCol w="1783080"/>
                <a:gridCol w="1581912"/>
              </a:tblGrid>
              <a:tr h="384048">
                <a:tc>
                  <a:txBody>
                    <a:bodyPr/>
                    <a:lstStyle/>
                    <a:p>
                      <a:pPr marL="0" indent="0" algn="ctr">
                        <a:buNone/>
                      </a:pPr>
                      <a:r>
                        <a:rPr lang="en-US" sz="1150" b="1" dirty="0">
                          <a:solidFill>
                            <a:srgbClr val="FFFFFF"/>
                          </a:solidFill>
                          <a:latin typeface="Calibri" pitchFamily="34" charset="0"/>
                          <a:ea typeface="Calibri" pitchFamily="34" charset="-122"/>
                          <a:cs typeface="Calibri" pitchFamily="34" charset="-120"/>
                        </a:rPr>
                        <a:t>Tool</a:t>
                      </a:r>
                      <a:endParaRPr lang="en-US" sz="115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15314B"/>
                    </a:solidFill>
                  </a:tcPr>
                </a:tc>
                <a:tc>
                  <a:txBody>
                    <a:bodyPr/>
                    <a:lstStyle/>
                    <a:p>
                      <a:pPr marL="0" indent="0" algn="ctr">
                        <a:buNone/>
                      </a:pPr>
                      <a:r>
                        <a:rPr lang="en-US" sz="1150" b="1" dirty="0">
                          <a:solidFill>
                            <a:srgbClr val="FFFFFF"/>
                          </a:solidFill>
                          <a:latin typeface="Calibri" pitchFamily="34" charset="0"/>
                          <a:ea typeface="Calibri" pitchFamily="34" charset="-122"/>
                          <a:cs typeface="Calibri" pitchFamily="34" charset="-120"/>
                        </a:rPr>
                        <a:t>Volatile</a:t>
                      </a:r>
                      <a:endParaRPr lang="en-US" sz="115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15314B"/>
                    </a:solidFill>
                  </a:tcPr>
                </a:tc>
                <a:tc>
                  <a:txBody>
                    <a:bodyPr/>
                    <a:lstStyle/>
                    <a:p>
                      <a:pPr marL="0" indent="0" algn="ctr">
                        <a:buNone/>
                      </a:pPr>
                      <a:r>
                        <a:rPr lang="en-US" sz="1150" b="1" dirty="0">
                          <a:solidFill>
                            <a:srgbClr val="FFFFFF"/>
                          </a:solidFill>
                          <a:latin typeface="Calibri" pitchFamily="34" charset="0"/>
                          <a:ea typeface="Calibri" pitchFamily="34" charset="-122"/>
                          <a:cs typeface="Calibri" pitchFamily="34" charset="-120"/>
                        </a:rPr>
                        <a:t>Non-volatile</a:t>
                      </a:r>
                      <a:endParaRPr lang="en-US" sz="115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15314B"/>
                    </a:solidFill>
                  </a:tcPr>
                </a:tc>
                <a:tc>
                  <a:txBody>
                    <a:bodyPr/>
                    <a:lstStyle/>
                    <a:p>
                      <a:pPr marL="0" indent="0" algn="ctr">
                        <a:buNone/>
                      </a:pPr>
                      <a:r>
                        <a:rPr lang="en-US" sz="1150" b="1" dirty="0">
                          <a:solidFill>
                            <a:srgbClr val="FFFFFF"/>
                          </a:solidFill>
                          <a:latin typeface="Calibri" pitchFamily="34" charset="0"/>
                          <a:ea typeface="Calibri" pitchFamily="34" charset="-122"/>
                          <a:cs typeface="Calibri" pitchFamily="34" charset="-120"/>
                        </a:rPr>
                        <a:t>Hash at capture</a:t>
                      </a:r>
                      <a:endParaRPr lang="en-US" sz="115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15314B"/>
                    </a:solidFill>
                  </a:tcPr>
                </a:tc>
                <a:tc>
                  <a:txBody>
                    <a:bodyPr/>
                    <a:lstStyle/>
                    <a:p>
                      <a:pPr marL="0" indent="0" algn="ctr">
                        <a:buNone/>
                      </a:pPr>
                      <a:r>
                        <a:rPr lang="en-US" sz="1150" b="1" dirty="0">
                          <a:solidFill>
                            <a:srgbClr val="FFFFFF"/>
                          </a:solidFill>
                          <a:latin typeface="Calibri" pitchFamily="34" charset="0"/>
                          <a:ea typeface="Calibri" pitchFamily="34" charset="-122"/>
                          <a:cs typeface="Calibri" pitchFamily="34" charset="-120"/>
                        </a:rPr>
                        <a:t>Encrypted output</a:t>
                      </a:r>
                      <a:endParaRPr lang="en-US" sz="115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15314B"/>
                    </a:solidFill>
                  </a:tcPr>
                </a:tc>
                <a:tc>
                  <a:txBody>
                    <a:bodyPr/>
                    <a:lstStyle/>
                    <a:p>
                      <a:pPr marL="0" indent="0" algn="ctr">
                        <a:buNone/>
                      </a:pPr>
                      <a:r>
                        <a:rPr lang="en-US" sz="1150" b="1" dirty="0">
                          <a:solidFill>
                            <a:srgbClr val="FFFFFF"/>
                          </a:solidFill>
                          <a:latin typeface="Calibri" pitchFamily="34" charset="0"/>
                          <a:ea typeface="Calibri" pitchFamily="34" charset="-122"/>
                          <a:cs typeface="Calibri" pitchFamily="34" charset="-120"/>
                        </a:rPr>
                        <a:t>Cost / year</a:t>
                      </a:r>
                      <a:endParaRPr lang="en-US" sz="115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15314B"/>
                    </a:solidFill>
                  </a:tcPr>
                </a:tc>
              </a:tr>
              <a:tr h="384048">
                <a:tc>
                  <a:txBody>
                    <a:bodyPr/>
                    <a:lstStyle/>
                    <a:p>
                      <a:pPr marL="0" indent="0" algn="l">
                        <a:buNone/>
                      </a:pPr>
                      <a:r>
                        <a:rPr lang="en-US" sz="1100" b="1" dirty="0">
                          <a:solidFill>
                            <a:srgbClr val="15314B"/>
                          </a:solidFill>
                          <a:latin typeface="Calibri" pitchFamily="34" charset="0"/>
                          <a:ea typeface="Calibri" pitchFamily="34" charset="-122"/>
                          <a:cs typeface="Calibri" pitchFamily="34" charset="-120"/>
                        </a:rPr>
                        <a:t>ForensicAcq</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DCEDED"/>
                    </a:solidFill>
                  </a:tcPr>
                </a:tc>
                <a:tc>
                  <a:txBody>
                    <a:bodyPr/>
                    <a:lstStyle/>
                    <a:p>
                      <a:pPr marL="0" indent="0" algn="ctr">
                        <a:buNone/>
                      </a:pPr>
                      <a:r>
                        <a:rPr lang="en-US" sz="1100" b="1" dirty="0">
                          <a:solidFill>
                            <a:srgbClr val="15314B"/>
                          </a:solidFill>
                          <a:latin typeface="Calibri" pitchFamily="34" charset="0"/>
                          <a:ea typeface="Calibri" pitchFamily="34" charset="-122"/>
                          <a:cs typeface="Calibri" pitchFamily="34" charset="-120"/>
                        </a:rPr>
                        <a:t>Full (curated)</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DCEDED"/>
                    </a:solidFill>
                  </a:tcPr>
                </a:tc>
                <a:tc>
                  <a:txBody>
                    <a:bodyPr/>
                    <a:lstStyle/>
                    <a:p>
                      <a:pPr marL="0" indent="0" algn="ctr">
                        <a:buNone/>
                      </a:pPr>
                      <a:r>
                        <a:rPr lang="en-US" sz="1100" b="1" dirty="0">
                          <a:solidFill>
                            <a:srgbClr val="15314B"/>
                          </a:solidFill>
                          <a:latin typeface="Calibri" pitchFamily="34" charset="0"/>
                          <a:ea typeface="Calibri" pitchFamily="34" charset="-122"/>
                          <a:cs typeface="Calibri" pitchFamily="34" charset="-120"/>
                        </a:rPr>
                        <a:t>Full (curated)</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DCEDED"/>
                    </a:solidFill>
                  </a:tcPr>
                </a:tc>
                <a:tc>
                  <a:txBody>
                    <a:bodyPr/>
                    <a:lstStyle/>
                    <a:p>
                      <a:pPr marL="0" indent="0" algn="ctr">
                        <a:buNone/>
                      </a:pPr>
                      <a:r>
                        <a:rPr lang="en-US" sz="1100" b="1" dirty="0">
                          <a:solidFill>
                            <a:srgbClr val="15314B"/>
                          </a:solidFill>
                          <a:latin typeface="Calibri" pitchFamily="34" charset="0"/>
                          <a:ea typeface="Calibri" pitchFamily="34" charset="-122"/>
                          <a:cs typeface="Calibri" pitchFamily="34" charset="-120"/>
                        </a:rPr>
                        <a:t>MD5+SHA-1+SHA-256</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DCEDED"/>
                    </a:solidFill>
                  </a:tcPr>
                </a:tc>
                <a:tc>
                  <a:txBody>
                    <a:bodyPr/>
                    <a:lstStyle/>
                    <a:p>
                      <a:pPr marL="0" indent="0" algn="ctr">
                        <a:buNone/>
                      </a:pPr>
                      <a:r>
                        <a:rPr lang="en-US" sz="1100" b="1" dirty="0">
                          <a:solidFill>
                            <a:srgbClr val="15314B"/>
                          </a:solidFill>
                          <a:latin typeface="Calibri" pitchFamily="34" charset="0"/>
                          <a:ea typeface="Calibri" pitchFamily="34" charset="-122"/>
                          <a:cs typeface="Calibri" pitchFamily="34" charset="-120"/>
                        </a:rPr>
                        <a:t>AES-256 ZIP</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DCEDED"/>
                    </a:solidFill>
                  </a:tcPr>
                </a:tc>
                <a:tc>
                  <a:txBody>
                    <a:bodyPr/>
                    <a:lstStyle/>
                    <a:p>
                      <a:pPr marL="0" indent="0" algn="ctr">
                        <a:buNone/>
                      </a:pPr>
                      <a:r>
                        <a:rPr lang="en-US" sz="1100" b="1" dirty="0">
                          <a:solidFill>
                            <a:srgbClr val="15314B"/>
                          </a:solidFill>
                          <a:latin typeface="Calibri" pitchFamily="34" charset="0"/>
                          <a:ea typeface="Calibri" pitchFamily="34" charset="-122"/>
                          <a:cs typeface="Calibri" pitchFamily="34" charset="-120"/>
                        </a:rPr>
                        <a:t>Free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DCEDED"/>
                    </a:solidFill>
                  </a:tcPr>
                </a:tc>
              </a:tr>
              <a:tr h="384048">
                <a:tc>
                  <a:txBody>
                    <a:bodyPr/>
                    <a:lstStyle/>
                    <a:p>
                      <a:pPr marL="0" indent="0" algn="l">
                        <a:buNone/>
                      </a:pPr>
                      <a:r>
                        <a:rPr lang="en-US" sz="1100" dirty="0">
                          <a:solidFill>
                            <a:srgbClr val="33475B"/>
                          </a:solidFill>
                          <a:latin typeface="Calibri" pitchFamily="34" charset="0"/>
                          <a:ea typeface="Calibri" pitchFamily="34" charset="-122"/>
                          <a:cs typeface="Calibri" pitchFamily="34" charset="-120"/>
                        </a:rPr>
                        <a:t>FTK Imager</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None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Full (disk image)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Image-level</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None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Free (imaging)</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r>
              <a:tr h="384048">
                <a:tc>
                  <a:txBody>
                    <a:bodyPr/>
                    <a:lstStyle/>
                    <a:p>
                      <a:pPr marL="0" indent="0" algn="l">
                        <a:buNone/>
                      </a:pPr>
                      <a:r>
                        <a:rPr lang="en-US" sz="1100" dirty="0">
                          <a:solidFill>
                            <a:srgbClr val="33475B"/>
                          </a:solidFill>
                          <a:latin typeface="Calibri" pitchFamily="34" charset="0"/>
                          <a:ea typeface="Calibri" pitchFamily="34" charset="-122"/>
                          <a:cs typeface="Calibri" pitchFamily="34" charset="-120"/>
                        </a:rPr>
                        <a:t>Magnet AXIOM</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Full</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Full (800+ cats)</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Configurable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Configurable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b="1" dirty="0">
                          <a:solidFill>
                            <a:srgbClr val="176B6B"/>
                          </a:solidFill>
                          <a:latin typeface="Calibri" pitchFamily="34" charset="0"/>
                          <a:ea typeface="Calibri" pitchFamily="34" charset="-122"/>
                          <a:cs typeface="Calibri" pitchFamily="34" charset="-120"/>
                        </a:rPr>
                        <a:t>~$5,995+</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r>
              <a:tr h="384048">
                <a:tc>
                  <a:txBody>
                    <a:bodyPr/>
                    <a:lstStyle/>
                    <a:p>
                      <a:pPr marL="0" indent="0" algn="l">
                        <a:buNone/>
                      </a:pPr>
                      <a:r>
                        <a:rPr lang="en-US" sz="1100" dirty="0">
                          <a:solidFill>
                            <a:srgbClr val="33475B"/>
                          </a:solidFill>
                          <a:latin typeface="Calibri" pitchFamily="34" charset="0"/>
                          <a:ea typeface="Calibri" pitchFamily="34" charset="-122"/>
                          <a:cs typeface="Calibri" pitchFamily="34" charset="-120"/>
                        </a:rPr>
                        <a:t>Autopsy</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None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Full (analysis)</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Image-level</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None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Free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r>
              <a:tr h="384048">
                <a:tc>
                  <a:txBody>
                    <a:bodyPr/>
                    <a:lstStyle/>
                    <a:p>
                      <a:pPr marL="0" indent="0" algn="l">
                        <a:buNone/>
                      </a:pPr>
                      <a:r>
                        <a:rPr lang="en-US" sz="1100" dirty="0">
                          <a:solidFill>
                            <a:srgbClr val="33475B"/>
                          </a:solidFill>
                          <a:latin typeface="Calibri" pitchFamily="34" charset="0"/>
                          <a:ea typeface="Calibri" pitchFamily="34" charset="-122"/>
                          <a:cs typeface="Calibri" pitchFamily="34" charset="-120"/>
                        </a:rPr>
                        <a:t>Volatility</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Memory only</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None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None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None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Free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r>
              <a:tr h="384048">
                <a:tc>
                  <a:txBody>
                    <a:bodyPr/>
                    <a:lstStyle/>
                    <a:p>
                      <a:pPr marL="0" indent="0" algn="l">
                        <a:buNone/>
                      </a:pPr>
                      <a:r>
                        <a:rPr lang="en-US" sz="1100" dirty="0">
                          <a:solidFill>
                            <a:srgbClr val="33475B"/>
                          </a:solidFill>
                          <a:latin typeface="Calibri" pitchFamily="34" charset="0"/>
                          <a:ea typeface="Calibri" pitchFamily="34" charset="-122"/>
                          <a:cs typeface="Calibri" pitchFamily="34" charset="-120"/>
                        </a:rPr>
                        <a:t>KAPE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Partial</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Full (config.)</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Optional</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None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Free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r>
              <a:tr h="384048">
                <a:tc>
                  <a:txBody>
                    <a:bodyPr/>
                    <a:lstStyle/>
                    <a:p>
                      <a:pPr marL="0" indent="0" algn="l">
                        <a:buNone/>
                      </a:pPr>
                      <a:r>
                        <a:rPr lang="en-US" sz="1100" dirty="0">
                          <a:solidFill>
                            <a:srgbClr val="33475B"/>
                          </a:solidFill>
                          <a:latin typeface="Calibri" pitchFamily="34" charset="0"/>
                          <a:ea typeface="Calibri" pitchFamily="34" charset="-122"/>
                          <a:cs typeface="Calibri" pitchFamily="34" charset="-120"/>
                        </a:rPr>
                        <a:t>Velociraptor</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Full</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Full</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Configurable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Configurable</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Free (needs server)</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r>
              <a:tr h="384048">
                <a:tc>
                  <a:txBody>
                    <a:bodyPr/>
                    <a:lstStyle/>
                    <a:p>
                      <a:pPr marL="0" indent="0" algn="l">
                        <a:buNone/>
                      </a:pPr>
                      <a:r>
                        <a:rPr lang="en-US" sz="1100" dirty="0">
                          <a:solidFill>
                            <a:srgbClr val="33475B"/>
                          </a:solidFill>
                          <a:latin typeface="Calibri" pitchFamily="34" charset="0"/>
                          <a:ea typeface="Calibri" pitchFamily="34" charset="-122"/>
                          <a:cs typeface="Calibri" pitchFamily="34" charset="-120"/>
                        </a:rPr>
                        <a:t>CrowdStrike FFC</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Full</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Full</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Yes</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33475B"/>
                          </a:solidFill>
                          <a:latin typeface="Calibri" pitchFamily="34" charset="0"/>
                          <a:ea typeface="Calibri" pitchFamily="34" charset="-122"/>
                          <a:cs typeface="Calibri" pitchFamily="34" charset="-120"/>
                        </a:rPr>
                        <a:t>Yes</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c>
                  <a:txBody>
                    <a:bodyPr/>
                    <a:lstStyle/>
                    <a:p>
                      <a:pPr marL="0" indent="0" algn="ctr">
                        <a:buNone/>
                      </a:pPr>
                      <a:r>
                        <a:rPr lang="en-US" sz="1100" b="1" dirty="0">
                          <a:solidFill>
                            <a:srgbClr val="176B6B"/>
                          </a:solidFill>
                          <a:latin typeface="Calibri" pitchFamily="34" charset="0"/>
                          <a:ea typeface="Calibri" pitchFamily="34" charset="-122"/>
                          <a:cs typeface="Calibri" pitchFamily="34" charset="-120"/>
                        </a:rPr>
                        <a:t>Subscription</a:t>
                      </a:r>
                      <a:endParaRPr lang="en-US" sz="1100" dirty="0">
                        <a:latin typeface="Calibri" charset="0"/>
                        <a:ea typeface="Calibri" charset="0"/>
                        <a:cs typeface="Calibri" charset="0"/>
                      </a:endParaRPr>
                    </a:p>
                  </a:txBody>
                  <a:tcPr marL="38100" marR="38100" marT="25400" marB="25400" anchor="ctr">
                    <a:lnL w="9525" cap="flat" cmpd="sng" algn="ctr">
                      <a:solidFill>
                        <a:srgbClr val="D5E0E4"/>
                      </a:solidFill>
                      <a:prstDash val="solid"/>
                      <a:round/>
                      <a:headEnd type="none" w="med" len="med"/>
                      <a:tailEnd type="none" w="med" len="med"/>
                    </a:lnL>
                    <a:lnR w="9525" cap="flat" cmpd="sng" algn="ctr">
                      <a:solidFill>
                        <a:srgbClr val="D5E0E4"/>
                      </a:solidFill>
                      <a:prstDash val="solid"/>
                      <a:round/>
                      <a:headEnd type="none" w="med" len="med"/>
                      <a:tailEnd type="none" w="med" len="med"/>
                    </a:lnR>
                    <a:lnT w="9525" cap="flat" cmpd="sng" algn="ctr">
                      <a:solidFill>
                        <a:srgbClr val="D5E0E4"/>
                      </a:solidFill>
                      <a:prstDash val="solid"/>
                      <a:round/>
                      <a:headEnd type="none" w="med" len="med"/>
                      <a:tailEnd type="none" w="med" len="med"/>
                    </a:lnT>
                    <a:lnB w="9525" cap="flat" cmpd="sng" algn="ctr">
                      <a:solidFill>
                        <a:srgbClr val="D5E0E4"/>
                      </a:solidFill>
                      <a:prstDash val="solid"/>
                      <a:round/>
                      <a:headEnd type="none" w="med" len="med"/>
                      <a:tailEnd type="none" w="med" len="med"/>
                    </a:lnB>
                    <a:solidFill>
                      <a:srgbClr val="FFFFFF"/>
                    </a:solidFill>
                  </a:tcPr>
                </a:tc>
              </a:tr>
            </a:tbl>
          </a:graphicData>
        </a:graphic>
      </p:graphicFrame>
      <p:sp>
        <p:nvSpPr>
          <p:cNvPr id="6" name="Text 3"/>
          <p:cNvSpPr/>
          <p:nvPr/>
        </p:nvSpPr>
        <p:spPr>
          <a:xfrm>
            <a:off x="640080" y="5650992"/>
            <a:ext cx="10908792" cy="640080"/>
          </a:xfrm>
          <a:prstGeom prst="rect">
            <a:avLst/>
          </a:prstGeom>
          <a:noFill/>
          <a:ln/>
        </p:spPr>
        <p:txBody>
          <a:bodyPr wrap="square" lIns="0" tIns="0" rIns="0" bIns="0" rtlCol="0" anchor="t"/>
          <a:lstStyle/>
          <a:p>
            <a:pPr marL="0" indent="0">
              <a:lnSpc>
                <a:spcPct val="108000"/>
              </a:lnSpc>
              <a:buNone/>
            </a:pPr>
            <a:r>
              <a:rPr lang="en-US" sz="1200" b="1" dirty="0">
                <a:solidFill>
                  <a:srgbClr val="15314B"/>
                </a:solidFill>
                <a:latin typeface="Calibri" pitchFamily="34" charset="0"/>
                <a:ea typeface="Calibri" pitchFamily="34" charset="-122"/>
                <a:cs typeface="Calibri" pitchFamily="34" charset="-120"/>
              </a:rPr>
              <a:t>ForensicAcq is the only row that combines unified volatile + non-volatile collection, triple hashing, automatic AES-256 packaging and zero cost in one standalone script. </a:t>
            </a:r>
            <a:r>
              <a:rPr lang="en-US" sz="1200" i="1" dirty="0">
                <a:solidFill>
                  <a:srgbClr val="6B7C8C"/>
                </a:solidFill>
                <a:latin typeface="Calibri" pitchFamily="34" charset="0"/>
                <a:ea typeface="Calibri" pitchFamily="34" charset="-122"/>
                <a:cs typeface="Calibri" pitchFamily="34" charset="-120"/>
              </a:rPr>
              <a:t>Commercial entries are feature-based from documentation; AXIOM remains broader (mobile, cloud, vehicle).</a:t>
            </a:r>
            <a:endParaRPr lang="en-US" sz="1200" dirty="0"/>
          </a:p>
        </p:txBody>
      </p:sp>
      <p:sp>
        <p:nvSpPr>
          <p:cNvPr id="8" name="Text 4"/>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9" name="Text 5"/>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WHERE IT FITS</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ForensicAcq in a complete free IR pipeline</a:t>
            </a:r>
            <a:endParaRPr lang="en-US" sz="2700" dirty="0"/>
          </a:p>
        </p:txBody>
      </p:sp>
      <p:sp>
        <p:nvSpPr>
          <p:cNvPr id="5" name="Shape 3"/>
          <p:cNvSpPr/>
          <p:nvPr/>
        </p:nvSpPr>
        <p:spPr>
          <a:xfrm>
            <a:off x="566928" y="1627632"/>
            <a:ext cx="2505456" cy="3246120"/>
          </a:xfrm>
          <a:prstGeom prst="roundRect">
            <a:avLst>
              <a:gd name="adj" fmla="val 292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6" name="Shape 4"/>
          <p:cNvSpPr/>
          <p:nvPr/>
        </p:nvSpPr>
        <p:spPr>
          <a:xfrm>
            <a:off x="566928" y="1627632"/>
            <a:ext cx="2505456" cy="676656"/>
          </a:xfrm>
          <a:prstGeom prst="roundRect">
            <a:avLst>
              <a:gd name="adj" fmla="val 10811"/>
            </a:avLst>
          </a:prstGeom>
          <a:solidFill>
            <a:srgbClr val="1F8A8A"/>
          </a:solidFill>
          <a:ln w="12700">
            <a:solidFill>
              <a:srgbClr val="1F8A8A"/>
            </a:solidFill>
            <a:prstDash val="solid"/>
          </a:ln>
        </p:spPr>
      </p:sp>
      <p:sp>
        <p:nvSpPr>
          <p:cNvPr id="7" name="Shape 5"/>
          <p:cNvSpPr/>
          <p:nvPr/>
        </p:nvSpPr>
        <p:spPr>
          <a:xfrm>
            <a:off x="566928" y="2011680"/>
            <a:ext cx="2505456" cy="292608"/>
          </a:xfrm>
          <a:prstGeom prst="rect">
            <a:avLst/>
          </a:prstGeom>
          <a:solidFill>
            <a:srgbClr val="1F8A8A"/>
          </a:solidFill>
          <a:ln w="12700">
            <a:solidFill>
              <a:srgbClr val="1F8A8A"/>
            </a:solidFill>
            <a:prstDash val="solid"/>
          </a:ln>
        </p:spPr>
      </p:sp>
      <p:sp>
        <p:nvSpPr>
          <p:cNvPr id="8" name="Text 6"/>
          <p:cNvSpPr/>
          <p:nvPr/>
        </p:nvSpPr>
        <p:spPr>
          <a:xfrm>
            <a:off x="658368" y="1700784"/>
            <a:ext cx="2322576" cy="329184"/>
          </a:xfrm>
          <a:prstGeom prst="rect">
            <a:avLst/>
          </a:prstGeom>
          <a:noFill/>
          <a:ln/>
        </p:spPr>
        <p:txBody>
          <a:bodyPr wrap="square" lIns="0" tIns="0" rIns="0" bIns="0" rtlCol="0" anchor="ctr"/>
          <a:lstStyle/>
          <a:p>
            <a:pPr marL="0" indent="0" algn="ctr">
              <a:buNone/>
            </a:pPr>
            <a:r>
              <a:rPr lang="en-US" sz="1550" b="1" dirty="0">
                <a:solidFill>
                  <a:srgbClr val="FFFFFF"/>
                </a:solidFill>
                <a:latin typeface="Georgia" pitchFamily="34" charset="0"/>
                <a:ea typeface="Georgia" pitchFamily="34" charset="-122"/>
                <a:cs typeface="Georgia" pitchFamily="34" charset="-120"/>
              </a:rPr>
              <a:t>1 · ACQUIRE</a:t>
            </a:r>
            <a:endParaRPr lang="en-US" sz="1550" dirty="0"/>
          </a:p>
        </p:txBody>
      </p:sp>
      <p:sp>
        <p:nvSpPr>
          <p:cNvPr id="9" name="Text 7"/>
          <p:cNvSpPr/>
          <p:nvPr/>
        </p:nvSpPr>
        <p:spPr>
          <a:xfrm>
            <a:off x="658368" y="2029968"/>
            <a:ext cx="2322576" cy="256032"/>
          </a:xfrm>
          <a:prstGeom prst="rect">
            <a:avLst/>
          </a:prstGeom>
          <a:noFill/>
          <a:ln/>
        </p:spPr>
        <p:txBody>
          <a:bodyPr wrap="square" lIns="0" tIns="0" rIns="0" bIns="0" rtlCol="0" anchor="ctr"/>
          <a:lstStyle/>
          <a:p>
            <a:pPr marL="0" indent="0" algn="ctr">
              <a:buNone/>
            </a:pPr>
            <a:r>
              <a:rPr lang="en-US" sz="1000" i="1" dirty="0">
                <a:solidFill>
                  <a:srgbClr val="EAF3F4"/>
                </a:solidFill>
                <a:latin typeface="Calibri" pitchFamily="34" charset="0"/>
                <a:ea typeface="Calibri" pitchFamily="34" charset="-122"/>
                <a:cs typeface="Calibri" pitchFamily="34" charset="-120"/>
              </a:rPr>
              <a:t>live host · order of volatility</a:t>
            </a:r>
            <a:endParaRPr lang="en-US" sz="1000" dirty="0"/>
          </a:p>
        </p:txBody>
      </p:sp>
      <p:sp>
        <p:nvSpPr>
          <p:cNvPr id="10" name="Shape 8"/>
          <p:cNvSpPr/>
          <p:nvPr/>
        </p:nvSpPr>
        <p:spPr>
          <a:xfrm>
            <a:off x="713232" y="2468880"/>
            <a:ext cx="2212848" cy="640080"/>
          </a:xfrm>
          <a:prstGeom prst="roundRect">
            <a:avLst>
              <a:gd name="adj" fmla="val 7143"/>
            </a:avLst>
          </a:prstGeom>
          <a:solidFill>
            <a:srgbClr val="F3F7F8"/>
          </a:solidFill>
          <a:ln w="12700">
            <a:solidFill>
              <a:srgbClr val="D5E0E4"/>
            </a:solidFill>
            <a:prstDash val="solid"/>
          </a:ln>
        </p:spPr>
      </p:sp>
      <p:sp>
        <p:nvSpPr>
          <p:cNvPr id="11" name="Text 9"/>
          <p:cNvSpPr/>
          <p:nvPr/>
        </p:nvSpPr>
        <p:spPr>
          <a:xfrm>
            <a:off x="822960" y="2542032"/>
            <a:ext cx="1993392" cy="274320"/>
          </a:xfrm>
          <a:prstGeom prst="rect">
            <a:avLst/>
          </a:prstGeom>
          <a:noFill/>
          <a:ln/>
        </p:spPr>
        <p:txBody>
          <a:bodyPr wrap="square" lIns="0" tIns="0" rIns="0" bIns="0" rtlCol="0" anchor="ctr"/>
          <a:lstStyle/>
          <a:p>
            <a:pPr marL="0" indent="0">
              <a:buNone/>
            </a:pPr>
            <a:r>
              <a:rPr lang="en-US" sz="1300" b="1" dirty="0">
                <a:solidFill>
                  <a:srgbClr val="15314B"/>
                </a:solidFill>
                <a:latin typeface="Calibri" pitchFamily="34" charset="0"/>
                <a:ea typeface="Calibri" pitchFamily="34" charset="-122"/>
                <a:cs typeface="Calibri" pitchFamily="34" charset="-120"/>
              </a:rPr>
              <a:t>WinPmem</a:t>
            </a:r>
            <a:endParaRPr lang="en-US" sz="1300" dirty="0"/>
          </a:p>
        </p:txBody>
      </p:sp>
      <p:sp>
        <p:nvSpPr>
          <p:cNvPr id="12" name="Text 10"/>
          <p:cNvSpPr/>
          <p:nvPr/>
        </p:nvSpPr>
        <p:spPr>
          <a:xfrm>
            <a:off x="822960" y="2807208"/>
            <a:ext cx="1993392" cy="347472"/>
          </a:xfrm>
          <a:prstGeom prst="rect">
            <a:avLst/>
          </a:prstGeom>
          <a:noFill/>
          <a:ln/>
        </p:spPr>
        <p:txBody>
          <a:bodyPr wrap="square" lIns="0" tIns="0" rIns="0" bIns="0" rtlCol="0" anchor="t"/>
          <a:lstStyle/>
          <a:p>
            <a:pPr marL="0" indent="0">
              <a:lnSpc>
                <a:spcPct val="100000"/>
              </a:lnSpc>
              <a:buNone/>
            </a:pPr>
            <a:r>
              <a:rPr lang="en-US" sz="980" dirty="0">
                <a:solidFill>
                  <a:srgbClr val="6B7C8C"/>
                </a:solidFill>
                <a:latin typeface="Calibri" pitchFamily="34" charset="0"/>
                <a:ea typeface="Calibri" pitchFamily="34" charset="-122"/>
                <a:cs typeface="Calibri" pitchFamily="34" charset="-120"/>
              </a:rPr>
              <a:t>RAM image (most volatile)</a:t>
            </a:r>
            <a:endParaRPr lang="en-US" sz="980" dirty="0"/>
          </a:p>
        </p:txBody>
      </p:sp>
      <p:sp>
        <p:nvSpPr>
          <p:cNvPr id="13" name="Shape 11"/>
          <p:cNvSpPr/>
          <p:nvPr/>
        </p:nvSpPr>
        <p:spPr>
          <a:xfrm>
            <a:off x="713232" y="3218688"/>
            <a:ext cx="2212848" cy="731520"/>
          </a:xfrm>
          <a:prstGeom prst="roundRect">
            <a:avLst>
              <a:gd name="adj" fmla="val 6250"/>
            </a:avLst>
          </a:prstGeom>
          <a:solidFill>
            <a:srgbClr val="15314B"/>
          </a:solidFill>
          <a:ln w="12700">
            <a:solidFill>
              <a:srgbClr val="15314B"/>
            </a:solidFill>
            <a:prstDash val="solid"/>
          </a:ln>
        </p:spPr>
      </p:sp>
      <p:sp>
        <p:nvSpPr>
          <p:cNvPr id="14" name="Text 12"/>
          <p:cNvSpPr/>
          <p:nvPr/>
        </p:nvSpPr>
        <p:spPr>
          <a:xfrm>
            <a:off x="822960" y="3291840"/>
            <a:ext cx="1993392" cy="274320"/>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ForensicAcq</a:t>
            </a:r>
            <a:endParaRPr lang="en-US" sz="1300" dirty="0"/>
          </a:p>
        </p:txBody>
      </p:sp>
      <p:sp>
        <p:nvSpPr>
          <p:cNvPr id="15" name="Text 13"/>
          <p:cNvSpPr/>
          <p:nvPr/>
        </p:nvSpPr>
        <p:spPr>
          <a:xfrm>
            <a:off x="822960" y="3557016"/>
            <a:ext cx="1993392" cy="347472"/>
          </a:xfrm>
          <a:prstGeom prst="rect">
            <a:avLst/>
          </a:prstGeom>
          <a:noFill/>
          <a:ln/>
        </p:spPr>
        <p:txBody>
          <a:bodyPr wrap="square" lIns="0" tIns="0" rIns="0" bIns="0" rtlCol="0" anchor="t"/>
          <a:lstStyle/>
          <a:p>
            <a:pPr marL="0" indent="0">
              <a:lnSpc>
                <a:spcPct val="100000"/>
              </a:lnSpc>
              <a:buNone/>
            </a:pPr>
            <a:r>
              <a:rPr lang="en-US" sz="980" dirty="0">
                <a:solidFill>
                  <a:srgbClr val="C7D7DD"/>
                </a:solidFill>
                <a:latin typeface="Calibri" pitchFamily="34" charset="0"/>
                <a:ea typeface="Calibri" pitchFamily="34" charset="-122"/>
                <a:cs typeface="Calibri" pitchFamily="34" charset="-120"/>
              </a:rPr>
              <a:t>live triage — volatile + non-volatile</a:t>
            </a:r>
            <a:endParaRPr lang="en-US" sz="980" dirty="0"/>
          </a:p>
        </p:txBody>
      </p:sp>
      <p:sp>
        <p:nvSpPr>
          <p:cNvPr id="16" name="Text 14"/>
          <p:cNvSpPr/>
          <p:nvPr/>
        </p:nvSpPr>
        <p:spPr>
          <a:xfrm>
            <a:off x="1865376" y="3291840"/>
            <a:ext cx="950976" cy="237744"/>
          </a:xfrm>
          <a:prstGeom prst="rect">
            <a:avLst/>
          </a:prstGeom>
          <a:solidFill>
            <a:srgbClr val="3FB6B6"/>
          </a:solidFill>
          <a:ln/>
        </p:spPr>
        <p:txBody>
          <a:bodyPr wrap="square" lIns="0" tIns="0" rIns="0" bIns="0" rtlCol="0" anchor="ctr"/>
          <a:lstStyle/>
          <a:p>
            <a:pPr marL="0" indent="0" algn="ctr">
              <a:buNone/>
            </a:pPr>
            <a:r>
              <a:rPr lang="en-US" sz="850" b="1" kern="0" spc="100" dirty="0">
                <a:solidFill>
                  <a:srgbClr val="15314B"/>
                </a:solidFill>
                <a:latin typeface="Calibri" pitchFamily="34" charset="0"/>
                <a:ea typeface="Calibri" pitchFamily="34" charset="-122"/>
                <a:cs typeface="Calibri" pitchFamily="34" charset="-120"/>
              </a:rPr>
              <a:t>THIS TOOL</a:t>
            </a:r>
            <a:endParaRPr lang="en-US" sz="850" dirty="0"/>
          </a:p>
        </p:txBody>
      </p:sp>
      <p:sp>
        <p:nvSpPr>
          <p:cNvPr id="17" name="Shape 15"/>
          <p:cNvSpPr/>
          <p:nvPr/>
        </p:nvSpPr>
        <p:spPr>
          <a:xfrm>
            <a:off x="713232" y="4059936"/>
            <a:ext cx="2212848" cy="640080"/>
          </a:xfrm>
          <a:prstGeom prst="roundRect">
            <a:avLst>
              <a:gd name="adj" fmla="val 7143"/>
            </a:avLst>
          </a:prstGeom>
          <a:solidFill>
            <a:srgbClr val="F3F7F8"/>
          </a:solidFill>
          <a:ln w="12700">
            <a:solidFill>
              <a:srgbClr val="D5E0E4"/>
            </a:solidFill>
            <a:prstDash val="solid"/>
          </a:ln>
        </p:spPr>
      </p:sp>
      <p:sp>
        <p:nvSpPr>
          <p:cNvPr id="18" name="Text 16"/>
          <p:cNvSpPr/>
          <p:nvPr/>
        </p:nvSpPr>
        <p:spPr>
          <a:xfrm>
            <a:off x="822960" y="4133088"/>
            <a:ext cx="1993392" cy="274320"/>
          </a:xfrm>
          <a:prstGeom prst="rect">
            <a:avLst/>
          </a:prstGeom>
          <a:noFill/>
          <a:ln/>
        </p:spPr>
        <p:txBody>
          <a:bodyPr wrap="square" lIns="0" tIns="0" rIns="0" bIns="0" rtlCol="0" anchor="ctr"/>
          <a:lstStyle/>
          <a:p>
            <a:pPr marL="0" indent="0">
              <a:buNone/>
            </a:pPr>
            <a:r>
              <a:rPr lang="en-US" sz="1300" b="1" dirty="0">
                <a:solidFill>
                  <a:srgbClr val="15314B"/>
                </a:solidFill>
                <a:latin typeface="Calibri" pitchFamily="34" charset="0"/>
                <a:ea typeface="Calibri" pitchFamily="34" charset="-122"/>
                <a:cs typeface="Calibri" pitchFamily="34" charset="-120"/>
              </a:rPr>
              <a:t>FTK Imager</a:t>
            </a:r>
            <a:endParaRPr lang="en-US" sz="1300" dirty="0"/>
          </a:p>
        </p:txBody>
      </p:sp>
      <p:sp>
        <p:nvSpPr>
          <p:cNvPr id="19" name="Text 17"/>
          <p:cNvSpPr/>
          <p:nvPr/>
        </p:nvSpPr>
        <p:spPr>
          <a:xfrm>
            <a:off x="822960" y="4398264"/>
            <a:ext cx="1993392" cy="347472"/>
          </a:xfrm>
          <a:prstGeom prst="rect">
            <a:avLst/>
          </a:prstGeom>
          <a:noFill/>
          <a:ln/>
        </p:spPr>
        <p:txBody>
          <a:bodyPr wrap="square" lIns="0" tIns="0" rIns="0" bIns="0" rtlCol="0" anchor="t"/>
          <a:lstStyle/>
          <a:p>
            <a:pPr marL="0" indent="0">
              <a:lnSpc>
                <a:spcPct val="100000"/>
              </a:lnSpc>
              <a:buNone/>
            </a:pPr>
            <a:r>
              <a:rPr lang="en-US" sz="980" dirty="0">
                <a:solidFill>
                  <a:srgbClr val="6B7C8C"/>
                </a:solidFill>
                <a:latin typeface="Calibri" pitchFamily="34" charset="0"/>
                <a:ea typeface="Calibri" pitchFamily="34" charset="-122"/>
                <a:cs typeface="Calibri" pitchFamily="34" charset="-120"/>
              </a:rPr>
              <a:t>full disk image (least volatile)</a:t>
            </a:r>
            <a:endParaRPr lang="en-US" sz="980" dirty="0"/>
          </a:p>
        </p:txBody>
      </p:sp>
      <p:sp>
        <p:nvSpPr>
          <p:cNvPr id="20" name="Shape 18"/>
          <p:cNvSpPr/>
          <p:nvPr/>
        </p:nvSpPr>
        <p:spPr>
          <a:xfrm>
            <a:off x="3456432" y="1627632"/>
            <a:ext cx="2505456" cy="3246120"/>
          </a:xfrm>
          <a:prstGeom prst="roundRect">
            <a:avLst>
              <a:gd name="adj" fmla="val 292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21" name="Shape 19"/>
          <p:cNvSpPr/>
          <p:nvPr/>
        </p:nvSpPr>
        <p:spPr>
          <a:xfrm>
            <a:off x="3456432" y="1627632"/>
            <a:ext cx="2505456" cy="676656"/>
          </a:xfrm>
          <a:prstGeom prst="roundRect">
            <a:avLst>
              <a:gd name="adj" fmla="val 10811"/>
            </a:avLst>
          </a:prstGeom>
          <a:solidFill>
            <a:srgbClr val="C77D2B"/>
          </a:solidFill>
          <a:ln w="12700">
            <a:solidFill>
              <a:srgbClr val="C77D2B"/>
            </a:solidFill>
            <a:prstDash val="solid"/>
          </a:ln>
        </p:spPr>
      </p:sp>
      <p:sp>
        <p:nvSpPr>
          <p:cNvPr id="22" name="Shape 20"/>
          <p:cNvSpPr/>
          <p:nvPr/>
        </p:nvSpPr>
        <p:spPr>
          <a:xfrm>
            <a:off x="3456432" y="2011680"/>
            <a:ext cx="2505456" cy="292608"/>
          </a:xfrm>
          <a:prstGeom prst="rect">
            <a:avLst/>
          </a:prstGeom>
          <a:solidFill>
            <a:srgbClr val="C77D2B"/>
          </a:solidFill>
          <a:ln w="12700">
            <a:solidFill>
              <a:srgbClr val="C77D2B"/>
            </a:solidFill>
            <a:prstDash val="solid"/>
          </a:ln>
        </p:spPr>
      </p:sp>
      <p:sp>
        <p:nvSpPr>
          <p:cNvPr id="23" name="Text 21"/>
          <p:cNvSpPr/>
          <p:nvPr/>
        </p:nvSpPr>
        <p:spPr>
          <a:xfrm>
            <a:off x="3547872" y="1700784"/>
            <a:ext cx="2322576" cy="329184"/>
          </a:xfrm>
          <a:prstGeom prst="rect">
            <a:avLst/>
          </a:prstGeom>
          <a:noFill/>
          <a:ln/>
        </p:spPr>
        <p:txBody>
          <a:bodyPr wrap="square" lIns="0" tIns="0" rIns="0" bIns="0" rtlCol="0" anchor="ctr"/>
          <a:lstStyle/>
          <a:p>
            <a:pPr marL="0" indent="0" algn="ctr">
              <a:buNone/>
            </a:pPr>
            <a:r>
              <a:rPr lang="en-US" sz="1550" b="1" dirty="0">
                <a:solidFill>
                  <a:srgbClr val="FFFFFF"/>
                </a:solidFill>
                <a:latin typeface="Georgia" pitchFamily="34" charset="0"/>
                <a:ea typeface="Georgia" pitchFamily="34" charset="-122"/>
                <a:cs typeface="Georgia" pitchFamily="34" charset="-120"/>
              </a:rPr>
              <a:t>2 · SEAL</a:t>
            </a:r>
            <a:endParaRPr lang="en-US" sz="1550" dirty="0"/>
          </a:p>
        </p:txBody>
      </p:sp>
      <p:sp>
        <p:nvSpPr>
          <p:cNvPr id="24" name="Text 22"/>
          <p:cNvSpPr/>
          <p:nvPr/>
        </p:nvSpPr>
        <p:spPr>
          <a:xfrm>
            <a:off x="3547872" y="2029968"/>
            <a:ext cx="2322576" cy="256032"/>
          </a:xfrm>
          <a:prstGeom prst="rect">
            <a:avLst/>
          </a:prstGeom>
          <a:noFill/>
          <a:ln/>
        </p:spPr>
        <p:txBody>
          <a:bodyPr wrap="square" lIns="0" tIns="0" rIns="0" bIns="0" rtlCol="0" anchor="ctr"/>
          <a:lstStyle/>
          <a:p>
            <a:pPr marL="0" indent="0" algn="ctr">
              <a:buNone/>
            </a:pPr>
            <a:r>
              <a:rPr lang="en-US" sz="1000" i="1" dirty="0">
                <a:solidFill>
                  <a:srgbClr val="EAF3F4"/>
                </a:solidFill>
                <a:latin typeface="Calibri" pitchFamily="34" charset="0"/>
                <a:ea typeface="Calibri" pitchFamily="34" charset="-122"/>
                <a:cs typeface="Calibri" pitchFamily="34" charset="-120"/>
              </a:rPr>
              <a:t>integrity at capture</a:t>
            </a:r>
            <a:endParaRPr lang="en-US" sz="1000" dirty="0"/>
          </a:p>
        </p:txBody>
      </p:sp>
      <p:sp>
        <p:nvSpPr>
          <p:cNvPr id="25" name="Shape 23"/>
          <p:cNvSpPr/>
          <p:nvPr/>
        </p:nvSpPr>
        <p:spPr>
          <a:xfrm>
            <a:off x="3602736" y="2468880"/>
            <a:ext cx="2212848" cy="640080"/>
          </a:xfrm>
          <a:prstGeom prst="roundRect">
            <a:avLst>
              <a:gd name="adj" fmla="val 7143"/>
            </a:avLst>
          </a:prstGeom>
          <a:solidFill>
            <a:srgbClr val="F3F7F8"/>
          </a:solidFill>
          <a:ln w="12700">
            <a:solidFill>
              <a:srgbClr val="D5E0E4"/>
            </a:solidFill>
            <a:prstDash val="solid"/>
          </a:ln>
        </p:spPr>
      </p:sp>
      <p:sp>
        <p:nvSpPr>
          <p:cNvPr id="26" name="Text 24"/>
          <p:cNvSpPr/>
          <p:nvPr/>
        </p:nvSpPr>
        <p:spPr>
          <a:xfrm>
            <a:off x="3712464" y="2542032"/>
            <a:ext cx="1993392" cy="274320"/>
          </a:xfrm>
          <a:prstGeom prst="rect">
            <a:avLst/>
          </a:prstGeom>
          <a:noFill/>
          <a:ln/>
        </p:spPr>
        <p:txBody>
          <a:bodyPr wrap="square" lIns="0" tIns="0" rIns="0" bIns="0" rtlCol="0" anchor="ctr"/>
          <a:lstStyle/>
          <a:p>
            <a:pPr marL="0" indent="0">
              <a:buNone/>
            </a:pPr>
            <a:r>
              <a:rPr lang="en-US" sz="1300" b="1" dirty="0">
                <a:solidFill>
                  <a:srgbClr val="15314B"/>
                </a:solidFill>
                <a:latin typeface="Calibri" pitchFamily="34" charset="0"/>
                <a:ea typeface="Calibri" pitchFamily="34" charset="-122"/>
                <a:cs typeface="Calibri" pitchFamily="34" charset="-120"/>
              </a:rPr>
              <a:t>Triple hash</a:t>
            </a:r>
            <a:endParaRPr lang="en-US" sz="1300" dirty="0"/>
          </a:p>
        </p:txBody>
      </p:sp>
      <p:sp>
        <p:nvSpPr>
          <p:cNvPr id="27" name="Text 25"/>
          <p:cNvSpPr/>
          <p:nvPr/>
        </p:nvSpPr>
        <p:spPr>
          <a:xfrm>
            <a:off x="3712464" y="2807208"/>
            <a:ext cx="1993392" cy="347472"/>
          </a:xfrm>
          <a:prstGeom prst="rect">
            <a:avLst/>
          </a:prstGeom>
          <a:noFill/>
          <a:ln/>
        </p:spPr>
        <p:txBody>
          <a:bodyPr wrap="square" lIns="0" tIns="0" rIns="0" bIns="0" rtlCol="0" anchor="t"/>
          <a:lstStyle/>
          <a:p>
            <a:pPr marL="0" indent="0">
              <a:lnSpc>
                <a:spcPct val="100000"/>
              </a:lnSpc>
              <a:buNone/>
            </a:pPr>
            <a:r>
              <a:rPr lang="en-US" sz="980" dirty="0">
                <a:solidFill>
                  <a:srgbClr val="6B7C8C"/>
                </a:solidFill>
                <a:latin typeface="Calibri" pitchFamily="34" charset="0"/>
                <a:ea typeface="Calibri" pitchFamily="34" charset="-122"/>
                <a:cs typeface="Calibri" pitchFamily="34" charset="-120"/>
              </a:rPr>
              <a:t>MD5 · SHA-1 · SHA-256 per file</a:t>
            </a:r>
            <a:endParaRPr lang="en-US" sz="980" dirty="0"/>
          </a:p>
        </p:txBody>
      </p:sp>
      <p:sp>
        <p:nvSpPr>
          <p:cNvPr id="28" name="Shape 26"/>
          <p:cNvSpPr/>
          <p:nvPr/>
        </p:nvSpPr>
        <p:spPr>
          <a:xfrm>
            <a:off x="3602736" y="3218688"/>
            <a:ext cx="2212848" cy="640080"/>
          </a:xfrm>
          <a:prstGeom prst="roundRect">
            <a:avLst>
              <a:gd name="adj" fmla="val 7143"/>
            </a:avLst>
          </a:prstGeom>
          <a:solidFill>
            <a:srgbClr val="F3F7F8"/>
          </a:solidFill>
          <a:ln w="12700">
            <a:solidFill>
              <a:srgbClr val="D5E0E4"/>
            </a:solidFill>
            <a:prstDash val="solid"/>
          </a:ln>
        </p:spPr>
      </p:sp>
      <p:sp>
        <p:nvSpPr>
          <p:cNvPr id="29" name="Text 27"/>
          <p:cNvSpPr/>
          <p:nvPr/>
        </p:nvSpPr>
        <p:spPr>
          <a:xfrm>
            <a:off x="3712464" y="3291840"/>
            <a:ext cx="1993392" cy="274320"/>
          </a:xfrm>
          <a:prstGeom prst="rect">
            <a:avLst/>
          </a:prstGeom>
          <a:noFill/>
          <a:ln/>
        </p:spPr>
        <p:txBody>
          <a:bodyPr wrap="square" lIns="0" tIns="0" rIns="0" bIns="0" rtlCol="0" anchor="ctr"/>
          <a:lstStyle/>
          <a:p>
            <a:pPr marL="0" indent="0">
              <a:buNone/>
            </a:pPr>
            <a:r>
              <a:rPr lang="en-US" sz="1300" b="1" dirty="0">
                <a:solidFill>
                  <a:srgbClr val="15314B"/>
                </a:solidFill>
                <a:latin typeface="Calibri" pitchFamily="34" charset="0"/>
                <a:ea typeface="Calibri" pitchFamily="34" charset="-122"/>
                <a:cs typeface="Calibri" pitchFamily="34" charset="-120"/>
              </a:rPr>
              <a:t>AES-256 ZIP</a:t>
            </a:r>
            <a:endParaRPr lang="en-US" sz="1300" dirty="0"/>
          </a:p>
        </p:txBody>
      </p:sp>
      <p:sp>
        <p:nvSpPr>
          <p:cNvPr id="30" name="Text 28"/>
          <p:cNvSpPr/>
          <p:nvPr/>
        </p:nvSpPr>
        <p:spPr>
          <a:xfrm>
            <a:off x="3712464" y="3557016"/>
            <a:ext cx="1993392" cy="347472"/>
          </a:xfrm>
          <a:prstGeom prst="rect">
            <a:avLst/>
          </a:prstGeom>
          <a:noFill/>
          <a:ln/>
        </p:spPr>
        <p:txBody>
          <a:bodyPr wrap="square" lIns="0" tIns="0" rIns="0" bIns="0" rtlCol="0" anchor="t"/>
          <a:lstStyle/>
          <a:p>
            <a:pPr marL="0" indent="0">
              <a:lnSpc>
                <a:spcPct val="100000"/>
              </a:lnSpc>
              <a:buNone/>
            </a:pPr>
            <a:r>
              <a:rPr lang="en-US" sz="980" dirty="0">
                <a:solidFill>
                  <a:srgbClr val="6B7C8C"/>
                </a:solidFill>
                <a:latin typeface="Calibri" pitchFamily="34" charset="0"/>
                <a:ea typeface="Calibri" pitchFamily="34" charset="-122"/>
                <a:cs typeface="Calibri" pitchFamily="34" charset="-120"/>
              </a:rPr>
              <a:t>tamper-evident container</a:t>
            </a:r>
            <a:endParaRPr lang="en-US" sz="980" dirty="0"/>
          </a:p>
        </p:txBody>
      </p:sp>
      <p:sp>
        <p:nvSpPr>
          <p:cNvPr id="31" name="Shape 29"/>
          <p:cNvSpPr/>
          <p:nvPr/>
        </p:nvSpPr>
        <p:spPr>
          <a:xfrm>
            <a:off x="3602736" y="3968496"/>
            <a:ext cx="2212848" cy="640080"/>
          </a:xfrm>
          <a:prstGeom prst="roundRect">
            <a:avLst>
              <a:gd name="adj" fmla="val 7143"/>
            </a:avLst>
          </a:prstGeom>
          <a:solidFill>
            <a:srgbClr val="F3F7F8"/>
          </a:solidFill>
          <a:ln w="12700">
            <a:solidFill>
              <a:srgbClr val="D5E0E4"/>
            </a:solidFill>
            <a:prstDash val="solid"/>
          </a:ln>
        </p:spPr>
      </p:sp>
      <p:sp>
        <p:nvSpPr>
          <p:cNvPr id="32" name="Text 30"/>
          <p:cNvSpPr/>
          <p:nvPr/>
        </p:nvSpPr>
        <p:spPr>
          <a:xfrm>
            <a:off x="3712464" y="4041648"/>
            <a:ext cx="1993392" cy="274320"/>
          </a:xfrm>
          <a:prstGeom prst="rect">
            <a:avLst/>
          </a:prstGeom>
          <a:noFill/>
          <a:ln/>
        </p:spPr>
        <p:txBody>
          <a:bodyPr wrap="square" lIns="0" tIns="0" rIns="0" bIns="0" rtlCol="0" anchor="ctr"/>
          <a:lstStyle/>
          <a:p>
            <a:pPr marL="0" indent="0">
              <a:buNone/>
            </a:pPr>
            <a:r>
              <a:rPr lang="en-US" sz="1300" b="1" dirty="0">
                <a:solidFill>
                  <a:srgbClr val="15314B"/>
                </a:solidFill>
                <a:latin typeface="Calibri" pitchFamily="34" charset="0"/>
                <a:ea typeface="Calibri" pitchFamily="34" charset="-122"/>
                <a:cs typeface="Calibri" pitchFamily="34" charset="-120"/>
              </a:rPr>
              <a:t>SHA-256 root</a:t>
            </a:r>
            <a:endParaRPr lang="en-US" sz="1300" dirty="0"/>
          </a:p>
        </p:txBody>
      </p:sp>
      <p:sp>
        <p:nvSpPr>
          <p:cNvPr id="33" name="Text 31"/>
          <p:cNvSpPr/>
          <p:nvPr/>
        </p:nvSpPr>
        <p:spPr>
          <a:xfrm>
            <a:off x="3712464" y="4306824"/>
            <a:ext cx="1993392" cy="347472"/>
          </a:xfrm>
          <a:prstGeom prst="rect">
            <a:avLst/>
          </a:prstGeom>
          <a:noFill/>
          <a:ln/>
        </p:spPr>
        <p:txBody>
          <a:bodyPr wrap="square" lIns="0" tIns="0" rIns="0" bIns="0" rtlCol="0" anchor="t"/>
          <a:lstStyle/>
          <a:p>
            <a:pPr marL="0" indent="0">
              <a:lnSpc>
                <a:spcPct val="100000"/>
              </a:lnSpc>
              <a:buNone/>
            </a:pPr>
            <a:r>
              <a:rPr lang="en-US" sz="980" dirty="0">
                <a:solidFill>
                  <a:srgbClr val="6B7C8C"/>
                </a:solidFill>
                <a:latin typeface="Calibri" pitchFamily="34" charset="0"/>
                <a:ea typeface="Calibri" pitchFamily="34" charset="-122"/>
                <a:cs typeface="Calibri" pitchFamily="34" charset="-120"/>
              </a:rPr>
              <a:t>chain-of-custody value</a:t>
            </a:r>
            <a:endParaRPr lang="en-US" sz="980" dirty="0"/>
          </a:p>
        </p:txBody>
      </p:sp>
      <p:sp>
        <p:nvSpPr>
          <p:cNvPr id="34" name="Shape 32"/>
          <p:cNvSpPr/>
          <p:nvPr/>
        </p:nvSpPr>
        <p:spPr>
          <a:xfrm>
            <a:off x="6345936" y="1627632"/>
            <a:ext cx="2505456" cy="3246120"/>
          </a:xfrm>
          <a:prstGeom prst="roundRect">
            <a:avLst>
              <a:gd name="adj" fmla="val 292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35" name="Shape 33"/>
          <p:cNvSpPr/>
          <p:nvPr/>
        </p:nvSpPr>
        <p:spPr>
          <a:xfrm>
            <a:off x="6345936" y="1627632"/>
            <a:ext cx="2505456" cy="676656"/>
          </a:xfrm>
          <a:prstGeom prst="roundRect">
            <a:avLst>
              <a:gd name="adj" fmla="val 10811"/>
            </a:avLst>
          </a:prstGeom>
          <a:solidFill>
            <a:srgbClr val="1E3F5C"/>
          </a:solidFill>
          <a:ln w="12700">
            <a:solidFill>
              <a:srgbClr val="1E3F5C"/>
            </a:solidFill>
            <a:prstDash val="solid"/>
          </a:ln>
        </p:spPr>
      </p:sp>
      <p:sp>
        <p:nvSpPr>
          <p:cNvPr id="36" name="Shape 34"/>
          <p:cNvSpPr/>
          <p:nvPr/>
        </p:nvSpPr>
        <p:spPr>
          <a:xfrm>
            <a:off x="6345936" y="2011680"/>
            <a:ext cx="2505456" cy="292608"/>
          </a:xfrm>
          <a:prstGeom prst="rect">
            <a:avLst/>
          </a:prstGeom>
          <a:solidFill>
            <a:srgbClr val="1E3F5C"/>
          </a:solidFill>
          <a:ln w="12700">
            <a:solidFill>
              <a:srgbClr val="1E3F5C"/>
            </a:solidFill>
            <a:prstDash val="solid"/>
          </a:ln>
        </p:spPr>
      </p:sp>
      <p:sp>
        <p:nvSpPr>
          <p:cNvPr id="37" name="Text 35"/>
          <p:cNvSpPr/>
          <p:nvPr/>
        </p:nvSpPr>
        <p:spPr>
          <a:xfrm>
            <a:off x="6437376" y="1700784"/>
            <a:ext cx="2322576" cy="329184"/>
          </a:xfrm>
          <a:prstGeom prst="rect">
            <a:avLst/>
          </a:prstGeom>
          <a:noFill/>
          <a:ln/>
        </p:spPr>
        <p:txBody>
          <a:bodyPr wrap="square" lIns="0" tIns="0" rIns="0" bIns="0" rtlCol="0" anchor="ctr"/>
          <a:lstStyle/>
          <a:p>
            <a:pPr marL="0" indent="0" algn="ctr">
              <a:buNone/>
            </a:pPr>
            <a:r>
              <a:rPr lang="en-US" sz="1550" b="1" dirty="0">
                <a:solidFill>
                  <a:srgbClr val="FFFFFF"/>
                </a:solidFill>
                <a:latin typeface="Georgia" pitchFamily="34" charset="0"/>
                <a:ea typeface="Georgia" pitchFamily="34" charset="-122"/>
                <a:cs typeface="Georgia" pitchFamily="34" charset="-120"/>
              </a:rPr>
              <a:t>3 · ANALYSE</a:t>
            </a:r>
            <a:endParaRPr lang="en-US" sz="1550" dirty="0"/>
          </a:p>
        </p:txBody>
      </p:sp>
      <p:sp>
        <p:nvSpPr>
          <p:cNvPr id="38" name="Text 36"/>
          <p:cNvSpPr/>
          <p:nvPr/>
        </p:nvSpPr>
        <p:spPr>
          <a:xfrm>
            <a:off x="6437376" y="2029968"/>
            <a:ext cx="2322576" cy="256032"/>
          </a:xfrm>
          <a:prstGeom prst="rect">
            <a:avLst/>
          </a:prstGeom>
          <a:noFill/>
          <a:ln/>
        </p:spPr>
        <p:txBody>
          <a:bodyPr wrap="square" lIns="0" tIns="0" rIns="0" bIns="0" rtlCol="0" anchor="ctr"/>
          <a:lstStyle/>
          <a:p>
            <a:pPr marL="0" indent="0" algn="ctr">
              <a:buNone/>
            </a:pPr>
            <a:r>
              <a:rPr lang="en-US" sz="1000" i="1" dirty="0">
                <a:solidFill>
                  <a:srgbClr val="EAF3F4"/>
                </a:solidFill>
                <a:latin typeface="Calibri" pitchFamily="34" charset="0"/>
                <a:ea typeface="Calibri" pitchFamily="34" charset="-122"/>
                <a:cs typeface="Calibri" pitchFamily="34" charset="-120"/>
              </a:rPr>
              <a:t>downstream · offline</a:t>
            </a:r>
            <a:endParaRPr lang="en-US" sz="1000" dirty="0"/>
          </a:p>
        </p:txBody>
      </p:sp>
      <p:sp>
        <p:nvSpPr>
          <p:cNvPr id="39" name="Shape 37"/>
          <p:cNvSpPr/>
          <p:nvPr/>
        </p:nvSpPr>
        <p:spPr>
          <a:xfrm>
            <a:off x="6492240" y="2468880"/>
            <a:ext cx="2212848" cy="640080"/>
          </a:xfrm>
          <a:prstGeom prst="roundRect">
            <a:avLst>
              <a:gd name="adj" fmla="val 7143"/>
            </a:avLst>
          </a:prstGeom>
          <a:solidFill>
            <a:srgbClr val="F3F7F8"/>
          </a:solidFill>
          <a:ln w="12700">
            <a:solidFill>
              <a:srgbClr val="D5E0E4"/>
            </a:solidFill>
            <a:prstDash val="solid"/>
          </a:ln>
        </p:spPr>
      </p:sp>
      <p:sp>
        <p:nvSpPr>
          <p:cNvPr id="40" name="Text 38"/>
          <p:cNvSpPr/>
          <p:nvPr/>
        </p:nvSpPr>
        <p:spPr>
          <a:xfrm>
            <a:off x="6601968" y="2542032"/>
            <a:ext cx="1993392" cy="274320"/>
          </a:xfrm>
          <a:prstGeom prst="rect">
            <a:avLst/>
          </a:prstGeom>
          <a:noFill/>
          <a:ln/>
        </p:spPr>
        <p:txBody>
          <a:bodyPr wrap="square" lIns="0" tIns="0" rIns="0" bIns="0" rtlCol="0" anchor="ctr"/>
          <a:lstStyle/>
          <a:p>
            <a:pPr marL="0" indent="0">
              <a:buNone/>
            </a:pPr>
            <a:r>
              <a:rPr lang="en-US" sz="1300" b="1" dirty="0">
                <a:solidFill>
                  <a:srgbClr val="15314B"/>
                </a:solidFill>
                <a:latin typeface="Calibri" pitchFamily="34" charset="0"/>
                <a:ea typeface="Calibri" pitchFamily="34" charset="-122"/>
                <a:cs typeface="Calibri" pitchFamily="34" charset="-120"/>
              </a:rPr>
              <a:t>Volatility</a:t>
            </a:r>
            <a:endParaRPr lang="en-US" sz="1300" dirty="0"/>
          </a:p>
        </p:txBody>
      </p:sp>
      <p:sp>
        <p:nvSpPr>
          <p:cNvPr id="41" name="Text 39"/>
          <p:cNvSpPr/>
          <p:nvPr/>
        </p:nvSpPr>
        <p:spPr>
          <a:xfrm>
            <a:off x="6601968" y="2807208"/>
            <a:ext cx="1993392" cy="347472"/>
          </a:xfrm>
          <a:prstGeom prst="rect">
            <a:avLst/>
          </a:prstGeom>
          <a:noFill/>
          <a:ln/>
        </p:spPr>
        <p:txBody>
          <a:bodyPr wrap="square" lIns="0" tIns="0" rIns="0" bIns="0" rtlCol="0" anchor="t"/>
          <a:lstStyle/>
          <a:p>
            <a:pPr marL="0" indent="0">
              <a:lnSpc>
                <a:spcPct val="100000"/>
              </a:lnSpc>
              <a:buNone/>
            </a:pPr>
            <a:r>
              <a:rPr lang="en-US" sz="980" dirty="0">
                <a:solidFill>
                  <a:srgbClr val="6B7C8C"/>
                </a:solidFill>
                <a:latin typeface="Calibri" pitchFamily="34" charset="0"/>
                <a:ea typeface="Calibri" pitchFamily="34" charset="-122"/>
                <a:cs typeface="Calibri" pitchFamily="34" charset="-120"/>
              </a:rPr>
              <a:t>memory — injection, fileless malware</a:t>
            </a:r>
            <a:endParaRPr lang="en-US" sz="980" dirty="0"/>
          </a:p>
        </p:txBody>
      </p:sp>
      <p:sp>
        <p:nvSpPr>
          <p:cNvPr id="42" name="Shape 40"/>
          <p:cNvSpPr/>
          <p:nvPr/>
        </p:nvSpPr>
        <p:spPr>
          <a:xfrm>
            <a:off x="6492240" y="3218688"/>
            <a:ext cx="2212848" cy="640080"/>
          </a:xfrm>
          <a:prstGeom prst="roundRect">
            <a:avLst>
              <a:gd name="adj" fmla="val 7143"/>
            </a:avLst>
          </a:prstGeom>
          <a:solidFill>
            <a:srgbClr val="F3F7F8"/>
          </a:solidFill>
          <a:ln w="12700">
            <a:solidFill>
              <a:srgbClr val="D5E0E4"/>
            </a:solidFill>
            <a:prstDash val="solid"/>
          </a:ln>
        </p:spPr>
      </p:sp>
      <p:sp>
        <p:nvSpPr>
          <p:cNvPr id="43" name="Text 41"/>
          <p:cNvSpPr/>
          <p:nvPr/>
        </p:nvSpPr>
        <p:spPr>
          <a:xfrm>
            <a:off x="6601968" y="3291840"/>
            <a:ext cx="1993392" cy="274320"/>
          </a:xfrm>
          <a:prstGeom prst="rect">
            <a:avLst/>
          </a:prstGeom>
          <a:noFill/>
          <a:ln/>
        </p:spPr>
        <p:txBody>
          <a:bodyPr wrap="square" lIns="0" tIns="0" rIns="0" bIns="0" rtlCol="0" anchor="ctr"/>
          <a:lstStyle/>
          <a:p>
            <a:pPr marL="0" indent="0">
              <a:buNone/>
            </a:pPr>
            <a:r>
              <a:rPr lang="en-US" sz="1300" b="1" dirty="0">
                <a:solidFill>
                  <a:srgbClr val="15314B"/>
                </a:solidFill>
                <a:latin typeface="Calibri" pitchFamily="34" charset="0"/>
                <a:ea typeface="Calibri" pitchFamily="34" charset="-122"/>
                <a:cs typeface="Calibri" pitchFamily="34" charset="-120"/>
              </a:rPr>
              <a:t>Autopsy</a:t>
            </a:r>
            <a:endParaRPr lang="en-US" sz="1300" dirty="0"/>
          </a:p>
        </p:txBody>
      </p:sp>
      <p:sp>
        <p:nvSpPr>
          <p:cNvPr id="44" name="Text 42"/>
          <p:cNvSpPr/>
          <p:nvPr/>
        </p:nvSpPr>
        <p:spPr>
          <a:xfrm>
            <a:off x="6601968" y="3557016"/>
            <a:ext cx="1993392" cy="347472"/>
          </a:xfrm>
          <a:prstGeom prst="rect">
            <a:avLst/>
          </a:prstGeom>
          <a:noFill/>
          <a:ln/>
        </p:spPr>
        <p:txBody>
          <a:bodyPr wrap="square" lIns="0" tIns="0" rIns="0" bIns="0" rtlCol="0" anchor="t"/>
          <a:lstStyle/>
          <a:p>
            <a:pPr marL="0" indent="0">
              <a:lnSpc>
                <a:spcPct val="100000"/>
              </a:lnSpc>
              <a:buNone/>
            </a:pPr>
            <a:r>
              <a:rPr lang="en-US" sz="980" dirty="0">
                <a:solidFill>
                  <a:srgbClr val="6B7C8C"/>
                </a:solidFill>
                <a:latin typeface="Calibri" pitchFamily="34" charset="0"/>
                <a:ea typeface="Calibri" pitchFamily="34" charset="-122"/>
                <a:cs typeface="Calibri" pitchFamily="34" charset="-120"/>
              </a:rPr>
              <a:t>disk + ForensicAcq triage artefacts</a:t>
            </a:r>
            <a:endParaRPr lang="en-US" sz="980" dirty="0"/>
          </a:p>
        </p:txBody>
      </p:sp>
      <p:sp>
        <p:nvSpPr>
          <p:cNvPr id="45" name="Shape 43"/>
          <p:cNvSpPr/>
          <p:nvPr/>
        </p:nvSpPr>
        <p:spPr>
          <a:xfrm>
            <a:off x="9235440" y="1627632"/>
            <a:ext cx="2505456" cy="3246120"/>
          </a:xfrm>
          <a:prstGeom prst="roundRect">
            <a:avLst>
              <a:gd name="adj" fmla="val 2920"/>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46" name="Shape 44"/>
          <p:cNvSpPr/>
          <p:nvPr/>
        </p:nvSpPr>
        <p:spPr>
          <a:xfrm>
            <a:off x="9235440" y="1627632"/>
            <a:ext cx="2505456" cy="676656"/>
          </a:xfrm>
          <a:prstGeom prst="roundRect">
            <a:avLst>
              <a:gd name="adj" fmla="val 10811"/>
            </a:avLst>
          </a:prstGeom>
          <a:solidFill>
            <a:srgbClr val="1E3F5C"/>
          </a:solidFill>
          <a:ln w="12700">
            <a:solidFill>
              <a:srgbClr val="1E3F5C"/>
            </a:solidFill>
            <a:prstDash val="solid"/>
          </a:ln>
        </p:spPr>
      </p:sp>
      <p:sp>
        <p:nvSpPr>
          <p:cNvPr id="47" name="Shape 45"/>
          <p:cNvSpPr/>
          <p:nvPr/>
        </p:nvSpPr>
        <p:spPr>
          <a:xfrm>
            <a:off x="9235440" y="2011680"/>
            <a:ext cx="2505456" cy="292608"/>
          </a:xfrm>
          <a:prstGeom prst="rect">
            <a:avLst/>
          </a:prstGeom>
          <a:solidFill>
            <a:srgbClr val="1E3F5C"/>
          </a:solidFill>
          <a:ln w="12700">
            <a:solidFill>
              <a:srgbClr val="1E3F5C"/>
            </a:solidFill>
            <a:prstDash val="solid"/>
          </a:ln>
        </p:spPr>
      </p:sp>
      <p:sp>
        <p:nvSpPr>
          <p:cNvPr id="48" name="Text 46"/>
          <p:cNvSpPr/>
          <p:nvPr/>
        </p:nvSpPr>
        <p:spPr>
          <a:xfrm>
            <a:off x="9326880" y="1700784"/>
            <a:ext cx="2322576" cy="329184"/>
          </a:xfrm>
          <a:prstGeom prst="rect">
            <a:avLst/>
          </a:prstGeom>
          <a:noFill/>
          <a:ln/>
        </p:spPr>
        <p:txBody>
          <a:bodyPr wrap="square" lIns="0" tIns="0" rIns="0" bIns="0" rtlCol="0" anchor="ctr"/>
          <a:lstStyle/>
          <a:p>
            <a:pPr marL="0" indent="0" algn="ctr">
              <a:buNone/>
            </a:pPr>
            <a:r>
              <a:rPr lang="en-US" sz="1550" b="1" dirty="0">
                <a:solidFill>
                  <a:srgbClr val="FFFFFF"/>
                </a:solidFill>
                <a:latin typeface="Georgia" pitchFamily="34" charset="0"/>
                <a:ea typeface="Georgia" pitchFamily="34" charset="-122"/>
                <a:cs typeface="Georgia" pitchFamily="34" charset="-120"/>
              </a:rPr>
              <a:t>4 · REPORT</a:t>
            </a:r>
            <a:endParaRPr lang="en-US" sz="1550" dirty="0"/>
          </a:p>
        </p:txBody>
      </p:sp>
      <p:sp>
        <p:nvSpPr>
          <p:cNvPr id="49" name="Text 47"/>
          <p:cNvSpPr/>
          <p:nvPr/>
        </p:nvSpPr>
        <p:spPr>
          <a:xfrm>
            <a:off x="9326880" y="2029968"/>
            <a:ext cx="2322576" cy="256032"/>
          </a:xfrm>
          <a:prstGeom prst="rect">
            <a:avLst/>
          </a:prstGeom>
          <a:noFill/>
          <a:ln/>
        </p:spPr>
        <p:txBody>
          <a:bodyPr wrap="square" lIns="0" tIns="0" rIns="0" bIns="0" rtlCol="0" anchor="ctr"/>
          <a:lstStyle/>
          <a:p>
            <a:pPr marL="0" indent="0" algn="ctr">
              <a:buNone/>
            </a:pPr>
            <a:r>
              <a:rPr lang="en-US" sz="1000" i="1" dirty="0">
                <a:solidFill>
                  <a:srgbClr val="EAF3F4"/>
                </a:solidFill>
                <a:latin typeface="Calibri" pitchFamily="34" charset="0"/>
                <a:ea typeface="Calibri" pitchFamily="34" charset="-122"/>
                <a:cs typeface="Calibri" pitchFamily="34" charset="-120"/>
              </a:rPr>
              <a:t>examination → court</a:t>
            </a:r>
            <a:endParaRPr lang="en-US" sz="1000" dirty="0"/>
          </a:p>
        </p:txBody>
      </p:sp>
      <p:sp>
        <p:nvSpPr>
          <p:cNvPr id="50" name="Shape 48"/>
          <p:cNvSpPr/>
          <p:nvPr/>
        </p:nvSpPr>
        <p:spPr>
          <a:xfrm>
            <a:off x="9381744" y="2468880"/>
            <a:ext cx="2212848" cy="640080"/>
          </a:xfrm>
          <a:prstGeom prst="roundRect">
            <a:avLst>
              <a:gd name="adj" fmla="val 7143"/>
            </a:avLst>
          </a:prstGeom>
          <a:solidFill>
            <a:srgbClr val="F3F7F8"/>
          </a:solidFill>
          <a:ln w="12700">
            <a:solidFill>
              <a:srgbClr val="D5E0E4"/>
            </a:solidFill>
            <a:prstDash val="solid"/>
          </a:ln>
        </p:spPr>
      </p:sp>
      <p:sp>
        <p:nvSpPr>
          <p:cNvPr id="51" name="Text 49"/>
          <p:cNvSpPr/>
          <p:nvPr/>
        </p:nvSpPr>
        <p:spPr>
          <a:xfrm>
            <a:off x="9491472" y="2542032"/>
            <a:ext cx="1993392" cy="274320"/>
          </a:xfrm>
          <a:prstGeom prst="rect">
            <a:avLst/>
          </a:prstGeom>
          <a:noFill/>
          <a:ln/>
        </p:spPr>
        <p:txBody>
          <a:bodyPr wrap="square" lIns="0" tIns="0" rIns="0" bIns="0" rtlCol="0" anchor="ctr"/>
          <a:lstStyle/>
          <a:p>
            <a:pPr marL="0" indent="0">
              <a:buNone/>
            </a:pPr>
            <a:r>
              <a:rPr lang="en-US" sz="1300" b="1" dirty="0">
                <a:solidFill>
                  <a:srgbClr val="15314B"/>
                </a:solidFill>
                <a:latin typeface="Calibri" pitchFamily="34" charset="0"/>
                <a:ea typeface="Calibri" pitchFamily="34" charset="-122"/>
                <a:cs typeface="Calibri" pitchFamily="34" charset="-120"/>
              </a:rPr>
              <a:t>Findings</a:t>
            </a:r>
            <a:endParaRPr lang="en-US" sz="1300" dirty="0"/>
          </a:p>
        </p:txBody>
      </p:sp>
      <p:sp>
        <p:nvSpPr>
          <p:cNvPr id="52" name="Text 50"/>
          <p:cNvSpPr/>
          <p:nvPr/>
        </p:nvSpPr>
        <p:spPr>
          <a:xfrm>
            <a:off x="9491472" y="2807208"/>
            <a:ext cx="1993392" cy="347472"/>
          </a:xfrm>
          <a:prstGeom prst="rect">
            <a:avLst/>
          </a:prstGeom>
          <a:noFill/>
          <a:ln/>
        </p:spPr>
        <p:txBody>
          <a:bodyPr wrap="square" lIns="0" tIns="0" rIns="0" bIns="0" rtlCol="0" anchor="t"/>
          <a:lstStyle/>
          <a:p>
            <a:pPr marL="0" indent="0">
              <a:lnSpc>
                <a:spcPct val="100000"/>
              </a:lnSpc>
              <a:buNone/>
            </a:pPr>
            <a:r>
              <a:rPr lang="en-US" sz="980" dirty="0">
                <a:solidFill>
                  <a:srgbClr val="6B7C8C"/>
                </a:solidFill>
                <a:latin typeface="Calibri" pitchFamily="34" charset="0"/>
                <a:ea typeface="Calibri" pitchFamily="34" charset="-122"/>
                <a:cs typeface="Calibri" pitchFamily="34" charset="-120"/>
              </a:rPr>
              <a:t>timeline &amp; artefact correlation</a:t>
            </a:r>
            <a:endParaRPr lang="en-US" sz="980" dirty="0"/>
          </a:p>
        </p:txBody>
      </p:sp>
      <p:sp>
        <p:nvSpPr>
          <p:cNvPr id="53" name="Shape 51"/>
          <p:cNvSpPr/>
          <p:nvPr/>
        </p:nvSpPr>
        <p:spPr>
          <a:xfrm>
            <a:off x="9381744" y="3218688"/>
            <a:ext cx="2212848" cy="640080"/>
          </a:xfrm>
          <a:prstGeom prst="roundRect">
            <a:avLst>
              <a:gd name="adj" fmla="val 7143"/>
            </a:avLst>
          </a:prstGeom>
          <a:solidFill>
            <a:srgbClr val="F3F7F8"/>
          </a:solidFill>
          <a:ln w="12700">
            <a:solidFill>
              <a:srgbClr val="D5E0E4"/>
            </a:solidFill>
            <a:prstDash val="solid"/>
          </a:ln>
        </p:spPr>
      </p:sp>
      <p:sp>
        <p:nvSpPr>
          <p:cNvPr id="54" name="Text 52"/>
          <p:cNvSpPr/>
          <p:nvPr/>
        </p:nvSpPr>
        <p:spPr>
          <a:xfrm>
            <a:off x="9491472" y="3291840"/>
            <a:ext cx="1993392" cy="274320"/>
          </a:xfrm>
          <a:prstGeom prst="rect">
            <a:avLst/>
          </a:prstGeom>
          <a:noFill/>
          <a:ln/>
        </p:spPr>
        <p:txBody>
          <a:bodyPr wrap="square" lIns="0" tIns="0" rIns="0" bIns="0" rtlCol="0" anchor="ctr"/>
          <a:lstStyle/>
          <a:p>
            <a:pPr marL="0" indent="0">
              <a:buNone/>
            </a:pPr>
            <a:r>
              <a:rPr lang="en-US" sz="1300" b="1" dirty="0">
                <a:solidFill>
                  <a:srgbClr val="15314B"/>
                </a:solidFill>
                <a:latin typeface="Calibri" pitchFamily="34" charset="0"/>
                <a:ea typeface="Calibri" pitchFamily="34" charset="-122"/>
                <a:cs typeface="Calibri" pitchFamily="34" charset="-120"/>
              </a:rPr>
              <a:t>Custody</a:t>
            </a:r>
            <a:endParaRPr lang="en-US" sz="1300" dirty="0"/>
          </a:p>
        </p:txBody>
      </p:sp>
      <p:sp>
        <p:nvSpPr>
          <p:cNvPr id="55" name="Text 53"/>
          <p:cNvSpPr/>
          <p:nvPr/>
        </p:nvSpPr>
        <p:spPr>
          <a:xfrm>
            <a:off x="9491472" y="3557016"/>
            <a:ext cx="1993392" cy="347472"/>
          </a:xfrm>
          <a:prstGeom prst="rect">
            <a:avLst/>
          </a:prstGeom>
          <a:noFill/>
          <a:ln/>
        </p:spPr>
        <p:txBody>
          <a:bodyPr wrap="square" lIns="0" tIns="0" rIns="0" bIns="0" rtlCol="0" anchor="t"/>
          <a:lstStyle/>
          <a:p>
            <a:pPr marL="0" indent="0">
              <a:lnSpc>
                <a:spcPct val="100000"/>
              </a:lnSpc>
              <a:buNone/>
            </a:pPr>
            <a:r>
              <a:rPr lang="en-US" sz="980" dirty="0">
                <a:solidFill>
                  <a:srgbClr val="6B7C8C"/>
                </a:solidFill>
                <a:latin typeface="Calibri" pitchFamily="34" charset="0"/>
                <a:ea typeface="Calibri" pitchFamily="34" charset="-122"/>
                <a:cs typeface="Calibri" pitchFamily="34" charset="-120"/>
              </a:rPr>
              <a:t>container hash verified at handover</a:t>
            </a:r>
            <a:endParaRPr lang="en-US" sz="980" dirty="0"/>
          </a:p>
        </p:txBody>
      </p:sp>
      <p:sp>
        <p:nvSpPr>
          <p:cNvPr id="56" name="Shape 54"/>
          <p:cNvSpPr/>
          <p:nvPr/>
        </p:nvSpPr>
        <p:spPr>
          <a:xfrm>
            <a:off x="3072384" y="3250692"/>
            <a:ext cx="384048" cy="0"/>
          </a:xfrm>
          <a:prstGeom prst="line">
            <a:avLst/>
          </a:prstGeom>
          <a:noFill/>
          <a:ln w="28575">
            <a:solidFill>
              <a:srgbClr val="1F8A8A"/>
            </a:solidFill>
            <a:prstDash val="solid"/>
            <a:headEnd type="none"/>
            <a:tailEnd type="triangle"/>
          </a:ln>
        </p:spPr>
      </p:sp>
      <p:sp>
        <p:nvSpPr>
          <p:cNvPr id="57" name="Shape 55"/>
          <p:cNvSpPr/>
          <p:nvPr/>
        </p:nvSpPr>
        <p:spPr>
          <a:xfrm>
            <a:off x="5961888" y="3250692"/>
            <a:ext cx="384048" cy="0"/>
          </a:xfrm>
          <a:prstGeom prst="line">
            <a:avLst/>
          </a:prstGeom>
          <a:noFill/>
          <a:ln w="28575">
            <a:solidFill>
              <a:srgbClr val="1E3F5C"/>
            </a:solidFill>
            <a:prstDash val="solid"/>
            <a:headEnd type="none"/>
            <a:tailEnd type="triangle"/>
          </a:ln>
        </p:spPr>
      </p:sp>
      <p:sp>
        <p:nvSpPr>
          <p:cNvPr id="58" name="Shape 56"/>
          <p:cNvSpPr/>
          <p:nvPr/>
        </p:nvSpPr>
        <p:spPr>
          <a:xfrm>
            <a:off x="8851392" y="3250692"/>
            <a:ext cx="384048" cy="0"/>
          </a:xfrm>
          <a:prstGeom prst="line">
            <a:avLst/>
          </a:prstGeom>
          <a:noFill/>
          <a:ln w="28575">
            <a:solidFill>
              <a:srgbClr val="1F8A8A"/>
            </a:solidFill>
            <a:prstDash val="solid"/>
            <a:headEnd type="none"/>
            <a:tailEnd type="triangle"/>
          </a:ln>
        </p:spPr>
      </p:sp>
      <p:sp>
        <p:nvSpPr>
          <p:cNvPr id="59" name="Shape 57"/>
          <p:cNvSpPr/>
          <p:nvPr/>
        </p:nvSpPr>
        <p:spPr>
          <a:xfrm>
            <a:off x="566928" y="5138928"/>
            <a:ext cx="10972800" cy="749808"/>
          </a:xfrm>
          <a:prstGeom prst="roundRect">
            <a:avLst>
              <a:gd name="adj" fmla="val 9756"/>
            </a:avLst>
          </a:prstGeom>
          <a:solidFill>
            <a:srgbClr val="15314B"/>
          </a:solidFill>
          <a:ln w="12700">
            <a:solidFill>
              <a:srgbClr val="D5E0E4"/>
            </a:solidFill>
            <a:prstDash val="solid"/>
          </a:ln>
          <a:effectLst>
            <a:outerShdw blurRad="88900" dist="38100" dir="8100000" algn="bl" rotWithShape="0">
              <a:srgbClr val="9FB2BC">
                <a:alpha val="28000"/>
              </a:srgbClr>
            </a:outerShdw>
          </a:effectLst>
        </p:spPr>
      </p:sp>
      <p:sp>
        <p:nvSpPr>
          <p:cNvPr id="60" name="Text 58"/>
          <p:cNvSpPr/>
          <p:nvPr/>
        </p:nvSpPr>
        <p:spPr>
          <a:xfrm>
            <a:off x="868680" y="5138928"/>
            <a:ext cx="10424160" cy="749808"/>
          </a:xfrm>
          <a:prstGeom prst="rect">
            <a:avLst/>
          </a:prstGeom>
          <a:noFill/>
          <a:ln/>
        </p:spPr>
        <p:txBody>
          <a:bodyPr wrap="square" lIns="0" tIns="0" rIns="0" bIns="0" rtlCol="0" anchor="ctr"/>
          <a:lstStyle/>
          <a:p>
            <a:pPr marL="0" indent="0">
              <a:lnSpc>
                <a:spcPct val="106000"/>
              </a:lnSpc>
              <a:buNone/>
            </a:pPr>
            <a:r>
              <a:rPr lang="en-US" sz="1250" b="1" dirty="0">
                <a:solidFill>
                  <a:srgbClr val="3FB6B6"/>
                </a:solidFill>
                <a:latin typeface="Calibri" pitchFamily="34" charset="0"/>
                <a:ea typeface="Calibri" pitchFamily="34" charset="-122"/>
                <a:cs typeface="Calibri" pitchFamily="34" charset="-120"/>
              </a:rPr>
              <a:t>Cross-tool integrity:  </a:t>
            </a:r>
            <a:r>
              <a:rPr lang="en-US" sz="1250" dirty="0">
                <a:solidFill>
                  <a:srgbClr val="E7F0F2"/>
                </a:solidFill>
                <a:latin typeface="Calibri" pitchFamily="34" charset="0"/>
                <a:ea typeface="Calibri" pitchFamily="34" charset="-122"/>
                <a:cs typeface="Calibri" pitchFamily="34" charset="-120"/>
              </a:rPr>
              <a:t>every artefact carries MD5 / SHA-1 / SHA-256, so any tool verifies the same evidence without re-hashing. Together — WinPmem, ForensicAcq, Volatility and Autopsy — a small team gets a complete, no-licence IR pipeline.</a:t>
            </a:r>
            <a:endParaRPr lang="en-US" sz="1250" dirty="0"/>
          </a:p>
        </p:txBody>
      </p:sp>
      <p:sp>
        <p:nvSpPr>
          <p:cNvPr id="62" name="Text 59"/>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63" name="Text 60"/>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8 · CONCLUSIONS</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Answering the questions, and the boundaries</a:t>
            </a:r>
            <a:endParaRPr lang="en-US" sz="2700" dirty="0"/>
          </a:p>
        </p:txBody>
      </p:sp>
      <p:sp>
        <p:nvSpPr>
          <p:cNvPr id="5" name="Shape 3"/>
          <p:cNvSpPr/>
          <p:nvPr/>
        </p:nvSpPr>
        <p:spPr>
          <a:xfrm>
            <a:off x="640080" y="1572768"/>
            <a:ext cx="6446520" cy="1170432"/>
          </a:xfrm>
          <a:prstGeom prst="roundRect">
            <a:avLst>
              <a:gd name="adj" fmla="val 6250"/>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6" name="Text 4"/>
          <p:cNvSpPr/>
          <p:nvPr/>
        </p:nvSpPr>
        <p:spPr>
          <a:xfrm>
            <a:off x="822960" y="1682496"/>
            <a:ext cx="1097280" cy="457200"/>
          </a:xfrm>
          <a:prstGeom prst="rect">
            <a:avLst/>
          </a:prstGeom>
          <a:noFill/>
          <a:ln/>
        </p:spPr>
        <p:txBody>
          <a:bodyPr wrap="square" lIns="0" tIns="0" rIns="0" bIns="0" rtlCol="0" anchor="ctr"/>
          <a:lstStyle/>
          <a:p>
            <a:pPr marL="0" indent="0">
              <a:buNone/>
            </a:pPr>
            <a:r>
              <a:rPr lang="en-US" sz="2100" b="1" dirty="0">
                <a:solidFill>
                  <a:srgbClr val="1F8A8A"/>
                </a:solidFill>
                <a:latin typeface="Georgia" pitchFamily="34" charset="0"/>
                <a:ea typeface="Georgia" pitchFamily="34" charset="-122"/>
                <a:cs typeface="Georgia" pitchFamily="34" charset="-120"/>
              </a:rPr>
              <a:t>RQ1</a:t>
            </a:r>
            <a:endParaRPr lang="en-US" sz="2100" dirty="0"/>
          </a:p>
        </p:txBody>
      </p:sp>
      <p:sp>
        <p:nvSpPr>
          <p:cNvPr id="7" name="Text 5"/>
          <p:cNvSpPr/>
          <p:nvPr/>
        </p:nvSpPr>
        <p:spPr>
          <a:xfrm>
            <a:off x="1783080" y="1719072"/>
            <a:ext cx="5120640" cy="411480"/>
          </a:xfrm>
          <a:prstGeom prst="rect">
            <a:avLst/>
          </a:prstGeom>
          <a:noFill/>
          <a:ln/>
        </p:spPr>
        <p:txBody>
          <a:bodyPr wrap="square" lIns="0" tIns="0" rIns="0" bIns="0" rtlCol="0" anchor="ctr"/>
          <a:lstStyle/>
          <a:p>
            <a:pPr marL="0" indent="0">
              <a:buNone/>
            </a:pPr>
            <a:r>
              <a:rPr lang="en-US" sz="1500" b="1" dirty="0">
                <a:solidFill>
                  <a:srgbClr val="15314B"/>
                </a:solidFill>
                <a:latin typeface="Calibri" pitchFamily="34" charset="0"/>
                <a:ea typeface="Calibri" pitchFamily="34" charset="-122"/>
                <a:cs typeface="Calibri" pitchFamily="34" charset="-120"/>
              </a:rPr>
              <a:t>Yes — triage-grade.</a:t>
            </a:r>
            <a:endParaRPr lang="en-US" sz="1500" dirty="0"/>
          </a:p>
        </p:txBody>
      </p:sp>
      <p:sp>
        <p:nvSpPr>
          <p:cNvPr id="8" name="Text 6"/>
          <p:cNvSpPr/>
          <p:nvPr/>
        </p:nvSpPr>
        <p:spPr>
          <a:xfrm>
            <a:off x="1783080" y="2121408"/>
            <a:ext cx="5166360" cy="566928"/>
          </a:xfrm>
          <a:prstGeom prst="rect">
            <a:avLst/>
          </a:prstGeom>
          <a:noFill/>
          <a:ln/>
        </p:spPr>
        <p:txBody>
          <a:bodyPr wrap="square" lIns="0" tIns="0" rIns="0" bIns="0" rtlCol="0" anchor="t"/>
          <a:lstStyle/>
          <a:p>
            <a:pPr marL="0" indent="0">
              <a:lnSpc>
                <a:spcPct val="105000"/>
              </a:lnSpc>
              <a:buNone/>
            </a:pPr>
            <a:r>
              <a:rPr lang="en-US" sz="1200" dirty="0">
                <a:solidFill>
                  <a:srgbClr val="33475B"/>
                </a:solidFill>
                <a:latin typeface="Calibri" pitchFamily="34" charset="0"/>
                <a:ea typeface="Calibri" pitchFamily="34" charset="-122"/>
                <a:cs typeface="Calibri" pitchFamily="34" charset="-120"/>
              </a:rPr>
              <a:t>100% coverage in 8/9 categories, 96% in the volatility-bound one, 100% hash integrity, under a minute.</a:t>
            </a:r>
            <a:endParaRPr lang="en-US" sz="1200" dirty="0"/>
          </a:p>
        </p:txBody>
      </p:sp>
      <p:sp>
        <p:nvSpPr>
          <p:cNvPr id="9" name="Shape 7"/>
          <p:cNvSpPr/>
          <p:nvPr/>
        </p:nvSpPr>
        <p:spPr>
          <a:xfrm>
            <a:off x="640080" y="2862072"/>
            <a:ext cx="6446520" cy="1170432"/>
          </a:xfrm>
          <a:prstGeom prst="roundRect">
            <a:avLst>
              <a:gd name="adj" fmla="val 6250"/>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0" name="Text 8"/>
          <p:cNvSpPr/>
          <p:nvPr/>
        </p:nvSpPr>
        <p:spPr>
          <a:xfrm>
            <a:off x="822960" y="2971800"/>
            <a:ext cx="1097280" cy="457200"/>
          </a:xfrm>
          <a:prstGeom prst="rect">
            <a:avLst/>
          </a:prstGeom>
          <a:noFill/>
          <a:ln/>
        </p:spPr>
        <p:txBody>
          <a:bodyPr wrap="square" lIns="0" tIns="0" rIns="0" bIns="0" rtlCol="0" anchor="ctr"/>
          <a:lstStyle/>
          <a:p>
            <a:pPr marL="0" indent="0">
              <a:buNone/>
            </a:pPr>
            <a:r>
              <a:rPr lang="en-US" sz="2100" b="1" dirty="0">
                <a:solidFill>
                  <a:srgbClr val="1F8A8A"/>
                </a:solidFill>
                <a:latin typeface="Georgia" pitchFamily="34" charset="0"/>
                <a:ea typeface="Georgia" pitchFamily="34" charset="-122"/>
                <a:cs typeface="Georgia" pitchFamily="34" charset="-120"/>
              </a:rPr>
              <a:t>RQ2</a:t>
            </a:r>
            <a:endParaRPr lang="en-US" sz="2100" dirty="0"/>
          </a:p>
        </p:txBody>
      </p:sp>
      <p:sp>
        <p:nvSpPr>
          <p:cNvPr id="11" name="Text 9"/>
          <p:cNvSpPr/>
          <p:nvPr/>
        </p:nvSpPr>
        <p:spPr>
          <a:xfrm>
            <a:off x="1783080" y="3008376"/>
            <a:ext cx="5120640" cy="411480"/>
          </a:xfrm>
          <a:prstGeom prst="rect">
            <a:avLst/>
          </a:prstGeom>
          <a:noFill/>
          <a:ln/>
        </p:spPr>
        <p:txBody>
          <a:bodyPr wrap="square" lIns="0" tIns="0" rIns="0" bIns="0" rtlCol="0" anchor="ctr"/>
          <a:lstStyle/>
          <a:p>
            <a:pPr marL="0" indent="0">
              <a:buNone/>
            </a:pPr>
            <a:r>
              <a:rPr lang="en-US" sz="1500" b="1" dirty="0">
                <a:solidFill>
                  <a:srgbClr val="15314B"/>
                </a:solidFill>
                <a:latin typeface="Calibri" pitchFamily="34" charset="0"/>
                <a:ea typeface="Calibri" pitchFamily="34" charset="-122"/>
                <a:cs typeface="Calibri" pitchFamily="34" charset="-120"/>
              </a:rPr>
              <a:t>A distinct, empty niche.</a:t>
            </a:r>
            <a:endParaRPr lang="en-US" sz="1500" dirty="0"/>
          </a:p>
        </p:txBody>
      </p:sp>
      <p:sp>
        <p:nvSpPr>
          <p:cNvPr id="12" name="Text 10"/>
          <p:cNvSpPr/>
          <p:nvPr/>
        </p:nvSpPr>
        <p:spPr>
          <a:xfrm>
            <a:off x="1783080" y="3410712"/>
            <a:ext cx="5166360" cy="566928"/>
          </a:xfrm>
          <a:prstGeom prst="rect">
            <a:avLst/>
          </a:prstGeom>
          <a:noFill/>
          <a:ln/>
        </p:spPr>
        <p:txBody>
          <a:bodyPr wrap="square" lIns="0" tIns="0" rIns="0" bIns="0" rtlCol="0" anchor="t"/>
          <a:lstStyle/>
          <a:p>
            <a:pPr marL="0" indent="0">
              <a:lnSpc>
                <a:spcPct val="105000"/>
              </a:lnSpc>
              <a:buNone/>
            </a:pPr>
            <a:r>
              <a:rPr lang="en-US" sz="1200" dirty="0">
                <a:solidFill>
                  <a:srgbClr val="33475B"/>
                </a:solidFill>
                <a:latin typeface="Calibri" pitchFamily="34" charset="0"/>
                <a:ea typeface="Calibri" pitchFamily="34" charset="-122"/>
                <a:cs typeface="Calibri" pitchFamily="34" charset="-120"/>
              </a:rPr>
              <a:t>The only reviewed tool combining unified collection, triple hashing, auto-encryption and zero cost.</a:t>
            </a:r>
            <a:endParaRPr lang="en-US" sz="1200" dirty="0"/>
          </a:p>
        </p:txBody>
      </p:sp>
      <p:sp>
        <p:nvSpPr>
          <p:cNvPr id="13" name="Shape 11"/>
          <p:cNvSpPr/>
          <p:nvPr/>
        </p:nvSpPr>
        <p:spPr>
          <a:xfrm>
            <a:off x="640080" y="4151376"/>
            <a:ext cx="6446520" cy="1170432"/>
          </a:xfrm>
          <a:prstGeom prst="roundRect">
            <a:avLst>
              <a:gd name="adj" fmla="val 6250"/>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4" name="Text 12"/>
          <p:cNvSpPr/>
          <p:nvPr/>
        </p:nvSpPr>
        <p:spPr>
          <a:xfrm>
            <a:off x="822960" y="4261104"/>
            <a:ext cx="1097280" cy="457200"/>
          </a:xfrm>
          <a:prstGeom prst="rect">
            <a:avLst/>
          </a:prstGeom>
          <a:noFill/>
          <a:ln/>
        </p:spPr>
        <p:txBody>
          <a:bodyPr wrap="square" lIns="0" tIns="0" rIns="0" bIns="0" rtlCol="0" anchor="ctr"/>
          <a:lstStyle/>
          <a:p>
            <a:pPr marL="0" indent="0">
              <a:buNone/>
            </a:pPr>
            <a:r>
              <a:rPr lang="en-US" sz="2100" b="1" dirty="0">
                <a:solidFill>
                  <a:srgbClr val="1F8A8A"/>
                </a:solidFill>
                <a:latin typeface="Georgia" pitchFamily="34" charset="0"/>
                <a:ea typeface="Georgia" pitchFamily="34" charset="-122"/>
                <a:cs typeface="Georgia" pitchFamily="34" charset="-120"/>
              </a:rPr>
              <a:t>RQ3</a:t>
            </a:r>
            <a:endParaRPr lang="en-US" sz="2100" dirty="0"/>
          </a:p>
        </p:txBody>
      </p:sp>
      <p:sp>
        <p:nvSpPr>
          <p:cNvPr id="15" name="Text 13"/>
          <p:cNvSpPr/>
          <p:nvPr/>
        </p:nvSpPr>
        <p:spPr>
          <a:xfrm>
            <a:off x="1783080" y="4297680"/>
            <a:ext cx="5120640" cy="411480"/>
          </a:xfrm>
          <a:prstGeom prst="rect">
            <a:avLst/>
          </a:prstGeom>
          <a:noFill/>
          <a:ln/>
        </p:spPr>
        <p:txBody>
          <a:bodyPr wrap="square" lIns="0" tIns="0" rIns="0" bIns="0" rtlCol="0" anchor="ctr"/>
          <a:lstStyle/>
          <a:p>
            <a:pPr marL="0" indent="0">
              <a:buNone/>
            </a:pPr>
            <a:r>
              <a:rPr lang="en-US" sz="1500" b="1" dirty="0">
                <a:solidFill>
                  <a:srgbClr val="15314B"/>
                </a:solidFill>
                <a:latin typeface="Calibri" pitchFamily="34" charset="0"/>
                <a:ea typeface="Calibri" pitchFamily="34" charset="-122"/>
                <a:cs typeface="Calibri" pitchFamily="34" charset="-120"/>
              </a:rPr>
              <a:t>Five design principles.</a:t>
            </a:r>
            <a:endParaRPr lang="en-US" sz="1500" dirty="0"/>
          </a:p>
        </p:txBody>
      </p:sp>
      <p:sp>
        <p:nvSpPr>
          <p:cNvPr id="16" name="Text 14"/>
          <p:cNvSpPr/>
          <p:nvPr/>
        </p:nvSpPr>
        <p:spPr>
          <a:xfrm>
            <a:off x="1783080" y="4700016"/>
            <a:ext cx="5166360" cy="566928"/>
          </a:xfrm>
          <a:prstGeom prst="rect">
            <a:avLst/>
          </a:prstGeom>
          <a:noFill/>
          <a:ln/>
        </p:spPr>
        <p:txBody>
          <a:bodyPr wrap="square" lIns="0" tIns="0" rIns="0" bIns="0" rtlCol="0" anchor="t"/>
          <a:lstStyle/>
          <a:p>
            <a:pPr marL="0" indent="0">
              <a:lnSpc>
                <a:spcPct val="105000"/>
              </a:lnSpc>
              <a:buNone/>
            </a:pPr>
            <a:r>
              <a:rPr lang="en-US" sz="1200" dirty="0">
                <a:solidFill>
                  <a:srgbClr val="33475B"/>
                </a:solidFill>
                <a:latin typeface="Calibri" pitchFamily="34" charset="0"/>
                <a:ea typeface="Calibri" pitchFamily="34" charset="-122"/>
                <a:cs typeface="Calibri" pitchFamily="34" charset="-120"/>
              </a:rPr>
              <a:t>Volatility ordering · uniform module contract · opinionated defaults · encryption last · minimal dependencies.</a:t>
            </a:r>
            <a:endParaRPr lang="en-US" sz="1200" dirty="0"/>
          </a:p>
        </p:txBody>
      </p:sp>
      <p:sp>
        <p:nvSpPr>
          <p:cNvPr id="17" name="Shape 15"/>
          <p:cNvSpPr/>
          <p:nvPr/>
        </p:nvSpPr>
        <p:spPr>
          <a:xfrm>
            <a:off x="7269480" y="1572768"/>
            <a:ext cx="4279392" cy="3703320"/>
          </a:xfrm>
          <a:prstGeom prst="roundRect">
            <a:avLst>
              <a:gd name="adj" fmla="val 1975"/>
            </a:avLst>
          </a:prstGeom>
          <a:solidFill>
            <a:srgbClr val="FFFFFF"/>
          </a:solidFill>
          <a:ln w="12700">
            <a:solidFill>
              <a:srgbClr val="D5E0E4"/>
            </a:solidFill>
            <a:prstDash val="solid"/>
          </a:ln>
          <a:effectLst>
            <a:outerShdw blurRad="88900" dist="38100" dir="8100000" algn="bl" rotWithShape="0">
              <a:srgbClr val="9FB2BC">
                <a:alpha val="28000"/>
              </a:srgbClr>
            </a:outerShdw>
          </a:effectLst>
        </p:spPr>
      </p:sp>
      <p:sp>
        <p:nvSpPr>
          <p:cNvPr id="18" name="Shape 16"/>
          <p:cNvSpPr/>
          <p:nvPr/>
        </p:nvSpPr>
        <p:spPr>
          <a:xfrm>
            <a:off x="7269480" y="1572768"/>
            <a:ext cx="4279392" cy="64008"/>
          </a:xfrm>
          <a:prstGeom prst="rect">
            <a:avLst/>
          </a:prstGeom>
          <a:solidFill>
            <a:srgbClr val="C77D2B"/>
          </a:solidFill>
          <a:ln w="12700">
            <a:solidFill>
              <a:srgbClr val="C77D2B"/>
            </a:solidFill>
            <a:prstDash val="solid"/>
          </a:ln>
        </p:spPr>
      </p:sp>
      <p:sp>
        <p:nvSpPr>
          <p:cNvPr id="19" name="Text 17"/>
          <p:cNvSpPr/>
          <p:nvPr/>
        </p:nvSpPr>
        <p:spPr>
          <a:xfrm>
            <a:off x="7498080" y="1737360"/>
            <a:ext cx="3840480" cy="274320"/>
          </a:xfrm>
          <a:prstGeom prst="rect">
            <a:avLst/>
          </a:prstGeom>
          <a:noFill/>
          <a:ln/>
        </p:spPr>
        <p:txBody>
          <a:bodyPr wrap="square" lIns="0" tIns="0" rIns="0" bIns="0" rtlCol="0" anchor="ctr"/>
          <a:lstStyle/>
          <a:p>
            <a:pPr marL="0" indent="0">
              <a:buNone/>
            </a:pPr>
            <a:r>
              <a:rPr lang="en-US" sz="1150" b="1" kern="0" spc="100" dirty="0">
                <a:solidFill>
                  <a:srgbClr val="C77D2B"/>
                </a:solidFill>
                <a:latin typeface="Calibri" pitchFamily="34" charset="0"/>
                <a:ea typeface="Calibri" pitchFamily="34" charset="-122"/>
                <a:cs typeface="Calibri" pitchFamily="34" charset="-120"/>
              </a:rPr>
              <a:t>LIMITATIONS — BEING STRAIGHT</a:t>
            </a:r>
            <a:endParaRPr lang="en-US" sz="1150" dirty="0"/>
          </a:p>
        </p:txBody>
      </p:sp>
      <p:sp>
        <p:nvSpPr>
          <p:cNvPr id="20" name="Text 18"/>
          <p:cNvSpPr/>
          <p:nvPr/>
        </p:nvSpPr>
        <p:spPr>
          <a:xfrm>
            <a:off x="7498080" y="2084832"/>
            <a:ext cx="3886200" cy="3108960"/>
          </a:xfrm>
          <a:prstGeom prst="rect">
            <a:avLst/>
          </a:prstGeom>
          <a:noFill/>
          <a:ln/>
        </p:spPr>
        <p:txBody>
          <a:bodyPr wrap="square" lIns="0" tIns="0" rIns="0" bIns="0" rtlCol="0" anchor="t"/>
          <a:lstStyle/>
          <a:p>
            <a:pPr marL="0" indent="0">
              <a:lnSpc>
                <a:spcPct val="106000"/>
              </a:lnSpc>
              <a:buNone/>
            </a:pPr>
            <a:r>
              <a:rPr lang="en-US" sz="1250" b="1" dirty="0">
                <a:solidFill>
                  <a:srgbClr val="15314B"/>
                </a:solidFill>
                <a:latin typeface="Calibri" pitchFamily="34" charset="0"/>
                <a:ea typeface="Calibri" pitchFamily="34" charset="-122"/>
                <a:cs typeface="Calibri" pitchFamily="34" charset="-120"/>
              </a:rPr>
              <a:t>Two test machines  </a:t>
            </a:r>
            <a:r>
              <a:rPr lang="en-US" sz="1250" dirty="0">
                <a:solidFill>
                  <a:srgbClr val="33475B"/>
                </a:solidFill>
                <a:latin typeface="Calibri" pitchFamily="34" charset="0"/>
                <a:ea typeface="Calibri" pitchFamily="34" charset="-122"/>
                <a:cs typeface="Calibri" pitchFamily="34" charset="-120"/>
              </a:rPr>
              <a:t>researcher-owned; no claim to enterprise estates</a:t>
            </a:r>
            <a:endParaRPr lang="en-US" sz="1250" dirty="0"/>
          </a:p>
          <a:p>
            <a:pPr marL="0" indent="0">
              <a:lnSpc>
                <a:spcPct val="106000"/>
              </a:lnSpc>
              <a:buNone/>
            </a:pPr>
            <a:r>
              <a:rPr lang="en-US" sz="1250" b="1" dirty="0">
                <a:solidFill>
                  <a:srgbClr val="15314B"/>
                </a:solidFill>
                <a:latin typeface="Calibri" pitchFamily="34" charset="0"/>
                <a:ea typeface="Calibri" pitchFamily="34" charset="-122"/>
                <a:cs typeface="Calibri" pitchFamily="34" charset="-120"/>
              </a:rPr>
              <a:t>No RAM imaging  </a:t>
            </a:r>
            <a:r>
              <a:rPr lang="en-US" sz="1250" dirty="0">
                <a:solidFill>
                  <a:srgbClr val="33475B"/>
                </a:solidFill>
                <a:latin typeface="Calibri" pitchFamily="34" charset="0"/>
                <a:ea typeface="Calibri" pitchFamily="34" charset="-122"/>
                <a:cs typeface="Calibri" pitchFamily="34" charset="-120"/>
              </a:rPr>
              <a:t>memory questions need WinPmem first</a:t>
            </a:r>
            <a:endParaRPr lang="en-US" sz="1250" dirty="0"/>
          </a:p>
          <a:p>
            <a:pPr marL="0" indent="0">
              <a:lnSpc>
                <a:spcPct val="106000"/>
              </a:lnSpc>
              <a:buNone/>
            </a:pPr>
            <a:r>
              <a:rPr lang="en-US" sz="1250" b="1" dirty="0">
                <a:solidFill>
                  <a:srgbClr val="15314B"/>
                </a:solidFill>
                <a:latin typeface="Calibri" pitchFamily="34" charset="0"/>
                <a:ea typeface="Calibri" pitchFamily="34" charset="-122"/>
                <a:cs typeface="Calibri" pitchFamily="34" charset="-120"/>
              </a:rPr>
              <a:t>Windows only  </a:t>
            </a:r>
            <a:r>
              <a:rPr lang="en-US" sz="1250" dirty="0">
                <a:solidFill>
                  <a:srgbClr val="33475B"/>
                </a:solidFill>
                <a:latin typeface="Calibri" pitchFamily="34" charset="0"/>
                <a:ea typeface="Calibri" pitchFamily="34" charset="-122"/>
                <a:cs typeface="Calibri" pitchFamily="34" charset="-120"/>
              </a:rPr>
              <a:t>no macOS or Linux in current form</a:t>
            </a:r>
            <a:endParaRPr lang="en-US" sz="1250" dirty="0"/>
          </a:p>
          <a:p>
            <a:pPr marL="0" indent="0">
              <a:lnSpc>
                <a:spcPct val="106000"/>
              </a:lnSpc>
              <a:buNone/>
            </a:pPr>
            <a:r>
              <a:rPr lang="en-US" sz="1250" b="1" dirty="0">
                <a:solidFill>
                  <a:srgbClr val="15314B"/>
                </a:solidFill>
                <a:latin typeface="Calibri" pitchFamily="34" charset="0"/>
                <a:ea typeface="Calibri" pitchFamily="34" charset="-122"/>
                <a:cs typeface="Calibri" pitchFamily="34" charset="-120"/>
              </a:rPr>
              <a:t>Doc-based comparison  </a:t>
            </a:r>
            <a:r>
              <a:rPr lang="en-US" sz="1250" dirty="0">
                <a:solidFill>
                  <a:srgbClr val="33475B"/>
                </a:solidFill>
                <a:latin typeface="Calibri" pitchFamily="34" charset="0"/>
                <a:ea typeface="Calibri" pitchFamily="34" charset="-122"/>
                <a:cs typeface="Calibri" pitchFamily="34" charset="-120"/>
              </a:rPr>
              <a:t>AXIOM/EnCase from published material</a:t>
            </a:r>
            <a:endParaRPr lang="en-US" sz="1250" dirty="0"/>
          </a:p>
          <a:p>
            <a:pPr marL="0" indent="0">
              <a:lnSpc>
                <a:spcPct val="106000"/>
              </a:lnSpc>
              <a:buNone/>
            </a:pPr>
            <a:r>
              <a:rPr lang="en-US" sz="1250" b="1" dirty="0">
                <a:solidFill>
                  <a:srgbClr val="15314B"/>
                </a:solidFill>
                <a:latin typeface="Calibri" pitchFamily="34" charset="0"/>
                <a:ea typeface="Calibri" pitchFamily="34" charset="-122"/>
                <a:cs typeface="Calibri" pitchFamily="34" charset="-120"/>
              </a:rPr>
              <a:t>Untested in court  </a:t>
            </a:r>
            <a:r>
              <a:rPr lang="en-US" sz="1250" dirty="0">
                <a:solidFill>
                  <a:srgbClr val="33475B"/>
                </a:solidFill>
                <a:latin typeface="Calibri" pitchFamily="34" charset="0"/>
                <a:ea typeface="Calibri" pitchFamily="34" charset="-122"/>
                <a:cs typeface="Calibri" pitchFamily="34" charset="-120"/>
              </a:rPr>
              <a:t>crypto meets ISO/NIST; admissibility is separate</a:t>
            </a:r>
            <a:endParaRPr lang="en-US" sz="1250" dirty="0"/>
          </a:p>
        </p:txBody>
      </p:sp>
      <p:sp>
        <p:nvSpPr>
          <p:cNvPr id="21" name="Text 19"/>
          <p:cNvSpPr/>
          <p:nvPr/>
        </p:nvSpPr>
        <p:spPr>
          <a:xfrm>
            <a:off x="640080" y="5440680"/>
            <a:ext cx="10881360" cy="457200"/>
          </a:xfrm>
          <a:prstGeom prst="rect">
            <a:avLst/>
          </a:prstGeom>
          <a:noFill/>
          <a:ln/>
        </p:spPr>
        <p:txBody>
          <a:bodyPr wrap="square" lIns="0" tIns="0" rIns="0" bIns="0" rtlCol="0" anchor="ctr"/>
          <a:lstStyle/>
          <a:p>
            <a:pPr marL="0" indent="0" algn="ctr">
              <a:buNone/>
            </a:pPr>
            <a:r>
              <a:rPr lang="en-US" sz="1250" i="1" dirty="0">
                <a:solidFill>
                  <a:srgbClr val="6B7C8C"/>
                </a:solidFill>
                <a:latin typeface="Calibri" pitchFamily="34" charset="0"/>
                <a:ea typeface="Calibri" pitchFamily="34" charset="-122"/>
                <a:cs typeface="Calibri" pitchFamily="34" charset="-120"/>
              </a:rPr>
              <a:t>The contribution is the integration and the documented rationale — assembling known techniques into a free, deployable package that did not exist before. Not a new algorithm.</a:t>
            </a:r>
            <a:endParaRPr lang="en-US" sz="1250" dirty="0"/>
          </a:p>
        </p:txBody>
      </p:sp>
      <p:sp>
        <p:nvSpPr>
          <p:cNvPr id="23" name="Text 20"/>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24" name="Text 21"/>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CHAPTER 8 · FUTURE WORK</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A short-term and mid-term improvement plan</a:t>
            </a:r>
            <a:endParaRPr lang="en-US" sz="2700" dirty="0"/>
          </a:p>
        </p:txBody>
      </p:sp>
      <p:sp>
        <p:nvSpPr>
          <p:cNvPr id="5" name="Shape 3"/>
          <p:cNvSpPr/>
          <p:nvPr/>
        </p:nvSpPr>
        <p:spPr>
          <a:xfrm>
            <a:off x="640080" y="1572768"/>
            <a:ext cx="5440680" cy="3246120"/>
          </a:xfrm>
          <a:prstGeom prst="roundRect">
            <a:avLst>
              <a:gd name="adj" fmla="val 2254"/>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6" name="Shape 4"/>
          <p:cNvSpPr/>
          <p:nvPr/>
        </p:nvSpPr>
        <p:spPr>
          <a:xfrm>
            <a:off x="640080" y="1572768"/>
            <a:ext cx="5440680" cy="64008"/>
          </a:xfrm>
          <a:prstGeom prst="rect">
            <a:avLst/>
          </a:prstGeom>
          <a:solidFill>
            <a:srgbClr val="1F8A8A"/>
          </a:solidFill>
          <a:ln w="12700">
            <a:solidFill>
              <a:srgbClr val="1F8A8A"/>
            </a:solidFill>
            <a:prstDash val="solid"/>
          </a:ln>
        </p:spPr>
      </p:sp>
      <p:sp>
        <p:nvSpPr>
          <p:cNvPr id="7" name="Text 5"/>
          <p:cNvSpPr/>
          <p:nvPr/>
        </p:nvSpPr>
        <p:spPr>
          <a:xfrm>
            <a:off x="868680" y="1737360"/>
            <a:ext cx="4983480" cy="329184"/>
          </a:xfrm>
          <a:prstGeom prst="rect">
            <a:avLst/>
          </a:prstGeom>
          <a:noFill/>
          <a:ln/>
        </p:spPr>
        <p:txBody>
          <a:bodyPr wrap="square" lIns="0" tIns="0" rIns="0" bIns="0" rtlCol="0" anchor="ctr"/>
          <a:lstStyle/>
          <a:p>
            <a:pPr marL="0" indent="0">
              <a:buNone/>
            </a:pPr>
            <a:r>
              <a:rPr lang="en-US" sz="1700" b="1" dirty="0">
                <a:solidFill>
                  <a:srgbClr val="15314B"/>
                </a:solidFill>
                <a:latin typeface="Georgia" pitchFamily="34" charset="0"/>
                <a:ea typeface="Georgia" pitchFamily="34" charset="-122"/>
                <a:cs typeface="Georgia" pitchFamily="34" charset="-120"/>
              </a:rPr>
              <a:t>Short term</a:t>
            </a:r>
            <a:endParaRPr lang="en-US" sz="1700" dirty="0"/>
          </a:p>
        </p:txBody>
      </p:sp>
      <p:sp>
        <p:nvSpPr>
          <p:cNvPr id="8" name="Text 6"/>
          <p:cNvSpPr/>
          <p:nvPr/>
        </p:nvSpPr>
        <p:spPr>
          <a:xfrm>
            <a:off x="868680" y="2084832"/>
            <a:ext cx="4983480" cy="274320"/>
          </a:xfrm>
          <a:prstGeom prst="rect">
            <a:avLst/>
          </a:prstGeom>
          <a:noFill/>
          <a:ln/>
        </p:spPr>
        <p:txBody>
          <a:bodyPr wrap="square" lIns="0" tIns="0" rIns="0" bIns="0" rtlCol="0" anchor="ctr"/>
          <a:lstStyle/>
          <a:p>
            <a:pPr marL="0" indent="0">
              <a:buNone/>
            </a:pPr>
            <a:r>
              <a:rPr lang="en-US" sz="1150" b="1" kern="0" spc="100" dirty="0">
                <a:solidFill>
                  <a:srgbClr val="1F8A8A"/>
                </a:solidFill>
                <a:latin typeface="Calibri" pitchFamily="34" charset="0"/>
                <a:ea typeface="Calibri" pitchFamily="34" charset="-122"/>
                <a:cs typeface="Calibri" pitchFamily="34" charset="-120"/>
              </a:rPr>
              <a:t>NEXT 3–6 MONTHS</a:t>
            </a:r>
            <a:endParaRPr lang="en-US" sz="1150" dirty="0"/>
          </a:p>
        </p:txBody>
      </p:sp>
      <p:sp>
        <p:nvSpPr>
          <p:cNvPr id="9" name="Shape 7"/>
          <p:cNvSpPr/>
          <p:nvPr/>
        </p:nvSpPr>
        <p:spPr>
          <a:xfrm>
            <a:off x="896112" y="2532888"/>
            <a:ext cx="118872" cy="118872"/>
          </a:xfrm>
          <a:prstGeom prst="ellipse">
            <a:avLst/>
          </a:prstGeom>
          <a:solidFill>
            <a:srgbClr val="1F8A8A"/>
          </a:solidFill>
          <a:ln w="12700">
            <a:solidFill>
              <a:srgbClr val="1F8A8A"/>
            </a:solidFill>
            <a:prstDash val="solid"/>
          </a:ln>
        </p:spPr>
      </p:sp>
      <p:sp>
        <p:nvSpPr>
          <p:cNvPr id="10" name="Text 8"/>
          <p:cNvSpPr/>
          <p:nvPr/>
        </p:nvSpPr>
        <p:spPr>
          <a:xfrm>
            <a:off x="1115568" y="2450592"/>
            <a:ext cx="4727448" cy="713232"/>
          </a:xfrm>
          <a:prstGeom prst="rect">
            <a:avLst/>
          </a:prstGeom>
          <a:noFill/>
          <a:ln/>
        </p:spPr>
        <p:txBody>
          <a:bodyPr wrap="square" lIns="0" tIns="0" rIns="0" bIns="0" rtlCol="0" anchor="t"/>
          <a:lstStyle/>
          <a:p>
            <a:pPr marL="0" indent="0">
              <a:lnSpc>
                <a:spcPct val="105000"/>
              </a:lnSpc>
              <a:buNone/>
            </a:pPr>
            <a:r>
              <a:rPr lang="en-US" sz="1250" b="1" dirty="0">
                <a:solidFill>
                  <a:srgbClr val="15314B"/>
                </a:solidFill>
                <a:latin typeface="Calibri" pitchFamily="34" charset="0"/>
                <a:ea typeface="Calibri" pitchFamily="34" charset="-122"/>
                <a:cs typeface="Calibri" pitchFamily="34" charset="-120"/>
              </a:rPr>
              <a:t>Usability study  </a:t>
            </a:r>
            <a:r>
              <a:rPr lang="en-US" sz="1250" dirty="0">
                <a:solidFill>
                  <a:srgbClr val="33475B"/>
                </a:solidFill>
                <a:latin typeface="Calibri" pitchFamily="34" charset="0"/>
                <a:ea typeface="Calibri" pitchFamily="34" charset="-122"/>
                <a:cs typeface="Calibri" pitchFamily="34" charset="-120"/>
              </a:rPr>
              <a:t>controlled comparison with real small-org IT staff vs KAPE &amp; Velociraptor — my first priority</a:t>
            </a:r>
            <a:r>
              <a:rPr lang="en-US" sz="1050" b="1" dirty="0">
                <a:solidFill>
                  <a:srgbClr val="176B6B"/>
                </a:solidFill>
                <a:latin typeface="Calibri" pitchFamily="34" charset="0"/>
                <a:ea typeface="Calibri" pitchFamily="34" charset="-122"/>
                <a:cs typeface="Calibri" pitchFamily="34" charset="-120"/>
              </a:rPr>
              <a:t>   [6][9][10]</a:t>
            </a:r>
            <a:endParaRPr lang="en-US" sz="1250" dirty="0"/>
          </a:p>
        </p:txBody>
      </p:sp>
      <p:sp>
        <p:nvSpPr>
          <p:cNvPr id="11" name="Shape 9"/>
          <p:cNvSpPr/>
          <p:nvPr/>
        </p:nvSpPr>
        <p:spPr>
          <a:xfrm>
            <a:off x="896112" y="3282696"/>
            <a:ext cx="118872" cy="118872"/>
          </a:xfrm>
          <a:prstGeom prst="ellipse">
            <a:avLst/>
          </a:prstGeom>
          <a:solidFill>
            <a:srgbClr val="1F8A8A"/>
          </a:solidFill>
          <a:ln w="12700">
            <a:solidFill>
              <a:srgbClr val="1F8A8A"/>
            </a:solidFill>
            <a:prstDash val="solid"/>
          </a:ln>
        </p:spPr>
      </p:sp>
      <p:sp>
        <p:nvSpPr>
          <p:cNvPr id="12" name="Text 10"/>
          <p:cNvSpPr/>
          <p:nvPr/>
        </p:nvSpPr>
        <p:spPr>
          <a:xfrm>
            <a:off x="1115568" y="3200400"/>
            <a:ext cx="4727448" cy="713232"/>
          </a:xfrm>
          <a:prstGeom prst="rect">
            <a:avLst/>
          </a:prstGeom>
          <a:noFill/>
          <a:ln/>
        </p:spPr>
        <p:txBody>
          <a:bodyPr wrap="square" lIns="0" tIns="0" rIns="0" bIns="0" rtlCol="0" anchor="t"/>
          <a:lstStyle/>
          <a:p>
            <a:pPr marL="0" indent="0">
              <a:lnSpc>
                <a:spcPct val="105000"/>
              </a:lnSpc>
              <a:buNone/>
            </a:pPr>
            <a:r>
              <a:rPr lang="en-US" sz="1250" b="1" dirty="0">
                <a:solidFill>
                  <a:srgbClr val="15314B"/>
                </a:solidFill>
                <a:latin typeface="Calibri" pitchFamily="34" charset="0"/>
                <a:ea typeface="Calibri" pitchFamily="34" charset="-122"/>
                <a:cs typeface="Calibri" pitchFamily="34" charset="-120"/>
              </a:rPr>
              <a:t>Harden &amp; package  </a:t>
            </a:r>
            <a:r>
              <a:rPr lang="en-US" sz="1250" dirty="0">
                <a:solidFill>
                  <a:srgbClr val="33475B"/>
                </a:solidFill>
                <a:latin typeface="Calibri" pitchFamily="34" charset="0"/>
                <a:ea typeface="Calibri" pitchFamily="34" charset="-122"/>
                <a:cs typeface="Calibri" pitchFamily="34" charset="-120"/>
              </a:rPr>
              <a:t>signed installer, config file for the evidence path, and a unit-test suite</a:t>
            </a:r>
            <a:r>
              <a:rPr lang="en-US" sz="1050" b="1" dirty="0">
                <a:solidFill>
                  <a:srgbClr val="176B6B"/>
                </a:solidFill>
                <a:latin typeface="Calibri" pitchFamily="34" charset="0"/>
                <a:ea typeface="Calibri" pitchFamily="34" charset="-122"/>
                <a:cs typeface="Calibri" pitchFamily="34" charset="-120"/>
              </a:rPr>
              <a:t>   [1]</a:t>
            </a:r>
            <a:endParaRPr lang="en-US" sz="1250" dirty="0"/>
          </a:p>
        </p:txBody>
      </p:sp>
      <p:sp>
        <p:nvSpPr>
          <p:cNvPr id="13" name="Shape 11"/>
          <p:cNvSpPr/>
          <p:nvPr/>
        </p:nvSpPr>
        <p:spPr>
          <a:xfrm>
            <a:off x="896112" y="4032504"/>
            <a:ext cx="118872" cy="118872"/>
          </a:xfrm>
          <a:prstGeom prst="ellipse">
            <a:avLst/>
          </a:prstGeom>
          <a:solidFill>
            <a:srgbClr val="1F8A8A"/>
          </a:solidFill>
          <a:ln w="12700">
            <a:solidFill>
              <a:srgbClr val="1F8A8A"/>
            </a:solidFill>
            <a:prstDash val="solid"/>
          </a:ln>
        </p:spPr>
      </p:sp>
      <p:sp>
        <p:nvSpPr>
          <p:cNvPr id="14" name="Text 12"/>
          <p:cNvSpPr/>
          <p:nvPr/>
        </p:nvSpPr>
        <p:spPr>
          <a:xfrm>
            <a:off x="1115568" y="3950208"/>
            <a:ext cx="4727448" cy="713232"/>
          </a:xfrm>
          <a:prstGeom prst="rect">
            <a:avLst/>
          </a:prstGeom>
          <a:noFill/>
          <a:ln/>
        </p:spPr>
        <p:txBody>
          <a:bodyPr wrap="square" lIns="0" tIns="0" rIns="0" bIns="0" rtlCol="0" anchor="t"/>
          <a:lstStyle/>
          <a:p>
            <a:pPr marL="0" indent="0">
              <a:lnSpc>
                <a:spcPct val="105000"/>
              </a:lnSpc>
              <a:buNone/>
            </a:pPr>
            <a:r>
              <a:rPr lang="en-US" sz="1250" b="1" dirty="0">
                <a:solidFill>
                  <a:srgbClr val="15314B"/>
                </a:solidFill>
                <a:latin typeface="Calibri" pitchFamily="34" charset="0"/>
                <a:ea typeface="Calibri" pitchFamily="34" charset="-122"/>
                <a:cs typeface="Calibri" pitchFamily="34" charset="-120"/>
              </a:rPr>
              <a:t>Automation hooks  </a:t>
            </a:r>
            <a:r>
              <a:rPr lang="en-US" sz="1250" dirty="0">
                <a:solidFill>
                  <a:srgbClr val="33475B"/>
                </a:solidFill>
                <a:latin typeface="Calibri" pitchFamily="34" charset="0"/>
                <a:ea typeface="Calibri" pitchFamily="34" charset="-122"/>
                <a:cs typeface="Calibri" pitchFamily="34" charset="-120"/>
              </a:rPr>
              <a:t>CLI flags and a JSON run-manifest so the tool can be scripted into playbooks</a:t>
            </a:r>
            <a:r>
              <a:rPr lang="en-US" sz="1050" b="1" dirty="0">
                <a:solidFill>
                  <a:srgbClr val="176B6B"/>
                </a:solidFill>
                <a:latin typeface="Calibri" pitchFamily="34" charset="0"/>
                <a:ea typeface="Calibri" pitchFamily="34" charset="-122"/>
                <a:cs typeface="Calibri" pitchFamily="34" charset="-120"/>
              </a:rPr>
              <a:t>   [18]</a:t>
            </a:r>
            <a:endParaRPr lang="en-US" sz="1250" dirty="0"/>
          </a:p>
        </p:txBody>
      </p:sp>
      <p:sp>
        <p:nvSpPr>
          <p:cNvPr id="15" name="Shape 13"/>
          <p:cNvSpPr/>
          <p:nvPr/>
        </p:nvSpPr>
        <p:spPr>
          <a:xfrm>
            <a:off x="6199632" y="1572768"/>
            <a:ext cx="5349240" cy="3246120"/>
          </a:xfrm>
          <a:prstGeom prst="roundRect">
            <a:avLst>
              <a:gd name="adj" fmla="val 2254"/>
            </a:avLst>
          </a:prstGeom>
          <a:solidFill>
            <a:srgbClr val="F3F7F8"/>
          </a:solidFill>
          <a:ln w="12700">
            <a:solidFill>
              <a:srgbClr val="D5E0E4"/>
            </a:solidFill>
            <a:prstDash val="solid"/>
          </a:ln>
          <a:effectLst>
            <a:outerShdw blurRad="88900" dist="38100" dir="8100000" algn="bl" rotWithShape="0">
              <a:srgbClr val="9FB2BC">
                <a:alpha val="28000"/>
              </a:srgbClr>
            </a:outerShdw>
          </a:effectLst>
        </p:spPr>
      </p:sp>
      <p:sp>
        <p:nvSpPr>
          <p:cNvPr id="16" name="Shape 14"/>
          <p:cNvSpPr/>
          <p:nvPr/>
        </p:nvSpPr>
        <p:spPr>
          <a:xfrm>
            <a:off x="6199632" y="1572768"/>
            <a:ext cx="5349240" cy="64008"/>
          </a:xfrm>
          <a:prstGeom prst="rect">
            <a:avLst/>
          </a:prstGeom>
          <a:solidFill>
            <a:srgbClr val="C77D2B"/>
          </a:solidFill>
          <a:ln w="12700">
            <a:solidFill>
              <a:srgbClr val="C77D2B"/>
            </a:solidFill>
            <a:prstDash val="solid"/>
          </a:ln>
        </p:spPr>
      </p:sp>
      <p:sp>
        <p:nvSpPr>
          <p:cNvPr id="17" name="Text 15"/>
          <p:cNvSpPr/>
          <p:nvPr/>
        </p:nvSpPr>
        <p:spPr>
          <a:xfrm>
            <a:off x="6428232" y="1737360"/>
            <a:ext cx="4892040" cy="329184"/>
          </a:xfrm>
          <a:prstGeom prst="rect">
            <a:avLst/>
          </a:prstGeom>
          <a:noFill/>
          <a:ln/>
        </p:spPr>
        <p:txBody>
          <a:bodyPr wrap="square" lIns="0" tIns="0" rIns="0" bIns="0" rtlCol="0" anchor="ctr"/>
          <a:lstStyle/>
          <a:p>
            <a:pPr marL="0" indent="0">
              <a:buNone/>
            </a:pPr>
            <a:r>
              <a:rPr lang="en-US" sz="1700" b="1" dirty="0">
                <a:solidFill>
                  <a:srgbClr val="15314B"/>
                </a:solidFill>
                <a:latin typeface="Georgia" pitchFamily="34" charset="0"/>
                <a:ea typeface="Georgia" pitchFamily="34" charset="-122"/>
                <a:cs typeface="Georgia" pitchFamily="34" charset="-120"/>
              </a:rPr>
              <a:t>Mid term</a:t>
            </a:r>
            <a:endParaRPr lang="en-US" sz="1700" dirty="0"/>
          </a:p>
        </p:txBody>
      </p:sp>
      <p:sp>
        <p:nvSpPr>
          <p:cNvPr id="18" name="Text 16"/>
          <p:cNvSpPr/>
          <p:nvPr/>
        </p:nvSpPr>
        <p:spPr>
          <a:xfrm>
            <a:off x="6428232" y="2084832"/>
            <a:ext cx="4892040" cy="274320"/>
          </a:xfrm>
          <a:prstGeom prst="rect">
            <a:avLst/>
          </a:prstGeom>
          <a:noFill/>
          <a:ln/>
        </p:spPr>
        <p:txBody>
          <a:bodyPr wrap="square" lIns="0" tIns="0" rIns="0" bIns="0" rtlCol="0" anchor="ctr"/>
          <a:lstStyle/>
          <a:p>
            <a:pPr marL="0" indent="0">
              <a:buNone/>
            </a:pPr>
            <a:r>
              <a:rPr lang="en-US" sz="1150" b="1" kern="0" spc="100" dirty="0">
                <a:solidFill>
                  <a:srgbClr val="C77D2B"/>
                </a:solidFill>
                <a:latin typeface="Calibri" pitchFamily="34" charset="0"/>
                <a:ea typeface="Calibri" pitchFamily="34" charset="-122"/>
                <a:cs typeface="Calibri" pitchFamily="34" charset="-120"/>
              </a:rPr>
              <a:t>6–18 MONTHS</a:t>
            </a:r>
            <a:endParaRPr lang="en-US" sz="1150" dirty="0"/>
          </a:p>
        </p:txBody>
      </p:sp>
      <p:sp>
        <p:nvSpPr>
          <p:cNvPr id="19" name="Shape 17"/>
          <p:cNvSpPr/>
          <p:nvPr/>
        </p:nvSpPr>
        <p:spPr>
          <a:xfrm>
            <a:off x="6455664" y="2532888"/>
            <a:ext cx="118872" cy="118872"/>
          </a:xfrm>
          <a:prstGeom prst="ellipse">
            <a:avLst/>
          </a:prstGeom>
          <a:solidFill>
            <a:srgbClr val="C77D2B"/>
          </a:solidFill>
          <a:ln w="12700">
            <a:solidFill>
              <a:srgbClr val="C77D2B"/>
            </a:solidFill>
            <a:prstDash val="solid"/>
          </a:ln>
        </p:spPr>
      </p:sp>
      <p:sp>
        <p:nvSpPr>
          <p:cNvPr id="20" name="Text 18"/>
          <p:cNvSpPr/>
          <p:nvPr/>
        </p:nvSpPr>
        <p:spPr>
          <a:xfrm>
            <a:off x="6675120" y="2450592"/>
            <a:ext cx="4636008" cy="713232"/>
          </a:xfrm>
          <a:prstGeom prst="rect">
            <a:avLst/>
          </a:prstGeom>
          <a:noFill/>
          <a:ln/>
        </p:spPr>
        <p:txBody>
          <a:bodyPr wrap="square" lIns="0" tIns="0" rIns="0" bIns="0" rtlCol="0" anchor="t"/>
          <a:lstStyle/>
          <a:p>
            <a:pPr marL="0" indent="0">
              <a:lnSpc>
                <a:spcPct val="105000"/>
              </a:lnSpc>
              <a:buNone/>
            </a:pPr>
            <a:r>
              <a:rPr lang="en-US" sz="1250" b="1" dirty="0">
                <a:solidFill>
                  <a:srgbClr val="15314B"/>
                </a:solidFill>
                <a:latin typeface="Calibri" pitchFamily="34" charset="0"/>
                <a:ea typeface="Calibri" pitchFamily="34" charset="-122"/>
                <a:cs typeface="Calibri" pitchFamily="34" charset="-120"/>
              </a:rPr>
              <a:t>Platform extension  </a:t>
            </a:r>
            <a:r>
              <a:rPr lang="en-US" sz="1250" dirty="0">
                <a:solidFill>
                  <a:srgbClr val="33475B"/>
                </a:solidFill>
                <a:latin typeface="Calibri" pitchFamily="34" charset="0"/>
                <a:ea typeface="Calibri" pitchFamily="34" charset="-122"/>
                <a:cs typeface="Calibri" pitchFamily="34" charset="-120"/>
              </a:rPr>
              <a:t>port the module contract to macOS and Linux — new collectors, same architecture</a:t>
            </a:r>
            <a:r>
              <a:rPr lang="en-US" sz="1050" b="1" dirty="0">
                <a:solidFill>
                  <a:srgbClr val="176B6B"/>
                </a:solidFill>
                <a:latin typeface="Calibri" pitchFamily="34" charset="0"/>
                <a:ea typeface="Calibri" pitchFamily="34" charset="-122"/>
                <a:cs typeface="Calibri" pitchFamily="34" charset="-120"/>
              </a:rPr>
              <a:t>   [1][18]</a:t>
            </a:r>
            <a:endParaRPr lang="en-US" sz="1250" dirty="0"/>
          </a:p>
        </p:txBody>
      </p:sp>
      <p:sp>
        <p:nvSpPr>
          <p:cNvPr id="21" name="Shape 19"/>
          <p:cNvSpPr/>
          <p:nvPr/>
        </p:nvSpPr>
        <p:spPr>
          <a:xfrm>
            <a:off x="6455664" y="3282696"/>
            <a:ext cx="118872" cy="118872"/>
          </a:xfrm>
          <a:prstGeom prst="ellipse">
            <a:avLst/>
          </a:prstGeom>
          <a:solidFill>
            <a:srgbClr val="C77D2B"/>
          </a:solidFill>
          <a:ln w="12700">
            <a:solidFill>
              <a:srgbClr val="C77D2B"/>
            </a:solidFill>
            <a:prstDash val="solid"/>
          </a:ln>
        </p:spPr>
      </p:sp>
      <p:sp>
        <p:nvSpPr>
          <p:cNvPr id="22" name="Text 20"/>
          <p:cNvSpPr/>
          <p:nvPr/>
        </p:nvSpPr>
        <p:spPr>
          <a:xfrm>
            <a:off x="6675120" y="3200400"/>
            <a:ext cx="4636008" cy="713232"/>
          </a:xfrm>
          <a:prstGeom prst="rect">
            <a:avLst/>
          </a:prstGeom>
          <a:noFill/>
          <a:ln/>
        </p:spPr>
        <p:txBody>
          <a:bodyPr wrap="square" lIns="0" tIns="0" rIns="0" bIns="0" rtlCol="0" anchor="t"/>
          <a:lstStyle/>
          <a:p>
            <a:pPr marL="0" indent="0">
              <a:lnSpc>
                <a:spcPct val="105000"/>
              </a:lnSpc>
              <a:buNone/>
            </a:pPr>
            <a:r>
              <a:rPr lang="en-US" sz="1250" b="1" dirty="0">
                <a:solidFill>
                  <a:srgbClr val="15314B"/>
                </a:solidFill>
                <a:latin typeface="Calibri" pitchFamily="34" charset="0"/>
                <a:ea typeface="Calibri" pitchFamily="34" charset="-122"/>
                <a:cs typeface="Calibri" pitchFamily="34" charset="-120"/>
              </a:rPr>
              <a:t>Blockchain custody  </a:t>
            </a:r>
            <a:r>
              <a:rPr lang="en-US" sz="1250" dirty="0">
                <a:solidFill>
                  <a:srgbClr val="33475B"/>
                </a:solidFill>
                <a:latin typeface="Calibri" pitchFamily="34" charset="0"/>
                <a:ea typeface="Calibri" pitchFamily="34" charset="-122"/>
                <a:cs typeface="Calibri" pitchFamily="34" charset="-120"/>
              </a:rPr>
              <a:t>link the triple hashes into a tamper-evident, hash-linked ledger at capture</a:t>
            </a:r>
            <a:r>
              <a:rPr lang="en-US" sz="1050" b="1" dirty="0">
                <a:solidFill>
                  <a:srgbClr val="176B6B"/>
                </a:solidFill>
                <a:latin typeface="Calibri" pitchFamily="34" charset="0"/>
                <a:ea typeface="Calibri" pitchFamily="34" charset="-122"/>
                <a:cs typeface="Calibri" pitchFamily="34" charset="-120"/>
              </a:rPr>
              <a:t>   [21][30]</a:t>
            </a:r>
            <a:endParaRPr lang="en-US" sz="1250" dirty="0"/>
          </a:p>
        </p:txBody>
      </p:sp>
      <p:sp>
        <p:nvSpPr>
          <p:cNvPr id="23" name="Shape 21"/>
          <p:cNvSpPr/>
          <p:nvPr/>
        </p:nvSpPr>
        <p:spPr>
          <a:xfrm>
            <a:off x="6455664" y="4032504"/>
            <a:ext cx="118872" cy="118872"/>
          </a:xfrm>
          <a:prstGeom prst="ellipse">
            <a:avLst/>
          </a:prstGeom>
          <a:solidFill>
            <a:srgbClr val="C77D2B"/>
          </a:solidFill>
          <a:ln w="12700">
            <a:solidFill>
              <a:srgbClr val="C77D2B"/>
            </a:solidFill>
            <a:prstDash val="solid"/>
          </a:ln>
        </p:spPr>
      </p:sp>
      <p:sp>
        <p:nvSpPr>
          <p:cNvPr id="24" name="Text 22"/>
          <p:cNvSpPr/>
          <p:nvPr/>
        </p:nvSpPr>
        <p:spPr>
          <a:xfrm>
            <a:off x="6675120" y="3950208"/>
            <a:ext cx="4636008" cy="713232"/>
          </a:xfrm>
          <a:prstGeom prst="rect">
            <a:avLst/>
          </a:prstGeom>
          <a:noFill/>
          <a:ln/>
        </p:spPr>
        <p:txBody>
          <a:bodyPr wrap="square" lIns="0" tIns="0" rIns="0" bIns="0" rtlCol="0" anchor="t"/>
          <a:lstStyle/>
          <a:p>
            <a:pPr marL="0" indent="0">
              <a:lnSpc>
                <a:spcPct val="105000"/>
              </a:lnSpc>
              <a:buNone/>
            </a:pPr>
            <a:r>
              <a:rPr lang="en-US" sz="1250" b="1" dirty="0">
                <a:solidFill>
                  <a:srgbClr val="15314B"/>
                </a:solidFill>
                <a:latin typeface="Calibri" pitchFamily="34" charset="0"/>
                <a:ea typeface="Calibri" pitchFamily="34" charset="-122"/>
                <a:cs typeface="Calibri" pitchFamily="34" charset="-120"/>
              </a:rPr>
              <a:t>Memory hook  </a:t>
            </a:r>
            <a:r>
              <a:rPr lang="en-US" sz="1250" dirty="0">
                <a:solidFill>
                  <a:srgbClr val="33475B"/>
                </a:solidFill>
                <a:latin typeface="Calibri" pitchFamily="34" charset="0"/>
                <a:ea typeface="Calibri" pitchFamily="34" charset="-122"/>
                <a:cs typeface="Calibri" pitchFamily="34" charset="-120"/>
              </a:rPr>
              <a:t>optional WinPmem trigger so a RAM image joins the same sealed container</a:t>
            </a:r>
            <a:r>
              <a:rPr lang="en-US" sz="1050" b="1" dirty="0">
                <a:solidFill>
                  <a:srgbClr val="176B6B"/>
                </a:solidFill>
                <a:latin typeface="Calibri" pitchFamily="34" charset="0"/>
                <a:ea typeface="Calibri" pitchFamily="34" charset="-122"/>
                <a:cs typeface="Calibri" pitchFamily="34" charset="-120"/>
              </a:rPr>
              <a:t>   [8][28]</a:t>
            </a:r>
            <a:endParaRPr lang="en-US" sz="1250" dirty="0"/>
          </a:p>
        </p:txBody>
      </p:sp>
      <p:sp>
        <p:nvSpPr>
          <p:cNvPr id="25" name="Shape 23"/>
          <p:cNvSpPr/>
          <p:nvPr/>
        </p:nvSpPr>
        <p:spPr>
          <a:xfrm>
            <a:off x="640080" y="4983480"/>
            <a:ext cx="10908792" cy="749808"/>
          </a:xfrm>
          <a:prstGeom prst="roundRect">
            <a:avLst>
              <a:gd name="adj" fmla="val 9756"/>
            </a:avLst>
          </a:prstGeom>
          <a:solidFill>
            <a:srgbClr val="15314B"/>
          </a:solidFill>
          <a:ln w="12700">
            <a:solidFill>
              <a:srgbClr val="D5E0E4"/>
            </a:solidFill>
            <a:prstDash val="solid"/>
          </a:ln>
          <a:effectLst>
            <a:outerShdw blurRad="88900" dist="38100" dir="8100000" algn="bl" rotWithShape="0">
              <a:srgbClr val="9FB2BC">
                <a:alpha val="28000"/>
              </a:srgbClr>
            </a:outerShdw>
          </a:effectLst>
        </p:spPr>
      </p:sp>
      <p:sp>
        <p:nvSpPr>
          <p:cNvPr id="26" name="Text 24"/>
          <p:cNvSpPr/>
          <p:nvPr/>
        </p:nvSpPr>
        <p:spPr>
          <a:xfrm>
            <a:off x="914400" y="4983480"/>
            <a:ext cx="10424160" cy="749808"/>
          </a:xfrm>
          <a:prstGeom prst="rect">
            <a:avLst/>
          </a:prstGeom>
          <a:noFill/>
          <a:ln/>
        </p:spPr>
        <p:txBody>
          <a:bodyPr wrap="square" lIns="0" tIns="0" rIns="0" bIns="0" rtlCol="0" anchor="ctr"/>
          <a:lstStyle/>
          <a:p>
            <a:pPr marL="0" indent="0">
              <a:lnSpc>
                <a:spcPct val="105000"/>
              </a:lnSpc>
              <a:buNone/>
            </a:pPr>
            <a:r>
              <a:rPr lang="en-US" sz="1200" b="1" dirty="0">
                <a:solidFill>
                  <a:srgbClr val="3FB6B6"/>
                </a:solidFill>
                <a:latin typeface="Calibri" pitchFamily="34" charset="0"/>
                <a:ea typeface="Calibri" pitchFamily="34" charset="-122"/>
                <a:cs typeface="Calibri" pitchFamily="34" charset="-120"/>
              </a:rPr>
              <a:t>Longer horizon:  </a:t>
            </a:r>
            <a:r>
              <a:rPr lang="en-US" sz="1200" dirty="0">
                <a:solidFill>
                  <a:srgbClr val="E7F0F2"/>
                </a:solidFill>
                <a:latin typeface="Calibri" pitchFamily="34" charset="0"/>
                <a:ea typeface="Calibri" pitchFamily="34" charset="-122"/>
                <a:cs typeface="Calibri" pitchFamily="34" charset="-120"/>
              </a:rPr>
              <a:t>case-study validation with real, ethics-approved investigation data, and a tiered evaluation framework so lightweight tools can be benchmarked against commercial baselines on more than feature lists.</a:t>
            </a:r>
            <a:endParaRPr lang="en-US" sz="1200" dirty="0"/>
          </a:p>
        </p:txBody>
      </p:sp>
      <p:sp>
        <p:nvSpPr>
          <p:cNvPr id="28" name="Text 25"/>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29" name="Text 26"/>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14</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57200"/>
            <a:ext cx="146304" cy="146304"/>
          </a:xfrm>
          <a:prstGeom prst="rect">
            <a:avLst/>
          </a:prstGeom>
          <a:solidFill>
            <a:srgbClr val="1F8A8A"/>
          </a:solidFill>
          <a:ln w="12700">
            <a:solidFill>
              <a:srgbClr val="1F8A8A"/>
            </a:solidFill>
            <a:prstDash val="solid"/>
          </a:ln>
        </p:spPr>
      </p:sp>
      <p:sp>
        <p:nvSpPr>
          <p:cNvPr id="3" name="Text 1"/>
          <p:cNvSpPr/>
          <p:nvPr/>
        </p:nvSpPr>
        <p:spPr>
          <a:xfrm>
            <a:off x="777240" y="411480"/>
            <a:ext cx="10789920" cy="256032"/>
          </a:xfrm>
          <a:prstGeom prst="rect">
            <a:avLst/>
          </a:prstGeom>
          <a:noFill/>
          <a:ln/>
        </p:spPr>
        <p:txBody>
          <a:bodyPr wrap="square" lIns="0" tIns="0" rIns="0" bIns="0" rtlCol="0" anchor="ctr"/>
          <a:lstStyle/>
          <a:p>
            <a:pPr marL="0" indent="0">
              <a:buNone/>
            </a:pPr>
            <a:r>
              <a:rPr lang="en-US" sz="1200" b="1" kern="0" spc="200" dirty="0">
                <a:solidFill>
                  <a:srgbClr val="1F8A8A"/>
                </a:solidFill>
                <a:latin typeface="Calibri" pitchFamily="34" charset="0"/>
                <a:ea typeface="Calibri" pitchFamily="34" charset="-122"/>
                <a:cs typeface="Calibri" pitchFamily="34" charset="-120"/>
              </a:rPr>
              <a:t>REFERENCES</a:t>
            </a:r>
            <a:endParaRPr lang="en-US" sz="1200" dirty="0"/>
          </a:p>
        </p:txBody>
      </p:sp>
      <p:sp>
        <p:nvSpPr>
          <p:cNvPr id="4" name="Text 2"/>
          <p:cNvSpPr/>
          <p:nvPr/>
        </p:nvSpPr>
        <p:spPr>
          <a:xfrm>
            <a:off x="530352" y="713232"/>
            <a:ext cx="11064240" cy="713232"/>
          </a:xfrm>
          <a:prstGeom prst="rect">
            <a:avLst/>
          </a:prstGeom>
          <a:noFill/>
          <a:ln/>
        </p:spPr>
        <p:txBody>
          <a:bodyPr wrap="square" lIns="0" tIns="0" rIns="0" bIns="0" rtlCol="0" anchor="ctr"/>
          <a:lstStyle/>
          <a:p>
            <a:pPr marL="0" indent="0">
              <a:buNone/>
            </a:pPr>
            <a:r>
              <a:rPr lang="en-US" sz="2700" b="1" dirty="0">
                <a:solidFill>
                  <a:srgbClr val="15314B"/>
                </a:solidFill>
                <a:latin typeface="Georgia" pitchFamily="34" charset="0"/>
                <a:ea typeface="Georgia" pitchFamily="34" charset="-122"/>
                <a:cs typeface="Georgia" pitchFamily="34" charset="-120"/>
              </a:rPr>
              <a:t>Selected sources (IEEE)</a:t>
            </a:r>
            <a:endParaRPr lang="en-US" sz="2700" dirty="0"/>
          </a:p>
        </p:txBody>
      </p:sp>
      <p:sp>
        <p:nvSpPr>
          <p:cNvPr id="5" name="Text 3"/>
          <p:cNvSpPr/>
          <p:nvPr/>
        </p:nvSpPr>
        <p:spPr>
          <a:xfrm>
            <a:off x="640080" y="1572768"/>
            <a:ext cx="5440680" cy="4434840"/>
          </a:xfrm>
          <a:prstGeom prst="rect">
            <a:avLst/>
          </a:prstGeom>
          <a:noFill/>
          <a:ln/>
        </p:spPr>
        <p:txBody>
          <a:bodyPr wrap="square" lIns="0" tIns="0" rIns="0" bIns="0" rtlCol="0" anchor="t"/>
          <a:lstStyle/>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[1]  </a:t>
            </a:r>
            <a:r>
              <a:rPr lang="en-US" sz="1050" dirty="0">
                <a:solidFill>
                  <a:srgbClr val="33475B"/>
                </a:solidFill>
                <a:latin typeface="Calibri" pitchFamily="34" charset="0"/>
                <a:ea typeface="Calibri" pitchFamily="34" charset="-122"/>
                <a:cs typeface="Calibri" pitchFamily="34" charset="-120"/>
              </a:rPr>
              <a:t>Montasari, Hill, Carpenter &amp; Hosseinian-Far, "A comparative analysis of digital forensic tools for Windows systems," IEEE Int. Conf. Cyber Situational Awareness,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[6]  </a:t>
            </a:r>
            <a:r>
              <a:rPr lang="en-US" sz="1050" dirty="0">
                <a:solidFill>
                  <a:srgbClr val="33475B"/>
                </a:solidFill>
                <a:latin typeface="Calibri" pitchFamily="34" charset="0"/>
                <a:ea typeface="Calibri" pitchFamily="34" charset="-122"/>
                <a:cs typeface="Calibri" pitchFamily="34" charset="-120"/>
              </a:rPr>
              <a:t>Hitchcock, Le-Khac &amp; Scanlon, "Tiered evaluation frameworks for digital forensic tools," IEEE Access, vol. 13, 2025.</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[12]  </a:t>
            </a:r>
            <a:r>
              <a:rPr lang="en-US" sz="1050" dirty="0">
                <a:solidFill>
                  <a:srgbClr val="33475B"/>
                </a:solidFill>
                <a:latin typeface="Calibri" pitchFamily="34" charset="0"/>
                <a:ea typeface="Calibri" pitchFamily="34" charset="-122"/>
                <a:cs typeface="Calibri" pitchFamily="34" charset="-120"/>
              </a:rPr>
              <a:t>Kent, Chevalier, Grance &amp; Dang, "Guide to integrating forensic techniques into incident response," NIST SP 800-86,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[13]  </a:t>
            </a:r>
            <a:r>
              <a:rPr lang="en-US" sz="1050" dirty="0">
                <a:solidFill>
                  <a:srgbClr val="33475B"/>
                </a:solidFill>
                <a:latin typeface="Calibri" pitchFamily="34" charset="0"/>
                <a:ea typeface="Calibri" pitchFamily="34" charset="-122"/>
                <a:cs typeface="Calibri" pitchFamily="34" charset="-120"/>
              </a:rPr>
              <a:t>ISO/IEC 27037:2024, "Guidelines for identification, collection, acquisition and preservation of digital evidence," 2nd ed.</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[14]  </a:t>
            </a:r>
            <a:r>
              <a:rPr lang="en-US" sz="1050" dirty="0">
                <a:solidFill>
                  <a:srgbClr val="33475B"/>
                </a:solidFill>
                <a:latin typeface="Calibri" pitchFamily="34" charset="0"/>
                <a:ea typeface="Calibri" pitchFamily="34" charset="-122"/>
                <a:cs typeface="Calibri" pitchFamily="34" charset="-120"/>
              </a:rPr>
              <a:t>Brezinski &amp; Killalea, "Guidelines for evidence collection and archiving," IETF RFC 3227,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[15]  </a:t>
            </a:r>
            <a:r>
              <a:rPr lang="en-US" sz="1050" dirty="0">
                <a:solidFill>
                  <a:srgbClr val="33475B"/>
                </a:solidFill>
                <a:latin typeface="Calibri" pitchFamily="34" charset="0"/>
                <a:ea typeface="Calibri" pitchFamily="34" charset="-122"/>
                <a:cs typeface="Calibri" pitchFamily="34" charset="-120"/>
              </a:rPr>
              <a:t>Ayers, "A reassessment of the RFC 3227 order of volatility for modern Windows endpoints," DFRWS USA,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[16]  </a:t>
            </a:r>
            <a:r>
              <a:rPr lang="en-US" sz="1050" dirty="0">
                <a:solidFill>
                  <a:srgbClr val="33475B"/>
                </a:solidFill>
                <a:latin typeface="Calibri" pitchFamily="34" charset="0"/>
                <a:ea typeface="Calibri" pitchFamily="34" charset="-122"/>
                <a:cs typeface="Calibri" pitchFamily="34" charset="-120"/>
              </a:rPr>
              <a:t>NPCC, "APP: Digital evidence and forensics," College of Policing,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[18]  </a:t>
            </a:r>
            <a:r>
              <a:rPr lang="en-US" sz="1050" dirty="0">
                <a:solidFill>
                  <a:srgbClr val="33475B"/>
                </a:solidFill>
                <a:latin typeface="Calibri" pitchFamily="34" charset="0"/>
                <a:ea typeface="Calibri" pitchFamily="34" charset="-122"/>
                <a:cs typeface="Calibri" pitchFamily="34" charset="-120"/>
              </a:rPr>
              <a:t>Tabuyo-Benito, Bermejo &amp; Carbajo, "A survey on Windows artefact-based forensics: 2020–2025," IEEE Commun. Surveys Tuts., 2025.</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[20]  </a:t>
            </a:r>
            <a:r>
              <a:rPr lang="en-US" sz="1050" dirty="0">
                <a:solidFill>
                  <a:srgbClr val="33475B"/>
                </a:solidFill>
                <a:latin typeface="Calibri" pitchFamily="34" charset="0"/>
                <a:ea typeface="Calibri" pitchFamily="34" charset="-122"/>
                <a:cs typeface="Calibri" pitchFamily="34" charset="-120"/>
              </a:rPr>
              <a:t>NIST, "Secure Hash Standard (SHS)," FIPS PUB 180-4, 2024.</a:t>
            </a:r>
            <a:endParaRPr lang="en-US" sz="1050" dirty="0"/>
          </a:p>
        </p:txBody>
      </p:sp>
      <p:sp>
        <p:nvSpPr>
          <p:cNvPr id="6" name="Text 4"/>
          <p:cNvSpPr/>
          <p:nvPr/>
        </p:nvSpPr>
        <p:spPr>
          <a:xfrm>
            <a:off x="6263640" y="1572768"/>
            <a:ext cx="5285232" cy="4434840"/>
          </a:xfrm>
          <a:prstGeom prst="rect">
            <a:avLst/>
          </a:prstGeom>
          <a:noFill/>
          <a:ln/>
        </p:spPr>
        <p:txBody>
          <a:bodyPr wrap="square" lIns="0" tIns="0" rIns="0" bIns="0" rtlCol="0" anchor="t"/>
          <a:lstStyle/>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[7]  </a:t>
            </a:r>
            <a:r>
              <a:rPr lang="en-US" sz="1050" dirty="0">
                <a:solidFill>
                  <a:srgbClr val="33475B"/>
                </a:solidFill>
                <a:latin typeface="Calibri" pitchFamily="34" charset="0"/>
                <a:ea typeface="Calibri" pitchFamily="34" charset="-122"/>
                <a:cs typeface="Calibri" pitchFamily="34" charset="-120"/>
              </a:rPr>
              <a:t>Carrier, "Autopsy: Open source digital forensics platform," Basis Technology,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[8]  </a:t>
            </a:r>
            <a:r>
              <a:rPr lang="en-US" sz="1050" dirty="0">
                <a:solidFill>
                  <a:srgbClr val="33475B"/>
                </a:solidFill>
                <a:latin typeface="Calibri" pitchFamily="34" charset="0"/>
                <a:ea typeface="Calibri" pitchFamily="34" charset="-122"/>
                <a:cs typeface="Calibri" pitchFamily="34" charset="-120"/>
              </a:rPr>
              <a:t>The Volatility Foundation, "Volatility 3: An advanced memory forensics framework,"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[9]  </a:t>
            </a:r>
            <a:r>
              <a:rPr lang="en-US" sz="1050" dirty="0">
                <a:solidFill>
                  <a:srgbClr val="33475B"/>
                </a:solidFill>
                <a:latin typeface="Calibri" pitchFamily="34" charset="0"/>
                <a:ea typeface="Calibri" pitchFamily="34" charset="-122"/>
                <a:cs typeface="Calibri" pitchFamily="34" charset="-120"/>
              </a:rPr>
              <a:t>Zimmerman, "KAPE: Kroll Artifact Parser and Extractor," SANS Institute,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[10]  </a:t>
            </a:r>
            <a:r>
              <a:rPr lang="en-US" sz="1050" dirty="0">
                <a:solidFill>
                  <a:srgbClr val="33475B"/>
                </a:solidFill>
                <a:latin typeface="Calibri" pitchFamily="34" charset="0"/>
                <a:ea typeface="Calibri" pitchFamily="34" charset="-122"/>
                <a:cs typeface="Calibri" pitchFamily="34" charset="-120"/>
              </a:rPr>
              <a:t>Rapid7, "Velociraptor: Endpoint visibility and collection," 2025.</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[17]  </a:t>
            </a:r>
            <a:r>
              <a:rPr lang="en-US" sz="1050" dirty="0">
                <a:solidFill>
                  <a:srgbClr val="33475B"/>
                </a:solidFill>
                <a:latin typeface="Calibri" pitchFamily="34" charset="0"/>
                <a:ea typeface="Calibri" pitchFamily="34" charset="-122"/>
                <a:cs typeface="Calibri" pitchFamily="34" charset="-120"/>
              </a:rPr>
              <a:t>Carvey, Windows Forensic Analysis Toolkit, 5th ed. Elsevier,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[21]  </a:t>
            </a:r>
            <a:r>
              <a:rPr lang="en-US" sz="1050" dirty="0">
                <a:solidFill>
                  <a:srgbClr val="33475B"/>
                </a:solidFill>
                <a:latin typeface="Calibri" pitchFamily="34" charset="0"/>
                <a:ea typeface="Calibri" pitchFamily="34" charset="-122"/>
                <a:cs typeface="Calibri" pitchFamily="34" charset="-120"/>
              </a:rPr>
              <a:t>Alharbi &amp; Abdullah, "Blockchain-based chain of custody for digital evidence," IEEE Access, vol. 13, 2025.</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[22]  </a:t>
            </a:r>
            <a:r>
              <a:rPr lang="en-US" sz="1050" dirty="0">
                <a:solidFill>
                  <a:srgbClr val="33475B"/>
                </a:solidFill>
                <a:latin typeface="Calibri" pitchFamily="34" charset="0"/>
                <a:ea typeface="Calibri" pitchFamily="34" charset="-122"/>
                <a:cs typeface="Calibri" pitchFamily="34" charset="-120"/>
              </a:rPr>
              <a:t>Stallings, Cryptography and Network Security, 8th ed. Pearson,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[30]  </a:t>
            </a:r>
            <a:r>
              <a:rPr lang="en-US" sz="1050" dirty="0">
                <a:solidFill>
                  <a:srgbClr val="33475B"/>
                </a:solidFill>
                <a:latin typeface="Calibri" pitchFamily="34" charset="0"/>
                <a:ea typeface="Calibri" pitchFamily="34" charset="-122"/>
                <a:cs typeface="Calibri" pitchFamily="34" charset="-120"/>
              </a:rPr>
              <a:t>Akinyemi &amp; Adebiyi, "Tamper-evident forensic evidence storage using hash-linked ledgers," IEEE CSR, 2024.</a:t>
            </a:r>
            <a:endParaRPr lang="en-US" sz="1050" dirty="0"/>
          </a:p>
          <a:p>
            <a:pPr marL="0" indent="0">
              <a:lnSpc>
                <a:spcPct val="100000"/>
              </a:lnSpc>
              <a:buNone/>
            </a:pPr>
            <a:r>
              <a:rPr lang="en-US" sz="1050" b="1" dirty="0">
                <a:solidFill>
                  <a:srgbClr val="1F8A8A"/>
                </a:solidFill>
                <a:latin typeface="Calibri" pitchFamily="34" charset="0"/>
                <a:ea typeface="Calibri" pitchFamily="34" charset="-122"/>
                <a:cs typeface="Calibri" pitchFamily="34" charset="-120"/>
              </a:rPr>
              <a:t>[31]  </a:t>
            </a:r>
            <a:r>
              <a:rPr lang="en-US" sz="1050" dirty="0">
                <a:solidFill>
                  <a:srgbClr val="33475B"/>
                </a:solidFill>
                <a:latin typeface="Calibri" pitchFamily="34" charset="0"/>
                <a:ea typeface="Calibri" pitchFamily="34" charset="-122"/>
                <a:cs typeface="Calibri" pitchFamily="34" charset="-120"/>
              </a:rPr>
              <a:t>Python Cryptographic Authority, "pyzipper: AES-encrypted ZIP for Python," 2024.</a:t>
            </a:r>
            <a:endParaRPr lang="en-US" sz="1050" dirty="0"/>
          </a:p>
        </p:txBody>
      </p:sp>
      <p:sp>
        <p:nvSpPr>
          <p:cNvPr id="7" name="Shape 5"/>
          <p:cNvSpPr/>
          <p:nvPr/>
        </p:nvSpPr>
        <p:spPr>
          <a:xfrm>
            <a:off x="6172200" y="1627632"/>
            <a:ext cx="0" cy="4160520"/>
          </a:xfrm>
          <a:prstGeom prst="line">
            <a:avLst/>
          </a:prstGeom>
          <a:noFill/>
          <a:ln w="12700">
            <a:solidFill>
              <a:srgbClr val="D5E0E4"/>
            </a:solidFill>
            <a:prstDash val="solid"/>
          </a:ln>
        </p:spPr>
      </p:sp>
      <p:sp>
        <p:nvSpPr>
          <p:cNvPr id="8" name="Text 6"/>
          <p:cNvSpPr/>
          <p:nvPr/>
        </p:nvSpPr>
        <p:spPr>
          <a:xfrm>
            <a:off x="640080" y="5989320"/>
            <a:ext cx="10881360" cy="292608"/>
          </a:xfrm>
          <a:prstGeom prst="rect">
            <a:avLst/>
          </a:prstGeom>
          <a:noFill/>
          <a:ln/>
        </p:spPr>
        <p:txBody>
          <a:bodyPr wrap="square" lIns="0" tIns="0" rIns="0" bIns="0" rtlCol="0" anchor="ctr"/>
          <a:lstStyle/>
          <a:p>
            <a:pPr marL="0" indent="0">
              <a:buNone/>
            </a:pPr>
            <a:r>
              <a:rPr lang="en-US" sz="1050" i="1" dirty="0">
                <a:solidFill>
                  <a:srgbClr val="6B7C8C"/>
                </a:solidFill>
                <a:latin typeface="Calibri" pitchFamily="34" charset="0"/>
                <a:ea typeface="Calibri" pitchFamily="34" charset="-122"/>
                <a:cs typeface="Calibri" pitchFamily="34" charset="-120"/>
              </a:rPr>
              <a:t>Selected from the dissertation's 39-source bibliography; full list in Chapter 9.</a:t>
            </a:r>
            <a:endParaRPr lang="en-US" sz="1050" dirty="0"/>
          </a:p>
        </p:txBody>
      </p:sp>
      <p:sp>
        <p:nvSpPr>
          <p:cNvPr id="10" name="Text 7"/>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6B7C8C"/>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11" name="Text 8"/>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6B7C8C"/>
                </a:solidFill>
                <a:latin typeface="Calibri" pitchFamily="34" charset="0"/>
                <a:ea typeface="Calibri" pitchFamily="34" charset="-122"/>
                <a:cs typeface="Calibri"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15314B"/>
        </a:solidFill>
        <a:effectLst/>
      </p:bgPr>
    </p:bg>
    <p:spTree>
      <p:nvGrpSpPr>
        <p:cNvPr id="1" name=""/>
        <p:cNvGrpSpPr/>
        <p:nvPr/>
      </p:nvGrpSpPr>
      <p:grpSpPr>
        <a:xfrm>
          <a:off x="0" y="0"/>
          <a:ext cx="0" cy="0"/>
          <a:chOff x="0" y="0"/>
          <a:chExt cx="0" cy="0"/>
        </a:xfrm>
      </p:grpSpPr>
      <p:sp>
        <p:nvSpPr>
          <p:cNvPr id="2" name="Shape 0"/>
          <p:cNvSpPr/>
          <p:nvPr/>
        </p:nvSpPr>
        <p:spPr>
          <a:xfrm>
            <a:off x="0" y="0"/>
            <a:ext cx="201168" cy="6858000"/>
          </a:xfrm>
          <a:prstGeom prst="rect">
            <a:avLst/>
          </a:prstGeom>
          <a:solidFill>
            <a:srgbClr val="1F8A8A"/>
          </a:solidFill>
          <a:ln w="12700">
            <a:solidFill>
              <a:srgbClr val="1F8A8A"/>
            </a:solidFill>
            <a:prstDash val="solid"/>
          </a:ln>
        </p:spPr>
      </p:sp>
      <p:pic>
        <p:nvPicPr>
          <p:cNvPr id="3" name="Image 0" descr="/sessions/confident-sleepy-fermi/mnt/outputs/uwtsd_emblem.png"/>
          <p:cNvPicPr>
            <a:picLocks noChangeAspect="1"/>
          </p:cNvPicPr>
          <p:nvPr/>
        </p:nvPicPr>
        <p:blipFill>
          <a:blip r:embed="rId3"/>
          <a:stretch>
            <a:fillRect/>
          </a:stretch>
        </p:blipFill>
        <p:spPr>
          <a:xfrm>
            <a:off x="10515600" y="384048"/>
            <a:ext cx="960120" cy="1088136"/>
          </a:xfrm>
          <a:prstGeom prst="rect">
            <a:avLst/>
          </a:prstGeom>
        </p:spPr>
      </p:pic>
      <p:sp>
        <p:nvSpPr>
          <p:cNvPr id="4" name="Text 1"/>
          <p:cNvSpPr/>
          <p:nvPr/>
        </p:nvSpPr>
        <p:spPr>
          <a:xfrm>
            <a:off x="822960" y="457200"/>
            <a:ext cx="9144000" cy="365760"/>
          </a:xfrm>
          <a:prstGeom prst="rect">
            <a:avLst/>
          </a:prstGeom>
          <a:noFill/>
          <a:ln/>
        </p:spPr>
        <p:txBody>
          <a:bodyPr wrap="square" lIns="0" tIns="0" rIns="0" bIns="0" rtlCol="0" anchor="ctr"/>
          <a:lstStyle/>
          <a:p>
            <a:pPr marL="0" indent="0">
              <a:buNone/>
            </a:pPr>
            <a:r>
              <a:rPr lang="en-US" sz="1350" b="1" kern="0" spc="300" dirty="0">
                <a:solidFill>
                  <a:srgbClr val="3FB6B6"/>
                </a:solidFill>
                <a:latin typeface="Calibri" pitchFamily="34" charset="0"/>
                <a:ea typeface="Calibri" pitchFamily="34" charset="-122"/>
                <a:cs typeface="Calibri" pitchFamily="34" charset="-120"/>
              </a:rPr>
              <a:t>IN SUMMARY</a:t>
            </a:r>
            <a:endParaRPr lang="en-US" sz="1350" dirty="0"/>
          </a:p>
        </p:txBody>
      </p:sp>
      <p:sp>
        <p:nvSpPr>
          <p:cNvPr id="5" name="Text 2"/>
          <p:cNvSpPr/>
          <p:nvPr/>
        </p:nvSpPr>
        <p:spPr>
          <a:xfrm>
            <a:off x="822960" y="841248"/>
            <a:ext cx="9509760" cy="1188720"/>
          </a:xfrm>
          <a:prstGeom prst="rect">
            <a:avLst/>
          </a:prstGeom>
          <a:noFill/>
          <a:ln/>
        </p:spPr>
        <p:txBody>
          <a:bodyPr wrap="square" lIns="0" tIns="0" rIns="0" bIns="0" rtlCol="0" anchor="ctr"/>
          <a:lstStyle/>
          <a:p>
            <a:pPr marL="0" indent="0">
              <a:lnSpc>
                <a:spcPct val="108000"/>
              </a:lnSpc>
              <a:buNone/>
            </a:pPr>
            <a:r>
              <a:rPr lang="en-US" sz="2500" b="1" dirty="0">
                <a:solidFill>
                  <a:srgbClr val="FFFFFF"/>
                </a:solidFill>
                <a:latin typeface="Georgia" pitchFamily="34" charset="0"/>
                <a:ea typeface="Georgia" pitchFamily="34" charset="-122"/>
                <a:cs typeface="Georgia" pitchFamily="34" charset="-120"/>
              </a:rPr>
              <a:t>A free, single-script tool that captures what matters,</a:t>
            </a:r>
            <a:endParaRPr lang="en-US" sz="2500" dirty="0"/>
          </a:p>
          <a:p>
            <a:pPr marL="0" indent="0">
              <a:lnSpc>
                <a:spcPct val="108000"/>
              </a:lnSpc>
              <a:buNone/>
            </a:pPr>
            <a:r>
              <a:rPr lang="en-US" sz="2500" b="1" dirty="0">
                <a:solidFill>
                  <a:srgbClr val="FFFFFF"/>
                </a:solidFill>
                <a:latin typeface="Georgia" pitchFamily="34" charset="0"/>
                <a:ea typeface="Georgia" pitchFamily="34" charset="-122"/>
                <a:cs typeface="Georgia" pitchFamily="34" charset="-120"/>
              </a:rPr>
              <a:t>hashes every file at capture, and seals it, in under a minute.</a:t>
            </a:r>
            <a:endParaRPr lang="en-US" sz="2500" dirty="0"/>
          </a:p>
        </p:txBody>
      </p:sp>
      <p:sp>
        <p:nvSpPr>
          <p:cNvPr id="6" name="Shape 3"/>
          <p:cNvSpPr/>
          <p:nvPr/>
        </p:nvSpPr>
        <p:spPr>
          <a:xfrm>
            <a:off x="822960" y="2240280"/>
            <a:ext cx="3456432" cy="1097280"/>
          </a:xfrm>
          <a:prstGeom prst="roundRect">
            <a:avLst>
              <a:gd name="adj" fmla="val 6667"/>
            </a:avLst>
          </a:prstGeom>
          <a:solidFill>
            <a:srgbClr val="1E3F5C"/>
          </a:solidFill>
          <a:ln w="12700">
            <a:solidFill>
              <a:srgbClr val="2C5474"/>
            </a:solidFill>
            <a:prstDash val="solid"/>
          </a:ln>
        </p:spPr>
      </p:sp>
      <p:sp>
        <p:nvSpPr>
          <p:cNvPr id="7" name="Text 4"/>
          <p:cNvSpPr/>
          <p:nvPr/>
        </p:nvSpPr>
        <p:spPr>
          <a:xfrm>
            <a:off x="960120" y="2386584"/>
            <a:ext cx="3182112" cy="475488"/>
          </a:xfrm>
          <a:prstGeom prst="rect">
            <a:avLst/>
          </a:prstGeom>
          <a:noFill/>
          <a:ln/>
        </p:spPr>
        <p:txBody>
          <a:bodyPr wrap="square" lIns="0" tIns="0" rIns="0" bIns="0" rtlCol="0" anchor="ctr"/>
          <a:lstStyle/>
          <a:p>
            <a:pPr marL="0" indent="0" algn="ctr">
              <a:buNone/>
            </a:pPr>
            <a:r>
              <a:rPr lang="en-US" sz="2100" b="1" dirty="0">
                <a:solidFill>
                  <a:srgbClr val="3FB6B6"/>
                </a:solidFill>
                <a:latin typeface="Georgia" pitchFamily="34" charset="0"/>
                <a:ea typeface="Georgia" pitchFamily="34" charset="-122"/>
                <a:cs typeface="Georgia" pitchFamily="34" charset="-120"/>
              </a:rPr>
              <a:t>100% / 8 of 9</a:t>
            </a:r>
            <a:endParaRPr lang="en-US" sz="2100" dirty="0"/>
          </a:p>
        </p:txBody>
      </p:sp>
      <p:sp>
        <p:nvSpPr>
          <p:cNvPr id="8" name="Text 5"/>
          <p:cNvSpPr/>
          <p:nvPr/>
        </p:nvSpPr>
        <p:spPr>
          <a:xfrm>
            <a:off x="1005840" y="2880360"/>
            <a:ext cx="3090672" cy="411480"/>
          </a:xfrm>
          <a:prstGeom prst="rect">
            <a:avLst/>
          </a:prstGeom>
          <a:noFill/>
          <a:ln/>
        </p:spPr>
        <p:txBody>
          <a:bodyPr wrap="square" lIns="0" tIns="0" rIns="0" bIns="0" rtlCol="0" anchor="t"/>
          <a:lstStyle/>
          <a:p>
            <a:pPr marL="0" indent="0" algn="ctr">
              <a:lnSpc>
                <a:spcPct val="100000"/>
              </a:lnSpc>
              <a:buNone/>
            </a:pPr>
            <a:r>
              <a:rPr lang="en-US" sz="1200" dirty="0">
                <a:solidFill>
                  <a:srgbClr val="C7D7DD"/>
                </a:solidFill>
                <a:latin typeface="Calibri" pitchFamily="34" charset="0"/>
                <a:ea typeface="Calibri" pitchFamily="34" charset="-122"/>
                <a:cs typeface="Calibri" pitchFamily="34" charset="-120"/>
              </a:rPr>
              <a:t>artefact coverage; 100% hash integrity</a:t>
            </a:r>
            <a:endParaRPr lang="en-US" sz="1200" dirty="0"/>
          </a:p>
        </p:txBody>
      </p:sp>
      <p:sp>
        <p:nvSpPr>
          <p:cNvPr id="9" name="Shape 6"/>
          <p:cNvSpPr/>
          <p:nvPr/>
        </p:nvSpPr>
        <p:spPr>
          <a:xfrm>
            <a:off x="4526280" y="2240280"/>
            <a:ext cx="3456432" cy="1097280"/>
          </a:xfrm>
          <a:prstGeom prst="roundRect">
            <a:avLst>
              <a:gd name="adj" fmla="val 6667"/>
            </a:avLst>
          </a:prstGeom>
          <a:solidFill>
            <a:srgbClr val="1E3F5C"/>
          </a:solidFill>
          <a:ln w="12700">
            <a:solidFill>
              <a:srgbClr val="2C5474"/>
            </a:solidFill>
            <a:prstDash val="solid"/>
          </a:ln>
        </p:spPr>
      </p:sp>
      <p:sp>
        <p:nvSpPr>
          <p:cNvPr id="10" name="Text 7"/>
          <p:cNvSpPr/>
          <p:nvPr/>
        </p:nvSpPr>
        <p:spPr>
          <a:xfrm>
            <a:off x="4663440" y="2386584"/>
            <a:ext cx="3182112" cy="475488"/>
          </a:xfrm>
          <a:prstGeom prst="rect">
            <a:avLst/>
          </a:prstGeom>
          <a:noFill/>
          <a:ln/>
        </p:spPr>
        <p:txBody>
          <a:bodyPr wrap="square" lIns="0" tIns="0" rIns="0" bIns="0" rtlCol="0" anchor="ctr"/>
          <a:lstStyle/>
          <a:p>
            <a:pPr marL="0" indent="0" algn="ctr">
              <a:buNone/>
            </a:pPr>
            <a:r>
              <a:rPr lang="en-US" sz="2100" b="1" dirty="0">
                <a:solidFill>
                  <a:srgbClr val="3FB6B6"/>
                </a:solidFill>
                <a:latin typeface="Georgia" pitchFamily="34" charset="0"/>
                <a:ea typeface="Georgia" pitchFamily="34" charset="-122"/>
                <a:cs typeface="Georgia" pitchFamily="34" charset="-120"/>
              </a:rPr>
              <a:t>38–47 s</a:t>
            </a:r>
            <a:endParaRPr lang="en-US" sz="2100" dirty="0"/>
          </a:p>
        </p:txBody>
      </p:sp>
      <p:sp>
        <p:nvSpPr>
          <p:cNvPr id="11" name="Text 8"/>
          <p:cNvSpPr/>
          <p:nvPr/>
        </p:nvSpPr>
        <p:spPr>
          <a:xfrm>
            <a:off x="4709160" y="2880360"/>
            <a:ext cx="3090672" cy="411480"/>
          </a:xfrm>
          <a:prstGeom prst="rect">
            <a:avLst/>
          </a:prstGeom>
          <a:noFill/>
          <a:ln/>
        </p:spPr>
        <p:txBody>
          <a:bodyPr wrap="square" lIns="0" tIns="0" rIns="0" bIns="0" rtlCol="0" anchor="t"/>
          <a:lstStyle/>
          <a:p>
            <a:pPr marL="0" indent="0" algn="ctr">
              <a:lnSpc>
                <a:spcPct val="100000"/>
              </a:lnSpc>
              <a:buNone/>
            </a:pPr>
            <a:r>
              <a:rPr lang="en-US" sz="1200" dirty="0">
                <a:solidFill>
                  <a:srgbClr val="C7D7DD"/>
                </a:solidFill>
                <a:latin typeface="Calibri" pitchFamily="34" charset="0"/>
                <a:ea typeface="Calibri" pitchFamily="34" charset="-122"/>
                <a:cs typeface="Calibri" pitchFamily="34" charset="-120"/>
              </a:rPr>
              <a:t>full acquisition; &lt; 160 MB memory</a:t>
            </a:r>
            <a:endParaRPr lang="en-US" sz="1200" dirty="0"/>
          </a:p>
        </p:txBody>
      </p:sp>
      <p:sp>
        <p:nvSpPr>
          <p:cNvPr id="12" name="Shape 9"/>
          <p:cNvSpPr/>
          <p:nvPr/>
        </p:nvSpPr>
        <p:spPr>
          <a:xfrm>
            <a:off x="8229600" y="2240280"/>
            <a:ext cx="3456432" cy="1097280"/>
          </a:xfrm>
          <a:prstGeom prst="roundRect">
            <a:avLst>
              <a:gd name="adj" fmla="val 6667"/>
            </a:avLst>
          </a:prstGeom>
          <a:solidFill>
            <a:srgbClr val="1E3F5C"/>
          </a:solidFill>
          <a:ln w="12700">
            <a:solidFill>
              <a:srgbClr val="2C5474"/>
            </a:solidFill>
            <a:prstDash val="solid"/>
          </a:ln>
        </p:spPr>
      </p:sp>
      <p:sp>
        <p:nvSpPr>
          <p:cNvPr id="13" name="Text 10"/>
          <p:cNvSpPr/>
          <p:nvPr/>
        </p:nvSpPr>
        <p:spPr>
          <a:xfrm>
            <a:off x="8366760" y="2386584"/>
            <a:ext cx="3182112" cy="475488"/>
          </a:xfrm>
          <a:prstGeom prst="rect">
            <a:avLst/>
          </a:prstGeom>
          <a:noFill/>
          <a:ln/>
        </p:spPr>
        <p:txBody>
          <a:bodyPr wrap="square" lIns="0" tIns="0" rIns="0" bIns="0" rtlCol="0" anchor="ctr"/>
          <a:lstStyle/>
          <a:p>
            <a:pPr marL="0" indent="0" algn="ctr">
              <a:buNone/>
            </a:pPr>
            <a:r>
              <a:rPr lang="en-US" sz="2100" b="1" dirty="0">
                <a:solidFill>
                  <a:srgbClr val="3FB6B6"/>
                </a:solidFill>
                <a:latin typeface="Georgia" pitchFamily="34" charset="0"/>
                <a:ea typeface="Georgia" pitchFamily="34" charset="-122"/>
                <a:cs typeface="Georgia" pitchFamily="34" charset="-120"/>
              </a:rPr>
              <a:t>Only tool</a:t>
            </a:r>
            <a:endParaRPr lang="en-US" sz="2100" dirty="0"/>
          </a:p>
        </p:txBody>
      </p:sp>
      <p:sp>
        <p:nvSpPr>
          <p:cNvPr id="14" name="Text 11"/>
          <p:cNvSpPr/>
          <p:nvPr/>
        </p:nvSpPr>
        <p:spPr>
          <a:xfrm>
            <a:off x="8412480" y="2880360"/>
            <a:ext cx="3090672" cy="411480"/>
          </a:xfrm>
          <a:prstGeom prst="rect">
            <a:avLst/>
          </a:prstGeom>
          <a:noFill/>
          <a:ln/>
        </p:spPr>
        <p:txBody>
          <a:bodyPr wrap="square" lIns="0" tIns="0" rIns="0" bIns="0" rtlCol="0" anchor="t"/>
          <a:lstStyle/>
          <a:p>
            <a:pPr marL="0" indent="0" algn="ctr">
              <a:lnSpc>
                <a:spcPct val="100000"/>
              </a:lnSpc>
              <a:buNone/>
            </a:pPr>
            <a:r>
              <a:rPr lang="en-US" sz="1200" dirty="0">
                <a:solidFill>
                  <a:srgbClr val="C7D7DD"/>
                </a:solidFill>
                <a:latin typeface="Calibri" pitchFamily="34" charset="0"/>
                <a:ea typeface="Calibri" pitchFamily="34" charset="-122"/>
                <a:cs typeface="Calibri" pitchFamily="34" charset="-120"/>
              </a:rPr>
              <a:t>combining all four capabilities at $0</a:t>
            </a:r>
            <a:endParaRPr lang="en-US" sz="1200" dirty="0"/>
          </a:p>
        </p:txBody>
      </p:sp>
      <p:sp>
        <p:nvSpPr>
          <p:cNvPr id="15" name="Text 12"/>
          <p:cNvSpPr/>
          <p:nvPr/>
        </p:nvSpPr>
        <p:spPr>
          <a:xfrm>
            <a:off x="822960" y="3611880"/>
            <a:ext cx="10515600" cy="777240"/>
          </a:xfrm>
          <a:prstGeom prst="rect">
            <a:avLst/>
          </a:prstGeom>
          <a:noFill/>
          <a:ln/>
        </p:spPr>
        <p:txBody>
          <a:bodyPr wrap="square" lIns="0" tIns="0" rIns="0" bIns="0" rtlCol="0" anchor="t"/>
          <a:lstStyle/>
          <a:p>
            <a:pPr marL="0" indent="0">
              <a:lnSpc>
                <a:spcPct val="112000"/>
              </a:lnSpc>
              <a:buNone/>
            </a:pPr>
            <a:r>
              <a:rPr lang="en-US" sz="1400" b="1" dirty="0">
                <a:solidFill>
                  <a:srgbClr val="3FB6B6"/>
                </a:solidFill>
                <a:latin typeface="Calibri" pitchFamily="34" charset="0"/>
                <a:ea typeface="Calibri" pitchFamily="34" charset="-122"/>
                <a:cs typeface="Calibri" pitchFamily="34" charset="-120"/>
              </a:rPr>
              <a:t>The lesson:  </a:t>
            </a:r>
            <a:r>
              <a:rPr lang="en-US" sz="1400" i="1" dirty="0">
                <a:solidFill>
                  <a:srgbClr val="E7F0F2"/>
                </a:solidFill>
                <a:latin typeface="Calibri" pitchFamily="34" charset="0"/>
                <a:ea typeface="Calibri" pitchFamily="34" charset="-122"/>
                <a:cs typeface="Calibri" pitchFamily="34" charset="-120"/>
              </a:rPr>
              <a:t>forensic engineering is about restraint. Every artefact category had to earn its place, and leaving things out produced a tighter, more defensible tool than trying to do everything.</a:t>
            </a:r>
            <a:endParaRPr lang="en-US" sz="1400" dirty="0"/>
          </a:p>
        </p:txBody>
      </p:sp>
      <p:sp>
        <p:nvSpPr>
          <p:cNvPr id="16" name="Shape 13"/>
          <p:cNvSpPr/>
          <p:nvPr/>
        </p:nvSpPr>
        <p:spPr>
          <a:xfrm>
            <a:off x="822960" y="4617720"/>
            <a:ext cx="10515600" cy="0"/>
          </a:xfrm>
          <a:prstGeom prst="line">
            <a:avLst/>
          </a:prstGeom>
          <a:noFill/>
          <a:ln w="12700">
            <a:solidFill>
              <a:srgbClr val="2C5474"/>
            </a:solidFill>
            <a:prstDash val="solid"/>
          </a:ln>
        </p:spPr>
      </p:sp>
      <p:sp>
        <p:nvSpPr>
          <p:cNvPr id="17" name="Text 14"/>
          <p:cNvSpPr/>
          <p:nvPr/>
        </p:nvSpPr>
        <p:spPr>
          <a:xfrm>
            <a:off x="822960" y="4754880"/>
            <a:ext cx="10515600" cy="777240"/>
          </a:xfrm>
          <a:prstGeom prst="rect">
            <a:avLst/>
          </a:prstGeom>
          <a:noFill/>
          <a:ln/>
        </p:spPr>
        <p:txBody>
          <a:bodyPr wrap="square" lIns="0" tIns="0" rIns="0" bIns="0" rtlCol="0" anchor="ctr"/>
          <a:lstStyle/>
          <a:p>
            <a:pPr marL="0" indent="0">
              <a:buNone/>
            </a:pPr>
            <a:r>
              <a:rPr lang="en-US" sz="3800" b="1" dirty="0">
                <a:solidFill>
                  <a:srgbClr val="FFFFFF"/>
                </a:solidFill>
                <a:latin typeface="Georgia" pitchFamily="34" charset="0"/>
                <a:ea typeface="Georgia" pitchFamily="34" charset="-122"/>
                <a:cs typeface="Georgia" pitchFamily="34" charset="-120"/>
              </a:rPr>
              <a:t>Thank you</a:t>
            </a:r>
            <a:endParaRPr lang="en-US" sz="3800" dirty="0"/>
          </a:p>
        </p:txBody>
      </p:sp>
      <p:sp>
        <p:nvSpPr>
          <p:cNvPr id="18" name="Text 15"/>
          <p:cNvSpPr/>
          <p:nvPr/>
        </p:nvSpPr>
        <p:spPr>
          <a:xfrm>
            <a:off x="822960" y="5532120"/>
            <a:ext cx="10515600" cy="365760"/>
          </a:xfrm>
          <a:prstGeom prst="rect">
            <a:avLst/>
          </a:prstGeom>
          <a:noFill/>
          <a:ln/>
        </p:spPr>
        <p:txBody>
          <a:bodyPr wrap="square" lIns="0" tIns="0" rIns="0" bIns="0" rtlCol="0" anchor="ctr"/>
          <a:lstStyle/>
          <a:p>
            <a:pPr marL="0" indent="0">
              <a:buNone/>
            </a:pPr>
            <a:r>
              <a:rPr lang="en-US" sz="1500" i="1" dirty="0">
                <a:solidFill>
                  <a:srgbClr val="3FB6B6"/>
                </a:solidFill>
                <a:latin typeface="Calibri" pitchFamily="34" charset="0"/>
                <a:ea typeface="Calibri" pitchFamily="34" charset="-122"/>
                <a:cs typeface="Calibri" pitchFamily="34" charset="-120"/>
              </a:rPr>
              <a:t>Questions welcome — implementation, testing, or design choices.</a:t>
            </a:r>
            <a:endParaRPr lang="en-US" sz="1500" dirty="0"/>
          </a:p>
        </p:txBody>
      </p:sp>
      <p:sp>
        <p:nvSpPr>
          <p:cNvPr id="19" name="Text 16"/>
          <p:cNvSpPr/>
          <p:nvPr/>
        </p:nvSpPr>
        <p:spPr>
          <a:xfrm>
            <a:off x="822960" y="5943600"/>
            <a:ext cx="10515600" cy="320040"/>
          </a:xfrm>
          <a:prstGeom prst="rect">
            <a:avLst/>
          </a:prstGeom>
          <a:noFill/>
          <a:ln/>
        </p:spPr>
        <p:txBody>
          <a:bodyPr wrap="square" lIns="0" tIns="0" rIns="0" bIns="0" rtlCol="0" anchor="ctr"/>
          <a:lstStyle/>
          <a:p>
            <a:pPr marL="0" indent="0">
              <a:buNone/>
            </a:pPr>
            <a:r>
              <a:rPr lang="en-US" sz="1250" dirty="0">
                <a:solidFill>
                  <a:srgbClr val="AEC4CD"/>
                </a:solidFill>
                <a:latin typeface="Calibri" pitchFamily="34" charset="0"/>
                <a:ea typeface="Calibri" pitchFamily="34" charset="-122"/>
                <a:cs typeface="Calibri" pitchFamily="34" charset="-120"/>
              </a:rPr>
              <a:t>Deep Trivedi  ·  Student ID 2436067  ·  Supervisor: Amit Naik  ·  UWTSD  ·  May 2026</a:t>
            </a:r>
            <a:endParaRPr lang="en-US" sz="1250" dirty="0"/>
          </a:p>
        </p:txBody>
      </p:sp>
      <p:sp>
        <p:nvSpPr>
          <p:cNvPr id="21" name="Text 17"/>
          <p:cNvSpPr/>
          <p:nvPr/>
        </p:nvSpPr>
        <p:spPr>
          <a:xfrm>
            <a:off x="548640" y="6473952"/>
            <a:ext cx="6400800" cy="274320"/>
          </a:xfrm>
          <a:prstGeom prst="rect">
            <a:avLst/>
          </a:prstGeom>
          <a:noFill/>
          <a:ln/>
        </p:spPr>
        <p:txBody>
          <a:bodyPr wrap="square" lIns="0" tIns="0" rIns="0" bIns="0" rtlCol="0" anchor="ctr"/>
          <a:lstStyle/>
          <a:p>
            <a:pPr marL="0" indent="0" algn="l">
              <a:buNone/>
            </a:pPr>
            <a:r>
              <a:rPr lang="en-US" sz="850" dirty="0">
                <a:solidFill>
                  <a:srgbClr val="8FA9B4"/>
                </a:solidFill>
                <a:latin typeface="Calibri" pitchFamily="34" charset="0"/>
                <a:ea typeface="Calibri" pitchFamily="34" charset="-122"/>
                <a:cs typeface="Calibri" pitchFamily="34" charset="-120"/>
              </a:rPr>
              <a:t>ForensicAcq  ·  MSc Cybersecurity &amp; Digital Forensics</a:t>
            </a:r>
            <a:endParaRPr lang="en-US" sz="850" dirty="0"/>
          </a:p>
        </p:txBody>
      </p:sp>
      <p:sp>
        <p:nvSpPr>
          <p:cNvPr id="22" name="Text 18"/>
          <p:cNvSpPr/>
          <p:nvPr/>
        </p:nvSpPr>
        <p:spPr>
          <a:xfrm>
            <a:off x="11183112" y="6473952"/>
            <a:ext cx="457200" cy="274320"/>
          </a:xfrm>
          <a:prstGeom prst="rect">
            <a:avLst/>
          </a:prstGeom>
          <a:noFill/>
          <a:ln/>
        </p:spPr>
        <p:txBody>
          <a:bodyPr wrap="square" lIns="0" tIns="0" rIns="0" bIns="0" rtlCol="0" anchor="ctr"/>
          <a:lstStyle/>
          <a:p>
            <a:pPr marL="0" indent="0" algn="r">
              <a:buNone/>
            </a:pPr>
            <a:r>
              <a:rPr lang="en-US" sz="900" dirty="0">
                <a:solidFill>
                  <a:srgbClr val="8FA9B4"/>
                </a:solidFill>
                <a:latin typeface="Calibri" pitchFamily="34" charset="0"/>
                <a:ea typeface="Calibri" pitchFamily="34" charset="-122"/>
                <a:cs typeface="Calibri" pitchFamily="34" charset="-120"/>
              </a:rPr>
              <a:t>16</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718</TotalTime>
  <Words>4911</Words>
  <Application>Microsoft Office PowerPoint</Application>
  <PresentationFormat>Widescreen</PresentationFormat>
  <Paragraphs>381</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Consolas</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ForensicAcq — MSc Viva</dc:title>
  <dc:subject>PptxGenJS Presentation</dc:subject>
  <dc:creator>Deep Trivedi</dc:creator>
  <cp:lastModifiedBy>DELL</cp:lastModifiedBy>
  <cp:revision>2</cp:revision>
  <dcterms:created xsi:type="dcterms:W3CDTF">2026-06-04T17:18:09Z</dcterms:created>
  <dcterms:modified xsi:type="dcterms:W3CDTF">2026-06-05T09:42:45Z</dcterms:modified>
</cp:coreProperties>
</file>