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i/sT0wYbpK71e6GDbywqjhYI7ME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42" autoAdjust="0"/>
  </p:normalViewPr>
  <p:slideViewPr>
    <p:cSldViewPr snapToGrid="0">
      <p:cViewPr varScale="1">
        <p:scale>
          <a:sx n="70" d="100"/>
          <a:sy n="70" d="100"/>
        </p:scale>
        <p:origin x="1180" y="3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a Jandi" userId="d97d5839588ba6f0" providerId="LiveId" clId="{C60ABEA3-B419-4B3F-80FA-58140A94D60B}"/>
    <pc:docChg chg="modSld">
      <pc:chgData name="Sona Jandi" userId="d97d5839588ba6f0" providerId="LiveId" clId="{C60ABEA3-B419-4B3F-80FA-58140A94D60B}" dt="2026-07-15T11:32:49.295" v="570" actId="20577"/>
      <pc:docMkLst>
        <pc:docMk/>
      </pc:docMkLst>
      <pc:sldChg chg="modSp mod">
        <pc:chgData name="Sona Jandi" userId="d97d5839588ba6f0" providerId="LiveId" clId="{C60ABEA3-B419-4B3F-80FA-58140A94D60B}" dt="2026-07-15T11:32:49.295" v="570" actId="20577"/>
        <pc:sldMkLst>
          <pc:docMk/>
          <pc:sldMk cId="0" sldId="256"/>
        </pc:sldMkLst>
        <pc:spChg chg="mod">
          <ac:chgData name="Sona Jandi" userId="d97d5839588ba6f0" providerId="LiveId" clId="{C60ABEA3-B419-4B3F-80FA-58140A94D60B}" dt="2026-07-15T11:32:49.295" v="570" actId="20577"/>
          <ac:spMkLst>
            <pc:docMk/>
            <pc:sldMk cId="0" sldId="256"/>
            <ac:spMk id="96" creationId="{00000000-0000-0000-0000-000000000000}"/>
          </ac:spMkLst>
        </pc:spChg>
      </pc:sldChg>
      <pc:sldChg chg="modNotesTx">
        <pc:chgData name="Sona Jandi" userId="d97d5839588ba6f0" providerId="LiveId" clId="{C60ABEA3-B419-4B3F-80FA-58140A94D60B}" dt="2026-07-15T11:09:24.357" v="539" actId="20577"/>
        <pc:sldMkLst>
          <pc:docMk/>
          <pc:sldMk cId="0" sldId="257"/>
        </pc:sldMkLst>
      </pc:sldChg>
      <pc:sldChg chg="modNotesTx">
        <pc:chgData name="Sona Jandi" userId="d97d5839588ba6f0" providerId="LiveId" clId="{C60ABEA3-B419-4B3F-80FA-58140A94D60B}" dt="2026-07-15T11:09:17.148" v="538" actId="20577"/>
        <pc:sldMkLst>
          <pc:docMk/>
          <pc:sldMk cId="0" sldId="258"/>
        </pc:sldMkLst>
      </pc:sldChg>
      <pc:sldChg chg="modNotesTx">
        <pc:chgData name="Sona Jandi" userId="d97d5839588ba6f0" providerId="LiveId" clId="{C60ABEA3-B419-4B3F-80FA-58140A94D60B}" dt="2026-07-15T11:09:33.392" v="540" actId="20577"/>
        <pc:sldMkLst>
          <pc:docMk/>
          <pc:sldMk cId="0" sldId="259"/>
        </pc:sldMkLst>
      </pc:sldChg>
      <pc:sldChg chg="modNotesTx">
        <pc:chgData name="Sona Jandi" userId="d97d5839588ba6f0" providerId="LiveId" clId="{C60ABEA3-B419-4B3F-80FA-58140A94D60B}" dt="2026-07-15T11:09:38.455" v="541" actId="20577"/>
        <pc:sldMkLst>
          <pc:docMk/>
          <pc:sldMk cId="0" sldId="260"/>
        </pc:sldMkLst>
      </pc:sldChg>
      <pc:sldChg chg="modNotesTx">
        <pc:chgData name="Sona Jandi" userId="d97d5839588ba6f0" providerId="LiveId" clId="{C60ABEA3-B419-4B3F-80FA-58140A94D60B}" dt="2026-07-15T11:09:46.447" v="542" actId="20577"/>
        <pc:sldMkLst>
          <pc:docMk/>
          <pc:sldMk cId="0" sldId="261"/>
        </pc:sldMkLst>
      </pc:sldChg>
      <pc:sldChg chg="modNotesTx">
        <pc:chgData name="Sona Jandi" userId="d97d5839588ba6f0" providerId="LiveId" clId="{C60ABEA3-B419-4B3F-80FA-58140A94D60B}" dt="2026-07-15T11:09:51.138" v="543" actId="20577"/>
        <pc:sldMkLst>
          <pc:docMk/>
          <pc:sldMk cId="0" sldId="262"/>
        </pc:sldMkLst>
      </pc:sldChg>
      <pc:sldChg chg="modNotesTx">
        <pc:chgData name="Sona Jandi" userId="d97d5839588ba6f0" providerId="LiveId" clId="{C60ABEA3-B419-4B3F-80FA-58140A94D60B}" dt="2026-07-15T11:09:57.133" v="545" actId="20577"/>
        <pc:sldMkLst>
          <pc:docMk/>
          <pc:sldMk cId="0" sldId="263"/>
        </pc:sldMkLst>
      </pc:sldChg>
      <pc:sldChg chg="modNotesTx">
        <pc:chgData name="Sona Jandi" userId="d97d5839588ba6f0" providerId="LiveId" clId="{C60ABEA3-B419-4B3F-80FA-58140A94D60B}" dt="2026-07-15T11:10:02.560" v="546" actId="20577"/>
        <pc:sldMkLst>
          <pc:docMk/>
          <pc:sldMk cId="0" sldId="264"/>
        </pc:sldMkLst>
      </pc:sldChg>
      <pc:sldChg chg="modNotesTx">
        <pc:chgData name="Sona Jandi" userId="d97d5839588ba6f0" providerId="LiveId" clId="{C60ABEA3-B419-4B3F-80FA-58140A94D60B}" dt="2026-07-15T11:10:13.020" v="547" actId="20577"/>
        <pc:sldMkLst>
          <pc:docMk/>
          <pc:sldMk cId="0" sldId="265"/>
        </pc:sldMkLst>
      </pc:sldChg>
      <pc:sldChg chg="modNotesTx">
        <pc:chgData name="Sona Jandi" userId="d97d5839588ba6f0" providerId="LiveId" clId="{C60ABEA3-B419-4B3F-80FA-58140A94D60B}" dt="2026-07-15T11:10:19.566" v="548" actId="20577"/>
        <pc:sldMkLst>
          <pc:docMk/>
          <pc:sldMk cId="0"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4" name="Google Shape;9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00" name="Google Shape;10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07" name="Google Shape;10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endParaRPr sz="1800" dirty="0">
              <a:latin typeface="Arial"/>
              <a:ea typeface="Arial"/>
              <a:cs typeface="Arial"/>
              <a:sym typeface="Arial"/>
            </a:endParaRPr>
          </a:p>
        </p:txBody>
      </p:sp>
      <p:sp>
        <p:nvSpPr>
          <p:cNvPr id="114" name="Google Shape;11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22" name="Google Shape;12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29" name="Google Shape;129;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36" name="Google Shape;13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3" name="Google Shape;143;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50" name="Google Shape;15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57" name="Google Shape;15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4" name="Google Shape;164;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0" name="Google Shape;17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6" name="Google Shape;17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2" name="Google Shape;18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8" name="Google Shape;188;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5" name="Google Shape;195;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16</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18"/>
          <p:cNvSpPr txBox="1">
            <a:spLocks noGrp="1"/>
          </p:cNvSpPr>
          <p:nvPr>
            <p:ph type="ctrTitle"/>
          </p:nvPr>
        </p:nvSpPr>
        <p:spPr>
          <a:xfrm>
            <a:off x="582561" y="1673941"/>
            <a:ext cx="8074741" cy="1474839"/>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ctr" anchorCtr="0">
            <a:normAutofit/>
          </a:bodyPr>
          <a:lstStyle>
            <a:lvl1pPr lvl="0" algn="r">
              <a:lnSpc>
                <a:spcPct val="100000"/>
              </a:lnSpc>
              <a:spcBef>
                <a:spcPts val="0"/>
              </a:spcBef>
              <a:spcAft>
                <a:spcPts val="0"/>
              </a:spcAft>
              <a:buClr>
                <a:schemeClr val="lt1"/>
              </a:buClr>
              <a:buSzPts val="3600"/>
              <a:buFont typeface="Calibri"/>
              <a:buNone/>
              <a:defRPr sz="36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18"/>
          <p:cNvSpPr txBox="1">
            <a:spLocks noGrp="1"/>
          </p:cNvSpPr>
          <p:nvPr>
            <p:ph type="subTitle" idx="1"/>
          </p:nvPr>
        </p:nvSpPr>
        <p:spPr>
          <a:xfrm>
            <a:off x="560439" y="3252012"/>
            <a:ext cx="8104237" cy="766920"/>
          </a:xfrm>
          <a:prstGeom prst="rect">
            <a:avLst/>
          </a:prstGeom>
          <a:noFill/>
          <a:ln>
            <a:noFill/>
          </a:ln>
        </p:spPr>
        <p:txBody>
          <a:bodyPr spcFirstLastPara="1" wrap="square" lIns="91425" tIns="45700" rIns="91425" bIns="45700" anchor="t" anchorCtr="0">
            <a:normAutofit/>
          </a:bodyPr>
          <a:lstStyle>
            <a:lvl1pPr lvl="0" algn="r">
              <a:lnSpc>
                <a:spcPct val="100000"/>
              </a:lnSpc>
              <a:spcBef>
                <a:spcPts val="560"/>
              </a:spcBef>
              <a:spcAft>
                <a:spcPts val="0"/>
              </a:spcAft>
              <a:buClr>
                <a:srgbClr val="F1C88B"/>
              </a:buClr>
              <a:buSzPts val="2800"/>
              <a:buNone/>
              <a:defRPr sz="2800" b="0" i="0">
                <a:solidFill>
                  <a:srgbClr val="F1C88B"/>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9" name="Google Shape;19;p18"/>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8"/>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8"/>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2"/>
        <p:cNvGrpSpPr/>
        <p:nvPr/>
      </p:nvGrpSpPr>
      <p:grpSpPr>
        <a:xfrm>
          <a:off x="0" y="0"/>
          <a:ext cx="0" cy="0"/>
          <a:chOff x="0" y="0"/>
          <a:chExt cx="0" cy="0"/>
        </a:xfrm>
      </p:grpSpPr>
      <p:sp>
        <p:nvSpPr>
          <p:cNvPr id="23" name="Google Shape;23;p19"/>
          <p:cNvSpPr txBox="1">
            <a:spLocks noGrp="1"/>
          </p:cNvSpPr>
          <p:nvPr>
            <p:ph type="title"/>
          </p:nvPr>
        </p:nvSpPr>
        <p:spPr>
          <a:xfrm>
            <a:off x="501445" y="246459"/>
            <a:ext cx="8214852" cy="763526"/>
          </a:xfrm>
          <a:prstGeom prst="rect">
            <a:avLst/>
          </a:prstGeom>
          <a:noFill/>
          <a:ln>
            <a:noFill/>
          </a:ln>
        </p:spPr>
        <p:txBody>
          <a:bodyPr spcFirstLastPara="1" wrap="square" lIns="91425" tIns="45700" rIns="91425" bIns="45700" anchor="ctr" anchorCtr="0">
            <a:normAutofit/>
          </a:bodyPr>
          <a:lstStyle>
            <a:lvl1pPr lvl="0" algn="r">
              <a:lnSpc>
                <a:spcPct val="100000"/>
              </a:lnSpc>
              <a:spcBef>
                <a:spcPts val="0"/>
              </a:spcBef>
              <a:spcAft>
                <a:spcPts val="0"/>
              </a:spcAft>
              <a:buClr>
                <a:srgbClr val="002060"/>
              </a:buClr>
              <a:buSzPts val="3600"/>
              <a:buFont typeface="Calibri"/>
              <a:buNone/>
              <a:defRPr sz="3600">
                <a:solidFill>
                  <a:srgbClr val="00206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19"/>
          <p:cNvSpPr txBox="1">
            <a:spLocks noGrp="1"/>
          </p:cNvSpPr>
          <p:nvPr>
            <p:ph type="body" idx="1"/>
          </p:nvPr>
        </p:nvSpPr>
        <p:spPr>
          <a:xfrm>
            <a:off x="448966" y="1187246"/>
            <a:ext cx="8246070" cy="3675076"/>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rgbClr val="002060"/>
              </a:buClr>
              <a:buSzPts val="2800"/>
              <a:buChar char="•"/>
              <a:defRPr sz="2800">
                <a:solidFill>
                  <a:srgbClr val="002060"/>
                </a:solidFill>
              </a:defRPr>
            </a:lvl1pPr>
            <a:lvl2pPr marL="914400" lvl="1" indent="-406400" algn="l">
              <a:lnSpc>
                <a:spcPct val="100000"/>
              </a:lnSpc>
              <a:spcBef>
                <a:spcPts val="560"/>
              </a:spcBef>
              <a:spcAft>
                <a:spcPts val="0"/>
              </a:spcAft>
              <a:buClr>
                <a:srgbClr val="002060"/>
              </a:buClr>
              <a:buSzPts val="2800"/>
              <a:buChar char="–"/>
              <a:defRPr>
                <a:solidFill>
                  <a:srgbClr val="002060"/>
                </a:solidFill>
              </a:defRPr>
            </a:lvl2pPr>
            <a:lvl3pPr marL="1371600" lvl="2" indent="-381000" algn="l">
              <a:lnSpc>
                <a:spcPct val="100000"/>
              </a:lnSpc>
              <a:spcBef>
                <a:spcPts val="480"/>
              </a:spcBef>
              <a:spcAft>
                <a:spcPts val="0"/>
              </a:spcAft>
              <a:buClr>
                <a:srgbClr val="002060"/>
              </a:buClr>
              <a:buSzPts val="2400"/>
              <a:buChar char="•"/>
              <a:defRPr>
                <a:solidFill>
                  <a:srgbClr val="002060"/>
                </a:solidFill>
              </a:defRPr>
            </a:lvl3pPr>
            <a:lvl4pPr marL="1828800" lvl="3" indent="-355600" algn="l">
              <a:lnSpc>
                <a:spcPct val="100000"/>
              </a:lnSpc>
              <a:spcBef>
                <a:spcPts val="400"/>
              </a:spcBef>
              <a:spcAft>
                <a:spcPts val="0"/>
              </a:spcAft>
              <a:buClr>
                <a:srgbClr val="002060"/>
              </a:buClr>
              <a:buSzPts val="2000"/>
              <a:buChar char="–"/>
              <a:defRPr>
                <a:solidFill>
                  <a:srgbClr val="002060"/>
                </a:solidFill>
              </a:defRPr>
            </a:lvl4pPr>
            <a:lvl5pPr marL="2286000" lvl="4" indent="-355600" algn="l">
              <a:lnSpc>
                <a:spcPct val="100000"/>
              </a:lnSpc>
              <a:spcBef>
                <a:spcPts val="400"/>
              </a:spcBef>
              <a:spcAft>
                <a:spcPts val="0"/>
              </a:spcAft>
              <a:buClr>
                <a:srgbClr val="002060"/>
              </a:buClr>
              <a:buSzPts val="2000"/>
              <a:buChar char="»"/>
              <a:defRPr>
                <a:solidFill>
                  <a:srgbClr val="002060"/>
                </a:solidFill>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5" name="Google Shape;25;p19"/>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9"/>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9"/>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Title and Content">
  <p:cSld name="1_Title and Content">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20"/>
          <p:cNvSpPr txBox="1">
            <a:spLocks noGrp="1"/>
          </p:cNvSpPr>
          <p:nvPr>
            <p:ph type="title"/>
          </p:nvPr>
        </p:nvSpPr>
        <p:spPr>
          <a:xfrm>
            <a:off x="2137010" y="443407"/>
            <a:ext cx="6571913" cy="725349"/>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lt1"/>
              </a:buClr>
              <a:buSzPts val="3600"/>
              <a:buFont typeface="Calibri"/>
              <a:buNone/>
              <a:defRPr sz="36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body" idx="1"/>
          </p:nvPr>
        </p:nvSpPr>
        <p:spPr>
          <a:xfrm>
            <a:off x="2129636" y="1177436"/>
            <a:ext cx="6594035" cy="3511061"/>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rgbClr val="002060"/>
              </a:buClr>
              <a:buSzPts val="2800"/>
              <a:buChar char="•"/>
              <a:defRPr sz="2800">
                <a:solidFill>
                  <a:srgbClr val="002060"/>
                </a:solidFill>
              </a:defRPr>
            </a:lvl1pPr>
            <a:lvl2pPr marL="914400" lvl="1" indent="-406400" algn="l">
              <a:lnSpc>
                <a:spcPct val="100000"/>
              </a:lnSpc>
              <a:spcBef>
                <a:spcPts val="560"/>
              </a:spcBef>
              <a:spcAft>
                <a:spcPts val="0"/>
              </a:spcAft>
              <a:buClr>
                <a:srgbClr val="002060"/>
              </a:buClr>
              <a:buSzPts val="2800"/>
              <a:buChar char="–"/>
              <a:defRPr>
                <a:solidFill>
                  <a:srgbClr val="002060"/>
                </a:solidFill>
              </a:defRPr>
            </a:lvl2pPr>
            <a:lvl3pPr marL="1371600" lvl="2" indent="-381000" algn="l">
              <a:lnSpc>
                <a:spcPct val="100000"/>
              </a:lnSpc>
              <a:spcBef>
                <a:spcPts val="480"/>
              </a:spcBef>
              <a:spcAft>
                <a:spcPts val="0"/>
              </a:spcAft>
              <a:buClr>
                <a:srgbClr val="002060"/>
              </a:buClr>
              <a:buSzPts val="2400"/>
              <a:buChar char="•"/>
              <a:defRPr>
                <a:solidFill>
                  <a:srgbClr val="002060"/>
                </a:solidFill>
              </a:defRPr>
            </a:lvl3pPr>
            <a:lvl4pPr marL="1828800" lvl="3" indent="-355600" algn="l">
              <a:lnSpc>
                <a:spcPct val="100000"/>
              </a:lnSpc>
              <a:spcBef>
                <a:spcPts val="400"/>
              </a:spcBef>
              <a:spcAft>
                <a:spcPts val="0"/>
              </a:spcAft>
              <a:buClr>
                <a:srgbClr val="002060"/>
              </a:buClr>
              <a:buSzPts val="2000"/>
              <a:buChar char="–"/>
              <a:defRPr>
                <a:solidFill>
                  <a:srgbClr val="002060"/>
                </a:solidFill>
              </a:defRPr>
            </a:lvl4pPr>
            <a:lvl5pPr marL="2286000" lvl="4" indent="-355600" algn="l">
              <a:lnSpc>
                <a:spcPct val="100000"/>
              </a:lnSpc>
              <a:spcBef>
                <a:spcPts val="400"/>
              </a:spcBef>
              <a:spcAft>
                <a:spcPts val="0"/>
              </a:spcAft>
              <a:buClr>
                <a:srgbClr val="002060"/>
              </a:buClr>
              <a:buSzPts val="2000"/>
              <a:buChar char="»"/>
              <a:defRPr>
                <a:solidFill>
                  <a:srgbClr val="002060"/>
                </a:solidFill>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31" name="Google Shape;31;p20"/>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0"/>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20"/>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4"/>
        <p:cNvGrpSpPr/>
        <p:nvPr/>
      </p:nvGrpSpPr>
      <p:grpSpPr>
        <a:xfrm>
          <a:off x="0" y="0"/>
          <a:ext cx="0" cy="0"/>
          <a:chOff x="0" y="0"/>
          <a:chExt cx="0" cy="0"/>
        </a:xfrm>
      </p:grpSpPr>
      <p:sp>
        <p:nvSpPr>
          <p:cNvPr id="35" name="Google Shape;35;p21"/>
          <p:cNvSpPr txBox="1">
            <a:spLocks noGrp="1"/>
          </p:cNvSpPr>
          <p:nvPr>
            <p:ph type="title"/>
          </p:nvPr>
        </p:nvSpPr>
        <p:spPr>
          <a:xfrm>
            <a:off x="532691" y="197903"/>
            <a:ext cx="8093365" cy="763525"/>
          </a:xfrm>
          <a:prstGeom prst="rect">
            <a:avLst/>
          </a:prstGeom>
          <a:noFill/>
          <a:ln>
            <a:noFill/>
          </a:ln>
        </p:spPr>
        <p:txBody>
          <a:bodyPr spcFirstLastPara="1" wrap="square" lIns="91425" tIns="45700" rIns="91425" bIns="45700" anchor="ctr" anchorCtr="0">
            <a:normAutofit/>
          </a:bodyPr>
          <a:lstStyle>
            <a:lvl1pPr lvl="0" algn="r">
              <a:lnSpc>
                <a:spcPct val="100000"/>
              </a:lnSpc>
              <a:spcBef>
                <a:spcPts val="0"/>
              </a:spcBef>
              <a:spcAft>
                <a:spcPts val="0"/>
              </a:spcAft>
              <a:buClr>
                <a:srgbClr val="002060"/>
              </a:buClr>
              <a:buSzPts val="3600"/>
              <a:buFont typeface="Calibri"/>
              <a:buNone/>
              <a:defRPr sz="3600">
                <a:solidFill>
                  <a:srgbClr val="002060"/>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21"/>
          <p:cNvSpPr txBox="1">
            <a:spLocks noGrp="1"/>
          </p:cNvSpPr>
          <p:nvPr>
            <p:ph type="body" idx="1"/>
          </p:nvPr>
        </p:nvSpPr>
        <p:spPr>
          <a:xfrm>
            <a:off x="536879" y="1397425"/>
            <a:ext cx="4040188" cy="479822"/>
          </a:xfrm>
          <a:prstGeom prst="rect">
            <a:avLst/>
          </a:prstGeom>
          <a:noFill/>
          <a:ln>
            <a:noFill/>
          </a:ln>
        </p:spPr>
        <p:txBody>
          <a:bodyPr spcFirstLastPara="1" wrap="square" lIns="91425" tIns="45700" rIns="91425" bIns="45700" anchor="b" anchorCtr="0">
            <a:normAutofit/>
          </a:bodyPr>
          <a:lstStyle>
            <a:lvl1pPr marL="457200" lvl="0" indent="-228600" algn="ctr">
              <a:lnSpc>
                <a:spcPct val="100000"/>
              </a:lnSpc>
              <a:spcBef>
                <a:spcPts val="480"/>
              </a:spcBef>
              <a:spcAft>
                <a:spcPts val="0"/>
              </a:spcAft>
              <a:buClr>
                <a:srgbClr val="002060"/>
              </a:buClr>
              <a:buSzPts val="2400"/>
              <a:buNone/>
              <a:defRPr sz="2400" b="1">
                <a:solidFill>
                  <a:srgbClr val="002060"/>
                </a:solidFill>
              </a:defRPr>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37" name="Google Shape;37;p21"/>
          <p:cNvSpPr txBox="1">
            <a:spLocks noGrp="1"/>
          </p:cNvSpPr>
          <p:nvPr>
            <p:ph type="body" idx="2"/>
          </p:nvPr>
        </p:nvSpPr>
        <p:spPr>
          <a:xfrm>
            <a:off x="536879" y="1869822"/>
            <a:ext cx="4040188" cy="2276294"/>
          </a:xfrm>
          <a:prstGeom prst="rect">
            <a:avLst/>
          </a:prstGeom>
          <a:noFill/>
          <a:ln>
            <a:noFill/>
          </a:ln>
        </p:spPr>
        <p:txBody>
          <a:bodyPr spcFirstLastPara="1" wrap="square" lIns="91425" tIns="45700" rIns="91425" bIns="45700" anchor="t" anchorCtr="0">
            <a:normAutofit/>
          </a:bodyPr>
          <a:lstStyle>
            <a:lvl1pPr marL="457200" lvl="0" indent="-381000" algn="ctr">
              <a:lnSpc>
                <a:spcPct val="100000"/>
              </a:lnSpc>
              <a:spcBef>
                <a:spcPts val="480"/>
              </a:spcBef>
              <a:spcAft>
                <a:spcPts val="0"/>
              </a:spcAft>
              <a:buClr>
                <a:srgbClr val="002060"/>
              </a:buClr>
              <a:buSzPts val="2400"/>
              <a:buChar char="•"/>
              <a:defRPr sz="2400">
                <a:solidFill>
                  <a:srgbClr val="002060"/>
                </a:solidFill>
              </a:defRPr>
            </a:lvl1pPr>
            <a:lvl2pPr marL="914400" lvl="1" indent="-355600" algn="ctr">
              <a:lnSpc>
                <a:spcPct val="100000"/>
              </a:lnSpc>
              <a:spcBef>
                <a:spcPts val="400"/>
              </a:spcBef>
              <a:spcAft>
                <a:spcPts val="0"/>
              </a:spcAft>
              <a:buClr>
                <a:srgbClr val="002060"/>
              </a:buClr>
              <a:buSzPts val="2000"/>
              <a:buChar char="–"/>
              <a:defRPr sz="2000">
                <a:solidFill>
                  <a:srgbClr val="002060"/>
                </a:solidFill>
              </a:defRPr>
            </a:lvl2pPr>
            <a:lvl3pPr marL="1371600" lvl="2" indent="-342900" algn="ctr">
              <a:lnSpc>
                <a:spcPct val="100000"/>
              </a:lnSpc>
              <a:spcBef>
                <a:spcPts val="360"/>
              </a:spcBef>
              <a:spcAft>
                <a:spcPts val="0"/>
              </a:spcAft>
              <a:buClr>
                <a:srgbClr val="002060"/>
              </a:buClr>
              <a:buSzPts val="1800"/>
              <a:buChar char="•"/>
              <a:defRPr sz="1800">
                <a:solidFill>
                  <a:srgbClr val="002060"/>
                </a:solidFill>
              </a:defRPr>
            </a:lvl3pPr>
            <a:lvl4pPr marL="1828800" lvl="3" indent="-330200" algn="ctr">
              <a:lnSpc>
                <a:spcPct val="100000"/>
              </a:lnSpc>
              <a:spcBef>
                <a:spcPts val="320"/>
              </a:spcBef>
              <a:spcAft>
                <a:spcPts val="0"/>
              </a:spcAft>
              <a:buClr>
                <a:srgbClr val="002060"/>
              </a:buClr>
              <a:buSzPts val="1600"/>
              <a:buChar char="–"/>
              <a:defRPr sz="1600">
                <a:solidFill>
                  <a:srgbClr val="002060"/>
                </a:solidFill>
              </a:defRPr>
            </a:lvl4pPr>
            <a:lvl5pPr marL="2286000" lvl="4" indent="-330200" algn="ctr">
              <a:lnSpc>
                <a:spcPct val="100000"/>
              </a:lnSpc>
              <a:spcBef>
                <a:spcPts val="320"/>
              </a:spcBef>
              <a:spcAft>
                <a:spcPts val="0"/>
              </a:spcAft>
              <a:buClr>
                <a:srgbClr val="002060"/>
              </a:buClr>
              <a:buSzPts val="1600"/>
              <a:buChar char="»"/>
              <a:defRPr sz="1600">
                <a:solidFill>
                  <a:srgbClr val="002060"/>
                </a:solidFill>
              </a:defRPr>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38" name="Google Shape;38;p21"/>
          <p:cNvSpPr txBox="1">
            <a:spLocks noGrp="1"/>
          </p:cNvSpPr>
          <p:nvPr>
            <p:ph type="body" idx="3"/>
          </p:nvPr>
        </p:nvSpPr>
        <p:spPr>
          <a:xfrm>
            <a:off x="4572000" y="1397425"/>
            <a:ext cx="4041775" cy="479822"/>
          </a:xfrm>
          <a:prstGeom prst="rect">
            <a:avLst/>
          </a:prstGeom>
          <a:noFill/>
          <a:ln>
            <a:noFill/>
          </a:ln>
        </p:spPr>
        <p:txBody>
          <a:bodyPr spcFirstLastPara="1" wrap="square" lIns="91425" tIns="45700" rIns="91425" bIns="45700" anchor="b" anchorCtr="0">
            <a:normAutofit/>
          </a:bodyPr>
          <a:lstStyle>
            <a:lvl1pPr marL="457200" lvl="0" indent="-228600" algn="ctr">
              <a:lnSpc>
                <a:spcPct val="100000"/>
              </a:lnSpc>
              <a:spcBef>
                <a:spcPts val="480"/>
              </a:spcBef>
              <a:spcAft>
                <a:spcPts val="0"/>
              </a:spcAft>
              <a:buClr>
                <a:srgbClr val="002060"/>
              </a:buClr>
              <a:buSzPts val="2400"/>
              <a:buNone/>
              <a:defRPr sz="2400" b="1">
                <a:solidFill>
                  <a:srgbClr val="002060"/>
                </a:solidFill>
              </a:defRPr>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39" name="Google Shape;39;p21"/>
          <p:cNvSpPr txBox="1">
            <a:spLocks noGrp="1"/>
          </p:cNvSpPr>
          <p:nvPr>
            <p:ph type="body" idx="4"/>
          </p:nvPr>
        </p:nvSpPr>
        <p:spPr>
          <a:xfrm>
            <a:off x="4572000" y="1869822"/>
            <a:ext cx="4041775" cy="2276294"/>
          </a:xfrm>
          <a:prstGeom prst="rect">
            <a:avLst/>
          </a:prstGeom>
          <a:noFill/>
          <a:ln>
            <a:noFill/>
          </a:ln>
        </p:spPr>
        <p:txBody>
          <a:bodyPr spcFirstLastPara="1" wrap="square" lIns="91425" tIns="45700" rIns="91425" bIns="45700" anchor="t" anchorCtr="0">
            <a:normAutofit/>
          </a:bodyPr>
          <a:lstStyle>
            <a:lvl1pPr marL="457200" lvl="0" indent="-381000" algn="ctr">
              <a:lnSpc>
                <a:spcPct val="100000"/>
              </a:lnSpc>
              <a:spcBef>
                <a:spcPts val="480"/>
              </a:spcBef>
              <a:spcAft>
                <a:spcPts val="0"/>
              </a:spcAft>
              <a:buClr>
                <a:srgbClr val="002060"/>
              </a:buClr>
              <a:buSzPts val="2400"/>
              <a:buChar char="•"/>
              <a:defRPr sz="2400">
                <a:solidFill>
                  <a:srgbClr val="002060"/>
                </a:solidFill>
              </a:defRPr>
            </a:lvl1pPr>
            <a:lvl2pPr marL="914400" lvl="1" indent="-355600" algn="ctr">
              <a:lnSpc>
                <a:spcPct val="100000"/>
              </a:lnSpc>
              <a:spcBef>
                <a:spcPts val="400"/>
              </a:spcBef>
              <a:spcAft>
                <a:spcPts val="0"/>
              </a:spcAft>
              <a:buClr>
                <a:srgbClr val="002060"/>
              </a:buClr>
              <a:buSzPts val="2000"/>
              <a:buChar char="–"/>
              <a:defRPr sz="2000">
                <a:solidFill>
                  <a:srgbClr val="002060"/>
                </a:solidFill>
              </a:defRPr>
            </a:lvl2pPr>
            <a:lvl3pPr marL="1371600" lvl="2" indent="-342900" algn="ctr">
              <a:lnSpc>
                <a:spcPct val="100000"/>
              </a:lnSpc>
              <a:spcBef>
                <a:spcPts val="360"/>
              </a:spcBef>
              <a:spcAft>
                <a:spcPts val="0"/>
              </a:spcAft>
              <a:buClr>
                <a:srgbClr val="002060"/>
              </a:buClr>
              <a:buSzPts val="1800"/>
              <a:buChar char="•"/>
              <a:defRPr sz="1800">
                <a:solidFill>
                  <a:srgbClr val="002060"/>
                </a:solidFill>
              </a:defRPr>
            </a:lvl3pPr>
            <a:lvl4pPr marL="1828800" lvl="3" indent="-330200" algn="ctr">
              <a:lnSpc>
                <a:spcPct val="100000"/>
              </a:lnSpc>
              <a:spcBef>
                <a:spcPts val="320"/>
              </a:spcBef>
              <a:spcAft>
                <a:spcPts val="0"/>
              </a:spcAft>
              <a:buClr>
                <a:srgbClr val="002060"/>
              </a:buClr>
              <a:buSzPts val="1600"/>
              <a:buChar char="–"/>
              <a:defRPr sz="1600">
                <a:solidFill>
                  <a:srgbClr val="002060"/>
                </a:solidFill>
              </a:defRPr>
            </a:lvl4pPr>
            <a:lvl5pPr marL="2286000" lvl="4" indent="-330200" algn="ctr">
              <a:lnSpc>
                <a:spcPct val="100000"/>
              </a:lnSpc>
              <a:spcBef>
                <a:spcPts val="320"/>
              </a:spcBef>
              <a:spcAft>
                <a:spcPts val="0"/>
              </a:spcAft>
              <a:buClr>
                <a:srgbClr val="002060"/>
              </a:buClr>
              <a:buSzPts val="1600"/>
              <a:buChar char="»"/>
              <a:defRPr sz="1600">
                <a:solidFill>
                  <a:srgbClr val="002060"/>
                </a:solidFill>
              </a:defRPr>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0" name="Google Shape;40;p21"/>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1"/>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1"/>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22"/>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22"/>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22"/>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7"/>
        <p:cNvGrpSpPr/>
        <p:nvPr/>
      </p:nvGrpSpPr>
      <p:grpSpPr>
        <a:xfrm>
          <a:off x="0" y="0"/>
          <a:ext cx="0" cy="0"/>
          <a:chOff x="0" y="0"/>
          <a:chExt cx="0" cy="0"/>
        </a:xfrm>
      </p:grpSpPr>
      <p:sp>
        <p:nvSpPr>
          <p:cNvPr id="48" name="Google Shape;48;p23"/>
          <p:cNvSpPr txBox="1">
            <a:spLocks noGrp="1"/>
          </p:cNvSpPr>
          <p:nvPr>
            <p:ph type="title"/>
          </p:nvPr>
        </p:nvSpPr>
        <p:spPr>
          <a:xfrm>
            <a:off x="722313" y="3305176"/>
            <a:ext cx="7772400" cy="1021556"/>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3"/>
          <p:cNvSpPr txBox="1">
            <a:spLocks noGrp="1"/>
          </p:cNvSpPr>
          <p:nvPr>
            <p:ph type="body" idx="1"/>
          </p:nvPr>
        </p:nvSpPr>
        <p:spPr>
          <a:xfrm>
            <a:off x="722313" y="2180035"/>
            <a:ext cx="7772400" cy="112514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50" name="Google Shape;50;p23"/>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3"/>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3"/>
        <p:cNvGrpSpPr/>
        <p:nvPr/>
      </p:nvGrpSpPr>
      <p:grpSpPr>
        <a:xfrm>
          <a:off x="0" y="0"/>
          <a:ext cx="0" cy="0"/>
          <a:chOff x="0" y="0"/>
          <a:chExt cx="0" cy="0"/>
        </a:xfrm>
      </p:grpSpPr>
      <p:sp>
        <p:nvSpPr>
          <p:cNvPr id="54" name="Google Shape;54;p24"/>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5" name="Google Shape;55;p24"/>
          <p:cNvSpPr txBox="1">
            <a:spLocks noGrp="1"/>
          </p:cNvSpPr>
          <p:nvPr>
            <p:ph type="body" idx="1"/>
          </p:nvPr>
        </p:nvSpPr>
        <p:spPr>
          <a:xfrm>
            <a:off x="457200" y="1200151"/>
            <a:ext cx="4038600" cy="3394472"/>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56" name="Google Shape;56;p24"/>
          <p:cNvSpPr txBox="1">
            <a:spLocks noGrp="1"/>
          </p:cNvSpPr>
          <p:nvPr>
            <p:ph type="body" idx="2"/>
          </p:nvPr>
        </p:nvSpPr>
        <p:spPr>
          <a:xfrm>
            <a:off x="4648200" y="1200151"/>
            <a:ext cx="4038600" cy="3394472"/>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57" name="Google Shape;57;p24"/>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24"/>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0"/>
        <p:cNvGrpSpPr/>
        <p:nvPr/>
      </p:nvGrpSpPr>
      <p:grpSpPr>
        <a:xfrm>
          <a:off x="0" y="0"/>
          <a:ext cx="0" cy="0"/>
          <a:chOff x="0" y="0"/>
          <a:chExt cx="0" cy="0"/>
        </a:xfrm>
      </p:grpSpPr>
      <p:sp>
        <p:nvSpPr>
          <p:cNvPr id="61" name="Google Shape;61;p25"/>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5"/>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5"/>
        <p:cNvGrpSpPr/>
        <p:nvPr/>
      </p:nvGrpSpPr>
      <p:grpSpPr>
        <a:xfrm>
          <a:off x="0" y="0"/>
          <a:ext cx="0" cy="0"/>
          <a:chOff x="0" y="0"/>
          <a:chExt cx="0" cy="0"/>
        </a:xfrm>
      </p:grpSpPr>
      <p:sp>
        <p:nvSpPr>
          <p:cNvPr id="66" name="Google Shape;66;p26"/>
          <p:cNvSpPr txBox="1">
            <a:spLocks noGrp="1"/>
          </p:cNvSpPr>
          <p:nvPr>
            <p:ph type="title"/>
          </p:nvPr>
        </p:nvSpPr>
        <p:spPr>
          <a:xfrm>
            <a:off x="457201" y="204787"/>
            <a:ext cx="3008313" cy="8715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6"/>
          <p:cNvSpPr txBox="1">
            <a:spLocks noGrp="1"/>
          </p:cNvSpPr>
          <p:nvPr>
            <p:ph type="body" idx="1"/>
          </p:nvPr>
        </p:nvSpPr>
        <p:spPr>
          <a:xfrm>
            <a:off x="3575050" y="204788"/>
            <a:ext cx="5111750" cy="4389835"/>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68" name="Google Shape;68;p26"/>
          <p:cNvSpPr txBox="1">
            <a:spLocks noGrp="1"/>
          </p:cNvSpPr>
          <p:nvPr>
            <p:ph type="body" idx="2"/>
          </p:nvPr>
        </p:nvSpPr>
        <p:spPr>
          <a:xfrm>
            <a:off x="457201" y="1076326"/>
            <a:ext cx="3008313" cy="351829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9" name="Google Shape;69;p26"/>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6"/>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6"/>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2"/>
        <p:cNvGrpSpPr/>
        <p:nvPr/>
      </p:nvGrpSpPr>
      <p:grpSpPr>
        <a:xfrm>
          <a:off x="0" y="0"/>
          <a:ext cx="0" cy="0"/>
          <a:chOff x="0" y="0"/>
          <a:chExt cx="0" cy="0"/>
        </a:xfrm>
      </p:grpSpPr>
      <p:sp>
        <p:nvSpPr>
          <p:cNvPr id="73" name="Google Shape;73;p27"/>
          <p:cNvSpPr txBox="1">
            <a:spLocks noGrp="1"/>
          </p:cNvSpPr>
          <p:nvPr>
            <p:ph type="title"/>
          </p:nvPr>
        </p:nvSpPr>
        <p:spPr>
          <a:xfrm>
            <a:off x="1792288" y="3600450"/>
            <a:ext cx="5486400" cy="425054"/>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7"/>
          <p:cNvSpPr>
            <a:spLocks noGrp="1"/>
          </p:cNvSpPr>
          <p:nvPr>
            <p:ph type="pic" idx="2"/>
          </p:nvPr>
        </p:nvSpPr>
        <p:spPr>
          <a:xfrm>
            <a:off x="1792288" y="459581"/>
            <a:ext cx="5486400" cy="3086100"/>
          </a:xfrm>
          <a:prstGeom prst="rect">
            <a:avLst/>
          </a:prstGeom>
          <a:noFill/>
          <a:ln>
            <a:noFill/>
          </a:ln>
        </p:spPr>
      </p:sp>
      <p:sp>
        <p:nvSpPr>
          <p:cNvPr id="75" name="Google Shape;75;p27"/>
          <p:cNvSpPr txBox="1">
            <a:spLocks noGrp="1"/>
          </p:cNvSpPr>
          <p:nvPr>
            <p:ph type="body" idx="1"/>
          </p:nvPr>
        </p:nvSpPr>
        <p:spPr>
          <a:xfrm>
            <a:off x="1792288" y="4025503"/>
            <a:ext cx="5486400" cy="60364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76" name="Google Shape;76;p27"/>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7"/>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7"/>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9"/>
        <p:cNvGrpSpPr/>
        <p:nvPr/>
      </p:nvGrpSpPr>
      <p:grpSpPr>
        <a:xfrm>
          <a:off x="0" y="0"/>
          <a:ext cx="0" cy="0"/>
          <a:chOff x="0" y="0"/>
          <a:chExt cx="0" cy="0"/>
        </a:xfrm>
      </p:grpSpPr>
      <p:sp>
        <p:nvSpPr>
          <p:cNvPr id="80" name="Google Shape;80;p28"/>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28"/>
          <p:cNvSpPr txBox="1">
            <a:spLocks noGrp="1"/>
          </p:cNvSpPr>
          <p:nvPr>
            <p:ph type="body" idx="1"/>
          </p:nvPr>
        </p:nvSpPr>
        <p:spPr>
          <a:xfrm rot="5400000">
            <a:off x="2874764" y="-1217413"/>
            <a:ext cx="3394472"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82" name="Google Shape;82;p28"/>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8"/>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5"/>
        <p:cNvGrpSpPr/>
        <p:nvPr/>
      </p:nvGrpSpPr>
      <p:grpSpPr>
        <a:xfrm>
          <a:off x="0" y="0"/>
          <a:ext cx="0" cy="0"/>
          <a:chOff x="0" y="0"/>
          <a:chExt cx="0" cy="0"/>
        </a:xfrm>
      </p:grpSpPr>
      <p:sp>
        <p:nvSpPr>
          <p:cNvPr id="86" name="Google Shape;86;p29"/>
          <p:cNvSpPr txBox="1">
            <a:spLocks noGrp="1"/>
          </p:cNvSpPr>
          <p:nvPr>
            <p:ph type="title"/>
          </p:nvPr>
        </p:nvSpPr>
        <p:spPr>
          <a:xfrm rot="5400000">
            <a:off x="5463778" y="1371601"/>
            <a:ext cx="4388644"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29"/>
          <p:cNvSpPr txBox="1">
            <a:spLocks noGrp="1"/>
          </p:cNvSpPr>
          <p:nvPr>
            <p:ph type="body" idx="1"/>
          </p:nvPr>
        </p:nvSpPr>
        <p:spPr>
          <a:xfrm rot="5400000">
            <a:off x="1272778" y="-609599"/>
            <a:ext cx="4388644"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88" name="Google Shape;88;p29"/>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pic>
        <p:nvPicPr>
          <p:cNvPr id="91" name="Google Shape;91;p29" descr="E:\websites\free-power-point-templates\2012\logos.png"/>
          <p:cNvPicPr preferRelativeResize="0"/>
          <p:nvPr/>
        </p:nvPicPr>
        <p:blipFill rotWithShape="1">
          <a:blip r:embed="rId2">
            <a:alphaModFix/>
          </a:blip>
          <a:srcRect/>
          <a:stretch/>
        </p:blipFill>
        <p:spPr>
          <a:xfrm>
            <a:off x="3808475" y="2326213"/>
            <a:ext cx="1463784" cy="52696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9"/>
        <p:cNvGrpSpPr/>
        <p:nvPr/>
      </p:nvGrpSpPr>
      <p:grpSpPr>
        <a:xfrm>
          <a:off x="0" y="0"/>
          <a:ext cx="0" cy="0"/>
          <a:chOff x="0" y="0"/>
          <a:chExt cx="0" cy="0"/>
        </a:xfrm>
      </p:grpSpPr>
      <p:sp>
        <p:nvSpPr>
          <p:cNvPr id="10" name="Google Shape;10;p17"/>
          <p:cNvSpPr txBox="1">
            <a:spLocks noGrp="1"/>
          </p:cNvSpPr>
          <p:nvPr>
            <p:ph type="title"/>
          </p:nvPr>
        </p:nvSpPr>
        <p:spPr>
          <a:xfrm>
            <a:off x="457200" y="205979"/>
            <a:ext cx="8229600" cy="85725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7"/>
          <p:cNvSpPr txBox="1">
            <a:spLocks noGrp="1"/>
          </p:cNvSpPr>
          <p:nvPr>
            <p:ph type="body" idx="1"/>
          </p:nvPr>
        </p:nvSpPr>
        <p:spPr>
          <a:xfrm>
            <a:off x="457200" y="1200151"/>
            <a:ext cx="8229600" cy="3394472"/>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7"/>
          <p:cNvSpPr txBox="1">
            <a:spLocks noGrp="1"/>
          </p:cNvSpPr>
          <p:nvPr>
            <p:ph type="dt" idx="10"/>
          </p:nvPr>
        </p:nvSpPr>
        <p:spPr>
          <a:xfrm>
            <a:off x="457200" y="4767263"/>
            <a:ext cx="2133600" cy="273844"/>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7"/>
          <p:cNvSpPr txBox="1">
            <a:spLocks noGrp="1"/>
          </p:cNvSpPr>
          <p:nvPr>
            <p:ph type="ftr" idx="11"/>
          </p:nvPr>
        </p:nvSpPr>
        <p:spPr>
          <a:xfrm>
            <a:off x="3124200" y="4767263"/>
            <a:ext cx="2895600" cy="273844"/>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7"/>
          <p:cNvSpPr txBox="1">
            <a:spLocks noGrp="1"/>
          </p:cNvSpPr>
          <p:nvPr>
            <p:ph type="sldNum" idx="12"/>
          </p:nvPr>
        </p:nvSpPr>
        <p:spPr>
          <a:xfrm>
            <a:off x="6553200" y="4767263"/>
            <a:ext cx="2133600" cy="273844"/>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
        <p:nvSpPr>
          <p:cNvPr id="15" name="Google Shape;15;p17"/>
          <p:cNvSpPr txBox="1"/>
          <p:nvPr/>
        </p:nvSpPr>
        <p:spPr>
          <a:xfrm>
            <a:off x="-9150" y="5213747"/>
            <a:ext cx="8389625"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rgbClr val="A5A5A5"/>
                </a:solidFill>
                <a:latin typeface="Calibri"/>
                <a:ea typeface="Calibri"/>
                <a:cs typeface="Calibri"/>
                <a:sym typeface="Calibri"/>
              </a:rPr>
              <a:t>This presentation uses a free template provided by FPPT.com</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rgbClr val="A5A5A5"/>
                </a:solidFill>
                <a:latin typeface="Calibri"/>
                <a:ea typeface="Calibri"/>
                <a:cs typeface="Calibri"/>
                <a:sym typeface="Calibri"/>
              </a:rPr>
              <a:t>www.free-power-point-templates.com</a:t>
            </a:r>
            <a:endParaRPr sz="1400" b="0" i="0" u="none" strike="noStrike" cap="none">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
          <p:cNvSpPr txBox="1">
            <a:spLocks noGrp="1"/>
          </p:cNvSpPr>
          <p:nvPr>
            <p:ph type="ctrTitle"/>
          </p:nvPr>
        </p:nvSpPr>
        <p:spPr>
          <a:xfrm>
            <a:off x="4291200" y="1666568"/>
            <a:ext cx="4248116" cy="1496961"/>
          </a:xfrm>
          <a:prstGeom prst="rect">
            <a:avLst/>
          </a:prstGeom>
          <a:no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lt1"/>
              </a:buClr>
              <a:buSzPts val="1800"/>
              <a:buFont typeface="Arial"/>
              <a:buNone/>
            </a:pPr>
            <a:r>
              <a:rPr lang="en-GB" sz="1800" b="1" dirty="0">
                <a:latin typeface="Arial"/>
                <a:ea typeface="Arial"/>
                <a:cs typeface="Arial"/>
                <a:sym typeface="Arial"/>
              </a:rPr>
              <a:t>Name of Students: Sona Jandi Sila</a:t>
            </a:r>
            <a:br>
              <a:rPr lang="en-GB" sz="1800" b="1" dirty="0">
                <a:latin typeface="Arial"/>
                <a:ea typeface="Arial"/>
                <a:cs typeface="Arial"/>
                <a:sym typeface="Arial"/>
              </a:rPr>
            </a:br>
            <a:r>
              <a:rPr lang="en-GB" sz="1800" b="1" dirty="0">
                <a:latin typeface="Arial"/>
                <a:ea typeface="Arial"/>
                <a:cs typeface="Arial"/>
                <a:sym typeface="Arial"/>
              </a:rPr>
              <a:t>Student Numbers: 2216032</a:t>
            </a:r>
            <a:br>
              <a:rPr lang="en-GB" sz="1800" b="1" dirty="0">
                <a:latin typeface="Arial"/>
                <a:ea typeface="Arial"/>
                <a:cs typeface="Arial"/>
                <a:sym typeface="Arial"/>
              </a:rPr>
            </a:br>
            <a:r>
              <a:rPr lang="en-GB" sz="1800" b="1" dirty="0">
                <a:latin typeface="Arial"/>
                <a:ea typeface="Arial"/>
                <a:cs typeface="Arial"/>
                <a:sym typeface="Arial"/>
              </a:rPr>
              <a:t>Module Code: </a:t>
            </a:r>
            <a:r>
              <a:rPr lang="en-GB" sz="1800" b="0" dirty="0">
                <a:latin typeface="Arial"/>
                <a:ea typeface="Arial"/>
                <a:cs typeface="Arial"/>
                <a:sym typeface="Arial"/>
              </a:rPr>
              <a:t>LCHS7006</a:t>
            </a:r>
            <a:br>
              <a:rPr lang="en-GB" sz="1800" b="1" dirty="0">
                <a:latin typeface="Arial"/>
                <a:ea typeface="Arial"/>
                <a:cs typeface="Arial"/>
                <a:sym typeface="Arial"/>
              </a:rPr>
            </a:br>
            <a:r>
              <a:rPr lang="en-GB" sz="1800" b="1" dirty="0">
                <a:latin typeface="Arial"/>
                <a:ea typeface="Arial"/>
                <a:cs typeface="Arial"/>
                <a:sym typeface="Arial"/>
              </a:rPr>
              <a:t>Module Title: </a:t>
            </a:r>
            <a:r>
              <a:rPr lang="en-GB" sz="1800" b="0" dirty="0">
                <a:latin typeface="Arial"/>
                <a:ea typeface="Arial"/>
                <a:cs typeface="Arial"/>
                <a:sym typeface="Arial"/>
              </a:rPr>
              <a:t>Quality Assurance and Service Improvements</a:t>
            </a:r>
            <a:br>
              <a:rPr lang="en-GB" sz="1800" b="1" dirty="0">
                <a:latin typeface="Arial"/>
                <a:ea typeface="Arial"/>
                <a:cs typeface="Arial"/>
                <a:sym typeface="Arial"/>
              </a:rPr>
            </a:br>
            <a:r>
              <a:rPr lang="en-GB" sz="1800" b="1" dirty="0">
                <a:latin typeface="Arial"/>
                <a:ea typeface="Arial"/>
                <a:cs typeface="Arial"/>
                <a:sym typeface="Arial"/>
              </a:rPr>
              <a:t>Lecturer’s </a:t>
            </a:r>
            <a:r>
              <a:rPr lang="en-GB" sz="1800" b="1">
                <a:latin typeface="Arial"/>
                <a:ea typeface="Arial"/>
                <a:cs typeface="Arial"/>
                <a:sym typeface="Arial"/>
              </a:rPr>
              <a:t>Name:</a:t>
            </a:r>
            <a:r>
              <a:rPr lang="en-GB" sz="1800" b="0">
                <a:latin typeface="Arial"/>
                <a:ea typeface="Arial"/>
                <a:cs typeface="Arial"/>
                <a:sym typeface="Arial"/>
              </a:rPr>
              <a:t> </a:t>
            </a:r>
            <a:r>
              <a:rPr lang="en-GB" sz="1800" b="0" dirty="0">
                <a:latin typeface="Arial"/>
                <a:ea typeface="Arial"/>
                <a:cs typeface="Arial"/>
                <a:sym typeface="Arial"/>
              </a:rPr>
              <a:t>Christopher </a:t>
            </a:r>
            <a:r>
              <a:rPr lang="en-GB" sz="1800" b="0" dirty="0" err="1">
                <a:latin typeface="Arial"/>
                <a:ea typeface="Arial"/>
                <a:cs typeface="Arial"/>
                <a:sym typeface="Arial"/>
              </a:rPr>
              <a:t>Mafuva</a:t>
            </a:r>
            <a:br>
              <a:rPr lang="en-GB" sz="1800" b="1" dirty="0">
                <a:latin typeface="Arial"/>
                <a:ea typeface="Arial"/>
                <a:cs typeface="Arial"/>
                <a:sym typeface="Arial"/>
              </a:rPr>
            </a:br>
            <a:r>
              <a:rPr lang="en-GB" sz="1800" b="1" dirty="0">
                <a:latin typeface="Arial"/>
                <a:ea typeface="Arial"/>
                <a:cs typeface="Arial"/>
                <a:sym typeface="Arial"/>
              </a:rPr>
              <a:t>Assignment Title: </a:t>
            </a:r>
            <a:r>
              <a:rPr lang="en-GB" sz="1800" dirty="0">
                <a:latin typeface="Arial"/>
                <a:ea typeface="Arial"/>
                <a:cs typeface="Arial"/>
                <a:sym typeface="Arial"/>
              </a:rPr>
              <a:t>Mid Staffordshire NHS Foundation Trust Case Study</a:t>
            </a:r>
            <a:endParaRPr sz="1800" b="1" dirty="0">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
          <p:cNvSpPr txBox="1">
            <a:spLocks noGrp="1"/>
          </p:cNvSpPr>
          <p:nvPr>
            <p:ph type="title"/>
          </p:nvPr>
        </p:nvSpPr>
        <p:spPr>
          <a:xfrm>
            <a:off x="501445" y="246459"/>
            <a:ext cx="8214852" cy="763526"/>
          </a:xfrm>
          <a:prstGeom prst="rect">
            <a:avLst/>
          </a:prstGeom>
          <a:noFill/>
          <a:ln>
            <a:noFill/>
          </a:ln>
        </p:spPr>
        <p:txBody>
          <a:bodyPr spcFirstLastPara="1" wrap="square" lIns="91425" tIns="45700" rIns="91425" bIns="45700" anchor="ctr" anchorCtr="0">
            <a:normAutofit/>
          </a:bodyPr>
          <a:lstStyle/>
          <a:p>
            <a:pPr marL="0" lvl="0" indent="0" algn="r" rtl="0">
              <a:lnSpc>
                <a:spcPct val="100000"/>
              </a:lnSpc>
              <a:spcBef>
                <a:spcPts val="0"/>
              </a:spcBef>
              <a:spcAft>
                <a:spcPts val="0"/>
              </a:spcAft>
              <a:buClr>
                <a:srgbClr val="002060"/>
              </a:buClr>
              <a:buSzPts val="3600"/>
              <a:buFont typeface="Arial"/>
              <a:buNone/>
            </a:pPr>
            <a:r>
              <a:rPr lang="en-GB" b="1">
                <a:latin typeface="Arial"/>
                <a:ea typeface="Arial"/>
                <a:cs typeface="Arial"/>
                <a:sym typeface="Arial"/>
              </a:rPr>
              <a:t>Introduction</a:t>
            </a:r>
            <a:r>
              <a:rPr lang="en-GB" sz="1800" b="1">
                <a:latin typeface="Arial"/>
                <a:ea typeface="Arial"/>
                <a:cs typeface="Arial"/>
                <a:sym typeface="Arial"/>
              </a:rPr>
              <a:t> </a:t>
            </a:r>
            <a:endParaRPr/>
          </a:p>
        </p:txBody>
      </p:sp>
      <p:sp>
        <p:nvSpPr>
          <p:cNvPr id="103" name="Google Shape;103;p2"/>
          <p:cNvSpPr txBox="1">
            <a:spLocks noGrp="1"/>
          </p:cNvSpPr>
          <p:nvPr>
            <p:ph type="body" idx="1"/>
          </p:nvPr>
        </p:nvSpPr>
        <p:spPr>
          <a:xfrm>
            <a:off x="448966" y="1187246"/>
            <a:ext cx="8214852" cy="367507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Clr>
                <a:srgbClr val="002060"/>
              </a:buClr>
              <a:buSzPts val="1800"/>
              <a:buFont typeface="Arial"/>
              <a:buChar char="●"/>
            </a:pPr>
            <a:r>
              <a:rPr lang="en-GB" sz="1800" u="none" strike="noStrike">
                <a:latin typeface="Arial"/>
                <a:ea typeface="Arial"/>
                <a:cs typeface="Arial"/>
                <a:sym typeface="Arial"/>
              </a:rPr>
              <a:t>The Mid Staffordshire NHS (National Health Service) Foundation Trust was in charge of managing two hospitals in Staffordshire, that is the Cannock Chase and Staffordshire Hospital.</a:t>
            </a:r>
            <a:endParaRPr sz="1800"/>
          </a:p>
          <a:p>
            <a:pPr marL="342900" lvl="0" indent="-342900" algn="just" rtl="0">
              <a:lnSpc>
                <a:spcPct val="150000"/>
              </a:lnSpc>
              <a:spcBef>
                <a:spcPts val="360"/>
              </a:spcBef>
              <a:spcAft>
                <a:spcPts val="0"/>
              </a:spcAft>
              <a:buClr>
                <a:srgbClr val="002060"/>
              </a:buClr>
              <a:buSzPts val="1800"/>
              <a:buFont typeface="Arial"/>
              <a:buChar char="●"/>
            </a:pPr>
            <a:r>
              <a:rPr lang="en-GB" sz="1800" u="none" strike="noStrike">
                <a:latin typeface="Arial"/>
                <a:ea typeface="Arial"/>
                <a:cs typeface="Arial"/>
                <a:sym typeface="Arial"/>
              </a:rPr>
              <a:t>One of the main problems of this trust was that they </a:t>
            </a:r>
            <a:r>
              <a:rPr lang="en-GB" sz="1800">
                <a:latin typeface="Arial"/>
                <a:ea typeface="Arial"/>
                <a:cs typeface="Arial"/>
                <a:sym typeface="Arial"/>
              </a:rPr>
              <a:t>mistreated patients, refused to clean dirty wards and nursing care was lacking as per the Francis report and they also failed to meet their targets </a:t>
            </a:r>
            <a:r>
              <a:rPr lang="en-GB" sz="1800" u="none" strike="noStrike">
                <a:latin typeface="Arial"/>
                <a:ea typeface="Arial"/>
                <a:cs typeface="Arial"/>
                <a:sym typeface="Arial"/>
              </a:rPr>
              <a:t>(Francis, 2013). </a:t>
            </a:r>
            <a:endParaRPr sz="1800" u="none" strike="noStrike">
              <a:latin typeface="Arial"/>
              <a:ea typeface="Arial"/>
              <a:cs typeface="Arial"/>
              <a:sym typeface="Arial"/>
            </a:endParaRPr>
          </a:p>
          <a:p>
            <a:pPr marL="342900" lvl="0" indent="-342900" algn="just" rtl="0">
              <a:lnSpc>
                <a:spcPct val="150000"/>
              </a:lnSpc>
              <a:spcBef>
                <a:spcPts val="360"/>
              </a:spcBef>
              <a:spcAft>
                <a:spcPts val="0"/>
              </a:spcAft>
              <a:buClr>
                <a:srgbClr val="002060"/>
              </a:buClr>
              <a:buSzPts val="1800"/>
              <a:buFont typeface="Arial"/>
              <a:buChar char="●"/>
            </a:pPr>
            <a:r>
              <a:rPr lang="en-GB" sz="1800" u="none" strike="noStrike">
                <a:latin typeface="Arial"/>
                <a:ea typeface="Arial"/>
                <a:cs typeface="Arial"/>
                <a:sym typeface="Arial"/>
              </a:rPr>
              <a:t>The failure was that of leadership and governance which this study aims to understand along with the policy and organisation-based issues.</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3"/>
          <p:cNvSpPr txBox="1">
            <a:spLocks noGrp="1"/>
          </p:cNvSpPr>
          <p:nvPr>
            <p:ph type="title"/>
          </p:nvPr>
        </p:nvSpPr>
        <p:spPr>
          <a:xfrm>
            <a:off x="2137010" y="443407"/>
            <a:ext cx="6571913" cy="725349"/>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3200"/>
              <a:buFont typeface="Arial"/>
              <a:buNone/>
            </a:pPr>
            <a:r>
              <a:rPr lang="en-GB" sz="3200" b="1">
                <a:latin typeface="Arial"/>
                <a:ea typeface="Arial"/>
                <a:cs typeface="Arial"/>
                <a:sym typeface="Arial"/>
              </a:rPr>
              <a:t>Identification of root causes</a:t>
            </a:r>
            <a:endParaRPr sz="5400"/>
          </a:p>
        </p:txBody>
      </p:sp>
      <p:sp>
        <p:nvSpPr>
          <p:cNvPr id="110" name="Google Shape;110;p3"/>
          <p:cNvSpPr txBox="1">
            <a:spLocks noGrp="1"/>
          </p:cNvSpPr>
          <p:nvPr>
            <p:ph type="body" idx="1"/>
          </p:nvPr>
        </p:nvSpPr>
        <p:spPr>
          <a:xfrm>
            <a:off x="2129636" y="1177436"/>
            <a:ext cx="6594035" cy="3511061"/>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just" rtl="0">
              <a:lnSpc>
                <a:spcPct val="150000"/>
              </a:lnSpc>
              <a:spcBef>
                <a:spcPts val="0"/>
              </a:spcBef>
              <a:spcAft>
                <a:spcPts val="0"/>
              </a:spcAft>
              <a:buClr>
                <a:schemeClr val="lt1"/>
              </a:buClr>
              <a:buSzPct val="100000"/>
              <a:buFont typeface="Arial"/>
              <a:buChar char="●"/>
            </a:pPr>
            <a:r>
              <a:rPr lang="en-GB" sz="2000" u="none" strike="noStrike" dirty="0">
                <a:solidFill>
                  <a:schemeClr val="lt1"/>
                </a:solidFill>
                <a:latin typeface="Arial"/>
                <a:ea typeface="Arial"/>
                <a:cs typeface="Arial"/>
                <a:sym typeface="Arial"/>
              </a:rPr>
              <a:t>Although the Swiss cheese model is known to be an oversimplification of how accidents occur, it has been used in many cases to determine the root causes of concern.</a:t>
            </a:r>
            <a:endParaRPr dirty="0"/>
          </a:p>
          <a:p>
            <a:pPr marL="342900" lvl="0" indent="-342900" algn="just" rtl="0">
              <a:lnSpc>
                <a:spcPct val="150000"/>
              </a:lnSpc>
              <a:spcBef>
                <a:spcPts val="370"/>
              </a:spcBef>
              <a:spcAft>
                <a:spcPts val="0"/>
              </a:spcAft>
              <a:buClr>
                <a:schemeClr val="lt1"/>
              </a:buClr>
              <a:buSzPct val="100000"/>
              <a:buFont typeface="Arial"/>
              <a:buChar char="●"/>
            </a:pPr>
            <a:r>
              <a:rPr lang="en-GB" sz="2000" u="none" strike="noStrike" dirty="0">
                <a:solidFill>
                  <a:schemeClr val="lt1"/>
                </a:solidFill>
                <a:latin typeface="Arial"/>
                <a:ea typeface="Arial"/>
                <a:cs typeface="Arial"/>
                <a:sym typeface="Arial"/>
              </a:rPr>
              <a:t>The four factors that caused an issue in this case were the organisational influences, supervisory factors, preconditions for unsafe acts and unsafe </a:t>
            </a:r>
            <a:r>
              <a:rPr lang="en-GB" sz="2000" u="none" strike="noStrike">
                <a:solidFill>
                  <a:schemeClr val="lt1"/>
                </a:solidFill>
                <a:latin typeface="Arial"/>
                <a:ea typeface="Arial"/>
                <a:cs typeface="Arial"/>
                <a:sym typeface="Arial"/>
              </a:rPr>
              <a:t>acts themselves (</a:t>
            </a:r>
            <a:r>
              <a:rPr lang="en-GB" sz="2000" u="none" strike="noStrike" dirty="0" err="1">
                <a:solidFill>
                  <a:schemeClr val="lt1"/>
                </a:solidFill>
                <a:latin typeface="Arial"/>
                <a:ea typeface="Arial"/>
                <a:cs typeface="Arial"/>
                <a:sym typeface="Arial"/>
              </a:rPr>
              <a:t>Wiegmann</a:t>
            </a:r>
            <a:r>
              <a:rPr lang="en-GB" sz="2000" u="none" strike="noStrike" dirty="0">
                <a:solidFill>
                  <a:schemeClr val="lt1"/>
                </a:solidFill>
                <a:latin typeface="Arial"/>
                <a:ea typeface="Arial"/>
                <a:cs typeface="Arial"/>
                <a:sym typeface="Arial"/>
              </a:rPr>
              <a:t> </a:t>
            </a:r>
            <a:r>
              <a:rPr lang="en-GB" sz="2000" i="1" u="none" strike="noStrike" dirty="0">
                <a:solidFill>
                  <a:schemeClr val="lt1"/>
                </a:solidFill>
                <a:latin typeface="Arial"/>
                <a:ea typeface="Arial"/>
                <a:cs typeface="Arial"/>
                <a:sym typeface="Arial"/>
              </a:rPr>
              <a:t>et al.</a:t>
            </a:r>
            <a:r>
              <a:rPr lang="en-GB" sz="2000" u="none" strike="noStrike" dirty="0">
                <a:solidFill>
                  <a:schemeClr val="lt1"/>
                </a:solidFill>
                <a:latin typeface="Arial"/>
                <a:ea typeface="Arial"/>
                <a:cs typeface="Arial"/>
                <a:sym typeface="Arial"/>
              </a:rPr>
              <a:t>, 2022). </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4"/>
          <p:cNvSpPr txBox="1">
            <a:spLocks noGrp="1"/>
          </p:cNvSpPr>
          <p:nvPr>
            <p:ph type="title"/>
          </p:nvPr>
        </p:nvSpPr>
        <p:spPr>
          <a:xfrm>
            <a:off x="532691" y="197903"/>
            <a:ext cx="8093365" cy="763525"/>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100000"/>
              </a:lnSpc>
              <a:spcBef>
                <a:spcPts val="0"/>
              </a:spcBef>
              <a:spcAft>
                <a:spcPts val="0"/>
              </a:spcAft>
              <a:buClr>
                <a:schemeClr val="lt1"/>
              </a:buClr>
              <a:buSzPct val="36000"/>
              <a:buFont typeface="Arial"/>
              <a:buNone/>
            </a:pPr>
            <a:r>
              <a:rPr lang="en-GB" b="1">
                <a:solidFill>
                  <a:schemeClr val="lt1"/>
                </a:solidFill>
                <a:latin typeface="Arial"/>
                <a:ea typeface="Arial"/>
                <a:cs typeface="Arial"/>
                <a:sym typeface="Arial"/>
              </a:rPr>
              <a:t>Explanation of Lewin’s change model</a:t>
            </a:r>
            <a:endParaRPr sz="6000">
              <a:solidFill>
                <a:schemeClr val="lt1"/>
              </a:solidFill>
            </a:endParaRPr>
          </a:p>
        </p:txBody>
      </p:sp>
      <p:sp>
        <p:nvSpPr>
          <p:cNvPr id="117" name="Google Shape;117;p4"/>
          <p:cNvSpPr txBox="1">
            <a:spLocks noGrp="1"/>
          </p:cNvSpPr>
          <p:nvPr>
            <p:ph type="body" idx="2"/>
          </p:nvPr>
        </p:nvSpPr>
        <p:spPr>
          <a:xfrm>
            <a:off x="201319" y="1115737"/>
            <a:ext cx="5704530" cy="359887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Clr>
                <a:srgbClr val="002060"/>
              </a:buClr>
              <a:buSzPts val="1800"/>
              <a:buFont typeface="Arial"/>
              <a:buChar char="●"/>
            </a:pPr>
            <a:r>
              <a:rPr lang="en-GB" sz="1800" u="none" strike="noStrike">
                <a:latin typeface="Arial"/>
                <a:ea typeface="Arial"/>
                <a:cs typeface="Arial"/>
                <a:sym typeface="Arial"/>
              </a:rPr>
              <a:t>Lewin’s theory of unfreezing, changing, and refreezing has often been used so that organisational changes can be better managed and supported. </a:t>
            </a:r>
            <a:endParaRPr/>
          </a:p>
          <a:p>
            <a:pPr marL="342900" lvl="0" indent="-342900" algn="just" rtl="0">
              <a:lnSpc>
                <a:spcPct val="150000"/>
              </a:lnSpc>
              <a:spcBef>
                <a:spcPts val="360"/>
              </a:spcBef>
              <a:spcAft>
                <a:spcPts val="0"/>
              </a:spcAft>
              <a:buClr>
                <a:srgbClr val="002060"/>
              </a:buClr>
              <a:buSzPts val="1800"/>
              <a:buFont typeface="Arial"/>
              <a:buChar char="●"/>
            </a:pPr>
            <a:r>
              <a:rPr lang="en-GB" sz="1800" u="none" strike="noStrike">
                <a:latin typeface="Arial"/>
                <a:ea typeface="Arial"/>
                <a:cs typeface="Arial"/>
                <a:sym typeface="Arial"/>
              </a:rPr>
              <a:t>At the Unfreeze stage problems such as poor care standards are recognised; at the next stage quality improvement would be implemented and lastly under the Refreeze stage performance reviews and monitoring is supposed to be accommodated.</a:t>
            </a:r>
            <a:endParaRPr/>
          </a:p>
        </p:txBody>
      </p:sp>
      <p:pic>
        <p:nvPicPr>
          <p:cNvPr id="118" name="Google Shape;118;p4" descr="What is the Change Management Process? | Motion | Motion"/>
          <p:cNvPicPr preferRelativeResize="0"/>
          <p:nvPr/>
        </p:nvPicPr>
        <p:blipFill rotWithShape="1">
          <a:blip r:embed="rId3">
            <a:alphaModFix/>
          </a:blip>
          <a:srcRect/>
          <a:stretch/>
        </p:blipFill>
        <p:spPr>
          <a:xfrm>
            <a:off x="6048463" y="1426128"/>
            <a:ext cx="2894218" cy="3355597"/>
          </a:xfrm>
          <a:prstGeom prst="rect">
            <a:avLst/>
          </a:prstGeom>
          <a:solidFill>
            <a:srgbClr val="ECECEC"/>
          </a:solidFill>
          <a:ln w="190500" cap="rnd" cmpd="sng">
            <a:solidFill>
              <a:srgbClr val="FFFFFF"/>
            </a:solidFill>
            <a:prstDash val="solid"/>
            <a:round/>
            <a:headEnd type="none" w="sm" len="sm"/>
            <a:tailEnd type="none" w="sm" len="sm"/>
          </a:ln>
          <a:effectLst>
            <a:outerShdw blurRad="50000" algn="tl" rotWithShape="0">
              <a:srgbClr val="000000">
                <a:alpha val="41176"/>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5"/>
          <p:cNvSpPr txBox="1">
            <a:spLocks noGrp="1"/>
          </p:cNvSpPr>
          <p:nvPr>
            <p:ph type="title"/>
          </p:nvPr>
        </p:nvSpPr>
        <p:spPr>
          <a:xfrm>
            <a:off x="2218652" y="163285"/>
            <a:ext cx="6571913" cy="725349"/>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3600"/>
              <a:buFont typeface="Calibri"/>
              <a:buNone/>
            </a:pPr>
            <a:r>
              <a:rPr lang="en-GB" b="1"/>
              <a:t>Explanation of PDSA framework</a:t>
            </a:r>
            <a:endParaRPr/>
          </a:p>
        </p:txBody>
      </p:sp>
      <p:sp>
        <p:nvSpPr>
          <p:cNvPr id="125" name="Google Shape;125;p5"/>
          <p:cNvSpPr txBox="1">
            <a:spLocks noGrp="1"/>
          </p:cNvSpPr>
          <p:nvPr>
            <p:ph type="body" idx="1"/>
          </p:nvPr>
        </p:nvSpPr>
        <p:spPr>
          <a:xfrm>
            <a:off x="2211279" y="834536"/>
            <a:ext cx="6753107" cy="4080364"/>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Clr>
                <a:schemeClr val="lt1"/>
              </a:buClr>
              <a:buSzPts val="1400"/>
              <a:buChar char="•"/>
            </a:pPr>
            <a:r>
              <a:rPr lang="en-GB" sz="1400">
                <a:solidFill>
                  <a:schemeClr val="lt1"/>
                </a:solidFill>
                <a:latin typeface="Arial"/>
                <a:ea typeface="Arial"/>
                <a:cs typeface="Arial"/>
                <a:sym typeface="Arial"/>
              </a:rPr>
              <a:t>The Plan-Do-Study-Act (PDSA) framework could be applied for change supporting continuous quality improvement through pilot testing (NHS England, 2021). </a:t>
            </a:r>
            <a:endParaRPr sz="1400">
              <a:solidFill>
                <a:schemeClr val="lt1"/>
              </a:solidFill>
              <a:latin typeface="Arial"/>
              <a:ea typeface="Arial"/>
              <a:cs typeface="Arial"/>
              <a:sym typeface="Arial"/>
            </a:endParaRPr>
          </a:p>
          <a:p>
            <a:pPr marL="742950" lvl="1" indent="-285750" algn="l" rtl="0">
              <a:lnSpc>
                <a:spcPct val="100000"/>
              </a:lnSpc>
              <a:spcBef>
                <a:spcPts val="280"/>
              </a:spcBef>
              <a:spcAft>
                <a:spcPts val="0"/>
              </a:spcAft>
              <a:buClr>
                <a:schemeClr val="lt1"/>
              </a:buClr>
              <a:buSzPts val="1400"/>
              <a:buChar char="–"/>
            </a:pPr>
            <a:r>
              <a:rPr lang="en-GB" sz="1400" b="1">
                <a:solidFill>
                  <a:schemeClr val="lt1"/>
                </a:solidFill>
                <a:latin typeface="Arial"/>
                <a:ea typeface="Arial"/>
                <a:cs typeface="Arial"/>
                <a:sym typeface="Arial"/>
              </a:rPr>
              <a:t>Plan</a:t>
            </a:r>
            <a:r>
              <a:rPr lang="en-GB" sz="1400">
                <a:solidFill>
                  <a:schemeClr val="lt1"/>
                </a:solidFill>
                <a:latin typeface="Arial"/>
                <a:ea typeface="Arial"/>
                <a:cs typeface="Arial"/>
                <a:sym typeface="Arial"/>
              </a:rPr>
              <a:t>- priorities such as inadequate staffing, ineffective communication, poor incident reporting and delayed care would be identified but resistance and inadequate leadership support would be addressed using Kotter’s change model (Barrow and Annamaraju, 2022). </a:t>
            </a:r>
            <a:endParaRPr sz="1400">
              <a:solidFill>
                <a:schemeClr val="lt1"/>
              </a:solidFill>
              <a:latin typeface="Arial"/>
              <a:ea typeface="Arial"/>
              <a:cs typeface="Arial"/>
              <a:sym typeface="Arial"/>
            </a:endParaRPr>
          </a:p>
          <a:p>
            <a:pPr marL="742950" lvl="1" indent="-285750" algn="l" rtl="0">
              <a:lnSpc>
                <a:spcPct val="100000"/>
              </a:lnSpc>
              <a:spcBef>
                <a:spcPts val="280"/>
              </a:spcBef>
              <a:spcAft>
                <a:spcPts val="0"/>
              </a:spcAft>
              <a:buClr>
                <a:schemeClr val="lt1"/>
              </a:buClr>
              <a:buSzPts val="1400"/>
              <a:buChar char="–"/>
            </a:pPr>
            <a:r>
              <a:rPr lang="en-GB" sz="1400" b="1">
                <a:solidFill>
                  <a:schemeClr val="lt1"/>
                </a:solidFill>
                <a:latin typeface="Arial"/>
                <a:ea typeface="Arial"/>
                <a:cs typeface="Arial"/>
                <a:sym typeface="Arial"/>
              </a:rPr>
              <a:t>Do</a:t>
            </a:r>
            <a:r>
              <a:rPr lang="en-GB" sz="1400">
                <a:solidFill>
                  <a:schemeClr val="lt1"/>
                </a:solidFill>
                <a:latin typeface="Arial"/>
                <a:ea typeface="Arial"/>
                <a:cs typeface="Arial"/>
                <a:sym typeface="Arial"/>
              </a:rPr>
              <a:t>- Small scale pilot testing would implement interventions such as staff training, patient monitoring systems and revised escalation procedures (Kostal and Shah, 2021). </a:t>
            </a:r>
            <a:endParaRPr sz="1400">
              <a:solidFill>
                <a:schemeClr val="lt1"/>
              </a:solidFill>
              <a:latin typeface="Arial"/>
              <a:ea typeface="Arial"/>
              <a:cs typeface="Arial"/>
              <a:sym typeface="Arial"/>
            </a:endParaRPr>
          </a:p>
          <a:p>
            <a:pPr marL="742950" lvl="1" indent="-285750" algn="l" rtl="0">
              <a:lnSpc>
                <a:spcPct val="100000"/>
              </a:lnSpc>
              <a:spcBef>
                <a:spcPts val="280"/>
              </a:spcBef>
              <a:spcAft>
                <a:spcPts val="0"/>
              </a:spcAft>
              <a:buClr>
                <a:schemeClr val="lt1"/>
              </a:buClr>
              <a:buSzPts val="1400"/>
              <a:buChar char="–"/>
            </a:pPr>
            <a:r>
              <a:rPr lang="en-GB" sz="1400" b="1">
                <a:solidFill>
                  <a:schemeClr val="lt1"/>
                </a:solidFill>
                <a:latin typeface="Arial"/>
                <a:ea typeface="Arial"/>
                <a:cs typeface="Arial"/>
                <a:sym typeface="Arial"/>
              </a:rPr>
              <a:t>Study</a:t>
            </a:r>
            <a:r>
              <a:rPr lang="en-GB" sz="1400">
                <a:solidFill>
                  <a:schemeClr val="lt1"/>
                </a:solidFill>
                <a:latin typeface="Arial"/>
                <a:ea typeface="Arial"/>
                <a:cs typeface="Arial"/>
                <a:sym typeface="Arial"/>
              </a:rPr>
              <a:t> – Interventions would be evaluated using feedback data from pilot testing</a:t>
            </a:r>
            <a:endParaRPr sz="1400">
              <a:solidFill>
                <a:schemeClr val="lt1"/>
              </a:solidFill>
              <a:latin typeface="Arial"/>
              <a:ea typeface="Arial"/>
              <a:cs typeface="Arial"/>
              <a:sym typeface="Arial"/>
            </a:endParaRPr>
          </a:p>
          <a:p>
            <a:pPr marL="742950" lvl="1" indent="-285750" algn="l" rtl="0">
              <a:lnSpc>
                <a:spcPct val="100000"/>
              </a:lnSpc>
              <a:spcBef>
                <a:spcPts val="280"/>
              </a:spcBef>
              <a:spcAft>
                <a:spcPts val="0"/>
              </a:spcAft>
              <a:buClr>
                <a:schemeClr val="lt1"/>
              </a:buClr>
              <a:buSzPts val="1400"/>
              <a:buChar char="–"/>
            </a:pPr>
            <a:r>
              <a:rPr lang="en-GB" sz="1400" b="1">
                <a:solidFill>
                  <a:schemeClr val="lt1"/>
                </a:solidFill>
                <a:latin typeface="Arial"/>
                <a:ea typeface="Arial"/>
                <a:cs typeface="Arial"/>
                <a:sym typeface="Arial"/>
              </a:rPr>
              <a:t>Act</a:t>
            </a:r>
            <a:r>
              <a:rPr lang="en-GB" sz="1400">
                <a:solidFill>
                  <a:schemeClr val="lt1"/>
                </a:solidFill>
                <a:latin typeface="Arial"/>
                <a:ea typeface="Arial"/>
                <a:cs typeface="Arial"/>
                <a:sym typeface="Arial"/>
              </a:rPr>
              <a:t>- Successful practices would be standardised across the Trust using partnership working and integrated patient-centred care (Jones, Horton and Warburton, 2019). </a:t>
            </a:r>
            <a:endParaRPr sz="1400">
              <a:solidFill>
                <a:schemeClr val="lt1"/>
              </a:solidFill>
              <a:latin typeface="Arial"/>
              <a:ea typeface="Arial"/>
              <a:cs typeface="Arial"/>
              <a:sym typeface="Arial"/>
            </a:endParaRPr>
          </a:p>
          <a:p>
            <a:pPr marL="342900" lvl="0" indent="-342900" algn="l" rtl="0">
              <a:lnSpc>
                <a:spcPct val="100000"/>
              </a:lnSpc>
              <a:spcBef>
                <a:spcPts val="280"/>
              </a:spcBef>
              <a:spcAft>
                <a:spcPts val="0"/>
              </a:spcAft>
              <a:buClr>
                <a:schemeClr val="lt1"/>
              </a:buClr>
              <a:buSzPts val="1400"/>
              <a:buChar char="•"/>
            </a:pPr>
            <a:r>
              <a:rPr lang="en-GB" sz="1400">
                <a:solidFill>
                  <a:schemeClr val="lt1"/>
                </a:solidFill>
                <a:latin typeface="Arial"/>
                <a:ea typeface="Arial"/>
                <a:cs typeface="Arial"/>
                <a:sym typeface="Arial"/>
              </a:rPr>
              <a:t>Strengths include evidence-based learning with continuous improvement and weaknesses include reliance on staff engagement, leadership commitment and insufficient resources (Manandi </a:t>
            </a:r>
            <a:r>
              <a:rPr lang="en-GB" sz="1400" i="1">
                <a:solidFill>
                  <a:schemeClr val="lt1"/>
                </a:solidFill>
                <a:latin typeface="Arial"/>
                <a:ea typeface="Arial"/>
                <a:cs typeface="Arial"/>
                <a:sym typeface="Arial"/>
              </a:rPr>
              <a:t>et al.</a:t>
            </a:r>
            <a:r>
              <a:rPr lang="en-GB" sz="1400">
                <a:solidFill>
                  <a:schemeClr val="lt1"/>
                </a:solidFill>
                <a:latin typeface="Arial"/>
                <a:ea typeface="Arial"/>
                <a:cs typeface="Arial"/>
                <a:sym typeface="Arial"/>
              </a:rPr>
              <a:t>, 2023). </a:t>
            </a:r>
            <a:endParaRPr sz="1400">
              <a:solidFill>
                <a:schemeClr val="lt1"/>
              </a:solidFill>
              <a:latin typeface="Arial"/>
              <a:ea typeface="Arial"/>
              <a:cs typeface="Arial"/>
              <a:sym typeface="Arial"/>
            </a:endParaRPr>
          </a:p>
          <a:p>
            <a:pPr marL="342900" lvl="0" indent="-254000" algn="l" rtl="0">
              <a:lnSpc>
                <a:spcPct val="100000"/>
              </a:lnSpc>
              <a:spcBef>
                <a:spcPts val="280"/>
              </a:spcBef>
              <a:spcAft>
                <a:spcPts val="0"/>
              </a:spcAft>
              <a:buClr>
                <a:srgbClr val="002060"/>
              </a:buClr>
              <a:buSzPts val="1400"/>
              <a:buNone/>
            </a:pPr>
            <a:endParaRPr sz="1400">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6"/>
          <p:cNvSpPr txBox="1">
            <a:spLocks noGrp="1"/>
          </p:cNvSpPr>
          <p:nvPr>
            <p:ph type="title"/>
          </p:nvPr>
        </p:nvSpPr>
        <p:spPr>
          <a:xfrm>
            <a:off x="4310743" y="246459"/>
            <a:ext cx="4405554" cy="763526"/>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100000"/>
              </a:lnSpc>
              <a:spcBef>
                <a:spcPts val="0"/>
              </a:spcBef>
              <a:spcAft>
                <a:spcPts val="0"/>
              </a:spcAft>
              <a:buClr>
                <a:srgbClr val="002060"/>
              </a:buClr>
              <a:buSzPct val="100000"/>
              <a:buFont typeface="Calibri"/>
              <a:buNone/>
            </a:pPr>
            <a:r>
              <a:rPr lang="en-GB" b="1"/>
              <a:t>Discussion of policy issues </a:t>
            </a:r>
            <a:endParaRPr/>
          </a:p>
        </p:txBody>
      </p:sp>
      <p:sp>
        <p:nvSpPr>
          <p:cNvPr id="132" name="Google Shape;132;p6"/>
          <p:cNvSpPr txBox="1">
            <a:spLocks noGrp="1"/>
          </p:cNvSpPr>
          <p:nvPr>
            <p:ph type="body" idx="1"/>
          </p:nvPr>
        </p:nvSpPr>
        <p:spPr>
          <a:xfrm>
            <a:off x="448966" y="1187246"/>
            <a:ext cx="8246070" cy="3675076"/>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Clr>
                <a:srgbClr val="002060"/>
              </a:buClr>
              <a:buSzPts val="2400"/>
              <a:buChar char="•"/>
            </a:pPr>
            <a:r>
              <a:rPr lang="en-GB" sz="2400">
                <a:latin typeface="Arial"/>
                <a:ea typeface="Arial"/>
                <a:cs typeface="Arial"/>
                <a:sym typeface="Arial"/>
              </a:rPr>
              <a:t>One policy issues related to poor care standards is weak clinical governance at the Trust that reduced accountability and oversight (Smith and Chambers, 2019). </a:t>
            </a:r>
            <a:endParaRPr/>
          </a:p>
          <a:p>
            <a:pPr marL="342900" lvl="0" indent="-190500" algn="l" rtl="0">
              <a:lnSpc>
                <a:spcPct val="100000"/>
              </a:lnSpc>
              <a:spcBef>
                <a:spcPts val="480"/>
              </a:spcBef>
              <a:spcAft>
                <a:spcPts val="0"/>
              </a:spcAft>
              <a:buClr>
                <a:srgbClr val="002060"/>
              </a:buClr>
              <a:buSzPts val="2400"/>
              <a:buNone/>
            </a:pPr>
            <a:endParaRPr sz="2400">
              <a:latin typeface="Arial"/>
              <a:ea typeface="Arial"/>
              <a:cs typeface="Arial"/>
              <a:sym typeface="Arial"/>
            </a:endParaRPr>
          </a:p>
          <a:p>
            <a:pPr marL="342900" lvl="0" indent="-342900" algn="l" rtl="0">
              <a:lnSpc>
                <a:spcPct val="100000"/>
              </a:lnSpc>
              <a:spcBef>
                <a:spcPts val="480"/>
              </a:spcBef>
              <a:spcAft>
                <a:spcPts val="0"/>
              </a:spcAft>
              <a:buClr>
                <a:srgbClr val="002060"/>
              </a:buClr>
              <a:buSzPts val="2400"/>
              <a:buChar char="•"/>
            </a:pPr>
            <a:r>
              <a:rPr lang="en-GB" sz="2400">
                <a:latin typeface="Arial"/>
                <a:ea typeface="Arial"/>
                <a:cs typeface="Arial"/>
                <a:sym typeface="Arial"/>
              </a:rPr>
              <a:t>Further, target driven and cost reduction policies were prioritised for achieving enhanced financial performance over achieving patient safety and quality of care (Francis, 2013). </a:t>
            </a:r>
            <a:endParaRPr sz="2400">
              <a:latin typeface="Arial"/>
              <a:ea typeface="Arial"/>
              <a:cs typeface="Arial"/>
              <a:sym typeface="Arial"/>
            </a:endParaRPr>
          </a:p>
          <a:p>
            <a:pPr marL="342900" lvl="0" indent="-228600" algn="l" rtl="0">
              <a:lnSpc>
                <a:spcPct val="100000"/>
              </a:lnSpc>
              <a:spcBef>
                <a:spcPts val="360"/>
              </a:spcBef>
              <a:spcAft>
                <a:spcPts val="0"/>
              </a:spcAft>
              <a:buClr>
                <a:srgbClr val="002060"/>
              </a:buClr>
              <a:buSzPts val="1800"/>
              <a:buNone/>
            </a:pPr>
            <a:endParaRPr sz="180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7"/>
          <p:cNvSpPr txBox="1">
            <a:spLocks noGrp="1"/>
          </p:cNvSpPr>
          <p:nvPr>
            <p:ph type="title"/>
          </p:nvPr>
        </p:nvSpPr>
        <p:spPr>
          <a:xfrm>
            <a:off x="2137010" y="443407"/>
            <a:ext cx="6571913" cy="725349"/>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3600"/>
              <a:buFont typeface="Calibri"/>
              <a:buNone/>
            </a:pPr>
            <a:r>
              <a:rPr lang="en-GB" b="1"/>
              <a:t>Discussion of policy issues </a:t>
            </a:r>
            <a:endParaRPr/>
          </a:p>
        </p:txBody>
      </p:sp>
      <p:sp>
        <p:nvSpPr>
          <p:cNvPr id="139" name="Google Shape;139;p7"/>
          <p:cNvSpPr txBox="1">
            <a:spLocks noGrp="1"/>
          </p:cNvSpPr>
          <p:nvPr>
            <p:ph type="body" idx="1"/>
          </p:nvPr>
        </p:nvSpPr>
        <p:spPr>
          <a:xfrm>
            <a:off x="1978090" y="1177436"/>
            <a:ext cx="6941975" cy="3966064"/>
          </a:xfrm>
          <a:prstGeom prst="rect">
            <a:avLst/>
          </a:prstGeom>
          <a:noFill/>
          <a:ln>
            <a:noFill/>
          </a:ln>
        </p:spPr>
        <p:txBody>
          <a:bodyPr spcFirstLastPara="1" wrap="square" lIns="91425" tIns="45700" rIns="91425" bIns="45700" anchor="t" anchorCtr="0">
            <a:normAutofit fontScale="70000" lnSpcReduction="20000"/>
          </a:bodyPr>
          <a:lstStyle/>
          <a:p>
            <a:pPr marL="342900" lvl="0" indent="-342900" algn="l" rtl="0">
              <a:lnSpc>
                <a:spcPct val="120000"/>
              </a:lnSpc>
              <a:spcBef>
                <a:spcPts val="0"/>
              </a:spcBef>
              <a:spcAft>
                <a:spcPts val="0"/>
              </a:spcAft>
              <a:buClr>
                <a:schemeClr val="lt1"/>
              </a:buClr>
              <a:buSzPct val="100000"/>
              <a:buChar char="•"/>
            </a:pPr>
            <a:r>
              <a:rPr lang="en-GB">
                <a:solidFill>
                  <a:schemeClr val="lt1"/>
                </a:solidFill>
                <a:latin typeface="Arial"/>
                <a:ea typeface="Arial"/>
                <a:cs typeface="Arial"/>
                <a:sym typeface="Arial"/>
              </a:rPr>
              <a:t>The lack of proper policies affects staff encouragement to always report on the ongoing safety issues.</a:t>
            </a:r>
            <a:endParaRPr/>
          </a:p>
          <a:p>
            <a:pPr marL="342900" lvl="0" indent="-342900" algn="l" rtl="0">
              <a:lnSpc>
                <a:spcPct val="120000"/>
              </a:lnSpc>
              <a:spcBef>
                <a:spcPts val="392"/>
              </a:spcBef>
              <a:spcAft>
                <a:spcPts val="0"/>
              </a:spcAft>
              <a:buClr>
                <a:schemeClr val="lt1"/>
              </a:buClr>
              <a:buSzPct val="100000"/>
              <a:buChar char="•"/>
            </a:pPr>
            <a:r>
              <a:rPr lang="en-GB">
                <a:solidFill>
                  <a:schemeClr val="lt1"/>
                </a:solidFill>
                <a:latin typeface="Arial"/>
                <a:ea typeface="Arial"/>
                <a:cs typeface="Arial"/>
                <a:sym typeface="Arial"/>
              </a:rPr>
              <a:t>Unsafe staffing was a consistent occurrence in all clinical departments as a result of poor workforce planning policies (Daly, 2025).</a:t>
            </a:r>
            <a:endParaRPr/>
          </a:p>
          <a:p>
            <a:pPr marL="342900" lvl="0" indent="-342900" algn="l" rtl="0">
              <a:lnSpc>
                <a:spcPct val="120000"/>
              </a:lnSpc>
              <a:spcBef>
                <a:spcPts val="392"/>
              </a:spcBef>
              <a:spcAft>
                <a:spcPts val="0"/>
              </a:spcAft>
              <a:buClr>
                <a:schemeClr val="lt1"/>
              </a:buClr>
              <a:buSzPct val="100000"/>
              <a:buChar char="•"/>
            </a:pPr>
            <a:r>
              <a:rPr lang="en-GB">
                <a:solidFill>
                  <a:schemeClr val="lt1"/>
                </a:solidFill>
                <a:latin typeface="Arial"/>
                <a:ea typeface="Arial"/>
                <a:cs typeface="Arial"/>
                <a:sym typeface="Arial"/>
              </a:rPr>
              <a:t>The lack of responsiveness to complaints and experience was less responsive based on weak patient engagement policies.</a:t>
            </a:r>
            <a:endParaRPr/>
          </a:p>
          <a:p>
            <a:pPr marL="342900" lvl="0" indent="-342900" algn="l" rtl="0">
              <a:lnSpc>
                <a:spcPct val="120000"/>
              </a:lnSpc>
              <a:spcBef>
                <a:spcPts val="392"/>
              </a:spcBef>
              <a:spcAft>
                <a:spcPts val="0"/>
              </a:spcAft>
              <a:buClr>
                <a:schemeClr val="lt1"/>
              </a:buClr>
              <a:buSzPct val="100000"/>
              <a:buChar char="•"/>
            </a:pPr>
            <a:r>
              <a:rPr lang="en-GB">
                <a:solidFill>
                  <a:schemeClr val="lt1"/>
                </a:solidFill>
                <a:latin typeface="Arial"/>
                <a:ea typeface="Arial"/>
                <a:cs typeface="Arial"/>
                <a:sym typeface="Arial"/>
              </a:rPr>
              <a:t>Disjointed regulatory oversight policies hampered interventions as organisational failures continued to increase (Ludușanu </a:t>
            </a:r>
            <a:r>
              <a:rPr lang="en-GB" i="1">
                <a:solidFill>
                  <a:schemeClr val="lt1"/>
                </a:solidFill>
                <a:latin typeface="Arial"/>
                <a:ea typeface="Arial"/>
                <a:cs typeface="Arial"/>
                <a:sym typeface="Arial"/>
              </a:rPr>
              <a:t>et al.</a:t>
            </a:r>
            <a:r>
              <a:rPr lang="en-GB">
                <a:solidFill>
                  <a:schemeClr val="lt1"/>
                </a:solidFill>
                <a:latin typeface="Arial"/>
                <a:ea typeface="Arial"/>
                <a:cs typeface="Arial"/>
                <a:sym typeface="Arial"/>
              </a:rPr>
              <a:t>, 2025).</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8"/>
          <p:cNvSpPr txBox="1">
            <a:spLocks noGrp="1"/>
          </p:cNvSpPr>
          <p:nvPr>
            <p:ph type="title"/>
          </p:nvPr>
        </p:nvSpPr>
        <p:spPr>
          <a:xfrm>
            <a:off x="501445" y="246459"/>
            <a:ext cx="8214852" cy="763526"/>
          </a:xfrm>
          <a:prstGeom prst="rect">
            <a:avLst/>
          </a:prstGeom>
          <a:noFill/>
          <a:ln>
            <a:noFill/>
          </a:ln>
        </p:spPr>
        <p:txBody>
          <a:bodyPr spcFirstLastPara="1" wrap="square" lIns="91425" tIns="45700" rIns="91425" bIns="45700" anchor="ctr" anchorCtr="0">
            <a:normAutofit/>
          </a:bodyPr>
          <a:lstStyle/>
          <a:p>
            <a:pPr marL="0" lvl="0" indent="0" algn="r" rtl="0">
              <a:lnSpc>
                <a:spcPct val="100000"/>
              </a:lnSpc>
              <a:spcBef>
                <a:spcPts val="0"/>
              </a:spcBef>
              <a:spcAft>
                <a:spcPts val="0"/>
              </a:spcAft>
              <a:buClr>
                <a:srgbClr val="002060"/>
              </a:buClr>
              <a:buSzPts val="3600"/>
              <a:buFont typeface="Calibri"/>
              <a:buNone/>
            </a:pPr>
            <a:r>
              <a:rPr lang="en-GB" b="1"/>
              <a:t>Impact of root causes </a:t>
            </a:r>
            <a:endParaRPr/>
          </a:p>
        </p:txBody>
      </p:sp>
      <p:sp>
        <p:nvSpPr>
          <p:cNvPr id="146" name="Google Shape;146;p8"/>
          <p:cNvSpPr txBox="1">
            <a:spLocks noGrp="1"/>
          </p:cNvSpPr>
          <p:nvPr>
            <p:ph type="body" idx="1"/>
          </p:nvPr>
        </p:nvSpPr>
        <p:spPr>
          <a:xfrm>
            <a:off x="411644" y="1112602"/>
            <a:ext cx="8545744" cy="3956254"/>
          </a:xfrm>
          <a:prstGeom prst="rect">
            <a:avLst/>
          </a:prstGeom>
          <a:noFill/>
          <a:ln>
            <a:noFill/>
          </a:ln>
        </p:spPr>
        <p:txBody>
          <a:bodyPr spcFirstLastPara="1" wrap="square" lIns="91425" tIns="45700" rIns="91425" bIns="45700" anchor="t" anchorCtr="0">
            <a:normAutofit fontScale="92500"/>
          </a:bodyPr>
          <a:lstStyle/>
          <a:p>
            <a:pPr marL="342900" lvl="0" indent="-342900" algn="l" rtl="0">
              <a:lnSpc>
                <a:spcPct val="120000"/>
              </a:lnSpc>
              <a:spcBef>
                <a:spcPts val="0"/>
              </a:spcBef>
              <a:spcAft>
                <a:spcPts val="0"/>
              </a:spcAft>
              <a:buClr>
                <a:srgbClr val="002060"/>
              </a:buClr>
              <a:buSzPct val="100000"/>
              <a:buChar char="•"/>
            </a:pPr>
            <a:r>
              <a:rPr lang="en-GB" sz="2400">
                <a:latin typeface="Arial"/>
                <a:ea typeface="Arial"/>
                <a:cs typeface="Arial"/>
                <a:sym typeface="Arial"/>
              </a:rPr>
              <a:t>Root causes decreased quality of care by causing harm that is avoidable.</a:t>
            </a:r>
            <a:endParaRPr/>
          </a:p>
          <a:p>
            <a:pPr marL="342900" lvl="0" indent="-342900" algn="l" rtl="0">
              <a:lnSpc>
                <a:spcPct val="120000"/>
              </a:lnSpc>
              <a:spcBef>
                <a:spcPts val="444"/>
              </a:spcBef>
              <a:spcAft>
                <a:spcPts val="0"/>
              </a:spcAft>
              <a:buClr>
                <a:srgbClr val="002060"/>
              </a:buClr>
              <a:buSzPct val="100000"/>
              <a:buChar char="•"/>
            </a:pPr>
            <a:r>
              <a:rPr lang="en-GB" sz="2400">
                <a:latin typeface="Arial"/>
                <a:ea typeface="Arial"/>
                <a:cs typeface="Arial"/>
                <a:sym typeface="Arial"/>
              </a:rPr>
              <a:t>The efficiency of service was decreased due to resources being devoted to preventable failures (Hannawa </a:t>
            </a:r>
            <a:r>
              <a:rPr lang="en-GB" sz="2400" i="1">
                <a:latin typeface="Arial"/>
                <a:ea typeface="Arial"/>
                <a:cs typeface="Arial"/>
                <a:sym typeface="Arial"/>
              </a:rPr>
              <a:t>et al.</a:t>
            </a:r>
            <a:r>
              <a:rPr lang="en-GB" sz="2400">
                <a:latin typeface="Arial"/>
                <a:ea typeface="Arial"/>
                <a:cs typeface="Arial"/>
                <a:sym typeface="Arial"/>
              </a:rPr>
              <a:t>, 2022).</a:t>
            </a:r>
            <a:endParaRPr/>
          </a:p>
          <a:p>
            <a:pPr marL="342900" lvl="0" indent="-342900" algn="l" rtl="0">
              <a:lnSpc>
                <a:spcPct val="120000"/>
              </a:lnSpc>
              <a:spcBef>
                <a:spcPts val="444"/>
              </a:spcBef>
              <a:spcAft>
                <a:spcPts val="0"/>
              </a:spcAft>
              <a:buClr>
                <a:srgbClr val="002060"/>
              </a:buClr>
              <a:buSzPct val="100000"/>
              <a:buChar char="•"/>
            </a:pPr>
            <a:r>
              <a:rPr lang="en-GB" sz="2400">
                <a:latin typeface="Arial"/>
                <a:ea typeface="Arial"/>
                <a:cs typeface="Arial"/>
                <a:sym typeface="Arial"/>
              </a:rPr>
              <a:t>The quality of health equity was poor, with irregular access to patient-centred services.</a:t>
            </a:r>
            <a:endParaRPr/>
          </a:p>
          <a:p>
            <a:pPr marL="342900" lvl="0" indent="-342900" algn="l" rtl="0">
              <a:lnSpc>
                <a:spcPct val="120000"/>
              </a:lnSpc>
              <a:spcBef>
                <a:spcPts val="444"/>
              </a:spcBef>
              <a:spcAft>
                <a:spcPts val="0"/>
              </a:spcAft>
              <a:buClr>
                <a:srgbClr val="002060"/>
              </a:buClr>
              <a:buSzPct val="100000"/>
              <a:buChar char="•"/>
            </a:pPr>
            <a:r>
              <a:rPr lang="en-GB" sz="2400">
                <a:latin typeface="Arial"/>
                <a:ea typeface="Arial"/>
                <a:cs typeface="Arial"/>
                <a:sym typeface="Arial"/>
              </a:rPr>
              <a:t>Learning was enhanced by partnership working, which involved transparent interdisciplinary working (Bendowska and Baum, 2023).</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9"/>
          <p:cNvSpPr txBox="1">
            <a:spLocks noGrp="1"/>
          </p:cNvSpPr>
          <p:nvPr>
            <p:ph type="title"/>
          </p:nvPr>
        </p:nvSpPr>
        <p:spPr>
          <a:xfrm>
            <a:off x="2300296" y="247464"/>
            <a:ext cx="6571913" cy="725349"/>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lt1"/>
              </a:buClr>
              <a:buSzPct val="100000"/>
              <a:buFont typeface="Calibri"/>
              <a:buNone/>
            </a:pPr>
            <a:r>
              <a:rPr lang="en-GB" b="1"/>
              <a:t>Impact of root causes and organisational issues </a:t>
            </a:r>
            <a:endParaRPr/>
          </a:p>
        </p:txBody>
      </p:sp>
      <p:sp>
        <p:nvSpPr>
          <p:cNvPr id="153" name="Google Shape;153;p9"/>
          <p:cNvSpPr txBox="1">
            <a:spLocks noGrp="1"/>
          </p:cNvSpPr>
          <p:nvPr>
            <p:ph type="body" idx="1"/>
          </p:nvPr>
        </p:nvSpPr>
        <p:spPr>
          <a:xfrm>
            <a:off x="1961687" y="1177436"/>
            <a:ext cx="7014364" cy="3966064"/>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just" rtl="0">
              <a:lnSpc>
                <a:spcPct val="120000"/>
              </a:lnSpc>
              <a:spcBef>
                <a:spcPts val="0"/>
              </a:spcBef>
              <a:spcAft>
                <a:spcPts val="0"/>
              </a:spcAft>
              <a:buClr>
                <a:schemeClr val="lt1"/>
              </a:buClr>
              <a:buSzPct val="100000"/>
              <a:buChar char="•"/>
            </a:pPr>
            <a:r>
              <a:rPr lang="en-GB">
                <a:solidFill>
                  <a:schemeClr val="lt1"/>
                </a:solidFill>
                <a:latin typeface="Arial"/>
                <a:ea typeface="Arial"/>
                <a:cs typeface="Arial"/>
                <a:sym typeface="Arial"/>
              </a:rPr>
              <a:t>The failures of Mid Staffordshire NHS Foundation Trust compromised patient trust and interaction levels between carers and patients (Francis, 2013).</a:t>
            </a:r>
            <a:endParaRPr/>
          </a:p>
          <a:p>
            <a:pPr marL="342900" lvl="0" indent="-342900" algn="just" rtl="0">
              <a:lnSpc>
                <a:spcPct val="120000"/>
              </a:lnSpc>
              <a:spcBef>
                <a:spcPts val="434"/>
              </a:spcBef>
              <a:spcAft>
                <a:spcPts val="0"/>
              </a:spcAft>
              <a:buClr>
                <a:schemeClr val="lt1"/>
              </a:buClr>
              <a:buSzPct val="100000"/>
              <a:buChar char="•"/>
            </a:pPr>
            <a:r>
              <a:rPr lang="en-GB">
                <a:solidFill>
                  <a:schemeClr val="lt1"/>
                </a:solidFill>
                <a:latin typeface="Arial"/>
                <a:ea typeface="Arial"/>
                <a:cs typeface="Arial"/>
                <a:sym typeface="Arial"/>
              </a:rPr>
              <a:t>The policy loopholes multiplied disparities in systems of healthcare service delivery.</a:t>
            </a:r>
            <a:endParaRPr/>
          </a:p>
          <a:p>
            <a:pPr marL="342900" lvl="0" indent="-342900" algn="just" rtl="0">
              <a:lnSpc>
                <a:spcPct val="120000"/>
              </a:lnSpc>
              <a:spcBef>
                <a:spcPts val="434"/>
              </a:spcBef>
              <a:spcAft>
                <a:spcPts val="0"/>
              </a:spcAft>
              <a:buClr>
                <a:schemeClr val="lt1"/>
              </a:buClr>
              <a:buSzPct val="100000"/>
              <a:buChar char="•"/>
            </a:pPr>
            <a:r>
              <a:rPr lang="en-GB">
                <a:solidFill>
                  <a:schemeClr val="lt1"/>
                </a:solidFill>
                <a:latin typeface="Arial"/>
                <a:ea typeface="Arial"/>
                <a:cs typeface="Arial"/>
                <a:sym typeface="Arial"/>
              </a:rPr>
              <a:t>Budget strains limited partnerships and labour force capacity building.</a:t>
            </a:r>
            <a:endParaRPr/>
          </a:p>
          <a:p>
            <a:pPr marL="342900" lvl="0" indent="-342900" algn="just" rtl="0">
              <a:lnSpc>
                <a:spcPct val="120000"/>
              </a:lnSpc>
              <a:spcBef>
                <a:spcPts val="434"/>
              </a:spcBef>
              <a:spcAft>
                <a:spcPts val="0"/>
              </a:spcAft>
              <a:buClr>
                <a:schemeClr val="lt1"/>
              </a:buClr>
              <a:buSzPct val="100000"/>
              <a:buChar char="•"/>
            </a:pPr>
            <a:r>
              <a:rPr lang="en-GB">
                <a:solidFill>
                  <a:schemeClr val="lt1"/>
                </a:solidFill>
                <a:latin typeface="Arial"/>
                <a:ea typeface="Arial"/>
                <a:cs typeface="Arial"/>
                <a:sym typeface="Arial"/>
              </a:rPr>
              <a:t>The coordinating multidisciplinary allocation of resources enhanced results through integrated means (Correia </a:t>
            </a:r>
            <a:r>
              <a:rPr lang="en-GB" i="1">
                <a:solidFill>
                  <a:schemeClr val="lt1"/>
                </a:solidFill>
                <a:latin typeface="Arial"/>
                <a:ea typeface="Arial"/>
                <a:cs typeface="Arial"/>
                <a:sym typeface="Arial"/>
              </a:rPr>
              <a:t>et al.</a:t>
            </a:r>
            <a:r>
              <a:rPr lang="en-GB">
                <a:solidFill>
                  <a:schemeClr val="lt1"/>
                </a:solidFill>
                <a:latin typeface="Arial"/>
                <a:ea typeface="Arial"/>
                <a:cs typeface="Arial"/>
                <a:sym typeface="Arial"/>
              </a:rPr>
              <a:t>, 2025).</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0"/>
          <p:cNvSpPr txBox="1">
            <a:spLocks noGrp="1"/>
          </p:cNvSpPr>
          <p:nvPr>
            <p:ph type="title"/>
          </p:nvPr>
        </p:nvSpPr>
        <p:spPr>
          <a:xfrm>
            <a:off x="501445" y="246459"/>
            <a:ext cx="8214852" cy="763526"/>
          </a:xfrm>
          <a:prstGeom prst="rect">
            <a:avLst/>
          </a:prstGeom>
          <a:noFill/>
          <a:ln>
            <a:noFill/>
          </a:ln>
        </p:spPr>
        <p:txBody>
          <a:bodyPr spcFirstLastPara="1" wrap="square" lIns="91425" tIns="45700" rIns="91425" bIns="45700" anchor="ctr" anchorCtr="0">
            <a:normAutofit/>
          </a:bodyPr>
          <a:lstStyle/>
          <a:p>
            <a:pPr marL="0" lvl="0" indent="0" algn="r" rtl="0">
              <a:lnSpc>
                <a:spcPct val="100000"/>
              </a:lnSpc>
              <a:spcBef>
                <a:spcPts val="0"/>
              </a:spcBef>
              <a:spcAft>
                <a:spcPts val="0"/>
              </a:spcAft>
              <a:buClr>
                <a:srgbClr val="002060"/>
              </a:buClr>
              <a:buSzPts val="3600"/>
              <a:buFont typeface="Calibri"/>
              <a:buNone/>
            </a:pPr>
            <a:r>
              <a:rPr lang="en-GB"/>
              <a:t>Conclusion</a:t>
            </a:r>
            <a:endParaRPr/>
          </a:p>
        </p:txBody>
      </p:sp>
      <p:sp>
        <p:nvSpPr>
          <p:cNvPr id="160" name="Google Shape;160;p10"/>
          <p:cNvSpPr txBox="1">
            <a:spLocks noGrp="1"/>
          </p:cNvSpPr>
          <p:nvPr>
            <p:ph type="body" idx="1"/>
          </p:nvPr>
        </p:nvSpPr>
        <p:spPr>
          <a:xfrm>
            <a:off x="430305" y="1131263"/>
            <a:ext cx="8545744" cy="3956254"/>
          </a:xfrm>
          <a:prstGeom prst="rect">
            <a:avLst/>
          </a:prstGeom>
          <a:noFill/>
          <a:ln>
            <a:noFill/>
          </a:ln>
        </p:spPr>
        <p:txBody>
          <a:bodyPr spcFirstLastPara="1" wrap="square" lIns="91425" tIns="45700" rIns="91425" bIns="45700" anchor="t" anchorCtr="0">
            <a:normAutofit fontScale="85000" lnSpcReduction="10000"/>
          </a:bodyPr>
          <a:lstStyle/>
          <a:p>
            <a:pPr marL="342900" lvl="0" indent="-342900" algn="l" rtl="0">
              <a:lnSpc>
                <a:spcPct val="120000"/>
              </a:lnSpc>
              <a:spcBef>
                <a:spcPts val="0"/>
              </a:spcBef>
              <a:spcAft>
                <a:spcPts val="0"/>
              </a:spcAft>
              <a:buClr>
                <a:srgbClr val="002060"/>
              </a:buClr>
              <a:buSzPct val="100000"/>
              <a:buChar char="•"/>
            </a:pPr>
            <a:r>
              <a:rPr lang="en-GB">
                <a:latin typeface="Arial"/>
                <a:ea typeface="Arial"/>
                <a:cs typeface="Arial"/>
                <a:sym typeface="Arial"/>
              </a:rPr>
              <a:t>Inherent problems in the system created the need to enhance quality sustainably within healthcare organisations.</a:t>
            </a:r>
            <a:endParaRPr/>
          </a:p>
          <a:p>
            <a:pPr marL="342900" lvl="0" indent="-342900" algn="l" rtl="0">
              <a:lnSpc>
                <a:spcPct val="120000"/>
              </a:lnSpc>
              <a:spcBef>
                <a:spcPts val="476"/>
              </a:spcBef>
              <a:spcAft>
                <a:spcPts val="0"/>
              </a:spcAft>
              <a:buClr>
                <a:srgbClr val="002060"/>
              </a:buClr>
              <a:buSzPct val="100000"/>
              <a:buChar char="•"/>
            </a:pPr>
            <a:r>
              <a:rPr lang="en-GB">
                <a:latin typeface="Arial"/>
                <a:ea typeface="Arial"/>
                <a:cs typeface="Arial"/>
                <a:sym typeface="Arial"/>
              </a:rPr>
              <a:t>Patient-centred leadership will always be essential in social confidence.</a:t>
            </a:r>
            <a:endParaRPr/>
          </a:p>
          <a:p>
            <a:pPr marL="342900" lvl="0" indent="-342900" algn="l" rtl="0">
              <a:lnSpc>
                <a:spcPct val="120000"/>
              </a:lnSpc>
              <a:spcBef>
                <a:spcPts val="476"/>
              </a:spcBef>
              <a:spcAft>
                <a:spcPts val="0"/>
              </a:spcAft>
              <a:buClr>
                <a:srgbClr val="002060"/>
              </a:buClr>
              <a:buSzPct val="100000"/>
              <a:buChar char="•"/>
            </a:pPr>
            <a:r>
              <a:rPr lang="en-GB">
                <a:latin typeface="Arial"/>
                <a:ea typeface="Arial"/>
                <a:cs typeface="Arial"/>
                <a:sym typeface="Arial"/>
              </a:rPr>
              <a:t>The second component dwells on the strategies of improvement under critical evidence-based analysis.</a:t>
            </a:r>
            <a:endParaRPr/>
          </a:p>
          <a:p>
            <a:pPr marL="342900" lvl="0" indent="-342900" algn="l" rtl="0">
              <a:lnSpc>
                <a:spcPct val="120000"/>
              </a:lnSpc>
              <a:spcBef>
                <a:spcPts val="476"/>
              </a:spcBef>
              <a:spcAft>
                <a:spcPts val="0"/>
              </a:spcAft>
              <a:buClr>
                <a:srgbClr val="002060"/>
              </a:buClr>
              <a:buSzPct val="100000"/>
              <a:buChar char="•"/>
            </a:pPr>
            <a:r>
              <a:rPr lang="en-GB">
                <a:latin typeface="Arial"/>
                <a:ea typeface="Arial"/>
                <a:cs typeface="Arial"/>
                <a:sym typeface="Arial"/>
              </a:rPr>
              <a:t>It is recommended to practice sustainable organisational learning and ongoing service improvement.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1"/>
          <p:cNvSpPr txBox="1">
            <a:spLocks noGrp="1"/>
          </p:cNvSpPr>
          <p:nvPr>
            <p:ph type="title"/>
          </p:nvPr>
        </p:nvSpPr>
        <p:spPr>
          <a:xfrm>
            <a:off x="2137010" y="443407"/>
            <a:ext cx="6571913" cy="725349"/>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lt1"/>
              </a:buClr>
              <a:buSzPts val="3600"/>
              <a:buFont typeface="Calibri"/>
              <a:buNone/>
            </a:pPr>
            <a:r>
              <a:rPr lang="en-GB" b="1"/>
              <a:t>Recommendations </a:t>
            </a:r>
            <a:endParaRPr/>
          </a:p>
        </p:txBody>
      </p:sp>
      <p:sp>
        <p:nvSpPr>
          <p:cNvPr id="167" name="Google Shape;167;p11"/>
          <p:cNvSpPr txBox="1">
            <a:spLocks noGrp="1"/>
          </p:cNvSpPr>
          <p:nvPr>
            <p:ph type="body" idx="1"/>
          </p:nvPr>
        </p:nvSpPr>
        <p:spPr>
          <a:xfrm>
            <a:off x="2036331" y="1177436"/>
            <a:ext cx="6883735" cy="3966064"/>
          </a:xfrm>
          <a:prstGeom prst="rect">
            <a:avLst/>
          </a:prstGeom>
          <a:noFill/>
          <a:ln>
            <a:noFill/>
          </a:ln>
        </p:spPr>
        <p:txBody>
          <a:bodyPr spcFirstLastPara="1" wrap="square" lIns="91425" tIns="45700" rIns="91425" bIns="45700" anchor="t" anchorCtr="0">
            <a:normAutofit fontScale="70000" lnSpcReduction="20000"/>
          </a:bodyPr>
          <a:lstStyle/>
          <a:p>
            <a:pPr marL="342900" lvl="0" indent="-342900" algn="just" rtl="0">
              <a:lnSpc>
                <a:spcPct val="120000"/>
              </a:lnSpc>
              <a:spcBef>
                <a:spcPts val="0"/>
              </a:spcBef>
              <a:spcAft>
                <a:spcPts val="0"/>
              </a:spcAft>
              <a:buClr>
                <a:schemeClr val="lt1"/>
              </a:buClr>
              <a:buSzPct val="100000"/>
              <a:buChar char="•"/>
            </a:pPr>
            <a:r>
              <a:rPr lang="en-GB">
                <a:solidFill>
                  <a:schemeClr val="lt1"/>
                </a:solidFill>
                <a:latin typeface="Arial"/>
                <a:ea typeface="Arial"/>
                <a:cs typeface="Arial"/>
                <a:sym typeface="Arial"/>
              </a:rPr>
              <a:t>Transformational leadership encourages cultural change through a common organisational vision (Nguyen </a:t>
            </a:r>
            <a:r>
              <a:rPr lang="en-GB" i="1">
                <a:solidFill>
                  <a:schemeClr val="lt1"/>
                </a:solidFill>
                <a:latin typeface="Arial"/>
                <a:ea typeface="Arial"/>
                <a:cs typeface="Arial"/>
                <a:sym typeface="Arial"/>
              </a:rPr>
              <a:t>et al.</a:t>
            </a:r>
            <a:r>
              <a:rPr lang="en-GB">
                <a:solidFill>
                  <a:schemeClr val="lt1"/>
                </a:solidFill>
                <a:latin typeface="Arial"/>
                <a:ea typeface="Arial"/>
                <a:cs typeface="Arial"/>
                <a:sym typeface="Arial"/>
              </a:rPr>
              <a:t>, 2023).</a:t>
            </a:r>
            <a:endParaRPr/>
          </a:p>
          <a:p>
            <a:pPr marL="342900" lvl="0" indent="-342900" algn="just" rtl="0">
              <a:lnSpc>
                <a:spcPct val="120000"/>
              </a:lnSpc>
              <a:spcBef>
                <a:spcPts val="392"/>
              </a:spcBef>
              <a:spcAft>
                <a:spcPts val="0"/>
              </a:spcAft>
              <a:buClr>
                <a:schemeClr val="lt1"/>
              </a:buClr>
              <a:buSzPct val="100000"/>
              <a:buChar char="•"/>
            </a:pPr>
            <a:r>
              <a:rPr lang="en-GB">
                <a:solidFill>
                  <a:schemeClr val="lt1"/>
                </a:solidFill>
                <a:latin typeface="Arial"/>
                <a:ea typeface="Arial"/>
                <a:cs typeface="Arial"/>
                <a:sym typeface="Arial"/>
              </a:rPr>
              <a:t>Transactional leadership enhances accountability by utilising consistent performance expectations that are measurable (Khairy, Baquero and Al-Romeedy, 2023).</a:t>
            </a:r>
            <a:endParaRPr/>
          </a:p>
          <a:p>
            <a:pPr marL="342900" lvl="0" indent="-342900" algn="just" rtl="0">
              <a:lnSpc>
                <a:spcPct val="120000"/>
              </a:lnSpc>
              <a:spcBef>
                <a:spcPts val="392"/>
              </a:spcBef>
              <a:spcAft>
                <a:spcPts val="0"/>
              </a:spcAft>
              <a:buClr>
                <a:schemeClr val="lt1"/>
              </a:buClr>
              <a:buSzPct val="100000"/>
              <a:buChar char="•"/>
            </a:pPr>
            <a:r>
              <a:rPr lang="en-GB">
                <a:solidFill>
                  <a:schemeClr val="lt1"/>
                </a:solidFill>
                <a:latin typeface="Arial"/>
                <a:ea typeface="Arial"/>
                <a:cs typeface="Arial"/>
                <a:sym typeface="Arial"/>
              </a:rPr>
              <a:t>Empathic leadership is about putting staff and patient welfare front and centre (Ma </a:t>
            </a:r>
            <a:r>
              <a:rPr lang="en-GB" i="1">
                <a:solidFill>
                  <a:schemeClr val="lt1"/>
                </a:solidFill>
                <a:latin typeface="Arial"/>
                <a:ea typeface="Arial"/>
                <a:cs typeface="Arial"/>
                <a:sym typeface="Arial"/>
              </a:rPr>
              <a:t>et al.</a:t>
            </a:r>
            <a:r>
              <a:rPr lang="en-GB">
                <a:solidFill>
                  <a:schemeClr val="lt1"/>
                </a:solidFill>
                <a:latin typeface="Arial"/>
                <a:ea typeface="Arial"/>
                <a:cs typeface="Arial"/>
                <a:sym typeface="Arial"/>
              </a:rPr>
              <a:t>, 2024).</a:t>
            </a:r>
            <a:endParaRPr/>
          </a:p>
          <a:p>
            <a:pPr marL="342900" lvl="0" indent="-342900" algn="just" rtl="0">
              <a:lnSpc>
                <a:spcPct val="120000"/>
              </a:lnSpc>
              <a:spcBef>
                <a:spcPts val="392"/>
              </a:spcBef>
              <a:spcAft>
                <a:spcPts val="0"/>
              </a:spcAft>
              <a:buClr>
                <a:schemeClr val="lt1"/>
              </a:buClr>
              <a:buSzPct val="100000"/>
              <a:buChar char="•"/>
            </a:pPr>
            <a:r>
              <a:rPr lang="en-GB">
                <a:solidFill>
                  <a:schemeClr val="lt1"/>
                </a:solidFill>
                <a:latin typeface="Arial"/>
                <a:ea typeface="Arial"/>
                <a:cs typeface="Arial"/>
                <a:sym typeface="Arial"/>
              </a:rPr>
              <a:t>Collaborative leadership reinforces the ongoing enhancement using interdisciplinary organisational partnerships (Curșeu, Rijswijk and Schruijer, 2025).</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2"/>
          <p:cNvSpPr txBox="1">
            <a:spLocks noGrp="1"/>
          </p:cNvSpPr>
          <p:nvPr>
            <p:ph type="title"/>
          </p:nvPr>
        </p:nvSpPr>
        <p:spPr>
          <a:xfrm>
            <a:off x="532691" y="197903"/>
            <a:ext cx="8093365" cy="565495"/>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100000"/>
              </a:lnSpc>
              <a:spcBef>
                <a:spcPts val="0"/>
              </a:spcBef>
              <a:spcAft>
                <a:spcPts val="0"/>
              </a:spcAft>
              <a:buClr>
                <a:srgbClr val="002060"/>
              </a:buClr>
              <a:buSzPct val="100000"/>
              <a:buFont typeface="Arial"/>
              <a:buNone/>
            </a:pPr>
            <a:r>
              <a:rPr lang="en-GB" sz="4000" b="1">
                <a:latin typeface="Arial"/>
                <a:ea typeface="Arial"/>
                <a:cs typeface="Arial"/>
                <a:sym typeface="Arial"/>
              </a:rPr>
              <a:t>References</a:t>
            </a:r>
            <a:endParaRPr sz="6600"/>
          </a:p>
        </p:txBody>
      </p:sp>
      <p:sp>
        <p:nvSpPr>
          <p:cNvPr id="173" name="Google Shape;173;p12"/>
          <p:cNvSpPr txBox="1">
            <a:spLocks noGrp="1"/>
          </p:cNvSpPr>
          <p:nvPr>
            <p:ph type="body" idx="2"/>
          </p:nvPr>
        </p:nvSpPr>
        <p:spPr>
          <a:xfrm>
            <a:off x="176169" y="1097638"/>
            <a:ext cx="8791662" cy="3561413"/>
          </a:xfrm>
          <a:prstGeom prst="rect">
            <a:avLst/>
          </a:prstGeom>
          <a:noFill/>
          <a:ln>
            <a:noFill/>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Clr>
                <a:srgbClr val="002060"/>
              </a:buClr>
              <a:buSzPts val="1200"/>
              <a:buChar char="•"/>
            </a:pPr>
            <a:r>
              <a:rPr lang="en-GB" sz="1200">
                <a:latin typeface="Arial"/>
                <a:ea typeface="Arial"/>
                <a:cs typeface="Arial"/>
                <a:sym typeface="Arial"/>
              </a:rPr>
              <a:t>Barrow, J.M. and Annamaraju, P. (2022) </a:t>
            </a:r>
            <a:r>
              <a:rPr lang="en-GB" sz="1200" i="1">
                <a:latin typeface="Arial"/>
                <a:ea typeface="Arial"/>
                <a:cs typeface="Arial"/>
                <a:sym typeface="Arial"/>
              </a:rPr>
              <a:t>Change Management in Health Care</a:t>
            </a:r>
            <a:r>
              <a:rPr lang="en-GB" sz="1200">
                <a:latin typeface="Arial"/>
                <a:ea typeface="Arial"/>
                <a:cs typeface="Arial"/>
                <a:sym typeface="Arial"/>
              </a:rPr>
              <a:t>, </a:t>
            </a:r>
            <a:r>
              <a:rPr lang="en-GB" sz="1200" i="1">
                <a:latin typeface="Arial"/>
                <a:ea typeface="Arial"/>
                <a:cs typeface="Arial"/>
                <a:sym typeface="Arial"/>
              </a:rPr>
              <a:t>National Library of Medicine</a:t>
            </a:r>
            <a:r>
              <a:rPr lang="en-GB" sz="1200">
                <a:latin typeface="Arial"/>
                <a:ea typeface="Arial"/>
                <a:cs typeface="Arial"/>
                <a:sym typeface="Arial"/>
              </a:rPr>
              <a:t>. Treasure Island (FL): StatPearls Publishing. Available at: https://www.ncbi.nlm.nih.gov/books/NBK459380/.</a:t>
            </a:r>
            <a:endParaRPr/>
          </a:p>
          <a:p>
            <a:pPr marL="342900" lvl="0" indent="-342900" algn="just" rtl="0">
              <a:lnSpc>
                <a:spcPct val="100000"/>
              </a:lnSpc>
              <a:spcBef>
                <a:spcPts val="240"/>
              </a:spcBef>
              <a:spcAft>
                <a:spcPts val="0"/>
              </a:spcAft>
              <a:buClr>
                <a:srgbClr val="002060"/>
              </a:buClr>
              <a:buSzPts val="1200"/>
              <a:buChar char="•"/>
            </a:pPr>
            <a:r>
              <a:rPr lang="en-GB" sz="1200">
                <a:latin typeface="Arial"/>
                <a:ea typeface="Arial"/>
                <a:cs typeface="Arial"/>
                <a:sym typeface="Arial"/>
              </a:rPr>
              <a:t>Bendowska, A. and Baum, E. (2023) ‘The Significance of Cooperation in Interdisciplinary Health Care Teams as Perceived by Polish Medical Students’, </a:t>
            </a:r>
            <a:r>
              <a:rPr lang="en-GB" sz="1200" i="1">
                <a:latin typeface="Arial"/>
                <a:ea typeface="Arial"/>
                <a:cs typeface="Arial"/>
                <a:sym typeface="Arial"/>
              </a:rPr>
              <a:t>International Journal of Environmental Research and Public Health</a:t>
            </a:r>
            <a:r>
              <a:rPr lang="en-GB" sz="1200">
                <a:latin typeface="Arial"/>
                <a:ea typeface="Arial"/>
                <a:cs typeface="Arial"/>
                <a:sym typeface="Arial"/>
              </a:rPr>
              <a:t>, 20(2), p. 954. Available at: https://doi.org/10.3390/ijerph20020954.</a:t>
            </a:r>
            <a:endParaRPr/>
          </a:p>
          <a:p>
            <a:pPr marL="342900" lvl="0" indent="-342900" algn="just" rtl="0">
              <a:lnSpc>
                <a:spcPct val="100000"/>
              </a:lnSpc>
              <a:spcBef>
                <a:spcPts val="240"/>
              </a:spcBef>
              <a:spcAft>
                <a:spcPts val="0"/>
              </a:spcAft>
              <a:buClr>
                <a:srgbClr val="002060"/>
              </a:buClr>
              <a:buSzPts val="1200"/>
              <a:buChar char="•"/>
            </a:pPr>
            <a:r>
              <a:rPr lang="en-GB" sz="1200">
                <a:latin typeface="Arial"/>
                <a:ea typeface="Arial"/>
                <a:cs typeface="Arial"/>
                <a:sym typeface="Arial"/>
              </a:rPr>
              <a:t>Correia, R., Nascimento, G. do, Fernandes, C. and Matos, C. (2025) ‘Health and Social Care Integration: Insights from International Implementation Cases’, </a:t>
            </a:r>
            <a:r>
              <a:rPr lang="en-GB" sz="1200" i="1">
                <a:latin typeface="Arial"/>
                <a:ea typeface="Arial"/>
                <a:cs typeface="Arial"/>
                <a:sym typeface="Arial"/>
              </a:rPr>
              <a:t>Journal of Market Access &amp; Health Policy</a:t>
            </a:r>
            <a:r>
              <a:rPr lang="en-GB" sz="1200">
                <a:latin typeface="Arial"/>
                <a:ea typeface="Arial"/>
                <a:cs typeface="Arial"/>
                <a:sym typeface="Arial"/>
              </a:rPr>
              <a:t>, 13(2), p. 28. Available at: https://doi.org/10.3390/jmahp13020028.</a:t>
            </a:r>
            <a:endParaRPr/>
          </a:p>
          <a:p>
            <a:pPr marL="342900" lvl="0" indent="-342900" algn="just" rtl="0">
              <a:lnSpc>
                <a:spcPct val="100000"/>
              </a:lnSpc>
              <a:spcBef>
                <a:spcPts val="240"/>
              </a:spcBef>
              <a:spcAft>
                <a:spcPts val="0"/>
              </a:spcAft>
              <a:buClr>
                <a:srgbClr val="002060"/>
              </a:buClr>
              <a:buSzPts val="1200"/>
              <a:buChar char="•"/>
            </a:pPr>
            <a:r>
              <a:rPr lang="en-GB" sz="1200">
                <a:latin typeface="Arial"/>
                <a:ea typeface="Arial"/>
                <a:cs typeface="Arial"/>
                <a:sym typeface="Arial"/>
              </a:rPr>
              <a:t>Curșeu, P.L., Rijswijk, J. van and Schruijer, S. (2025) ‘Collaborative and Shared Leadership Dynamics in Healthcare Action Teams: A Systematic Literature Review’, </a:t>
            </a:r>
            <a:r>
              <a:rPr lang="en-GB" sz="1200" i="1">
                <a:latin typeface="Arial"/>
                <a:ea typeface="Arial"/>
                <a:cs typeface="Arial"/>
                <a:sym typeface="Arial"/>
              </a:rPr>
              <a:t>Journal of Healthcare Leadership</a:t>
            </a:r>
            <a:r>
              <a:rPr lang="en-GB" sz="1200">
                <a:latin typeface="Arial"/>
                <a:ea typeface="Arial"/>
                <a:cs typeface="Arial"/>
                <a:sym typeface="Arial"/>
              </a:rPr>
              <a:t>, Volume 17, pp. 877–899. Available at: https://doi.org/10.2147/jhl.s520534.</a:t>
            </a:r>
            <a:endParaRPr/>
          </a:p>
          <a:p>
            <a:pPr marL="342900" lvl="0" indent="-342900" algn="just" rtl="0">
              <a:lnSpc>
                <a:spcPct val="100000"/>
              </a:lnSpc>
              <a:spcBef>
                <a:spcPts val="240"/>
              </a:spcBef>
              <a:spcAft>
                <a:spcPts val="0"/>
              </a:spcAft>
              <a:buClr>
                <a:srgbClr val="002060"/>
              </a:buClr>
              <a:buSzPts val="1200"/>
              <a:buChar char="•"/>
            </a:pPr>
            <a:r>
              <a:rPr lang="en-GB" sz="1200">
                <a:latin typeface="Arial"/>
                <a:ea typeface="Arial"/>
                <a:cs typeface="Arial"/>
                <a:sym typeface="Arial"/>
              </a:rPr>
              <a:t>Daly, T.J. (2025) ‘The impact of staffing structures in long-term care homes on the quality of work-life and work outcomes of care-workers: A narrative scoping review’, </a:t>
            </a:r>
            <a:r>
              <a:rPr lang="en-GB" sz="1200" i="1">
                <a:latin typeface="Arial"/>
                <a:ea typeface="Arial"/>
                <a:cs typeface="Arial"/>
                <a:sym typeface="Arial"/>
              </a:rPr>
              <a:t>International Journal of Nursing Studies</a:t>
            </a:r>
            <a:r>
              <a:rPr lang="en-GB" sz="1200">
                <a:latin typeface="Arial"/>
                <a:ea typeface="Arial"/>
                <a:cs typeface="Arial"/>
                <a:sym typeface="Arial"/>
              </a:rPr>
              <a:t>, 174, pp. 105304–105304. Available at: https://doi.org/10.1016/j.ijnurstu.2025.105304.</a:t>
            </a:r>
            <a:endParaRPr/>
          </a:p>
          <a:p>
            <a:pPr marL="342900" lvl="0" indent="-342900" algn="just" rtl="0">
              <a:lnSpc>
                <a:spcPct val="100000"/>
              </a:lnSpc>
              <a:spcBef>
                <a:spcPts val="240"/>
              </a:spcBef>
              <a:spcAft>
                <a:spcPts val="0"/>
              </a:spcAft>
              <a:buClr>
                <a:srgbClr val="002060"/>
              </a:buClr>
              <a:buSzPts val="1200"/>
              <a:buChar char="•"/>
            </a:pPr>
            <a:r>
              <a:rPr lang="en-GB" sz="1200">
                <a:latin typeface="Arial"/>
                <a:ea typeface="Arial"/>
                <a:cs typeface="Arial"/>
                <a:sym typeface="Arial"/>
              </a:rPr>
              <a:t>Francis, R. (2013) </a:t>
            </a:r>
            <a:r>
              <a:rPr lang="en-GB" sz="1200" i="1">
                <a:latin typeface="Arial"/>
                <a:ea typeface="Arial"/>
                <a:cs typeface="Arial"/>
                <a:sym typeface="Arial"/>
              </a:rPr>
              <a:t>The Mid Staffordshire NHS Foundation Trust Public Inquiry Report of the Mid Staffordshire NHS Foundation Trust Public Inquiry Executive Summary HC 947</a:t>
            </a:r>
            <a:r>
              <a:rPr lang="en-GB" sz="1200">
                <a:latin typeface="Arial"/>
                <a:ea typeface="Arial"/>
                <a:cs typeface="Arial"/>
                <a:sym typeface="Arial"/>
              </a:rPr>
              <a:t>, </a:t>
            </a:r>
            <a:r>
              <a:rPr lang="en-GB" sz="1200" i="1">
                <a:latin typeface="Arial"/>
                <a:ea typeface="Arial"/>
                <a:cs typeface="Arial"/>
                <a:sym typeface="Arial"/>
              </a:rPr>
              <a:t>GOV.UK</a:t>
            </a:r>
            <a:r>
              <a:rPr lang="en-GB" sz="1200">
                <a:latin typeface="Arial"/>
                <a:ea typeface="Arial"/>
                <a:cs typeface="Arial"/>
                <a:sym typeface="Arial"/>
              </a:rPr>
              <a:t>. Available at: https://assets.publishing.service.gov.uk/government/uploads/system/uploads/attachment_data/file/279124/0947.pdf (Accessed: 26 June 2026).</a:t>
            </a:r>
            <a:endParaRPr/>
          </a:p>
          <a:p>
            <a:pPr marL="342900" lvl="0" indent="-342900" algn="just" rtl="0">
              <a:lnSpc>
                <a:spcPct val="100000"/>
              </a:lnSpc>
              <a:spcBef>
                <a:spcPts val="240"/>
              </a:spcBef>
              <a:spcAft>
                <a:spcPts val="0"/>
              </a:spcAft>
              <a:buClr>
                <a:srgbClr val="002060"/>
              </a:buClr>
              <a:buSzPts val="1200"/>
              <a:buChar char="•"/>
            </a:pPr>
            <a:r>
              <a:rPr lang="en-GB" sz="1200">
                <a:latin typeface="Arial"/>
                <a:ea typeface="Arial"/>
                <a:cs typeface="Arial"/>
                <a:sym typeface="Arial"/>
              </a:rPr>
              <a:t>Glasby, J. and Dickinson, H. (2014) </a:t>
            </a:r>
            <a:r>
              <a:rPr lang="en-GB" sz="1200" i="1">
                <a:latin typeface="Arial"/>
                <a:ea typeface="Arial"/>
                <a:cs typeface="Arial"/>
                <a:sym typeface="Arial"/>
              </a:rPr>
              <a:t>Partnership Working in Health and Social Care : What Is Integrated Care and How Can We Deliver it?</a:t>
            </a:r>
            <a:r>
              <a:rPr lang="en-GB" sz="1200">
                <a:latin typeface="Arial"/>
                <a:ea typeface="Arial"/>
                <a:cs typeface="Arial"/>
                <a:sym typeface="Arial"/>
              </a:rPr>
              <a:t> 2nd edn. Policy Press.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3"/>
          <p:cNvSpPr txBox="1">
            <a:spLocks noGrp="1"/>
          </p:cNvSpPr>
          <p:nvPr>
            <p:ph type="title"/>
          </p:nvPr>
        </p:nvSpPr>
        <p:spPr>
          <a:xfrm>
            <a:off x="532691" y="197903"/>
            <a:ext cx="8093365" cy="565495"/>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100000"/>
              </a:lnSpc>
              <a:spcBef>
                <a:spcPts val="0"/>
              </a:spcBef>
              <a:spcAft>
                <a:spcPts val="0"/>
              </a:spcAft>
              <a:buClr>
                <a:srgbClr val="002060"/>
              </a:buClr>
              <a:buSzPct val="100000"/>
              <a:buFont typeface="Arial"/>
              <a:buNone/>
            </a:pPr>
            <a:r>
              <a:rPr lang="en-GB" sz="4000" b="1">
                <a:latin typeface="Arial"/>
                <a:ea typeface="Arial"/>
                <a:cs typeface="Arial"/>
                <a:sym typeface="Arial"/>
              </a:rPr>
              <a:t>References</a:t>
            </a:r>
            <a:endParaRPr sz="6600"/>
          </a:p>
        </p:txBody>
      </p:sp>
      <p:sp>
        <p:nvSpPr>
          <p:cNvPr id="179" name="Google Shape;179;p13"/>
          <p:cNvSpPr txBox="1">
            <a:spLocks noGrp="1"/>
          </p:cNvSpPr>
          <p:nvPr>
            <p:ph type="body" idx="2"/>
          </p:nvPr>
        </p:nvSpPr>
        <p:spPr>
          <a:xfrm>
            <a:off x="176169" y="1186949"/>
            <a:ext cx="8791662" cy="3956551"/>
          </a:xfrm>
          <a:prstGeom prst="rect">
            <a:avLst/>
          </a:prstGeom>
          <a:noFill/>
          <a:ln>
            <a:noFill/>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Clr>
                <a:srgbClr val="002060"/>
              </a:buClr>
              <a:buSzPts val="1400"/>
              <a:buChar char="•"/>
            </a:pPr>
            <a:r>
              <a:rPr lang="en-GB" sz="1400"/>
              <a:t>Hannawa, A.F., Wu, A.W., Kolyada, A., Potemkina, A. and Donaldson, L.J. (2022) ‘The aspects of healthcare quality that are important to health professionals and patients: A qualitative study’, </a:t>
            </a:r>
            <a:r>
              <a:rPr lang="en-GB" sz="1400" i="1"/>
              <a:t>Patient Education and Counseling</a:t>
            </a:r>
            <a:r>
              <a:rPr lang="en-GB" sz="1400"/>
              <a:t>, 105(6), pp. 1561–1570. Available at: https://doi.org/10.1016/j.pec.2021.10.016.</a:t>
            </a:r>
            <a:endParaRPr/>
          </a:p>
          <a:p>
            <a:pPr marL="342900" lvl="0" indent="-342900" algn="just" rtl="0">
              <a:lnSpc>
                <a:spcPct val="100000"/>
              </a:lnSpc>
              <a:spcBef>
                <a:spcPts val="280"/>
              </a:spcBef>
              <a:spcAft>
                <a:spcPts val="0"/>
              </a:spcAft>
              <a:buClr>
                <a:srgbClr val="002060"/>
              </a:buClr>
              <a:buSzPts val="1400"/>
              <a:buChar char="•"/>
            </a:pPr>
            <a:r>
              <a:rPr lang="en-GB" sz="1400"/>
              <a:t>Heenan, D. and Birrell, D. (2017) </a:t>
            </a:r>
            <a:r>
              <a:rPr lang="en-GB" sz="1400" i="1"/>
              <a:t>The Integration of Health and Social Care in the UK</a:t>
            </a:r>
            <a:r>
              <a:rPr lang="en-GB" sz="1400"/>
              <a:t>. Bloomsbury Publishing.</a:t>
            </a:r>
            <a:endParaRPr/>
          </a:p>
          <a:p>
            <a:pPr marL="342900" lvl="0" indent="-342900" algn="just" rtl="0">
              <a:lnSpc>
                <a:spcPct val="100000"/>
              </a:lnSpc>
              <a:spcBef>
                <a:spcPts val="280"/>
              </a:spcBef>
              <a:spcAft>
                <a:spcPts val="0"/>
              </a:spcAft>
              <a:buClr>
                <a:srgbClr val="002060"/>
              </a:buClr>
              <a:buSzPts val="1400"/>
              <a:buChar char="•"/>
            </a:pPr>
            <a:r>
              <a:rPr lang="en-GB" sz="1400"/>
              <a:t>Jones, B., Horton, T. and Warburton, W. (2019) </a:t>
            </a:r>
            <a:r>
              <a:rPr lang="en-GB" sz="1400" i="1"/>
              <a:t>The improvement journey: why organisation-wide improvement in health care matters, and how to get started</a:t>
            </a:r>
            <a:r>
              <a:rPr lang="en-GB" sz="1400"/>
              <a:t>, </a:t>
            </a:r>
            <a:r>
              <a:rPr lang="en-GB" sz="1400" i="1"/>
              <a:t>apo.org.au</a:t>
            </a:r>
            <a:r>
              <a:rPr lang="en-GB" sz="1400"/>
              <a:t>. Available at: https://apo.org.au/node/233101 (Accessed: 26 June 2026).</a:t>
            </a:r>
            <a:endParaRPr/>
          </a:p>
          <a:p>
            <a:pPr marL="342900" lvl="0" indent="-342900" algn="just" rtl="0">
              <a:lnSpc>
                <a:spcPct val="100000"/>
              </a:lnSpc>
              <a:spcBef>
                <a:spcPts val="280"/>
              </a:spcBef>
              <a:spcAft>
                <a:spcPts val="0"/>
              </a:spcAft>
              <a:buClr>
                <a:srgbClr val="002060"/>
              </a:buClr>
              <a:buSzPts val="1400"/>
              <a:buChar char="•"/>
            </a:pPr>
            <a:r>
              <a:rPr lang="en-GB" sz="1400"/>
              <a:t>Khairy, H.A., Baquero, A. and Al-Romeedy, B.S. (2023) ‘The Effect of Transactional Leadership on Organizational Agility in Tourism and Hospitality Businesses: The Mediating Roles of Organizational Trust and Ambidexterity’, </a:t>
            </a:r>
            <a:r>
              <a:rPr lang="en-GB" sz="1400" i="1"/>
              <a:t>Sustainability</a:t>
            </a:r>
            <a:r>
              <a:rPr lang="en-GB" sz="1400"/>
              <a:t>, 15(19), p. 14337. Available at: https://doi.org/10.3390/su151914337.</a:t>
            </a:r>
            <a:endParaRPr/>
          </a:p>
          <a:p>
            <a:pPr marL="342900" lvl="0" indent="-342900" algn="just" rtl="0">
              <a:lnSpc>
                <a:spcPct val="100000"/>
              </a:lnSpc>
              <a:spcBef>
                <a:spcPts val="280"/>
              </a:spcBef>
              <a:spcAft>
                <a:spcPts val="0"/>
              </a:spcAft>
              <a:buClr>
                <a:srgbClr val="002060"/>
              </a:buClr>
              <a:buSzPts val="1400"/>
              <a:buChar char="•"/>
            </a:pPr>
            <a:r>
              <a:rPr lang="en-GB" sz="1400"/>
              <a:t>Kostal, G. and Shah, A. (2021) ‘Putting improvement in everyone’s hands: opening up healthcare improvement by simplifying, supporting and refocusing on core purpose’, </a:t>
            </a:r>
            <a:r>
              <a:rPr lang="en-GB" sz="1400" i="1"/>
              <a:t>British Journal of Healthcare Management</a:t>
            </a:r>
            <a:r>
              <a:rPr lang="en-GB" sz="1400"/>
              <a:t>, 27(2), pp. 1–6. Available at: https://doi.org/10.12968/bjhc.2020.0189.</a:t>
            </a:r>
            <a:endParaRPr/>
          </a:p>
          <a:p>
            <a:pPr marL="342900" lvl="0" indent="-342900" algn="just" rtl="0">
              <a:lnSpc>
                <a:spcPct val="100000"/>
              </a:lnSpc>
              <a:spcBef>
                <a:spcPts val="280"/>
              </a:spcBef>
              <a:spcAft>
                <a:spcPts val="0"/>
              </a:spcAft>
              <a:buClr>
                <a:srgbClr val="002060"/>
              </a:buClr>
              <a:buSzPts val="1400"/>
              <a:buChar char="•"/>
            </a:pPr>
            <a:r>
              <a:rPr lang="en-GB" sz="1400"/>
              <a:t>Kwame, A. and Petrucka, P. (2021) ‘A literature-based study of patient-centered care and communication in nurse-patient interactions: Barriers, facilitators, and the way forward’, </a:t>
            </a:r>
            <a:r>
              <a:rPr lang="en-GB" sz="1400" i="1"/>
              <a:t>BMC Nursing</a:t>
            </a:r>
            <a:r>
              <a:rPr lang="en-GB" sz="1400"/>
              <a:t>, 20(158), pp. 1–10. Available at: https://doi.org/10.1186/s12912-021-00684-2.</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4"/>
          <p:cNvSpPr txBox="1">
            <a:spLocks noGrp="1"/>
          </p:cNvSpPr>
          <p:nvPr>
            <p:ph type="title"/>
          </p:nvPr>
        </p:nvSpPr>
        <p:spPr>
          <a:xfrm>
            <a:off x="532691" y="197903"/>
            <a:ext cx="8093365" cy="763525"/>
          </a:xfrm>
          <a:prstGeom prst="rect">
            <a:avLst/>
          </a:prstGeom>
          <a:noFill/>
          <a:ln>
            <a:noFill/>
          </a:ln>
        </p:spPr>
        <p:txBody>
          <a:bodyPr spcFirstLastPara="1" wrap="square" lIns="91425" tIns="45700" rIns="91425" bIns="45700" anchor="ctr" anchorCtr="0">
            <a:normAutofit/>
          </a:bodyPr>
          <a:lstStyle/>
          <a:p>
            <a:pPr marL="0" lvl="0" indent="0" algn="r" rtl="0">
              <a:lnSpc>
                <a:spcPct val="100000"/>
              </a:lnSpc>
              <a:spcBef>
                <a:spcPts val="0"/>
              </a:spcBef>
              <a:spcAft>
                <a:spcPts val="0"/>
              </a:spcAft>
              <a:buClr>
                <a:srgbClr val="002060"/>
              </a:buClr>
              <a:buSzPts val="3600"/>
              <a:buFont typeface="Arial"/>
              <a:buNone/>
            </a:pPr>
            <a:r>
              <a:rPr lang="en-GB" sz="3600" b="1">
                <a:latin typeface="Arial"/>
                <a:ea typeface="Arial"/>
                <a:cs typeface="Arial"/>
                <a:sym typeface="Arial"/>
              </a:rPr>
              <a:t>References (contd.)</a:t>
            </a:r>
            <a:endParaRPr/>
          </a:p>
        </p:txBody>
      </p:sp>
      <p:sp>
        <p:nvSpPr>
          <p:cNvPr id="185" name="Google Shape;185;p14"/>
          <p:cNvSpPr txBox="1">
            <a:spLocks noGrp="1"/>
          </p:cNvSpPr>
          <p:nvPr>
            <p:ph type="body" idx="2"/>
          </p:nvPr>
        </p:nvSpPr>
        <p:spPr>
          <a:xfrm>
            <a:off x="176169" y="1179951"/>
            <a:ext cx="8791662" cy="3956551"/>
          </a:xfrm>
          <a:prstGeom prst="rect">
            <a:avLst/>
          </a:prstGeom>
          <a:noFill/>
          <a:ln>
            <a:noFill/>
          </a:ln>
        </p:spPr>
        <p:txBody>
          <a:bodyPr spcFirstLastPara="1" wrap="square" lIns="91425" tIns="45700" rIns="91425" bIns="45700" anchor="t" anchorCtr="0">
            <a:noAutofit/>
          </a:bodyPr>
          <a:lstStyle/>
          <a:p>
            <a:pPr marL="342900" lvl="0" indent="-342900" algn="just" rtl="0">
              <a:lnSpc>
                <a:spcPct val="100000"/>
              </a:lnSpc>
              <a:spcBef>
                <a:spcPts val="0"/>
              </a:spcBef>
              <a:spcAft>
                <a:spcPts val="0"/>
              </a:spcAft>
              <a:buClr>
                <a:srgbClr val="002060"/>
              </a:buClr>
              <a:buSzPts val="1400"/>
              <a:buChar char="•"/>
            </a:pPr>
            <a:r>
              <a:rPr lang="en-GB" sz="1400"/>
              <a:t>Ludușanu, D.-G.S., Fertu, D.-I., Tinică, G. and Gavrilescu, M. (2025) ‘Integrated Quality and Environmental Management in Healthcare: Impacts, Implementation, and Future Directions Toward Sustainability’, </a:t>
            </a:r>
            <a:r>
              <a:rPr lang="en-GB" sz="1400" i="1"/>
              <a:t>Sustainability</a:t>
            </a:r>
            <a:r>
              <a:rPr lang="en-GB" sz="1400"/>
              <a:t>, 17(11), p. 5156. Available at: https://doi.org/10.3390/su17115156.</a:t>
            </a:r>
            <a:endParaRPr/>
          </a:p>
          <a:p>
            <a:pPr marL="342900" lvl="0" indent="-342900" algn="just" rtl="0">
              <a:lnSpc>
                <a:spcPct val="100000"/>
              </a:lnSpc>
              <a:spcBef>
                <a:spcPts val="280"/>
              </a:spcBef>
              <a:spcAft>
                <a:spcPts val="0"/>
              </a:spcAft>
              <a:buClr>
                <a:srgbClr val="002060"/>
              </a:buClr>
              <a:buSzPts val="1400"/>
              <a:buChar char="•"/>
            </a:pPr>
            <a:r>
              <a:rPr lang="en-GB" sz="1400"/>
              <a:t>Ma, G., Wu, W., Liu, C., Ji, J. and Gao, X. (2024) ‘Empathetic leadership and employees’ innovative behavior: examining the roles of career adaptability and uncertainty avoidance’, </a:t>
            </a:r>
            <a:r>
              <a:rPr lang="en-GB" sz="1400" i="1"/>
              <a:t>Frontiers in psychology</a:t>
            </a:r>
            <a:r>
              <a:rPr lang="en-GB" sz="1400"/>
              <a:t>, 15. Available at: https://doi.org/10.3389/fpsyg.2024.1371936.</a:t>
            </a:r>
            <a:endParaRPr/>
          </a:p>
          <a:p>
            <a:pPr marL="342900" lvl="0" indent="-342900" algn="just" rtl="0">
              <a:lnSpc>
                <a:spcPct val="100000"/>
              </a:lnSpc>
              <a:spcBef>
                <a:spcPts val="280"/>
              </a:spcBef>
              <a:spcAft>
                <a:spcPts val="0"/>
              </a:spcAft>
              <a:buClr>
                <a:srgbClr val="002060"/>
              </a:buClr>
              <a:buSzPts val="1400"/>
              <a:buChar char="•"/>
            </a:pPr>
            <a:r>
              <a:rPr lang="en-GB" sz="1400"/>
              <a:t>Manandi, D., Tu, Q., Hafiz, N., Raeside, R., Redfern, J. and Hyun, K. (2023) ‘The evaluation of the Plan-Do-Study-Act cycles for a healthcare quality improvement intervention in primary care’, </a:t>
            </a:r>
            <a:r>
              <a:rPr lang="en-GB" sz="1400" i="1"/>
              <a:t>Australian Journal of Primary Health</a:t>
            </a:r>
            <a:r>
              <a:rPr lang="en-GB" sz="1400"/>
              <a:t>, 30(1). Available at: https://doi.org/10.1071/PY23123.</a:t>
            </a:r>
            <a:endParaRPr/>
          </a:p>
          <a:p>
            <a:pPr marL="342900" lvl="0" indent="-342900" algn="just" rtl="0">
              <a:lnSpc>
                <a:spcPct val="100000"/>
              </a:lnSpc>
              <a:spcBef>
                <a:spcPts val="280"/>
              </a:spcBef>
              <a:spcAft>
                <a:spcPts val="0"/>
              </a:spcAft>
              <a:buClr>
                <a:srgbClr val="002060"/>
              </a:buClr>
              <a:buSzPts val="1400"/>
              <a:buChar char="•"/>
            </a:pPr>
            <a:r>
              <a:rPr lang="en-GB" sz="1400"/>
              <a:t>Mannion, R. and Davies, H. (2018) ‘Understanding Organisational Culture for Healthcare Quality Improvement’, </a:t>
            </a:r>
            <a:r>
              <a:rPr lang="en-GB" sz="1400" i="1"/>
              <a:t>British Medical Journal</a:t>
            </a:r>
            <a:r>
              <a:rPr lang="en-GB" sz="1400"/>
              <a:t>, 363(363), pp. 1–4. Available at: https://doi.org/10.1136/bmj.k4907.</a:t>
            </a:r>
            <a:endParaRPr/>
          </a:p>
          <a:p>
            <a:pPr marL="342900" lvl="0" indent="-342900" algn="just" rtl="0">
              <a:lnSpc>
                <a:spcPct val="100000"/>
              </a:lnSpc>
              <a:spcBef>
                <a:spcPts val="280"/>
              </a:spcBef>
              <a:spcAft>
                <a:spcPts val="0"/>
              </a:spcAft>
              <a:buClr>
                <a:srgbClr val="002060"/>
              </a:buClr>
              <a:buSzPts val="1400"/>
              <a:buChar char="•"/>
            </a:pPr>
            <a:r>
              <a:rPr lang="en-GB" sz="1400"/>
              <a:t>Miller, R., Brown, H. and Mangan, C. (2016) </a:t>
            </a:r>
            <a:r>
              <a:rPr lang="en-GB" sz="1400" i="1"/>
              <a:t>Integrated Care in Action : a Practical Guide for Health, Social Care and Housing Support</a:t>
            </a:r>
            <a:r>
              <a:rPr lang="en-GB" sz="1400"/>
              <a:t>. Jessica Kingsley Publishers.</a:t>
            </a:r>
            <a:endParaRPr/>
          </a:p>
          <a:p>
            <a:pPr marL="342900" lvl="0" indent="-342900" algn="just" rtl="0">
              <a:lnSpc>
                <a:spcPct val="100000"/>
              </a:lnSpc>
              <a:spcBef>
                <a:spcPts val="280"/>
              </a:spcBef>
              <a:spcAft>
                <a:spcPts val="0"/>
              </a:spcAft>
              <a:buClr>
                <a:srgbClr val="002060"/>
              </a:buClr>
              <a:buSzPts val="1400"/>
              <a:buChar char="•"/>
            </a:pPr>
            <a:r>
              <a:rPr lang="en-GB" sz="1400"/>
              <a:t>Nguyen, N.P., Hang, N.T.T., Hiep, N. and Flynn, O. (2023) ‘Does Transformational Leadership Influence Organisational Culture and Organisational performance: Empirical Evidence from an Emerging Country’, </a:t>
            </a:r>
            <a:r>
              <a:rPr lang="en-GB" sz="1400" i="1"/>
              <a:t>IIMB Management Review</a:t>
            </a:r>
            <a:r>
              <a:rPr lang="en-GB" sz="1400"/>
              <a:t>, 35(4), pp. 382–392. Available at: https://doi.org/10.1016/j.iimb.2023.10.001.</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5"/>
          <p:cNvSpPr txBox="1">
            <a:spLocks noGrp="1"/>
          </p:cNvSpPr>
          <p:nvPr>
            <p:ph type="title"/>
          </p:nvPr>
        </p:nvSpPr>
        <p:spPr>
          <a:xfrm>
            <a:off x="501445" y="246459"/>
            <a:ext cx="8214852" cy="763526"/>
          </a:xfrm>
          <a:prstGeom prst="rect">
            <a:avLst/>
          </a:prstGeom>
          <a:noFill/>
          <a:ln>
            <a:noFill/>
          </a:ln>
        </p:spPr>
        <p:txBody>
          <a:bodyPr spcFirstLastPara="1" wrap="square" lIns="91425" tIns="45700" rIns="91425" bIns="45700" anchor="ctr" anchorCtr="0">
            <a:normAutofit/>
          </a:bodyPr>
          <a:lstStyle/>
          <a:p>
            <a:pPr marL="0" lvl="0" indent="0" algn="r" rtl="0">
              <a:lnSpc>
                <a:spcPct val="100000"/>
              </a:lnSpc>
              <a:spcBef>
                <a:spcPts val="0"/>
              </a:spcBef>
              <a:spcAft>
                <a:spcPts val="0"/>
              </a:spcAft>
              <a:buClr>
                <a:srgbClr val="002060"/>
              </a:buClr>
              <a:buSzPts val="3600"/>
              <a:buFont typeface="Arial"/>
              <a:buNone/>
            </a:pPr>
            <a:r>
              <a:rPr lang="en-GB" b="1">
                <a:latin typeface="Arial"/>
                <a:ea typeface="Arial"/>
                <a:cs typeface="Arial"/>
                <a:sym typeface="Arial"/>
              </a:rPr>
              <a:t>References (contd.)</a:t>
            </a:r>
            <a:endParaRPr/>
          </a:p>
        </p:txBody>
      </p:sp>
      <p:sp>
        <p:nvSpPr>
          <p:cNvPr id="191" name="Google Shape;191;p15"/>
          <p:cNvSpPr txBox="1">
            <a:spLocks noGrp="1"/>
          </p:cNvSpPr>
          <p:nvPr>
            <p:ph type="body" idx="1"/>
          </p:nvPr>
        </p:nvSpPr>
        <p:spPr>
          <a:xfrm>
            <a:off x="167951" y="1187246"/>
            <a:ext cx="8826759" cy="3956254"/>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00000"/>
              </a:lnSpc>
              <a:spcBef>
                <a:spcPts val="0"/>
              </a:spcBef>
              <a:spcAft>
                <a:spcPts val="0"/>
              </a:spcAft>
              <a:buClr>
                <a:srgbClr val="002060"/>
              </a:buClr>
              <a:buSzPts val="1400"/>
              <a:buChar char="•"/>
            </a:pPr>
            <a:r>
              <a:rPr lang="en-GB" sz="1400">
                <a:latin typeface="Arial"/>
                <a:ea typeface="Arial"/>
                <a:cs typeface="Arial"/>
                <a:sym typeface="Arial"/>
              </a:rPr>
              <a:t>NHS England (2021) </a:t>
            </a:r>
            <a:r>
              <a:rPr lang="en-GB" sz="1400" i="1">
                <a:latin typeface="Arial"/>
                <a:ea typeface="Arial"/>
                <a:cs typeface="Arial"/>
                <a:sym typeface="Arial"/>
              </a:rPr>
              <a:t>Plan, Do, Study, Act (PDSA) Cycles and the Model for Improvement</a:t>
            </a:r>
            <a:r>
              <a:rPr lang="en-GB" sz="1400">
                <a:latin typeface="Arial"/>
                <a:ea typeface="Arial"/>
                <a:cs typeface="Arial"/>
                <a:sym typeface="Arial"/>
              </a:rPr>
              <a:t>. UK: NHS England. Available at: https://aqua.nhs.uk/wp-content/uploads/2023/07/qsir-pdsa-cycles-model-for-improvement.pdf (Accessed: 26 June 2026).</a:t>
            </a:r>
            <a:endParaRPr/>
          </a:p>
          <a:p>
            <a:pPr marL="342900" lvl="0" indent="-342900" algn="just" rtl="0">
              <a:lnSpc>
                <a:spcPct val="100000"/>
              </a:lnSpc>
              <a:spcBef>
                <a:spcPts val="280"/>
              </a:spcBef>
              <a:spcAft>
                <a:spcPts val="0"/>
              </a:spcAft>
              <a:buClr>
                <a:srgbClr val="002060"/>
              </a:buClr>
              <a:buSzPts val="1400"/>
              <a:buChar char="•"/>
            </a:pPr>
            <a:r>
              <a:rPr lang="en-GB" sz="1400">
                <a:latin typeface="Arial"/>
                <a:ea typeface="Arial"/>
                <a:cs typeface="Arial"/>
                <a:sym typeface="Arial"/>
              </a:rPr>
              <a:t>NMC (2018) </a:t>
            </a:r>
            <a:r>
              <a:rPr lang="en-GB" sz="1400" i="1">
                <a:latin typeface="Arial"/>
                <a:ea typeface="Arial"/>
                <a:cs typeface="Arial"/>
                <a:sym typeface="Arial"/>
              </a:rPr>
              <a:t>The Code Professional Standards of Practice and Behaviour for Nurses and Midwives Nursing and Midwifery Council</a:t>
            </a:r>
            <a:r>
              <a:rPr lang="en-GB" sz="1400">
                <a:latin typeface="Arial"/>
                <a:ea typeface="Arial"/>
                <a:cs typeface="Arial"/>
                <a:sym typeface="Arial"/>
              </a:rPr>
              <a:t>, </a:t>
            </a:r>
            <a:r>
              <a:rPr lang="en-GB" sz="1400" i="1">
                <a:latin typeface="Arial"/>
                <a:ea typeface="Arial"/>
                <a:cs typeface="Arial"/>
                <a:sym typeface="Arial"/>
              </a:rPr>
              <a:t>Nursing and Midwifery Council</a:t>
            </a:r>
            <a:r>
              <a:rPr lang="en-GB" sz="1400">
                <a:latin typeface="Arial"/>
                <a:ea typeface="Arial"/>
                <a:cs typeface="Arial"/>
                <a:sym typeface="Arial"/>
              </a:rPr>
              <a:t>. London: Nursing and Midwifery Council. Available at: https://www.nmc.org.uk/globalassets/sitedocuments/nmc-publications/nmc-code.pdf (Accessed: 26 June 2026).</a:t>
            </a:r>
            <a:endParaRPr/>
          </a:p>
          <a:p>
            <a:pPr marL="342900" lvl="0" indent="-342900" algn="just" rtl="0">
              <a:lnSpc>
                <a:spcPct val="100000"/>
              </a:lnSpc>
              <a:spcBef>
                <a:spcPts val="280"/>
              </a:spcBef>
              <a:spcAft>
                <a:spcPts val="0"/>
              </a:spcAft>
              <a:buClr>
                <a:srgbClr val="002060"/>
              </a:buClr>
              <a:buSzPts val="1400"/>
              <a:buChar char="•"/>
            </a:pPr>
            <a:r>
              <a:rPr lang="en-GB" sz="1400">
                <a:latin typeface="Arial"/>
                <a:ea typeface="Arial"/>
                <a:cs typeface="Arial"/>
                <a:sym typeface="Arial"/>
              </a:rPr>
              <a:t>Parr, J.M., Bell, J. and Koziol-McLain, J. (2018) ‘Evaluating fundamentals of care: The development of a unit-level quality measurement and improvement programme’, </a:t>
            </a:r>
            <a:r>
              <a:rPr lang="en-GB" sz="1400" i="1">
                <a:latin typeface="Arial"/>
                <a:ea typeface="Arial"/>
                <a:cs typeface="Arial"/>
                <a:sym typeface="Arial"/>
              </a:rPr>
              <a:t>Journal of Clinical Nursing</a:t>
            </a:r>
            <a:r>
              <a:rPr lang="en-GB" sz="1400">
                <a:latin typeface="Arial"/>
                <a:ea typeface="Arial"/>
                <a:cs typeface="Arial"/>
                <a:sym typeface="Arial"/>
              </a:rPr>
              <a:t>, 27(11-12), pp. 2360–2372. Available at: https://doi.org/10.1111/jocn.14250.</a:t>
            </a:r>
            <a:endParaRPr/>
          </a:p>
          <a:p>
            <a:pPr marL="342900" lvl="0" indent="-342900" algn="just" rtl="0">
              <a:lnSpc>
                <a:spcPct val="100000"/>
              </a:lnSpc>
              <a:spcBef>
                <a:spcPts val="280"/>
              </a:spcBef>
              <a:spcAft>
                <a:spcPts val="0"/>
              </a:spcAft>
              <a:buClr>
                <a:srgbClr val="002060"/>
              </a:buClr>
              <a:buSzPts val="1400"/>
              <a:buChar char="•"/>
            </a:pPr>
            <a:r>
              <a:rPr lang="en-GB" sz="1400">
                <a:latin typeface="Arial"/>
                <a:ea typeface="Arial"/>
                <a:cs typeface="Arial"/>
                <a:sym typeface="Arial"/>
              </a:rPr>
              <a:t>Shiver, J.M. and Cantiello, J. (2015) </a:t>
            </a:r>
            <a:r>
              <a:rPr lang="en-GB" sz="1400" i="1">
                <a:latin typeface="Arial"/>
                <a:ea typeface="Arial"/>
                <a:cs typeface="Arial"/>
                <a:sym typeface="Arial"/>
              </a:rPr>
              <a:t>Managing Integrated Health Care Delivery Systems</a:t>
            </a:r>
            <a:r>
              <a:rPr lang="en-GB" sz="1400">
                <a:latin typeface="Arial"/>
                <a:ea typeface="Arial"/>
                <a:cs typeface="Arial"/>
                <a:sym typeface="Arial"/>
              </a:rPr>
              <a:t>. Jones &amp; Bartlett Learning.</a:t>
            </a:r>
            <a:endParaRPr/>
          </a:p>
          <a:p>
            <a:pPr marL="342900" lvl="0" indent="-342900" algn="just" rtl="0">
              <a:lnSpc>
                <a:spcPct val="100000"/>
              </a:lnSpc>
              <a:spcBef>
                <a:spcPts val="280"/>
              </a:spcBef>
              <a:spcAft>
                <a:spcPts val="0"/>
              </a:spcAft>
              <a:buClr>
                <a:srgbClr val="002060"/>
              </a:buClr>
              <a:buSzPts val="1400"/>
              <a:buChar char="•"/>
            </a:pPr>
            <a:r>
              <a:rPr lang="en-GB" sz="1400">
                <a:latin typeface="Arial"/>
                <a:ea typeface="Arial"/>
                <a:cs typeface="Arial"/>
                <a:sym typeface="Arial"/>
              </a:rPr>
              <a:t>Smith, J. and Chambers, N. (2019) ‘Mid Staffordshire: a Case Study of Failed Governance and Leadership?’, </a:t>
            </a:r>
            <a:r>
              <a:rPr lang="en-GB" sz="1400" i="1">
                <a:latin typeface="Arial"/>
                <a:ea typeface="Arial"/>
                <a:cs typeface="Arial"/>
                <a:sym typeface="Arial"/>
              </a:rPr>
              <a:t>The Political Quarterly</a:t>
            </a:r>
            <a:r>
              <a:rPr lang="en-GB" sz="1400">
                <a:latin typeface="Arial"/>
                <a:ea typeface="Arial"/>
                <a:cs typeface="Arial"/>
                <a:sym typeface="Arial"/>
              </a:rPr>
              <a:t>, 90(2), pp. 194–201. Available at: https://doi.org/10.1111/1467-923x.12698.</a:t>
            </a:r>
            <a:endParaRPr/>
          </a:p>
          <a:p>
            <a:pPr marL="342900" lvl="0" indent="-342900" algn="just" rtl="0">
              <a:lnSpc>
                <a:spcPct val="100000"/>
              </a:lnSpc>
              <a:spcBef>
                <a:spcPts val="280"/>
              </a:spcBef>
              <a:spcAft>
                <a:spcPts val="0"/>
              </a:spcAft>
              <a:buClr>
                <a:srgbClr val="002060"/>
              </a:buClr>
              <a:buSzPts val="1400"/>
              <a:buChar char="•"/>
            </a:pPr>
            <a:r>
              <a:rPr lang="en-GB" sz="1400">
                <a:latin typeface="Arial"/>
                <a:ea typeface="Arial"/>
                <a:cs typeface="Arial"/>
                <a:sym typeface="Arial"/>
              </a:rPr>
              <a:t>Wiegmann, D.A., J. Wood, L., N. Cohen, T. and Shappell, S.A. (2022) ‘Understanding the “Swiss cheese model” and its application to patient safety’, </a:t>
            </a:r>
            <a:r>
              <a:rPr lang="en-GB" sz="1400" i="1">
                <a:latin typeface="Arial"/>
                <a:ea typeface="Arial"/>
                <a:cs typeface="Arial"/>
                <a:sym typeface="Arial"/>
              </a:rPr>
              <a:t>Journal of Patient Safety</a:t>
            </a:r>
            <a:r>
              <a:rPr lang="en-GB" sz="1400">
                <a:latin typeface="Arial"/>
                <a:ea typeface="Arial"/>
                <a:cs typeface="Arial"/>
                <a:sym typeface="Arial"/>
              </a:rPr>
              <a:t>, 18(2), pp. 119–123. Available at: https://www.ncbi.nlm.nih.gov/pmc/articles/PMC8514562/ (Accessed: 26 June 2026).</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pic>
        <p:nvPicPr>
          <p:cNvPr id="197" name="Google Shape;197;p16" descr="Stethoscope with Thank You Card Symbolizing Appreciation and Gratitude ..."/>
          <p:cNvPicPr preferRelativeResize="0"/>
          <p:nvPr/>
        </p:nvPicPr>
        <p:blipFill rotWithShape="1">
          <a:blip r:embed="rId3">
            <a:alphaModFix/>
          </a:blip>
          <a:srcRect/>
          <a:stretch/>
        </p:blipFill>
        <p:spPr>
          <a:xfrm>
            <a:off x="1863893" y="1093928"/>
            <a:ext cx="5805870" cy="3868161"/>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2300</Words>
  <Application>Microsoft Office PowerPoint</Application>
  <PresentationFormat>On-screen Show (16:9)</PresentationFormat>
  <Paragraphs>87</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Name of Students: Sona Jandi Sila Student Numbers: 2216032 Module Code: LCHS7006 Module Title: Quality Assurance and Service Improvements Lecturer’s Name: Christopher Mafuva Assignment Title: Mid Staffordshire NHS Foundation Trust Case Study</vt:lpstr>
      <vt:lpstr>Introduction </vt:lpstr>
      <vt:lpstr>Identification of root causes</vt:lpstr>
      <vt:lpstr>Explanation of Lewin’s change model</vt:lpstr>
      <vt:lpstr>Explanation of PDSA framework</vt:lpstr>
      <vt:lpstr>Discussion of policy issues </vt:lpstr>
      <vt:lpstr>Discussion of policy issues </vt:lpstr>
      <vt:lpstr>Impact of root causes </vt:lpstr>
      <vt:lpstr>Impact of root causes and organisational issues </vt:lpstr>
      <vt:lpstr>Conclusion</vt:lpstr>
      <vt:lpstr>Recommendations </vt:lpstr>
      <vt:lpstr>References</vt:lpstr>
      <vt:lpstr>References</vt:lpstr>
      <vt:lpstr>References (contd.)</vt:lpstr>
      <vt:lpstr>References (contd.)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of Students: Student Numbers: Module Code: LCHS7006 Module Title: Quality Assurance and Service Improvements Lecturer’s Name: Dilhara Mampitiya and Christopher Mafuva Assignment Title: Mid Staffordshire NHS Foundation Trust Case Study</dc:title>
  <cp:lastModifiedBy>Sona Jandi</cp:lastModifiedBy>
  <cp:revision>3</cp:revision>
  <dcterms:created xsi:type="dcterms:W3CDTF">2017-08-01T15:40:51Z</dcterms:created>
  <dcterms:modified xsi:type="dcterms:W3CDTF">2026-07-15T11:32:52Z</dcterms:modified>
</cp:coreProperties>
</file>