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40"/>
  </p:notesMasterIdLst>
  <p:sldIdLst>
    <p:sldId id="621" r:id="rId4"/>
    <p:sldId id="389" r:id="rId5"/>
    <p:sldId id="628" r:id="rId6"/>
    <p:sldId id="629" r:id="rId7"/>
    <p:sldId id="397" r:id="rId8"/>
    <p:sldId id="630" r:id="rId9"/>
    <p:sldId id="645" r:id="rId10"/>
    <p:sldId id="631" r:id="rId11"/>
    <p:sldId id="632" r:id="rId12"/>
    <p:sldId id="633" r:id="rId13"/>
    <p:sldId id="634" r:id="rId14"/>
    <p:sldId id="635" r:id="rId15"/>
    <p:sldId id="636" r:id="rId16"/>
    <p:sldId id="637" r:id="rId17"/>
    <p:sldId id="622" r:id="rId18"/>
    <p:sldId id="280" r:id="rId19"/>
    <p:sldId id="639" r:id="rId20"/>
    <p:sldId id="640" r:id="rId21"/>
    <p:sldId id="641" r:id="rId22"/>
    <p:sldId id="624" r:id="rId23"/>
    <p:sldId id="404" r:id="rId24"/>
    <p:sldId id="406" r:id="rId25"/>
    <p:sldId id="408" r:id="rId26"/>
    <p:sldId id="410" r:id="rId27"/>
    <p:sldId id="412" r:id="rId28"/>
    <p:sldId id="414" r:id="rId29"/>
    <p:sldId id="646" r:id="rId30"/>
    <p:sldId id="642" r:id="rId31"/>
    <p:sldId id="644" r:id="rId32"/>
    <p:sldId id="643" r:id="rId33"/>
    <p:sldId id="396" r:id="rId34"/>
    <p:sldId id="393" r:id="rId35"/>
    <p:sldId id="390" r:id="rId36"/>
    <p:sldId id="394" r:id="rId37"/>
    <p:sldId id="647" r:id="rId38"/>
    <p:sldId id="392" r:id="rId3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10" autoAdjust="0"/>
    <p:restoredTop sz="51332" autoAdjust="0"/>
  </p:normalViewPr>
  <p:slideViewPr>
    <p:cSldViewPr>
      <p:cViewPr varScale="1">
        <p:scale>
          <a:sx n="114" d="100"/>
          <a:sy n="114" d="100"/>
        </p:scale>
        <p:origin x="1476"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17E91A1E-6A64-42A7-A209-3AFA62F6EDA0}" type="datetimeFigureOut">
              <a:rPr lang="en-GB"/>
              <a:pPr>
                <a:defRPr/>
              </a:pPr>
              <a:t>08/07/2023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B691804-FF78-4E11-B8BE-B5CBC3CAFBA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2DF9E38F-D219-4926-83FF-2CBA21A73ACF}"/>
              </a:ext>
            </a:extLst>
          </p:cNvPr>
          <p:cNvSpPr>
            <a:spLocks noGrp="1" noRot="1" noChangeAspect="1" noTextEdit="1"/>
          </p:cNvSpPr>
          <p:nvPr>
            <p:ph type="sldImg"/>
          </p:nvPr>
        </p:nvSpPr>
        <p:spPr>
          <a:ln>
            <a:solidFill>
              <a:srgbClr val="000000"/>
            </a:solidFill>
            <a:miter lim="800000"/>
            <a:headEnd/>
            <a:tailEnd/>
          </a:ln>
        </p:spPr>
      </p:sp>
      <p:sp>
        <p:nvSpPr>
          <p:cNvPr id="13315" name="Notes Placeholder 2">
            <a:extLst>
              <a:ext uri="{FF2B5EF4-FFF2-40B4-BE49-F238E27FC236}">
                <a16:creationId xmlns:a16="http://schemas.microsoft.com/office/drawing/2014/main" id="{661FDDC3-E46C-47E6-95AE-BBA1C6F0BA7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13316" name="Slide Number Placeholder 3">
            <a:extLst>
              <a:ext uri="{FF2B5EF4-FFF2-40B4-BE49-F238E27FC236}">
                <a16:creationId xmlns:a16="http://schemas.microsoft.com/office/drawing/2014/main" id="{5208372D-6815-4289-9309-965EE31930D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0539A2AB-95AD-4750-9764-B4134618D1E0}"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5</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2DF9E38F-D219-4926-83FF-2CBA21A73ACF}"/>
              </a:ext>
            </a:extLst>
          </p:cNvPr>
          <p:cNvSpPr>
            <a:spLocks noGrp="1" noRot="1" noChangeAspect="1" noTextEdit="1"/>
          </p:cNvSpPr>
          <p:nvPr>
            <p:ph type="sldImg"/>
          </p:nvPr>
        </p:nvSpPr>
        <p:spPr>
          <a:ln>
            <a:solidFill>
              <a:srgbClr val="000000"/>
            </a:solidFill>
            <a:miter lim="800000"/>
            <a:headEnd/>
            <a:tailEnd/>
          </a:ln>
        </p:spPr>
      </p:sp>
      <p:sp>
        <p:nvSpPr>
          <p:cNvPr id="13315" name="Notes Placeholder 2">
            <a:extLst>
              <a:ext uri="{FF2B5EF4-FFF2-40B4-BE49-F238E27FC236}">
                <a16:creationId xmlns:a16="http://schemas.microsoft.com/office/drawing/2014/main" id="{661FDDC3-E46C-47E6-95AE-BBA1C6F0BA7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13316" name="Slide Number Placeholder 3">
            <a:extLst>
              <a:ext uri="{FF2B5EF4-FFF2-40B4-BE49-F238E27FC236}">
                <a16:creationId xmlns:a16="http://schemas.microsoft.com/office/drawing/2014/main" id="{5208372D-6815-4289-9309-965EE31930D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0539A2AB-95AD-4750-9764-B4134618D1E0}"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6</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extLst>
      <p:ext uri="{BB962C8B-B14F-4D97-AF65-F5344CB8AC3E}">
        <p14:creationId xmlns:p14="http://schemas.microsoft.com/office/powerpoint/2010/main" val="2930778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C3635231-9202-42C1-BA57-0D9AB280AD17}"/>
              </a:ext>
            </a:extLst>
          </p:cNvPr>
          <p:cNvSpPr>
            <a:spLocks noGrp="1" noRot="1" noChangeAspect="1" noTextEdit="1"/>
          </p:cNvSpPr>
          <p:nvPr>
            <p:ph type="sldImg"/>
          </p:nvPr>
        </p:nvSpPr>
        <p:spPr>
          <a:ln>
            <a:solidFill>
              <a:srgbClr val="000000"/>
            </a:solidFill>
            <a:miter lim="800000"/>
            <a:headEnd/>
            <a:tailEnd/>
          </a:ln>
        </p:spPr>
      </p:sp>
      <p:sp>
        <p:nvSpPr>
          <p:cNvPr id="34819" name="Notes Placeholder 2">
            <a:extLst>
              <a:ext uri="{FF2B5EF4-FFF2-40B4-BE49-F238E27FC236}">
                <a16:creationId xmlns:a16="http://schemas.microsoft.com/office/drawing/2014/main" id="{F83EBC7A-1656-490E-A3DE-BCF17A7DE52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34820" name="Slide Number Placeholder 3">
            <a:extLst>
              <a:ext uri="{FF2B5EF4-FFF2-40B4-BE49-F238E27FC236}">
                <a16:creationId xmlns:a16="http://schemas.microsoft.com/office/drawing/2014/main" id="{54F90AF1-00B7-43AA-BA17-0E664BE3700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C0E720BC-632B-4A50-BBDB-367ED91D1E48}"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15</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extLst>
      <p:ext uri="{BB962C8B-B14F-4D97-AF65-F5344CB8AC3E}">
        <p14:creationId xmlns:p14="http://schemas.microsoft.com/office/powerpoint/2010/main" val="4198654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3926CAF7-8675-44D9-A02B-F67925F1CB2C}"/>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488457C7-CB6E-464F-8B0F-AF2C8D533546}"/>
              </a:ext>
            </a:extLst>
          </p:cNvPr>
          <p:cNvSpPr>
            <a:spLocks noGrp="1" noChangeArrowheads="1"/>
          </p:cNvSpPr>
          <p:nvPr>
            <p:ph type="body" idx="1"/>
          </p:nvPr>
        </p:nvSpPr>
        <p:spPr>
          <a:noFill/>
        </p:spPr>
        <p:txBody>
          <a:bodyPr/>
          <a:lstStyle/>
          <a:p>
            <a:endParaRPr lang="en-GB" altLang="en-US" dirty="0"/>
          </a:p>
        </p:txBody>
      </p:sp>
      <p:sp>
        <p:nvSpPr>
          <p:cNvPr id="38916" name="Slide Number Placeholder 3">
            <a:extLst>
              <a:ext uri="{FF2B5EF4-FFF2-40B4-BE49-F238E27FC236}">
                <a16:creationId xmlns:a16="http://schemas.microsoft.com/office/drawing/2014/main" id="{E775A317-4B90-4AC2-BC69-96E8BC6B363C}"/>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961AD73-05AB-41C3-A112-6C804F00DC3A}" type="slidenum">
              <a:rPr lang="en-GB" altLang="en-US" smtClean="0"/>
              <a:pPr/>
              <a:t>16</a:t>
            </a:fld>
            <a:endParaRPr lang="en-GB" altLang="en-US"/>
          </a:p>
        </p:txBody>
      </p:sp>
    </p:spTree>
    <p:extLst>
      <p:ext uri="{BB962C8B-B14F-4D97-AF65-F5344CB8AC3E}">
        <p14:creationId xmlns:p14="http://schemas.microsoft.com/office/powerpoint/2010/main" val="90090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2DF9E38F-D219-4926-83FF-2CBA21A73ACF}"/>
              </a:ext>
            </a:extLst>
          </p:cNvPr>
          <p:cNvSpPr>
            <a:spLocks noGrp="1" noRot="1" noChangeAspect="1" noTextEdit="1"/>
          </p:cNvSpPr>
          <p:nvPr>
            <p:ph type="sldImg"/>
          </p:nvPr>
        </p:nvSpPr>
        <p:spPr>
          <a:ln>
            <a:solidFill>
              <a:srgbClr val="000000"/>
            </a:solidFill>
            <a:miter lim="800000"/>
            <a:headEnd/>
            <a:tailEnd/>
          </a:ln>
        </p:spPr>
      </p:sp>
      <p:sp>
        <p:nvSpPr>
          <p:cNvPr id="13315" name="Notes Placeholder 2">
            <a:extLst>
              <a:ext uri="{FF2B5EF4-FFF2-40B4-BE49-F238E27FC236}">
                <a16:creationId xmlns:a16="http://schemas.microsoft.com/office/drawing/2014/main" id="{661FDDC3-E46C-47E6-95AE-BBA1C6F0BA7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13316" name="Slide Number Placeholder 3">
            <a:extLst>
              <a:ext uri="{FF2B5EF4-FFF2-40B4-BE49-F238E27FC236}">
                <a16:creationId xmlns:a16="http://schemas.microsoft.com/office/drawing/2014/main" id="{5208372D-6815-4289-9309-965EE31930D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0539A2AB-95AD-4750-9764-B4134618D1E0}"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20</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extLst>
      <p:ext uri="{BB962C8B-B14F-4D97-AF65-F5344CB8AC3E}">
        <p14:creationId xmlns:p14="http://schemas.microsoft.com/office/powerpoint/2010/main" val="3291509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D48FF0DF-EA78-451F-82AF-A24ED660CBEE}"/>
              </a:ext>
            </a:extLst>
          </p:cNvPr>
          <p:cNvSpPr>
            <a:spLocks noGrp="1" noRot="1" noChangeAspect="1" noTextEdit="1"/>
          </p:cNvSpPr>
          <p:nvPr>
            <p:ph type="sldImg"/>
          </p:nvPr>
        </p:nvSpPr>
        <p:spPr>
          <a:ln>
            <a:solidFill>
              <a:srgbClr val="000000"/>
            </a:solidFill>
            <a:miter lim="800000"/>
            <a:headEnd/>
            <a:tailEnd/>
          </a:ln>
        </p:spPr>
      </p:sp>
      <p:sp>
        <p:nvSpPr>
          <p:cNvPr id="20483" name="Notes Placeholder 2">
            <a:extLst>
              <a:ext uri="{FF2B5EF4-FFF2-40B4-BE49-F238E27FC236}">
                <a16:creationId xmlns:a16="http://schemas.microsoft.com/office/drawing/2014/main" id="{A1D27E9B-DBEB-42F9-914E-B55B7D7B0E7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20484" name="Slide Number Placeholder 3">
            <a:extLst>
              <a:ext uri="{FF2B5EF4-FFF2-40B4-BE49-F238E27FC236}">
                <a16:creationId xmlns:a16="http://schemas.microsoft.com/office/drawing/2014/main" id="{18E6EAC8-1936-4C0D-96A8-B2DFADD6970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0E9E7EF0-4C8A-484A-B2CC-781EC165E34C}"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21</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A3F465E-7C0A-43C6-AC94-BD9A73A83213}"/>
              </a:ext>
            </a:extLst>
          </p:cNvPr>
          <p:cNvSpPr>
            <a:spLocks noGrp="1" noRot="1" noChangeAspect="1" noTextEdit="1"/>
          </p:cNvSpPr>
          <p:nvPr>
            <p:ph type="sldImg"/>
          </p:nvPr>
        </p:nvSpPr>
        <p:spPr>
          <a:ln>
            <a:solidFill>
              <a:srgbClr val="000000"/>
            </a:solidFill>
            <a:miter lim="800000"/>
            <a:headEnd/>
            <a:tailEnd/>
          </a:ln>
        </p:spPr>
      </p:sp>
      <p:sp>
        <p:nvSpPr>
          <p:cNvPr id="22531" name="Notes Placeholder 2">
            <a:extLst>
              <a:ext uri="{FF2B5EF4-FFF2-40B4-BE49-F238E27FC236}">
                <a16:creationId xmlns:a16="http://schemas.microsoft.com/office/drawing/2014/main" id="{42FAE647-E8A5-44CA-B20F-4709514428A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22532" name="Slide Number Placeholder 3">
            <a:extLst>
              <a:ext uri="{FF2B5EF4-FFF2-40B4-BE49-F238E27FC236}">
                <a16:creationId xmlns:a16="http://schemas.microsoft.com/office/drawing/2014/main" id="{E54B70BA-88ED-42BB-B1EE-DD3E00D2599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6BE4A3EB-13BD-471B-88B5-9BE588F0FC7C}"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22</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1884F599-7DAD-44A4-A17F-E305AC731771}"/>
              </a:ext>
            </a:extLst>
          </p:cNvPr>
          <p:cNvSpPr>
            <a:spLocks noGrp="1" noRot="1" noChangeAspect="1" noTextEdit="1"/>
          </p:cNvSpPr>
          <p:nvPr>
            <p:ph type="sldImg"/>
          </p:nvPr>
        </p:nvSpPr>
        <p:spPr>
          <a:ln>
            <a:solidFill>
              <a:srgbClr val="000000"/>
            </a:solidFill>
            <a:miter lim="800000"/>
            <a:headEnd/>
            <a:tailEnd/>
          </a:ln>
        </p:spPr>
      </p:sp>
      <p:sp>
        <p:nvSpPr>
          <p:cNvPr id="24579" name="Notes Placeholder 2">
            <a:extLst>
              <a:ext uri="{FF2B5EF4-FFF2-40B4-BE49-F238E27FC236}">
                <a16:creationId xmlns:a16="http://schemas.microsoft.com/office/drawing/2014/main" id="{41DA8C53-585B-4539-9AE2-D2A2A981869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24580" name="Slide Number Placeholder 3">
            <a:extLst>
              <a:ext uri="{FF2B5EF4-FFF2-40B4-BE49-F238E27FC236}">
                <a16:creationId xmlns:a16="http://schemas.microsoft.com/office/drawing/2014/main" id="{EF7E759E-19E6-4C02-B59D-9646C4F3811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18F867DA-D2D8-48D7-8F80-E1E8DA0F4055}"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23</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217D9307-01CE-495C-AC69-2A596027259C}"/>
              </a:ext>
            </a:extLst>
          </p:cNvPr>
          <p:cNvSpPr>
            <a:spLocks noGrp="1" noRot="1" noChangeAspect="1" noTextEdit="1"/>
          </p:cNvSpPr>
          <p:nvPr>
            <p:ph type="sldImg"/>
          </p:nvPr>
        </p:nvSpPr>
        <p:spPr>
          <a:ln>
            <a:solidFill>
              <a:srgbClr val="000000"/>
            </a:solidFill>
            <a:miter lim="800000"/>
            <a:headEnd/>
            <a:tailEnd/>
          </a:ln>
        </p:spPr>
      </p:sp>
      <p:sp>
        <p:nvSpPr>
          <p:cNvPr id="26627" name="Notes Placeholder 2">
            <a:extLst>
              <a:ext uri="{FF2B5EF4-FFF2-40B4-BE49-F238E27FC236}">
                <a16:creationId xmlns:a16="http://schemas.microsoft.com/office/drawing/2014/main" id="{3871034E-3159-40C6-84CB-D0F55F0E13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26628" name="Slide Number Placeholder 3">
            <a:extLst>
              <a:ext uri="{FF2B5EF4-FFF2-40B4-BE49-F238E27FC236}">
                <a16:creationId xmlns:a16="http://schemas.microsoft.com/office/drawing/2014/main" id="{ABCBF57F-5F25-4EED-962C-CE9CEE895B4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E4B8BD30-345C-4944-A438-233FBEAC68A3}"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24</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DAD4B74C-FB1A-4A54-8580-D9D1A44598B3}"/>
              </a:ext>
            </a:extLst>
          </p:cNvPr>
          <p:cNvSpPr>
            <a:spLocks noGrp="1" noRot="1" noChangeAspect="1" noTextEdit="1"/>
          </p:cNvSpPr>
          <p:nvPr>
            <p:ph type="sldImg"/>
          </p:nvPr>
        </p:nvSpPr>
        <p:spPr>
          <a:ln>
            <a:solidFill>
              <a:srgbClr val="000000"/>
            </a:solidFill>
            <a:miter lim="800000"/>
            <a:headEnd/>
            <a:tailEnd/>
          </a:ln>
        </p:spPr>
      </p:sp>
      <p:sp>
        <p:nvSpPr>
          <p:cNvPr id="28675" name="Notes Placeholder 2">
            <a:extLst>
              <a:ext uri="{FF2B5EF4-FFF2-40B4-BE49-F238E27FC236}">
                <a16:creationId xmlns:a16="http://schemas.microsoft.com/office/drawing/2014/main" id="{EE4BE8D2-76F3-47B2-98AF-6A66B72125D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28676" name="Slide Number Placeholder 3">
            <a:extLst>
              <a:ext uri="{FF2B5EF4-FFF2-40B4-BE49-F238E27FC236}">
                <a16:creationId xmlns:a16="http://schemas.microsoft.com/office/drawing/2014/main" id="{E1A49A15-8CEA-46F7-BF0E-4DA013DD305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C806AD2B-5689-4D9F-B3C1-969C35B40A08}"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25</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C4AACA31-4B2E-40D4-BAAC-620EC01CCC01}"/>
              </a:ext>
            </a:extLst>
          </p:cNvPr>
          <p:cNvSpPr>
            <a:spLocks noGrp="1" noRot="1" noChangeAspect="1" noTextEdit="1"/>
          </p:cNvSpPr>
          <p:nvPr>
            <p:ph type="sldImg"/>
          </p:nvPr>
        </p:nvSpPr>
        <p:spPr>
          <a:ln>
            <a:solidFill>
              <a:srgbClr val="000000"/>
            </a:solidFill>
            <a:miter lim="800000"/>
            <a:headEnd/>
            <a:tailEnd/>
          </a:ln>
        </p:spPr>
      </p:sp>
      <p:sp>
        <p:nvSpPr>
          <p:cNvPr id="30723" name="Notes Placeholder 2">
            <a:extLst>
              <a:ext uri="{FF2B5EF4-FFF2-40B4-BE49-F238E27FC236}">
                <a16:creationId xmlns:a16="http://schemas.microsoft.com/office/drawing/2014/main" id="{2FAA8A7E-8593-4B4C-B3EE-F84A1288B7D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
        <p:nvSpPr>
          <p:cNvPr id="30724" name="Slide Number Placeholder 3">
            <a:extLst>
              <a:ext uri="{FF2B5EF4-FFF2-40B4-BE49-F238E27FC236}">
                <a16:creationId xmlns:a16="http://schemas.microsoft.com/office/drawing/2014/main" id="{715E8BC4-785B-41A3-B058-40DC663671C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SimSun" panose="02010600030101010101" pitchFamily="2" charset="-122"/>
              </a:defRPr>
            </a:lvl1pPr>
            <a:lvl2pPr marL="742950" indent="-285750">
              <a:spcBef>
                <a:spcPct val="30000"/>
              </a:spcBef>
              <a:defRPr sz="1200">
                <a:solidFill>
                  <a:schemeClr val="tx1"/>
                </a:solidFill>
                <a:latin typeface="Arial" panose="020B0604020202020204" pitchFamily="34" charset="0"/>
                <a:ea typeface="SimSun" panose="02010600030101010101" pitchFamily="2" charset="-122"/>
              </a:defRPr>
            </a:lvl2pPr>
            <a:lvl3pPr marL="1143000" indent="-228600">
              <a:spcBef>
                <a:spcPct val="30000"/>
              </a:spcBef>
              <a:defRPr sz="1200">
                <a:solidFill>
                  <a:schemeClr val="tx1"/>
                </a:solidFill>
                <a:latin typeface="Arial" panose="020B0604020202020204" pitchFamily="34" charset="0"/>
                <a:ea typeface="SimSun" panose="02010600030101010101" pitchFamily="2" charset="-122"/>
              </a:defRPr>
            </a:lvl3pPr>
            <a:lvl4pPr marL="1600200" indent="-228600">
              <a:spcBef>
                <a:spcPct val="30000"/>
              </a:spcBef>
              <a:defRPr sz="1200">
                <a:solidFill>
                  <a:schemeClr val="tx1"/>
                </a:solidFill>
                <a:latin typeface="Arial" panose="020B0604020202020204" pitchFamily="34" charset="0"/>
                <a:ea typeface="SimSun" panose="02010600030101010101" pitchFamily="2" charset="-122"/>
              </a:defRPr>
            </a:lvl4pPr>
            <a:lvl5pPr marL="2057400" indent="-228600">
              <a:spcBef>
                <a:spcPct val="30000"/>
              </a:spcBef>
              <a:defRPr sz="1200">
                <a:solidFill>
                  <a:schemeClr val="tx1"/>
                </a:solidFill>
                <a:latin typeface="Arial" panose="020B0604020202020204" pitchFamily="34" charset="0"/>
                <a:ea typeface="SimSun"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SimSun" panose="02010600030101010101" pitchFamily="2" charset="-122"/>
              </a:defRPr>
            </a:lvl9pPr>
          </a:lstStyle>
          <a:p>
            <a:pPr eaLnBrk="0" hangingPunct="0">
              <a:spcBef>
                <a:spcPct val="0"/>
              </a:spcBef>
            </a:pPr>
            <a:fld id="{B8134F41-C633-4D80-A677-0A4995D89FC0}" type="slidenum">
              <a:rPr lang="en-GB" altLang="en-US">
                <a:latin typeface="Tahoma" panose="020B0604030504040204" pitchFamily="34" charset="0"/>
                <a:ea typeface="华文细黑" panose="02010600040101010101" pitchFamily="2" charset="-122"/>
                <a:cs typeface="Arial" panose="020B0604020202020204" pitchFamily="34" charset="0"/>
              </a:rPr>
              <a:pPr eaLnBrk="0" hangingPunct="0">
                <a:spcBef>
                  <a:spcPct val="0"/>
                </a:spcBef>
              </a:pPr>
              <a:t>26</a:t>
            </a:fld>
            <a:endParaRPr lang="en-GB" altLang="en-US">
              <a:latin typeface="Tahoma" panose="020B0604030504040204" pitchFamily="34" charset="0"/>
              <a:ea typeface="华文细黑" panose="02010600040101010101" pitchFamily="2" charset="-122"/>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6092438-7EE4-4636-9103-C0C8A57CF5D9}"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63152B0-4E52-4965-82E0-BBE352D8EE41}" type="slidenum">
              <a:rPr lang="en-GB" altLang="en-US"/>
              <a:pPr>
                <a:defRPr/>
              </a:pPr>
              <a:t>‹#›</a:t>
            </a:fld>
            <a:endParaRPr lang="en-GB" altLang="en-US"/>
          </a:p>
        </p:txBody>
      </p:sp>
    </p:spTree>
    <p:extLst>
      <p:ext uri="{BB962C8B-B14F-4D97-AF65-F5344CB8AC3E}">
        <p14:creationId xmlns:p14="http://schemas.microsoft.com/office/powerpoint/2010/main" val="4053291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E169DBE-F815-4209-A118-DC7099F385FE}"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65E5B65-DBC1-4AAD-A9F0-6763231A5C21}" type="slidenum">
              <a:rPr lang="en-GB" altLang="en-US"/>
              <a:pPr>
                <a:defRPr/>
              </a:pPr>
              <a:t>‹#›</a:t>
            </a:fld>
            <a:endParaRPr lang="en-GB" altLang="en-US"/>
          </a:p>
        </p:txBody>
      </p:sp>
    </p:spTree>
    <p:extLst>
      <p:ext uri="{BB962C8B-B14F-4D97-AF65-F5344CB8AC3E}">
        <p14:creationId xmlns:p14="http://schemas.microsoft.com/office/powerpoint/2010/main" val="436634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B933D0A-9AF9-4FC5-A54D-8C5CFBAE05F5}"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878A0076-4526-4FA1-B57D-62052302D1FD}" type="slidenum">
              <a:rPr lang="en-GB" altLang="en-US"/>
              <a:pPr>
                <a:defRPr/>
              </a:pPr>
              <a:t>‹#›</a:t>
            </a:fld>
            <a:endParaRPr lang="en-GB" altLang="en-US"/>
          </a:p>
        </p:txBody>
      </p:sp>
    </p:spTree>
    <p:extLst>
      <p:ext uri="{BB962C8B-B14F-4D97-AF65-F5344CB8AC3E}">
        <p14:creationId xmlns:p14="http://schemas.microsoft.com/office/powerpoint/2010/main" val="2214143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9924F442-E04E-4E55-AC02-7420DD22683E}" type="datetime1">
              <a:rPr lang="en-GB"/>
              <a:pPr>
                <a:defRPr/>
              </a:pPr>
              <a:t>08/07/2023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E5A3FBD-B329-48C2-839C-4CD0D0E62EF6}" type="slidenum">
              <a:rPr lang="en-GB" altLang="en-US"/>
              <a:pPr>
                <a:defRPr/>
              </a:pPr>
              <a:t>‹#›</a:t>
            </a:fld>
            <a:endParaRPr lang="en-GB" altLang="en-US"/>
          </a:p>
        </p:txBody>
      </p:sp>
    </p:spTree>
    <p:extLst>
      <p:ext uri="{BB962C8B-B14F-4D97-AF65-F5344CB8AC3E}">
        <p14:creationId xmlns:p14="http://schemas.microsoft.com/office/powerpoint/2010/main" val="962771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946AA24-6785-448A-9B33-4500638632F2}" type="datetime1">
              <a:rPr lang="en-GB"/>
              <a:pPr>
                <a:defRPr/>
              </a:pPr>
              <a:t>08/07/2023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CF97199-F7DF-4DF3-A547-58B5A3F4291A}" type="slidenum">
              <a:rPr lang="en-GB" altLang="en-US"/>
              <a:pPr>
                <a:defRPr/>
              </a:pPr>
              <a:t>‹#›</a:t>
            </a:fld>
            <a:endParaRPr lang="en-GB" altLang="en-US"/>
          </a:p>
        </p:txBody>
      </p:sp>
    </p:spTree>
    <p:extLst>
      <p:ext uri="{BB962C8B-B14F-4D97-AF65-F5344CB8AC3E}">
        <p14:creationId xmlns:p14="http://schemas.microsoft.com/office/powerpoint/2010/main" val="185813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7E7DE3E3-AD0F-4ECB-975B-5A2AF0C82EA9}" type="datetime1">
              <a:rPr lang="en-GB"/>
              <a:pPr>
                <a:defRPr/>
              </a:pPr>
              <a:t>08/07/2023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EC1A894-2A1A-48B2-98CB-3C2E10102BA0}" type="slidenum">
              <a:rPr lang="en-GB" altLang="en-US"/>
              <a:pPr>
                <a:defRPr/>
              </a:pPr>
              <a:t>‹#›</a:t>
            </a:fld>
            <a:endParaRPr lang="en-GB" altLang="en-US"/>
          </a:p>
        </p:txBody>
      </p:sp>
    </p:spTree>
    <p:extLst>
      <p:ext uri="{BB962C8B-B14F-4D97-AF65-F5344CB8AC3E}">
        <p14:creationId xmlns:p14="http://schemas.microsoft.com/office/powerpoint/2010/main" val="149289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A3A4249-34A0-4AAA-B7B4-ECC759B1121A}" type="datetime1">
              <a:rPr lang="en-GB"/>
              <a:pPr>
                <a:defRPr/>
              </a:pPr>
              <a:t>08/07/2023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1353A8D-6BC7-4D3B-BB26-1AA1F7621235}" type="slidenum">
              <a:rPr lang="en-GB" altLang="en-US"/>
              <a:pPr>
                <a:defRPr/>
              </a:pPr>
              <a:t>‹#›</a:t>
            </a:fld>
            <a:endParaRPr lang="en-GB" altLang="en-US"/>
          </a:p>
        </p:txBody>
      </p:sp>
    </p:spTree>
    <p:extLst>
      <p:ext uri="{BB962C8B-B14F-4D97-AF65-F5344CB8AC3E}">
        <p14:creationId xmlns:p14="http://schemas.microsoft.com/office/powerpoint/2010/main" val="1212832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C21520C0-5B4C-4280-8044-2E08FF4019B4}" type="datetime1">
              <a:rPr lang="en-GB"/>
              <a:pPr>
                <a:defRPr/>
              </a:pPr>
              <a:t>08/07/2023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4B9B457F-28A0-4FAE-9F0C-71AB9D9E79C0}" type="slidenum">
              <a:rPr lang="en-GB" altLang="en-US"/>
              <a:pPr>
                <a:defRPr/>
              </a:pPr>
              <a:t>‹#›</a:t>
            </a:fld>
            <a:endParaRPr lang="en-GB" altLang="en-US"/>
          </a:p>
        </p:txBody>
      </p:sp>
    </p:spTree>
    <p:extLst>
      <p:ext uri="{BB962C8B-B14F-4D97-AF65-F5344CB8AC3E}">
        <p14:creationId xmlns:p14="http://schemas.microsoft.com/office/powerpoint/2010/main" val="1680621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B2D6B89-09AC-4741-9EC2-F119C3D2B8E1}" type="datetime1">
              <a:rPr lang="en-GB"/>
              <a:pPr>
                <a:defRPr/>
              </a:pPr>
              <a:t>08/07/2023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0694D7AC-F2B1-40DF-8861-30D46F13E68F}" type="slidenum">
              <a:rPr lang="en-GB" altLang="en-US"/>
              <a:pPr>
                <a:defRPr/>
              </a:pPr>
              <a:t>‹#›</a:t>
            </a:fld>
            <a:endParaRPr lang="en-GB" altLang="en-US"/>
          </a:p>
        </p:txBody>
      </p:sp>
    </p:spTree>
    <p:extLst>
      <p:ext uri="{BB962C8B-B14F-4D97-AF65-F5344CB8AC3E}">
        <p14:creationId xmlns:p14="http://schemas.microsoft.com/office/powerpoint/2010/main" val="107408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ECC0777-1175-4649-A6CA-63F0B82C2A59}"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65A7E0-D96E-4F21-B8A9-47C0C5269AEA}" type="slidenum">
              <a:rPr lang="en-GB" altLang="en-US"/>
              <a:pPr>
                <a:defRPr/>
              </a:pPr>
              <a:t>‹#›</a:t>
            </a:fld>
            <a:endParaRPr lang="en-GB" altLang="en-US"/>
          </a:p>
        </p:txBody>
      </p:sp>
    </p:spTree>
    <p:extLst>
      <p:ext uri="{BB962C8B-B14F-4D97-AF65-F5344CB8AC3E}">
        <p14:creationId xmlns:p14="http://schemas.microsoft.com/office/powerpoint/2010/main" val="147865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F0D7377-0FFC-46BA-81B2-23072C0AE3F8}"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516E4200-1EE1-4A85-B8B2-A58E5A8E5CBF}" type="slidenum">
              <a:rPr lang="en-GB" altLang="en-US"/>
              <a:pPr>
                <a:defRPr/>
              </a:pPr>
              <a:t>‹#›</a:t>
            </a:fld>
            <a:endParaRPr lang="en-GB" altLang="en-US"/>
          </a:p>
        </p:txBody>
      </p:sp>
    </p:spTree>
    <p:extLst>
      <p:ext uri="{BB962C8B-B14F-4D97-AF65-F5344CB8AC3E}">
        <p14:creationId xmlns:p14="http://schemas.microsoft.com/office/powerpoint/2010/main" val="2264304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127ECC41-19EA-482A-953E-7123B3AD5E76}" type="datetime1">
              <a:rPr lang="en-GB"/>
              <a:pPr>
                <a:defRPr/>
              </a:pPr>
              <a:t>08/07/2023</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CBCEE50-36CB-41C1-8C57-9AC84F570812}" type="slidenum">
              <a:rPr lang="en-GB" altLang="en-US"/>
              <a:pPr>
                <a:defRPr/>
              </a:pPr>
              <a:t>‹#›</a:t>
            </a:fld>
            <a:endParaRPr lang="en-GB" altLang="en-US"/>
          </a:p>
        </p:txBody>
      </p:sp>
    </p:spTree>
    <p:extLst>
      <p:ext uri="{BB962C8B-B14F-4D97-AF65-F5344CB8AC3E}">
        <p14:creationId xmlns:p14="http://schemas.microsoft.com/office/powerpoint/2010/main" val="3201187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88CDF714-6E5E-4674-9BCB-7577AC040E7A}" type="datetime1">
              <a:rPr lang="en-GB"/>
              <a:pPr>
                <a:defRPr/>
              </a:pPr>
              <a:t>08/07/2023</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0BA5DB35-34C8-44B6-B061-E823A941770D}" type="slidenum">
              <a:rPr lang="en-GB" altLang="en-US"/>
              <a:pPr>
                <a:defRPr/>
              </a:pPr>
              <a:t>‹#›</a:t>
            </a:fld>
            <a:endParaRPr lang="en-GB" altLang="en-US"/>
          </a:p>
        </p:txBody>
      </p:sp>
    </p:spTree>
    <p:extLst>
      <p:ext uri="{BB962C8B-B14F-4D97-AF65-F5344CB8AC3E}">
        <p14:creationId xmlns:p14="http://schemas.microsoft.com/office/powerpoint/2010/main" val="11432545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E428EEB-D655-43C2-81ED-DA8813E2705E}" type="datetime1">
              <a:rPr lang="en-GB"/>
              <a:pPr>
                <a:defRPr/>
              </a:pPr>
              <a:t>08/07/2023</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52796536-B6AD-4C4E-89A1-32E0A627C67F}" type="slidenum">
              <a:rPr lang="en-GB" altLang="en-US"/>
              <a:pPr>
                <a:defRPr/>
              </a:pPr>
              <a:t>‹#›</a:t>
            </a:fld>
            <a:endParaRPr lang="en-GB" altLang="en-US"/>
          </a:p>
        </p:txBody>
      </p:sp>
    </p:spTree>
    <p:extLst>
      <p:ext uri="{BB962C8B-B14F-4D97-AF65-F5344CB8AC3E}">
        <p14:creationId xmlns:p14="http://schemas.microsoft.com/office/powerpoint/2010/main" val="158000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D54F57E8-5F16-48BD-A5AC-365AE284B917}" type="datetime1">
              <a:rPr lang="en-GB"/>
              <a:pPr>
                <a:defRPr/>
              </a:pPr>
              <a:t>08/07/2023</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1158B231-97C8-43D3-A3DF-D8F3081D8AA8}" type="slidenum">
              <a:rPr lang="en-GB" altLang="en-US"/>
              <a:pPr>
                <a:defRPr/>
              </a:pPr>
              <a:t>‹#›</a:t>
            </a:fld>
            <a:endParaRPr lang="en-GB" altLang="en-US"/>
          </a:p>
        </p:txBody>
      </p:sp>
    </p:spTree>
    <p:extLst>
      <p:ext uri="{BB962C8B-B14F-4D97-AF65-F5344CB8AC3E}">
        <p14:creationId xmlns:p14="http://schemas.microsoft.com/office/powerpoint/2010/main" val="396547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B9DD20E8-FDB4-49D5-80F6-768F72F91914}" type="datetime1">
              <a:rPr lang="en-GB"/>
              <a:pPr>
                <a:defRPr/>
              </a:pPr>
              <a:t>08/07/2023</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C6FE8BAC-7553-4E63-815C-BCE64170BB95}" type="slidenum">
              <a:rPr lang="en-GB" altLang="en-US"/>
              <a:pPr>
                <a:defRPr/>
              </a:pPr>
              <a:t>‹#›</a:t>
            </a:fld>
            <a:endParaRPr lang="en-GB" altLang="en-US"/>
          </a:p>
        </p:txBody>
      </p:sp>
    </p:spTree>
    <p:extLst>
      <p:ext uri="{BB962C8B-B14F-4D97-AF65-F5344CB8AC3E}">
        <p14:creationId xmlns:p14="http://schemas.microsoft.com/office/powerpoint/2010/main" val="963679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1DBECB00-7774-4B18-B6E4-B5FAED863DCC}" type="datetime1">
              <a:rPr lang="en-GB"/>
              <a:pPr>
                <a:defRPr/>
              </a:pPr>
              <a:t>08/07/2023</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264E93B2-BB80-471B-BF15-CF7E4CBDA032}" type="slidenum">
              <a:rPr lang="en-GB" altLang="en-US"/>
              <a:pPr>
                <a:defRPr/>
              </a:pPr>
              <a:t>‹#›</a:t>
            </a:fld>
            <a:endParaRPr lang="en-GB" altLang="en-US"/>
          </a:p>
        </p:txBody>
      </p:sp>
    </p:spTree>
    <p:extLst>
      <p:ext uri="{BB962C8B-B14F-4D97-AF65-F5344CB8AC3E}">
        <p14:creationId xmlns:p14="http://schemas.microsoft.com/office/powerpoint/2010/main" val="3541045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A03EEC-B14E-4A7F-BFD6-5060B1114ACC}" type="datetime1">
              <a:rPr lang="en-GB"/>
              <a:pPr>
                <a:defRPr/>
              </a:pPr>
              <a:t>08/07/2023</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703C9C18-436A-41F6-9797-10541D74A8B8}" type="slidenum">
              <a:rPr lang="en-GB" altLang="en-US"/>
              <a:pPr>
                <a:defRPr/>
              </a:pPr>
              <a:t>‹#›</a:t>
            </a:fld>
            <a:endParaRPr lang="en-GB" altLang="en-US"/>
          </a:p>
        </p:txBody>
      </p:sp>
    </p:spTree>
    <p:extLst>
      <p:ext uri="{BB962C8B-B14F-4D97-AF65-F5344CB8AC3E}">
        <p14:creationId xmlns:p14="http://schemas.microsoft.com/office/powerpoint/2010/main" val="2843000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52588FE9-B7CF-4C10-8F60-2AFD49FF6B4A}" type="datetime1">
              <a:rPr lang="en-GB"/>
              <a:pPr>
                <a:defRPr/>
              </a:pPr>
              <a:t>08/07/2023</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E2B9FA73-AE59-4174-8456-F06501F255FB}" type="slidenum">
              <a:rPr lang="en-GB" altLang="en-US"/>
              <a:pPr>
                <a:defRPr/>
              </a:pPr>
              <a:t>‹#›</a:t>
            </a:fld>
            <a:endParaRPr lang="en-GB" altLang="en-US"/>
          </a:p>
        </p:txBody>
      </p:sp>
    </p:spTree>
    <p:extLst>
      <p:ext uri="{BB962C8B-B14F-4D97-AF65-F5344CB8AC3E}">
        <p14:creationId xmlns:p14="http://schemas.microsoft.com/office/powerpoint/2010/main" val="743933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B54B5C1-EB0C-4891-83EA-565F707CD801}" type="datetime1">
              <a:rPr lang="en-GB"/>
              <a:pPr>
                <a:defRPr/>
              </a:pPr>
              <a:t>08/07/2023</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2FA35A5-3AA5-4D86-9171-7094E82C0F20}" type="slidenum">
              <a:rPr lang="en-GB" altLang="en-US"/>
              <a:pPr>
                <a:defRPr/>
              </a:pPr>
              <a:t>‹#›</a:t>
            </a:fld>
            <a:endParaRPr lang="en-GB" altLang="en-US"/>
          </a:p>
        </p:txBody>
      </p:sp>
    </p:spTree>
    <p:extLst>
      <p:ext uri="{BB962C8B-B14F-4D97-AF65-F5344CB8AC3E}">
        <p14:creationId xmlns:p14="http://schemas.microsoft.com/office/powerpoint/2010/main" val="2608186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3FFA933-8B13-44D1-B72A-3A40E63B9BEC}" type="datetime1">
              <a:rPr lang="en-GB"/>
              <a:pPr>
                <a:defRPr/>
              </a:pPr>
              <a:t>08/07/2023</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20CA2798-5A76-40A3-8D8B-F8B170758745}" type="slidenum">
              <a:rPr lang="en-GB" altLang="en-US"/>
              <a:pPr>
                <a:defRPr/>
              </a:pPr>
              <a:t>‹#›</a:t>
            </a:fld>
            <a:endParaRPr lang="en-GB" altLang="en-US"/>
          </a:p>
        </p:txBody>
      </p:sp>
    </p:spTree>
    <p:extLst>
      <p:ext uri="{BB962C8B-B14F-4D97-AF65-F5344CB8AC3E}">
        <p14:creationId xmlns:p14="http://schemas.microsoft.com/office/powerpoint/2010/main" val="416074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1163F08-6A97-4156-9294-3C63E7FBB29C}" type="datetime1">
              <a:rPr lang="en-GB"/>
              <a:pPr>
                <a:defRPr/>
              </a:pPr>
              <a:t>08/07/2023</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C3621B-BCF9-45C1-B6BD-A5169FE7BBAB}" type="slidenum">
              <a:rPr lang="en-GB" altLang="en-US"/>
              <a:pPr>
                <a:defRPr/>
              </a:pPr>
              <a:t>‹#›</a:t>
            </a:fld>
            <a:endParaRPr lang="en-GB" altLang="en-US"/>
          </a:p>
        </p:txBody>
      </p:sp>
    </p:spTree>
    <p:extLst>
      <p:ext uri="{BB962C8B-B14F-4D97-AF65-F5344CB8AC3E}">
        <p14:creationId xmlns:p14="http://schemas.microsoft.com/office/powerpoint/2010/main" val="9975557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06A18175-4CCB-4D59-9E7A-CB9E10CAD97C}"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373FB7A2-415E-41A5-B6CD-01E09ABC31D7}" type="slidenum">
              <a:rPr lang="en-GB" altLang="en-US"/>
              <a:pPr>
                <a:defRPr/>
              </a:pPr>
              <a:t>‹#›</a:t>
            </a:fld>
            <a:endParaRPr lang="en-GB" altLang="en-US"/>
          </a:p>
        </p:txBody>
      </p:sp>
    </p:spTree>
    <p:extLst>
      <p:ext uri="{BB962C8B-B14F-4D97-AF65-F5344CB8AC3E}">
        <p14:creationId xmlns:p14="http://schemas.microsoft.com/office/powerpoint/2010/main" val="1505163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734DD8D-AE26-4A6C-B780-968F72A0D9BC}"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DD17434-A7DD-4661-AAA4-10CC5EC625E0}" type="slidenum">
              <a:rPr lang="en-GB" altLang="en-US"/>
              <a:pPr>
                <a:defRPr/>
              </a:pPr>
              <a:t>‹#›</a:t>
            </a:fld>
            <a:endParaRPr lang="en-GB" altLang="en-US"/>
          </a:p>
        </p:txBody>
      </p:sp>
    </p:spTree>
    <p:extLst>
      <p:ext uri="{BB962C8B-B14F-4D97-AF65-F5344CB8AC3E}">
        <p14:creationId xmlns:p14="http://schemas.microsoft.com/office/powerpoint/2010/main" val="21053381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08B30223-4BA2-41A5-8378-082085042B8B}"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039F0DC0-9577-4AF7-9997-F1F3A4753A89}" type="slidenum">
              <a:rPr lang="en-GB" altLang="en-US"/>
              <a:pPr>
                <a:defRPr/>
              </a:pPr>
              <a:t>‹#›</a:t>
            </a:fld>
            <a:endParaRPr lang="en-GB" altLang="en-US"/>
          </a:p>
        </p:txBody>
      </p:sp>
    </p:spTree>
    <p:extLst>
      <p:ext uri="{BB962C8B-B14F-4D97-AF65-F5344CB8AC3E}">
        <p14:creationId xmlns:p14="http://schemas.microsoft.com/office/powerpoint/2010/main" val="369596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F11C2DB4-2A82-464E-9A30-E4E62EEAE577}" type="datetime1">
              <a:rPr lang="en-GB"/>
              <a:pPr>
                <a:defRPr/>
              </a:pPr>
              <a:t>08/07/2023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D3E0AAA-BD4A-47E9-8353-87A382C7C60D}" type="slidenum">
              <a:rPr lang="en-GB" altLang="en-US"/>
              <a:pPr>
                <a:defRPr/>
              </a:pPr>
              <a:t>‹#›</a:t>
            </a:fld>
            <a:endParaRPr lang="en-GB" altLang="en-US"/>
          </a:p>
        </p:txBody>
      </p:sp>
    </p:spTree>
    <p:extLst>
      <p:ext uri="{BB962C8B-B14F-4D97-AF65-F5344CB8AC3E}">
        <p14:creationId xmlns:p14="http://schemas.microsoft.com/office/powerpoint/2010/main" val="2301015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746D00B3-FBD0-4898-A21F-1C90CA3AC2AE}" type="datetime1">
              <a:rPr lang="en-GB"/>
              <a:pPr>
                <a:defRPr/>
              </a:pPr>
              <a:t>08/07/2023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4CFBBD99-D03B-4006-8C30-13CE4ACD22F3}" type="slidenum">
              <a:rPr lang="en-GB" altLang="en-US"/>
              <a:pPr>
                <a:defRPr/>
              </a:pPr>
              <a:t>‹#›</a:t>
            </a:fld>
            <a:endParaRPr lang="en-GB" altLang="en-US"/>
          </a:p>
        </p:txBody>
      </p:sp>
    </p:spTree>
    <p:extLst>
      <p:ext uri="{BB962C8B-B14F-4D97-AF65-F5344CB8AC3E}">
        <p14:creationId xmlns:p14="http://schemas.microsoft.com/office/powerpoint/2010/main" val="6885521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8CAC354-3C3A-42F3-94F7-BDC768A017A0}" type="datetime1">
              <a:rPr lang="en-GB"/>
              <a:pPr>
                <a:defRPr/>
              </a:pPr>
              <a:t>08/07/2023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20A1F56E-245A-4786-9F0D-BF77875DF12F}" type="slidenum">
              <a:rPr lang="en-GB" altLang="en-US"/>
              <a:pPr>
                <a:defRPr/>
              </a:pPr>
              <a:t>‹#›</a:t>
            </a:fld>
            <a:endParaRPr lang="en-GB" altLang="en-US"/>
          </a:p>
        </p:txBody>
      </p:sp>
    </p:spTree>
    <p:extLst>
      <p:ext uri="{BB962C8B-B14F-4D97-AF65-F5344CB8AC3E}">
        <p14:creationId xmlns:p14="http://schemas.microsoft.com/office/powerpoint/2010/main" val="37725227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6A9C64A-C95D-40FB-94EC-91D162CC4BE6}" type="datetime1">
              <a:rPr lang="en-GB"/>
              <a:pPr>
                <a:defRPr/>
              </a:pPr>
              <a:t>08/07/2023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5C7C6F31-1CA0-4C6C-A3BA-29E98D89E290}" type="slidenum">
              <a:rPr lang="en-GB" altLang="en-US"/>
              <a:pPr>
                <a:defRPr/>
              </a:pPr>
              <a:t>‹#›</a:t>
            </a:fld>
            <a:endParaRPr lang="en-GB" altLang="en-US"/>
          </a:p>
        </p:txBody>
      </p:sp>
    </p:spTree>
    <p:extLst>
      <p:ext uri="{BB962C8B-B14F-4D97-AF65-F5344CB8AC3E}">
        <p14:creationId xmlns:p14="http://schemas.microsoft.com/office/powerpoint/2010/main" val="42112684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94F3833-EA02-4E1A-A7E8-D5A78044EBBC}" type="datetime1">
              <a:rPr lang="en-GB"/>
              <a:pPr>
                <a:defRPr/>
              </a:pPr>
              <a:t>08/07/2023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D82228AD-6825-41E5-91E7-1C677A95F727}" type="slidenum">
              <a:rPr lang="en-GB" altLang="en-US"/>
              <a:pPr>
                <a:defRPr/>
              </a:pPr>
              <a:t>‹#›</a:t>
            </a:fld>
            <a:endParaRPr lang="en-GB" altLang="en-US"/>
          </a:p>
        </p:txBody>
      </p:sp>
    </p:spTree>
    <p:extLst>
      <p:ext uri="{BB962C8B-B14F-4D97-AF65-F5344CB8AC3E}">
        <p14:creationId xmlns:p14="http://schemas.microsoft.com/office/powerpoint/2010/main" val="13200835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3D7EC6-97FE-471F-BEC9-7BF2358EB8E2}" type="datetime1">
              <a:rPr lang="en-GB"/>
              <a:pPr>
                <a:defRPr/>
              </a:pPr>
              <a:t>08/07/2023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35668082-4673-4954-9655-B6E541C98A60}" type="slidenum">
              <a:rPr lang="en-GB" altLang="en-US"/>
              <a:pPr>
                <a:defRPr/>
              </a:pPr>
              <a:t>‹#›</a:t>
            </a:fld>
            <a:endParaRPr lang="en-GB" altLang="en-US"/>
          </a:p>
        </p:txBody>
      </p:sp>
    </p:spTree>
    <p:extLst>
      <p:ext uri="{BB962C8B-B14F-4D97-AF65-F5344CB8AC3E}">
        <p14:creationId xmlns:p14="http://schemas.microsoft.com/office/powerpoint/2010/main" val="239412912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D3277691-3D83-4B5F-B87A-A61B87E980DE}"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2529DA5-8ED2-4C51-B184-95EB2B5739C8}" type="slidenum">
              <a:rPr lang="en-GB" altLang="en-US"/>
              <a:pPr>
                <a:defRPr/>
              </a:pPr>
              <a:t>‹#›</a:t>
            </a:fld>
            <a:endParaRPr lang="en-GB" altLang="en-US"/>
          </a:p>
        </p:txBody>
      </p:sp>
    </p:spTree>
    <p:extLst>
      <p:ext uri="{BB962C8B-B14F-4D97-AF65-F5344CB8AC3E}">
        <p14:creationId xmlns:p14="http://schemas.microsoft.com/office/powerpoint/2010/main" val="14255037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1ED13E7-388D-4ED8-BB1D-E2F751DD14CC}" type="datetime1">
              <a:rPr lang="en-GB"/>
              <a:pPr>
                <a:defRPr/>
              </a:pPr>
              <a:t>08/07/2023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D843565E-6FD7-4D9D-8C7F-50E5CDEB8028}" type="slidenum">
              <a:rPr lang="en-GB" altLang="en-US"/>
              <a:pPr>
                <a:defRPr/>
              </a:pPr>
              <a:t>‹#›</a:t>
            </a:fld>
            <a:endParaRPr lang="en-GB" altLang="en-US"/>
          </a:p>
        </p:txBody>
      </p:sp>
    </p:spTree>
    <p:extLst>
      <p:ext uri="{BB962C8B-B14F-4D97-AF65-F5344CB8AC3E}">
        <p14:creationId xmlns:p14="http://schemas.microsoft.com/office/powerpoint/2010/main" val="154659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2622CC5-44A9-4BFD-A04A-D5688105F279}" type="datetime1">
              <a:rPr lang="en-GB"/>
              <a:pPr>
                <a:defRPr/>
              </a:pPr>
              <a:t>08/07/2023</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C3EB5211-CE4E-42BC-A697-56830D22AB3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0769A3CC-BF66-429E-8512-19C50D06E9EB}" type="datetime1">
              <a:rPr lang="en-GB"/>
              <a:pPr>
                <a:defRPr/>
              </a:pPr>
              <a:t>08/07/2023</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65C6194-56E4-49E1-BED6-DC1C35F4C08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C6518447-C403-4ECE-92D7-1657AD9DD70C}" type="datetime1">
              <a:rPr lang="en-GB"/>
              <a:pPr>
                <a:defRPr/>
              </a:pPr>
              <a:t>08/07/2023</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FA818105-6FC6-4727-AAAC-E2FBB310F37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hyperlink" Target="http://www.citethemrightonline.com/" TargetMode="External"/><Relationship Id="rId2" Type="http://schemas.openxmlformats.org/officeDocument/2006/relationships/hyperlink" Target="https://www.uwtsd.ac.uk/library/student-essentials/referencing-handbooks/" TargetMode="Externa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hyperlink" Target="http://www.port.ac.uk/eco/global" TargetMode="External"/><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hyperlink" Target="https://theconversation.com/exploring-the-indian-ocean-as-a-rich-archive-of-history-above-and-below-the-water-line-133817"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hyperlink" Target="http://www.port.ac.uk/eco/global" TargetMode="External"/><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ptHIA5bMnio" TargetMode="Externa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hyperlink" Target="http://www.planetjune.com/blog/patchwork-embellished-tote" TargetMode="External"/><Relationship Id="rId2" Type="http://schemas.openxmlformats.org/officeDocument/2006/relationships/image" Target="../media/image8.jpe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hyperlink" Target="https://skillshub.northampton.ac.uk/2013/04/18/harvard-referencing-interactive-tutorial/" TargetMode="Externa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hyperlink" Target="https://www.uwtsd.ac.uk/library/student-essentials/referencing-handbooks/"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15616" y="1484784"/>
            <a:ext cx="7128792" cy="3672408"/>
          </a:xfrm>
        </p:spPr>
        <p:txBody>
          <a:bodyPr/>
          <a:lstStyle/>
          <a:p>
            <a:pPr eaLnBrk="1" hangingPunct="1"/>
            <a:r>
              <a:rPr lang="en-GB" sz="3200" b="1" dirty="0">
                <a:solidFill>
                  <a:schemeClr val="bg1"/>
                </a:solidFill>
                <a:effectLst>
                  <a:outerShdw blurRad="38100" dist="38100" dir="2700000" algn="tl">
                    <a:srgbClr val="000000">
                      <a:alpha val="43137"/>
                    </a:srgbClr>
                  </a:outerShdw>
                </a:effectLst>
              </a:rPr>
              <a:t>LCBB4006</a:t>
            </a:r>
          </a:p>
          <a:p>
            <a:pPr eaLnBrk="1" hangingPunct="1"/>
            <a:endParaRPr lang="en-GB" sz="3200" b="1" dirty="0">
              <a:solidFill>
                <a:schemeClr val="bg1"/>
              </a:solidFill>
              <a:effectLst>
                <a:outerShdw blurRad="38100" dist="38100" dir="2700000" algn="tl">
                  <a:srgbClr val="000000">
                    <a:alpha val="43137"/>
                  </a:srgbClr>
                </a:outerShdw>
              </a:effectLst>
            </a:endParaRPr>
          </a:p>
          <a:p>
            <a:pPr eaLnBrk="1" hangingPunct="1"/>
            <a:r>
              <a:rPr lang="en-GB" sz="3200" b="1">
                <a:solidFill>
                  <a:schemeClr val="bg1"/>
                </a:solidFill>
                <a:effectLst>
                  <a:outerShdw blurRad="38100" dist="38100" dir="2700000" algn="tl">
                    <a:srgbClr val="000000">
                      <a:alpha val="43137"/>
                    </a:srgbClr>
                  </a:outerShdw>
                </a:effectLst>
              </a:rPr>
              <a:t>Academic Skills</a:t>
            </a:r>
            <a:endParaRPr lang="en-GB" altLang="en-US" sz="3200" dirty="0">
              <a:effectLst>
                <a:outerShdw blurRad="38100" dist="38100" dir="2700000" algn="tl">
                  <a:srgbClr val="000000">
                    <a:alpha val="43137"/>
                  </a:srgbClr>
                </a:outerShdw>
              </a:effectLst>
            </a:endParaRPr>
          </a:p>
          <a:p>
            <a:pPr eaLnBrk="1" hangingPunct="1"/>
            <a:r>
              <a:rPr lang="en-US" sz="3200" b="1" dirty="0">
                <a:solidFill>
                  <a:srgbClr val="FFFF00"/>
                </a:solidFill>
                <a:effectLst>
                  <a:outerShdw blurRad="38100" dist="38100" dir="2700000" algn="tl">
                    <a:srgbClr val="000000">
                      <a:alpha val="43137"/>
                    </a:srgbClr>
                  </a:outerShdw>
                </a:effectLst>
              </a:rPr>
              <a:t>Referencing</a:t>
            </a:r>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08/07/2023</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5A77C339-3E8A-4CC0-A56B-7BA05FE0E731}"/>
              </a:ext>
            </a:extLst>
          </p:cNvPr>
          <p:cNvSpPr>
            <a:spLocks noGrp="1" noChangeArrowheads="1"/>
          </p:cNvSpPr>
          <p:nvPr>
            <p:ph type="title"/>
          </p:nvPr>
        </p:nvSpPr>
        <p:spPr/>
        <p:txBody>
          <a:bodyPr/>
          <a:lstStyle/>
          <a:p>
            <a:r>
              <a:rPr lang="en-GB" altLang="en-US" b="1" dirty="0">
                <a:latin typeface="Calibri" panose="020F0502020204030204" pitchFamily="34" charset="0"/>
                <a:cs typeface="Calibri" panose="020F0502020204030204" pitchFamily="34" charset="0"/>
              </a:rPr>
              <a:t>Aims of the session</a:t>
            </a:r>
          </a:p>
        </p:txBody>
      </p:sp>
      <p:sp>
        <p:nvSpPr>
          <p:cNvPr id="6147" name="Content Placeholder 2">
            <a:extLst>
              <a:ext uri="{FF2B5EF4-FFF2-40B4-BE49-F238E27FC236}">
                <a16:creationId xmlns:a16="http://schemas.microsoft.com/office/drawing/2014/main" id="{A66A81E7-4882-4275-977B-00E927A984F3}"/>
              </a:ext>
            </a:extLst>
          </p:cNvPr>
          <p:cNvSpPr>
            <a:spLocks noGrp="1" noChangeArrowheads="1"/>
          </p:cNvSpPr>
          <p:nvPr>
            <p:ph idx="1"/>
          </p:nvPr>
        </p:nvSpPr>
        <p:spPr>
          <a:xfrm>
            <a:off x="395536" y="1556792"/>
            <a:ext cx="8291264" cy="2751780"/>
          </a:xfrm>
        </p:spPr>
        <p:txBody>
          <a:bodyPr/>
          <a:lstStyle/>
          <a:p>
            <a:r>
              <a:rPr lang="en-GB" altLang="en-US" sz="2400" dirty="0">
                <a:latin typeface="Calibri" panose="020F0502020204030204" pitchFamily="34" charset="0"/>
                <a:cs typeface="Calibri" panose="020F0502020204030204" pitchFamily="34" charset="0"/>
              </a:rPr>
              <a:t>To understand referencing and citation and their importance for success in higher education.</a:t>
            </a:r>
          </a:p>
          <a:p>
            <a:r>
              <a:rPr lang="en-GB" altLang="en-US" sz="2400" dirty="0">
                <a:latin typeface="Calibri" panose="020F0502020204030204" pitchFamily="34" charset="0"/>
                <a:cs typeface="Calibri" panose="020F0502020204030204" pitchFamily="34" charset="0"/>
              </a:rPr>
              <a:t>To practice referencing various academic sources, such as, books, journals and websites.</a:t>
            </a:r>
          </a:p>
          <a:p>
            <a:r>
              <a:rPr lang="en-GB" altLang="en-US" sz="2400" dirty="0">
                <a:latin typeface="Calibri" panose="020F0502020204030204" pitchFamily="34" charset="0"/>
                <a:cs typeface="Calibri" panose="020F0502020204030204" pitchFamily="34" charset="0"/>
              </a:rPr>
              <a:t>To understand the various kinds of academic misconduct. </a:t>
            </a:r>
          </a:p>
          <a:p>
            <a:endParaRPr lang="en-GB"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08603-8333-D685-8AA8-7E7503EC2DE3}"/>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Discuss</a:t>
            </a:r>
            <a:r>
              <a:rPr lang="en-GB" dirty="0"/>
              <a:t> </a:t>
            </a:r>
          </a:p>
        </p:txBody>
      </p:sp>
      <p:sp>
        <p:nvSpPr>
          <p:cNvPr id="3" name="Content Placeholder 2">
            <a:extLst>
              <a:ext uri="{FF2B5EF4-FFF2-40B4-BE49-F238E27FC236}">
                <a16:creationId xmlns:a16="http://schemas.microsoft.com/office/drawing/2014/main" id="{84DF4E40-02B6-F25E-FD34-05D12B9CF2A3}"/>
              </a:ext>
            </a:extLst>
          </p:cNvPr>
          <p:cNvSpPr>
            <a:spLocks noGrp="1"/>
          </p:cNvSpPr>
          <p:nvPr>
            <p:ph idx="1"/>
          </p:nvPr>
        </p:nvSpPr>
        <p:spPr/>
        <p:txBody>
          <a:bodyPr/>
          <a:lstStyle/>
          <a:p>
            <a:r>
              <a:rPr lang="en-GB" sz="2800" dirty="0">
                <a:latin typeface="Calibri" panose="020F0502020204030204" pitchFamily="34" charset="0"/>
                <a:cs typeface="Calibri" panose="020F0502020204030204" pitchFamily="34" charset="0"/>
              </a:rPr>
              <a:t>What is referencing? </a:t>
            </a:r>
          </a:p>
          <a:p>
            <a:r>
              <a:rPr lang="en-GB" sz="2800" dirty="0">
                <a:latin typeface="Calibri" panose="020F0502020204030204" pitchFamily="34" charset="0"/>
                <a:cs typeface="Calibri" panose="020F0502020204030204" pitchFamily="34" charset="0"/>
              </a:rPr>
              <a:t>Why is referencing important? </a:t>
            </a:r>
          </a:p>
          <a:p>
            <a:pPr marL="0" indent="0">
              <a:buNone/>
            </a:pPr>
            <a:endParaRPr lang="en-GB" dirty="0"/>
          </a:p>
          <a:p>
            <a:pPr marL="0" indent="0">
              <a:buNone/>
            </a:pPr>
            <a:endParaRPr lang="en-GB" dirty="0"/>
          </a:p>
        </p:txBody>
      </p:sp>
      <p:sp>
        <p:nvSpPr>
          <p:cNvPr id="4" name="Date Placeholder 3">
            <a:extLst>
              <a:ext uri="{FF2B5EF4-FFF2-40B4-BE49-F238E27FC236}">
                <a16:creationId xmlns:a16="http://schemas.microsoft.com/office/drawing/2014/main" id="{ABB25C90-1CB0-BCBA-AE73-371CE8EAD01F}"/>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pic>
        <p:nvPicPr>
          <p:cNvPr id="5" name="Picture 4">
            <a:extLst>
              <a:ext uri="{FF2B5EF4-FFF2-40B4-BE49-F238E27FC236}">
                <a16:creationId xmlns:a16="http://schemas.microsoft.com/office/drawing/2014/main" id="{82DB2E99-4B8F-B8F6-4196-D1AC3CC534A2}"/>
              </a:ext>
            </a:extLst>
          </p:cNvPr>
          <p:cNvPicPr>
            <a:picLocks noChangeAspect="1"/>
          </p:cNvPicPr>
          <p:nvPr/>
        </p:nvPicPr>
        <p:blipFill>
          <a:blip r:embed="rId2"/>
          <a:stretch>
            <a:fillRect/>
          </a:stretch>
        </p:blipFill>
        <p:spPr>
          <a:xfrm>
            <a:off x="1835696" y="2947244"/>
            <a:ext cx="4968552" cy="2714003"/>
          </a:xfrm>
          <a:prstGeom prst="rect">
            <a:avLst/>
          </a:prstGeom>
        </p:spPr>
      </p:pic>
    </p:spTree>
    <p:extLst>
      <p:ext uri="{BB962C8B-B14F-4D97-AF65-F5344CB8AC3E}">
        <p14:creationId xmlns:p14="http://schemas.microsoft.com/office/powerpoint/2010/main" val="2696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A387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 y="256540"/>
            <a:ext cx="877824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71700" y="5768204"/>
            <a:ext cx="4800600" cy="0"/>
          </a:xfrm>
          <a:prstGeom prst="line">
            <a:avLst/>
          </a:prstGeom>
          <a:ln>
            <a:solidFill>
              <a:srgbClr val="A3875A"/>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1FB0DE71-ADE6-06B2-4E7B-2F87F4A6F657}"/>
              </a:ext>
            </a:extLst>
          </p:cNvPr>
          <p:cNvSpPr>
            <a:spLocks noGrp="1"/>
          </p:cNvSpPr>
          <p:nvPr>
            <p:ph type="title"/>
          </p:nvPr>
        </p:nvSpPr>
        <p:spPr>
          <a:xfrm>
            <a:off x="832485" y="4277356"/>
            <a:ext cx="7475220" cy="1560320"/>
          </a:xfrm>
        </p:spPr>
        <p:txBody>
          <a:bodyPr vert="horz" lIns="91440" tIns="45720" rIns="91440" bIns="45720" rtlCol="0" anchor="b">
            <a:normAutofit/>
          </a:bodyPr>
          <a:lstStyle/>
          <a:p>
            <a:pPr eaLnBrk="1" hangingPunct="1">
              <a:lnSpc>
                <a:spcPct val="90000"/>
              </a:lnSpc>
            </a:pPr>
            <a:r>
              <a:rPr lang="en-US" sz="5000" dirty="0">
                <a:solidFill>
                  <a:srgbClr val="A3875A"/>
                </a:solidFill>
              </a:rPr>
              <a:t>What is referencing? </a:t>
            </a:r>
          </a:p>
        </p:txBody>
      </p:sp>
      <p:pic>
        <p:nvPicPr>
          <p:cNvPr id="5" name="Picture 4">
            <a:extLst>
              <a:ext uri="{FF2B5EF4-FFF2-40B4-BE49-F238E27FC236}">
                <a16:creationId xmlns:a16="http://schemas.microsoft.com/office/drawing/2014/main" id="{853C69C0-0C80-616B-10E9-DEDC0EC8FED0}"/>
              </a:ext>
            </a:extLst>
          </p:cNvPr>
          <p:cNvPicPr>
            <a:picLocks noChangeAspect="1"/>
          </p:cNvPicPr>
          <p:nvPr/>
        </p:nvPicPr>
        <p:blipFill rotWithShape="1">
          <a:blip r:embed="rId2"/>
          <a:srcRect t="35757" r="2" b="2"/>
          <a:stretch/>
        </p:blipFill>
        <p:spPr>
          <a:xfrm>
            <a:off x="182880" y="256540"/>
            <a:ext cx="8778240" cy="3764276"/>
          </a:xfrm>
          <a:prstGeom prst="rect">
            <a:avLst/>
          </a:prstGeom>
        </p:spPr>
      </p:pic>
    </p:spTree>
    <p:extLst>
      <p:ext uri="{BB962C8B-B14F-4D97-AF65-F5344CB8AC3E}">
        <p14:creationId xmlns:p14="http://schemas.microsoft.com/office/powerpoint/2010/main" val="1587730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56D4C23-DC3E-4EAD-A6D4-1D0773337899}"/>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a:t>
            </a:r>
            <a:r>
              <a:rPr lang="en-GB" altLang="en-US" b="1" dirty="0"/>
              <a:t> </a:t>
            </a:r>
          </a:p>
        </p:txBody>
      </p:sp>
      <p:sp>
        <p:nvSpPr>
          <p:cNvPr id="11267" name="Rectangle 3">
            <a:extLst>
              <a:ext uri="{FF2B5EF4-FFF2-40B4-BE49-F238E27FC236}">
                <a16:creationId xmlns:a16="http://schemas.microsoft.com/office/drawing/2014/main" id="{10BC0012-90CA-41F7-845C-B47F5DAE5A0E}"/>
              </a:ext>
            </a:extLst>
          </p:cNvPr>
          <p:cNvSpPr>
            <a:spLocks noGrp="1" noChangeArrowheads="1"/>
          </p:cNvSpPr>
          <p:nvPr>
            <p:ph type="body" idx="1"/>
          </p:nvPr>
        </p:nvSpPr>
        <p:spPr>
          <a:xfrm>
            <a:off x="395536" y="1340768"/>
            <a:ext cx="8229600" cy="4104456"/>
          </a:xfrm>
        </p:spPr>
        <p:txBody>
          <a:bodyPr/>
          <a:lstStyle/>
          <a:p>
            <a:pPr algn="just"/>
            <a:r>
              <a:rPr lang="en-US" sz="2200" dirty="0">
                <a:latin typeface="Calibri" panose="020F0502020204030204" pitchFamily="34" charset="0"/>
                <a:cs typeface="Calibri" panose="020F0502020204030204" pitchFamily="34" charset="0"/>
              </a:rPr>
              <a:t>Referencing is an important part of academic work. </a:t>
            </a:r>
          </a:p>
          <a:p>
            <a:pPr algn="just"/>
            <a:r>
              <a:rPr lang="en-US" sz="2200" dirty="0">
                <a:latin typeface="Calibri" panose="020F0502020204030204" pitchFamily="34" charset="0"/>
                <a:cs typeface="Calibri" panose="020F0502020204030204" pitchFamily="34" charset="0"/>
              </a:rPr>
              <a:t>To write an assignment, you will have to read a range of sources (e.g., </a:t>
            </a:r>
            <a:r>
              <a:rPr lang="en-US" sz="2200" u="sng" dirty="0">
                <a:latin typeface="Calibri" panose="020F0502020204030204" pitchFamily="34" charset="0"/>
                <a:cs typeface="Calibri" panose="020F0502020204030204" pitchFamily="34" charset="0"/>
              </a:rPr>
              <a:t>books, journal articles</a:t>
            </a:r>
            <a:r>
              <a:rPr lang="en-US" sz="2200" dirty="0">
                <a:latin typeface="Calibri" panose="020F0502020204030204" pitchFamily="34" charset="0"/>
                <a:cs typeface="Calibri" panose="020F0502020204030204" pitchFamily="34" charset="0"/>
              </a:rPr>
              <a:t>). This will allow you to understand a topic better. </a:t>
            </a:r>
          </a:p>
          <a:p>
            <a:pPr algn="just"/>
            <a:r>
              <a:rPr lang="en-US" sz="2200" dirty="0">
                <a:latin typeface="Calibri" panose="020F0502020204030204" pitchFamily="34" charset="0"/>
                <a:cs typeface="Calibri" panose="020F0502020204030204" pitchFamily="34" charset="0"/>
              </a:rPr>
              <a:t>If you use someone else’s work, you must acknowledge your original source or sources. This is what we mean by referencing. </a:t>
            </a:r>
            <a:endParaRPr lang="en-GB" sz="2200" dirty="0">
              <a:latin typeface="Calibri" panose="020F0502020204030204" pitchFamily="34" charset="0"/>
              <a:cs typeface="Calibri" panose="020F0502020204030204" pitchFamily="34" charset="0"/>
            </a:endParaRPr>
          </a:p>
          <a:p>
            <a:pPr algn="just"/>
            <a:r>
              <a:rPr lang="en-GB" sz="2200" dirty="0">
                <a:latin typeface="Calibri" panose="020F0502020204030204" pitchFamily="34" charset="0"/>
                <a:cs typeface="Calibri" panose="020F0502020204030204" pitchFamily="34" charset="0"/>
              </a:rPr>
              <a:t>You should acknowledge your sources twice: </a:t>
            </a:r>
          </a:p>
          <a:p>
            <a:pPr marL="457200" indent="-457200" algn="just">
              <a:buAutoNum type="alphaLcParenR"/>
            </a:pPr>
            <a:r>
              <a:rPr lang="en-GB" sz="2200" dirty="0">
                <a:latin typeface="Calibri" panose="020F0502020204030204" pitchFamily="34" charset="0"/>
                <a:cs typeface="Calibri" panose="020F0502020204030204" pitchFamily="34" charset="0"/>
              </a:rPr>
              <a:t>in the body of your work (in-text citation or short referencing)</a:t>
            </a:r>
          </a:p>
          <a:p>
            <a:pPr marL="457200" indent="-457200" algn="just">
              <a:buAutoNum type="alphaLcParenR"/>
            </a:pPr>
            <a:r>
              <a:rPr lang="en-GB" sz="2200" dirty="0">
                <a:latin typeface="Calibri" panose="020F0502020204030204" pitchFamily="34" charset="0"/>
                <a:cs typeface="Calibri" panose="020F0502020204030204" pitchFamily="34" charset="0"/>
              </a:rPr>
              <a:t>In the reference list (full reference)</a:t>
            </a:r>
            <a:endParaRPr lang="en-US" sz="22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126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56D4C23-DC3E-4EAD-A6D4-1D0773337899}"/>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Importance of referencing  </a:t>
            </a:r>
          </a:p>
        </p:txBody>
      </p:sp>
      <p:sp>
        <p:nvSpPr>
          <p:cNvPr id="11267" name="Rectangle 3">
            <a:extLst>
              <a:ext uri="{FF2B5EF4-FFF2-40B4-BE49-F238E27FC236}">
                <a16:creationId xmlns:a16="http://schemas.microsoft.com/office/drawing/2014/main" id="{10BC0012-90CA-41F7-845C-B47F5DAE5A0E}"/>
              </a:ext>
            </a:extLst>
          </p:cNvPr>
          <p:cNvSpPr>
            <a:spLocks noGrp="1" noChangeArrowheads="1"/>
          </p:cNvSpPr>
          <p:nvPr>
            <p:ph type="body" idx="1"/>
          </p:nvPr>
        </p:nvSpPr>
        <p:spPr>
          <a:xfrm>
            <a:off x="395536" y="1340768"/>
            <a:ext cx="8229600" cy="3916363"/>
          </a:xfrm>
        </p:spPr>
        <p:txBody>
          <a:bodyPr/>
          <a:lstStyle/>
          <a:p>
            <a:pPr algn="just"/>
            <a:r>
              <a:rPr lang="en-US" sz="2200" dirty="0">
                <a:latin typeface="Calibri" panose="020F0502020204030204" pitchFamily="34" charset="0"/>
                <a:cs typeface="Calibri" panose="020F0502020204030204" pitchFamily="34" charset="0"/>
              </a:rPr>
              <a:t>Referencing correctly is an essential skill. When writing an assignment, you will be expected to acknowledge other people’s work by referencing them in a recognized and consistent format.</a:t>
            </a:r>
          </a:p>
          <a:p>
            <a:pPr algn="just"/>
            <a:r>
              <a:rPr lang="en-GB" sz="2200" dirty="0">
                <a:latin typeface="Calibri" panose="020F0502020204030204" pitchFamily="34" charset="0"/>
                <a:cs typeface="Calibri" panose="020F0502020204030204" pitchFamily="34" charset="0"/>
              </a:rPr>
              <a:t>When you reference your assignment correctly you are demonstrating that you </a:t>
            </a:r>
            <a:r>
              <a:rPr lang="en-GB" sz="2200" b="1" dirty="0">
                <a:latin typeface="Calibri" panose="020F0502020204030204" pitchFamily="34" charset="0"/>
                <a:cs typeface="Calibri" panose="020F0502020204030204" pitchFamily="34" charset="0"/>
              </a:rPr>
              <a:t>have read widely </a:t>
            </a:r>
            <a:r>
              <a:rPr lang="en-GB" sz="2200" dirty="0">
                <a:latin typeface="Calibri" panose="020F0502020204030204" pitchFamily="34" charset="0"/>
                <a:cs typeface="Calibri" panose="020F0502020204030204" pitchFamily="34" charset="0"/>
              </a:rPr>
              <a:t>on a topic and can </a:t>
            </a:r>
            <a:r>
              <a:rPr lang="en-GB" sz="2200" b="1" dirty="0">
                <a:latin typeface="Calibri" panose="020F0502020204030204" pitchFamily="34" charset="0"/>
                <a:cs typeface="Calibri" panose="020F0502020204030204" pitchFamily="34" charset="0"/>
              </a:rPr>
              <a:t>support the theme </a:t>
            </a:r>
            <a:r>
              <a:rPr lang="en-GB" sz="2200" dirty="0">
                <a:latin typeface="Calibri" panose="020F0502020204030204" pitchFamily="34" charset="0"/>
                <a:cs typeface="Calibri" panose="020F0502020204030204" pitchFamily="34" charset="0"/>
              </a:rPr>
              <a:t>of your work with </a:t>
            </a:r>
            <a:r>
              <a:rPr lang="en-GB" sz="2200" u="sng" dirty="0">
                <a:latin typeface="Calibri" panose="020F0502020204030204" pitchFamily="34" charset="0"/>
                <a:cs typeface="Calibri" panose="020F0502020204030204" pitchFamily="34" charset="0"/>
              </a:rPr>
              <a:t>evidence</a:t>
            </a:r>
            <a:r>
              <a:rPr lang="en-GB" sz="2200" dirty="0">
                <a:latin typeface="Calibri" panose="020F0502020204030204" pitchFamily="34" charset="0"/>
                <a:cs typeface="Calibri" panose="020F0502020204030204" pitchFamily="34" charset="0"/>
              </a:rPr>
              <a:t> and </a:t>
            </a:r>
            <a:r>
              <a:rPr lang="en-GB" sz="2200" u="sng" dirty="0">
                <a:latin typeface="Calibri" panose="020F0502020204030204" pitchFamily="34" charset="0"/>
                <a:cs typeface="Calibri" panose="020F0502020204030204" pitchFamily="34" charset="0"/>
              </a:rPr>
              <a:t>comments </a:t>
            </a:r>
            <a:r>
              <a:rPr lang="en-GB" sz="2200" b="1" u="sng" dirty="0">
                <a:latin typeface="Calibri" panose="020F0502020204030204" pitchFamily="34" charset="0"/>
                <a:cs typeface="Calibri" panose="020F0502020204030204" pitchFamily="34" charset="0"/>
              </a:rPr>
              <a:t>from experts.</a:t>
            </a:r>
          </a:p>
          <a:p>
            <a:pPr algn="just"/>
            <a:r>
              <a:rPr lang="en-GB" sz="2200" dirty="0">
                <a:latin typeface="Calibri" panose="020F0502020204030204" pitchFamily="34" charset="0"/>
                <a:cs typeface="Calibri" panose="020F0502020204030204" pitchFamily="34" charset="0"/>
              </a:rPr>
              <a:t>Referencing your sources will also ensure that you are not accused of </a:t>
            </a:r>
            <a:r>
              <a:rPr lang="en-GB" sz="2200" b="1" dirty="0">
                <a:latin typeface="Calibri" panose="020F0502020204030204" pitchFamily="34" charset="0"/>
                <a:cs typeface="Calibri" panose="020F0502020204030204" pitchFamily="34" charset="0"/>
              </a:rPr>
              <a:t>plagiarism</a:t>
            </a:r>
            <a:r>
              <a:rPr lang="en-GB" sz="2200" dirty="0">
                <a:latin typeface="Calibri" panose="020F0502020204030204" pitchFamily="34" charset="0"/>
                <a:cs typeface="Calibri" panose="020F0502020204030204" pitchFamily="34" charset="0"/>
              </a:rPr>
              <a:t>, i.e. copying, using or misusing another person’s ideas without acknowledging the source. </a:t>
            </a:r>
          </a:p>
          <a:p>
            <a:pPr algn="just"/>
            <a:endParaRPr lang="en-GB" sz="2200" b="1" u="sng" dirty="0">
              <a:latin typeface="Calibri" panose="020F0502020204030204" pitchFamily="34" charset="0"/>
              <a:cs typeface="Calibri" panose="020F0502020204030204" pitchFamily="34" charset="0"/>
            </a:endParaRPr>
          </a:p>
          <a:p>
            <a:pPr algn="just"/>
            <a:endParaRPr lang="en-US" sz="2200" dirty="0">
              <a:latin typeface="Calibri" panose="020F0502020204030204" pitchFamily="34" charset="0"/>
              <a:cs typeface="Calibri" panose="020F0502020204030204" pitchFamily="34" charset="0"/>
            </a:endParaRPr>
          </a:p>
          <a:p>
            <a:endParaRPr lang="en-US" sz="2400" dirty="0">
              <a:latin typeface="Calibri" panose="020F0502020204030204" pitchFamily="34" charset="0"/>
              <a:cs typeface="Calibri" panose="020F0502020204030204" pitchFamily="34" charset="0"/>
            </a:endParaRPr>
          </a:p>
          <a:p>
            <a:pPr eaLnBrk="1" hangingPunct="1">
              <a:buFontTx/>
              <a:buNone/>
            </a:pPr>
            <a:endParaRPr lang="en-GB" altLang="en-US" dirty="0"/>
          </a:p>
        </p:txBody>
      </p:sp>
    </p:spTree>
    <p:extLst>
      <p:ext uri="{BB962C8B-B14F-4D97-AF65-F5344CB8AC3E}">
        <p14:creationId xmlns:p14="http://schemas.microsoft.com/office/powerpoint/2010/main" val="90226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126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DBA4F-FDCC-82A5-A75A-AC375DE8FBA0}"/>
              </a:ext>
            </a:extLst>
          </p:cNvPr>
          <p:cNvSpPr>
            <a:spLocks noGrp="1"/>
          </p:cNvSpPr>
          <p:nvPr>
            <p:ph type="title"/>
          </p:nvPr>
        </p:nvSpPr>
        <p:spPr>
          <a:xfrm>
            <a:off x="457200" y="54241"/>
            <a:ext cx="8229600" cy="1143000"/>
          </a:xfrm>
        </p:spPr>
        <p:txBody>
          <a:bodyPr/>
          <a:lstStyle/>
          <a:p>
            <a:r>
              <a:rPr lang="en-GB" b="1" dirty="0">
                <a:latin typeface="Calibri" panose="020F0502020204030204" pitchFamily="34" charset="0"/>
                <a:cs typeface="Calibri" panose="020F0502020204030204" pitchFamily="34" charset="0"/>
              </a:rPr>
              <a:t>Avoiding Plagiarism </a:t>
            </a:r>
          </a:p>
        </p:txBody>
      </p:sp>
      <p:sp>
        <p:nvSpPr>
          <p:cNvPr id="3" name="Content Placeholder 2">
            <a:extLst>
              <a:ext uri="{FF2B5EF4-FFF2-40B4-BE49-F238E27FC236}">
                <a16:creationId xmlns:a16="http://schemas.microsoft.com/office/drawing/2014/main" id="{D706BE48-FF1F-F591-F5B2-F0E85F7A4EFA}"/>
              </a:ext>
            </a:extLst>
          </p:cNvPr>
          <p:cNvSpPr>
            <a:spLocks noGrp="1"/>
          </p:cNvSpPr>
          <p:nvPr>
            <p:ph idx="1"/>
          </p:nvPr>
        </p:nvSpPr>
        <p:spPr>
          <a:xfrm>
            <a:off x="256378" y="1124745"/>
            <a:ext cx="8780118" cy="4320480"/>
          </a:xfrm>
        </p:spPr>
        <p:txBody>
          <a:bodyPr/>
          <a:lstStyle/>
          <a:p>
            <a:r>
              <a:rPr lang="en-GB" sz="2000" dirty="0">
                <a:latin typeface="Calibri" panose="020F0502020204030204" pitchFamily="34" charset="0"/>
                <a:cs typeface="Calibri" panose="020F0502020204030204" pitchFamily="34" charset="0"/>
              </a:rPr>
              <a:t>So, can I copy what someone has said as long as I reference it?</a:t>
            </a:r>
          </a:p>
          <a:p>
            <a:r>
              <a:rPr lang="en-GB" sz="2000" dirty="0">
                <a:latin typeface="Calibri" panose="020F0502020204030204" pitchFamily="34" charset="0"/>
                <a:cs typeface="Calibri" panose="020F0502020204030204" pitchFamily="34" charset="0"/>
              </a:rPr>
              <a:t>You can use the exact words from a source, and this is called a quotation. </a:t>
            </a:r>
          </a:p>
          <a:p>
            <a:r>
              <a:rPr lang="en-GB" sz="2000" b="1" dirty="0" err="1">
                <a:latin typeface="Calibri" panose="020F0502020204030204" pitchFamily="34" charset="0"/>
                <a:cs typeface="Calibri" panose="020F0502020204030204" pitchFamily="34" charset="0"/>
              </a:rPr>
              <a:t>Pureheart</a:t>
            </a:r>
            <a:r>
              <a:rPr lang="en-GB" sz="2000" b="1" dirty="0">
                <a:latin typeface="Calibri" panose="020F0502020204030204" pitchFamily="34" charset="0"/>
                <a:cs typeface="Calibri" panose="020F0502020204030204" pitchFamily="34" charset="0"/>
              </a:rPr>
              <a:t> (2018, p.11) </a:t>
            </a:r>
            <a:r>
              <a:rPr lang="en-GB" sz="2000" dirty="0">
                <a:latin typeface="Calibri" panose="020F0502020204030204" pitchFamily="34" charset="0"/>
                <a:cs typeface="Calibri" panose="020F0502020204030204" pitchFamily="34" charset="0"/>
              </a:rPr>
              <a:t>states that “managing your time reduces your stress level”. </a:t>
            </a:r>
          </a:p>
          <a:p>
            <a:r>
              <a:rPr lang="en-GB" sz="2000" dirty="0">
                <a:latin typeface="Calibri" panose="020F0502020204030204" pitchFamily="34" charset="0"/>
                <a:cs typeface="Calibri" panose="020F0502020204030204" pitchFamily="34" charset="0"/>
              </a:rPr>
              <a:t>Please remember that a quotation must be </a:t>
            </a:r>
            <a:r>
              <a:rPr lang="en-GB" sz="2000" u="sng" dirty="0">
                <a:latin typeface="Calibri" panose="020F0502020204030204" pitchFamily="34" charset="0"/>
                <a:cs typeface="Calibri" panose="020F0502020204030204" pitchFamily="34" charset="0"/>
              </a:rPr>
              <a:t>contained within quotation marks </a:t>
            </a:r>
            <a:r>
              <a:rPr lang="en-GB" sz="2000" dirty="0">
                <a:latin typeface="Calibri" panose="020F0502020204030204" pitchFamily="34" charset="0"/>
                <a:cs typeface="Calibri" panose="020F0502020204030204" pitchFamily="34" charset="0"/>
              </a:rPr>
              <a:t>and must not be more than </a:t>
            </a:r>
            <a:r>
              <a:rPr lang="en-GB" sz="2000" u="sng" dirty="0">
                <a:latin typeface="Calibri" panose="020F0502020204030204" pitchFamily="34" charset="0"/>
                <a:cs typeface="Calibri" panose="020F0502020204030204" pitchFamily="34" charset="0"/>
              </a:rPr>
              <a:t>two, three lines long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There are two other ways  that you can use a source without committing plagiarism. These are:</a:t>
            </a:r>
          </a:p>
          <a:p>
            <a:r>
              <a:rPr lang="en-GB" sz="2000" b="1" dirty="0">
                <a:latin typeface="Calibri" panose="020F0502020204030204" pitchFamily="34" charset="0"/>
                <a:cs typeface="Calibri" panose="020F0502020204030204" pitchFamily="34" charset="0"/>
              </a:rPr>
              <a:t>Paraphrasing </a:t>
            </a:r>
          </a:p>
          <a:p>
            <a:r>
              <a:rPr lang="en-GB" sz="2000" b="1" dirty="0">
                <a:latin typeface="Calibri" panose="020F0502020204030204" pitchFamily="34" charset="0"/>
                <a:cs typeface="Calibri" panose="020F0502020204030204" pitchFamily="34" charset="0"/>
              </a:rPr>
              <a:t>Summarising (both will be taught next week)</a:t>
            </a:r>
          </a:p>
          <a:p>
            <a:r>
              <a:rPr lang="en-GB" sz="2000" dirty="0">
                <a:latin typeface="Calibri" panose="020F0502020204030204" pitchFamily="34" charset="0"/>
                <a:cs typeface="Calibri" panose="020F0502020204030204" pitchFamily="34" charset="0"/>
              </a:rPr>
              <a:t>For now, you should understand that these are two acceptable ways in which a source can be changed without changing its meaning and referenced to avoid plagiarism.</a:t>
            </a:r>
          </a:p>
          <a:p>
            <a:endParaRPr lang="en-GB" sz="20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A931DC4F-4EFB-28A6-CB8E-76A476801611}"/>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4098297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7E2DA-DCE5-C03B-7D3C-8F64CBC7DB69}"/>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How to reference </a:t>
            </a:r>
          </a:p>
        </p:txBody>
      </p:sp>
      <p:sp>
        <p:nvSpPr>
          <p:cNvPr id="3" name="Content Placeholder 2">
            <a:extLst>
              <a:ext uri="{FF2B5EF4-FFF2-40B4-BE49-F238E27FC236}">
                <a16:creationId xmlns:a16="http://schemas.microsoft.com/office/drawing/2014/main" id="{3C62E07A-046F-7B10-AE73-A278F1C7A9BE}"/>
              </a:ext>
            </a:extLst>
          </p:cNvPr>
          <p:cNvSpPr>
            <a:spLocks noGrp="1"/>
          </p:cNvSpPr>
          <p:nvPr>
            <p:ph idx="1"/>
          </p:nvPr>
        </p:nvSpPr>
        <p:spPr>
          <a:xfrm>
            <a:off x="463370" y="1429394"/>
            <a:ext cx="8229600" cy="3916363"/>
          </a:xfrm>
        </p:spPr>
        <p:txBody>
          <a:bodyPr/>
          <a:lstStyle/>
          <a:p>
            <a:pPr algn="just">
              <a:lnSpc>
                <a:spcPct val="90000"/>
              </a:lnSpc>
              <a:spcBef>
                <a:spcPct val="20000"/>
              </a:spcBef>
              <a:buFont typeface="Arial" pitchFamily="34" charset="0"/>
              <a:defRPr/>
            </a:pPr>
            <a:r>
              <a:rPr lang="en-GB" sz="2200" dirty="0">
                <a:latin typeface="Calibri" panose="020F0502020204030204" pitchFamily="34" charset="0"/>
                <a:cs typeface="Calibri" panose="020F0502020204030204" pitchFamily="34" charset="0"/>
              </a:rPr>
              <a:t>There are different ways to reference your sources. On this programme you are expected to use </a:t>
            </a:r>
            <a:r>
              <a:rPr lang="en-GB" sz="2200" b="1" u="sng" dirty="0">
                <a:latin typeface="Calibri" panose="020F0502020204030204" pitchFamily="34" charset="0"/>
                <a:cs typeface="Calibri" panose="020F0502020204030204" pitchFamily="34" charset="0"/>
              </a:rPr>
              <a:t>Harvard referencing system</a:t>
            </a:r>
            <a:r>
              <a:rPr lang="en-GB" sz="2200" dirty="0">
                <a:latin typeface="Calibri" panose="020F0502020204030204" pitchFamily="34" charset="0"/>
                <a:cs typeface="Calibri" panose="020F0502020204030204" pitchFamily="34" charset="0"/>
              </a:rPr>
              <a:t> (sometimes called the author/date system)</a:t>
            </a:r>
          </a:p>
          <a:p>
            <a:pPr algn="just">
              <a:lnSpc>
                <a:spcPct val="90000"/>
              </a:lnSpc>
              <a:spcBef>
                <a:spcPct val="20000"/>
              </a:spcBef>
              <a:buFont typeface="Arial" pitchFamily="34" charset="0"/>
              <a:defRPr/>
            </a:pPr>
            <a:endParaRPr lang="en-GB" sz="2200" dirty="0">
              <a:latin typeface="Calibri" panose="020F0502020204030204" pitchFamily="34" charset="0"/>
              <a:cs typeface="Calibri" panose="020F0502020204030204" pitchFamily="34" charset="0"/>
            </a:endParaRPr>
          </a:p>
          <a:p>
            <a:pPr algn="just">
              <a:lnSpc>
                <a:spcPct val="90000"/>
              </a:lnSpc>
              <a:spcBef>
                <a:spcPct val="20000"/>
              </a:spcBef>
              <a:buFont typeface="Arial" pitchFamily="34" charset="0"/>
              <a:defRPr/>
            </a:pPr>
            <a:r>
              <a:rPr lang="en-GB" sz="2200" dirty="0">
                <a:latin typeface="Calibri" panose="020F0502020204030204" pitchFamily="34" charset="0"/>
                <a:cs typeface="Calibri" panose="020F0502020204030204" pitchFamily="34" charset="0"/>
              </a:rPr>
              <a:t>You can find a full and detailed guide on the UWTSD website by following this link: </a:t>
            </a:r>
            <a:r>
              <a:rPr lang="en-GB" altLang="en-US" sz="2200" dirty="0">
                <a:latin typeface="Calibri" panose="020F0502020204030204" pitchFamily="34" charset="0"/>
                <a:cs typeface="Calibri" panose="020F0502020204030204" pitchFamily="34" charset="0"/>
                <a:hlinkClick r:id="rId2"/>
              </a:rPr>
              <a:t>https://www.uwtsd.ac.uk/library/student-essentials/referencing-handbooks/</a:t>
            </a:r>
            <a:r>
              <a:rPr lang="en-GB" altLang="en-US" sz="2200" dirty="0">
                <a:latin typeface="Calibri" panose="020F0502020204030204" pitchFamily="34" charset="0"/>
                <a:cs typeface="Calibri" panose="020F0502020204030204" pitchFamily="34" charset="0"/>
              </a:rPr>
              <a:t> (you can also find it on the Moodle page of this course). </a:t>
            </a:r>
          </a:p>
          <a:p>
            <a:pPr algn="just">
              <a:lnSpc>
                <a:spcPct val="90000"/>
              </a:lnSpc>
              <a:spcBef>
                <a:spcPct val="20000"/>
              </a:spcBef>
              <a:buFont typeface="Arial" pitchFamily="34" charset="0"/>
              <a:defRPr/>
            </a:pPr>
            <a:endParaRPr lang="en-GB" sz="2200" dirty="0">
              <a:latin typeface="Calibri" panose="020F0502020204030204" pitchFamily="34" charset="0"/>
              <a:cs typeface="Calibri" panose="020F0502020204030204" pitchFamily="34" charset="0"/>
            </a:endParaRPr>
          </a:p>
          <a:p>
            <a:pPr algn="just">
              <a:lnSpc>
                <a:spcPct val="90000"/>
              </a:lnSpc>
              <a:spcBef>
                <a:spcPct val="20000"/>
              </a:spcBef>
              <a:buFont typeface="Arial" pitchFamily="34" charset="0"/>
              <a:defRPr/>
            </a:pPr>
            <a:r>
              <a:rPr lang="en-GB" sz="2200" dirty="0">
                <a:latin typeface="Calibri" panose="020F0502020204030204" pitchFamily="34" charset="0"/>
                <a:cs typeface="Calibri" panose="020F0502020204030204" pitchFamily="34" charset="0"/>
              </a:rPr>
              <a:t>There is also a handy guide ‘Cite them Right’ which is available in the library and online: </a:t>
            </a:r>
            <a:r>
              <a:rPr lang="en-GB" sz="2200" dirty="0">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http://www.citethemrightonline.com/</a:t>
            </a:r>
            <a:r>
              <a:rPr lang="en-GB" sz="2200" dirty="0">
                <a:latin typeface="Calibri" panose="020F0502020204030204" pitchFamily="34" charset="0"/>
                <a:cs typeface="Calibri" panose="020F0502020204030204" pitchFamily="34" charset="0"/>
              </a:rPr>
              <a:t>  </a:t>
            </a:r>
          </a:p>
          <a:p>
            <a:pPr>
              <a:lnSpc>
                <a:spcPct val="90000"/>
              </a:lnSpc>
              <a:spcBef>
                <a:spcPct val="20000"/>
              </a:spcBef>
              <a:buFont typeface="Arial" pitchFamily="34" charset="0"/>
              <a:defRPr/>
            </a:pPr>
            <a:endParaRPr lang="en-GB" sz="2200" dirty="0">
              <a:latin typeface="Calibri" panose="020F0502020204030204" pitchFamily="34" charset="0"/>
              <a:cs typeface="Calibri" panose="020F0502020204030204" pitchFamily="34" charset="0"/>
            </a:endParaRPr>
          </a:p>
          <a:p>
            <a:endParaRPr lang="en-GB" sz="22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964C726A-DF7A-A2A8-F73C-AF8ACFBA4430}"/>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121402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E8E57-6A45-8D86-449A-FE8D523FFEA1}"/>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How to reference</a:t>
            </a:r>
          </a:p>
        </p:txBody>
      </p:sp>
      <p:sp>
        <p:nvSpPr>
          <p:cNvPr id="4" name="Date Placeholder 3">
            <a:extLst>
              <a:ext uri="{FF2B5EF4-FFF2-40B4-BE49-F238E27FC236}">
                <a16:creationId xmlns:a16="http://schemas.microsoft.com/office/drawing/2014/main" id="{7AFC8A52-639C-B11D-9707-23F4E58BFC76}"/>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
        <p:nvSpPr>
          <p:cNvPr id="6" name="Rectangle 5">
            <a:extLst>
              <a:ext uri="{FF2B5EF4-FFF2-40B4-BE49-F238E27FC236}">
                <a16:creationId xmlns:a16="http://schemas.microsoft.com/office/drawing/2014/main" id="{E6B8A50E-6FE2-1221-188E-DD35A0771F46}"/>
              </a:ext>
            </a:extLst>
          </p:cNvPr>
          <p:cNvSpPr/>
          <p:nvPr/>
        </p:nvSpPr>
        <p:spPr bwMode="auto">
          <a:xfrm>
            <a:off x="2123728" y="1916831"/>
            <a:ext cx="4176464" cy="999653"/>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a:p>
            <a:pPr marL="0" marR="0" indent="0" algn="l" defTabSz="914400" rtl="0" eaLnBrk="0" fontAlgn="base" latinLnBrk="0" hangingPunct="0">
              <a:lnSpc>
                <a:spcPct val="100000"/>
              </a:lnSpc>
              <a:spcBef>
                <a:spcPct val="0"/>
              </a:spcBef>
              <a:spcAft>
                <a:spcPct val="0"/>
              </a:spcAft>
              <a:buClrTx/>
              <a:buSzTx/>
              <a:buFontTx/>
              <a:buNone/>
              <a:tabLst/>
            </a:pPr>
            <a:r>
              <a:rPr lang="en-GB" sz="2500" dirty="0"/>
              <a:t>         REFERENCING </a:t>
            </a:r>
          </a:p>
        </p:txBody>
      </p:sp>
      <p:cxnSp>
        <p:nvCxnSpPr>
          <p:cNvPr id="8" name="Connector: Elbow 7">
            <a:extLst>
              <a:ext uri="{FF2B5EF4-FFF2-40B4-BE49-F238E27FC236}">
                <a16:creationId xmlns:a16="http://schemas.microsoft.com/office/drawing/2014/main" id="{A4ECB510-AD4B-7ABD-1D63-BB6BE9689313}"/>
              </a:ext>
            </a:extLst>
          </p:cNvPr>
          <p:cNvCxnSpPr/>
          <p:nvPr/>
        </p:nvCxnSpPr>
        <p:spPr bwMode="auto">
          <a:xfrm rot="5400000">
            <a:off x="1755231" y="2996953"/>
            <a:ext cx="1457076" cy="1296143"/>
          </a:xfrm>
          <a:prstGeom prst="bentConnector3">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Connector: Elbow 9">
            <a:extLst>
              <a:ext uri="{FF2B5EF4-FFF2-40B4-BE49-F238E27FC236}">
                <a16:creationId xmlns:a16="http://schemas.microsoft.com/office/drawing/2014/main" id="{66D43D27-CBE0-D002-5821-5EACC07BB955}"/>
              </a:ext>
            </a:extLst>
          </p:cNvPr>
          <p:cNvCxnSpPr/>
          <p:nvPr/>
        </p:nvCxnSpPr>
        <p:spPr bwMode="auto">
          <a:xfrm rot="16200000" flipH="1">
            <a:off x="5319625" y="3176971"/>
            <a:ext cx="1457079" cy="936104"/>
          </a:xfrm>
          <a:prstGeom prst="bentConnector3">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Rectangle 10">
            <a:extLst>
              <a:ext uri="{FF2B5EF4-FFF2-40B4-BE49-F238E27FC236}">
                <a16:creationId xmlns:a16="http://schemas.microsoft.com/office/drawing/2014/main" id="{58E57E57-6974-91E0-3F3A-998C3F4C8238}"/>
              </a:ext>
            </a:extLst>
          </p:cNvPr>
          <p:cNvSpPr/>
          <p:nvPr/>
        </p:nvSpPr>
        <p:spPr bwMode="auto">
          <a:xfrm>
            <a:off x="683568" y="4379496"/>
            <a:ext cx="2736304" cy="93858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indent="0" algn="l" defTabSz="914400" rtl="0" eaLnBrk="0" fontAlgn="base" latinLnBrk="0" hangingPunct="0">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In-text citation </a:t>
            </a:r>
          </a:p>
        </p:txBody>
      </p:sp>
      <p:sp>
        <p:nvSpPr>
          <p:cNvPr id="12" name="Rectangle 11">
            <a:extLst>
              <a:ext uri="{FF2B5EF4-FFF2-40B4-BE49-F238E27FC236}">
                <a16:creationId xmlns:a16="http://schemas.microsoft.com/office/drawing/2014/main" id="{823F7DB7-78AD-DFAD-B275-8073FAD7933A}"/>
              </a:ext>
            </a:extLst>
          </p:cNvPr>
          <p:cNvSpPr/>
          <p:nvPr/>
        </p:nvSpPr>
        <p:spPr bwMode="auto">
          <a:xfrm>
            <a:off x="5436096" y="4401301"/>
            <a:ext cx="2520280" cy="944513"/>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lang="en-GB" dirty="0"/>
          </a:p>
          <a:p>
            <a:pPr marL="0" marR="0" indent="0" algn="l" defTabSz="914400" rtl="0" eaLnBrk="0" fontAlgn="base" latinLnBrk="0" hangingPunct="0">
              <a:lnSpc>
                <a:spcPct val="100000"/>
              </a:lnSpc>
              <a:spcBef>
                <a:spcPct val="0"/>
              </a:spcBef>
              <a:spcAft>
                <a:spcPct val="0"/>
              </a:spcAft>
              <a:buClrTx/>
              <a:buSzTx/>
              <a:buFontTx/>
              <a:buNone/>
              <a:tabLst/>
            </a:pPr>
            <a:r>
              <a:rPr lang="en-GB" sz="2400" dirty="0"/>
              <a:t>Reference list </a:t>
            </a:r>
            <a:endPar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372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7016E-04B6-BB19-E334-C9382C8DAF1C}"/>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In-text citation (short reference)</a:t>
            </a:r>
          </a:p>
        </p:txBody>
      </p:sp>
      <p:sp>
        <p:nvSpPr>
          <p:cNvPr id="3" name="Content Placeholder 2">
            <a:extLst>
              <a:ext uri="{FF2B5EF4-FFF2-40B4-BE49-F238E27FC236}">
                <a16:creationId xmlns:a16="http://schemas.microsoft.com/office/drawing/2014/main" id="{63DED4DB-EEEF-1BC6-92B4-E7D88E9D7BB3}"/>
              </a:ext>
            </a:extLst>
          </p:cNvPr>
          <p:cNvSpPr>
            <a:spLocks noGrp="1"/>
          </p:cNvSpPr>
          <p:nvPr>
            <p:ph idx="1"/>
          </p:nvPr>
        </p:nvSpPr>
        <p:spPr>
          <a:xfrm>
            <a:off x="457200" y="1700808"/>
            <a:ext cx="8229600" cy="3916363"/>
          </a:xfrm>
        </p:spPr>
        <p:txBody>
          <a:bodyPr/>
          <a:lstStyle/>
          <a:p>
            <a:r>
              <a:rPr lang="en-GB" sz="2200" dirty="0">
                <a:latin typeface="Calibri" panose="020F0502020204030204" pitchFamily="34" charset="0"/>
                <a:cs typeface="Calibri" panose="020F0502020204030204" pitchFamily="34" charset="0"/>
              </a:rPr>
              <a:t>You need to provide an in-text citation in the main body of your assignment, every time you mention an idea or theme from an external source in your work.</a:t>
            </a:r>
          </a:p>
          <a:p>
            <a:r>
              <a:rPr lang="en-GB" sz="2200" dirty="0">
                <a:latin typeface="Calibri" panose="020F0502020204030204" pitchFamily="34" charset="0"/>
                <a:cs typeface="Calibri" panose="020F0502020204030204" pitchFamily="34" charset="0"/>
              </a:rPr>
              <a:t>You have to provide an in-text citation every time you paraphrase, summarize or quote another author/authors. </a:t>
            </a:r>
          </a:p>
          <a:p>
            <a:r>
              <a:rPr lang="en-GB" sz="2200" dirty="0">
                <a:latin typeface="Calibri" panose="020F0502020204030204" pitchFamily="34" charset="0"/>
                <a:cs typeface="Calibri" panose="020F0502020204030204" pitchFamily="34" charset="0"/>
              </a:rPr>
              <a:t>When you provide an in-text citation, you have to include the </a:t>
            </a:r>
            <a:r>
              <a:rPr lang="en-GB" sz="2200" b="1" u="sng" dirty="0">
                <a:latin typeface="Calibri" panose="020F0502020204030204" pitchFamily="34" charset="0"/>
                <a:cs typeface="Calibri" panose="020F0502020204030204" pitchFamily="34" charset="0"/>
              </a:rPr>
              <a:t>surname of the author </a:t>
            </a:r>
            <a:r>
              <a:rPr lang="en-GB" sz="2200" dirty="0">
                <a:latin typeface="Calibri" panose="020F0502020204030204" pitchFamily="34" charset="0"/>
                <a:cs typeface="Calibri" panose="020F0502020204030204" pitchFamily="34" charset="0"/>
              </a:rPr>
              <a:t>and the </a:t>
            </a:r>
            <a:r>
              <a:rPr lang="en-GB" sz="2200" b="1" u="sng" dirty="0">
                <a:latin typeface="Calibri" panose="020F0502020204030204" pitchFamily="34" charset="0"/>
                <a:cs typeface="Calibri" panose="020F0502020204030204" pitchFamily="34" charset="0"/>
              </a:rPr>
              <a:t>year of publication. </a:t>
            </a:r>
            <a:endParaRPr lang="en-GB" sz="2200" b="1" dirty="0">
              <a:latin typeface="Calibri" panose="020F0502020204030204" pitchFamily="34" charset="0"/>
              <a:cs typeface="Calibri" panose="020F0502020204030204" pitchFamily="34" charset="0"/>
            </a:endParaRPr>
          </a:p>
          <a:p>
            <a:r>
              <a:rPr lang="en-GB" sz="2200" dirty="0">
                <a:latin typeface="Calibri" panose="020F0502020204030204" pitchFamily="34" charset="0"/>
                <a:cs typeface="Calibri" panose="020F0502020204030204" pitchFamily="34" charset="0"/>
              </a:rPr>
              <a:t>When you take the exact wording as used by another author (quoting) and insert it in your work, you should also provide a page number. </a:t>
            </a:r>
          </a:p>
          <a:p>
            <a:endParaRPr lang="en-GB" sz="2200" u="sng" dirty="0">
              <a:latin typeface="Calibri" panose="020F0502020204030204" pitchFamily="34" charset="0"/>
              <a:cs typeface="Calibri" panose="020F0502020204030204" pitchFamily="34" charset="0"/>
            </a:endParaRPr>
          </a:p>
          <a:p>
            <a:pPr marL="0" indent="0">
              <a:buNone/>
            </a:pPr>
            <a:endParaRPr lang="en-GB" sz="2200" dirty="0">
              <a:latin typeface="Calibri" panose="020F0502020204030204" pitchFamily="34" charset="0"/>
              <a:cs typeface="Calibri" panose="020F0502020204030204" pitchFamily="34" charset="0"/>
            </a:endParaRPr>
          </a:p>
          <a:p>
            <a:endParaRPr lang="en-GB" sz="22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0098912B-4E9C-C925-AB75-3EBF08B2F096}"/>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3600110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08B71-42ED-8E9A-0839-3291863F569F}"/>
              </a:ext>
            </a:extLst>
          </p:cNvPr>
          <p:cNvSpPr>
            <a:spLocks noGrp="1"/>
          </p:cNvSpPr>
          <p:nvPr>
            <p:ph type="title"/>
          </p:nvPr>
        </p:nvSpPr>
        <p:spPr/>
        <p:txBody>
          <a:bodyPr/>
          <a:lstStyle/>
          <a:p>
            <a:r>
              <a:rPr lang="en-GB" sz="4000" dirty="0">
                <a:latin typeface="Calibri" panose="020F0502020204030204" pitchFamily="34" charset="0"/>
                <a:cs typeface="Calibri" panose="020F0502020204030204" pitchFamily="34" charset="0"/>
              </a:rPr>
              <a:t>Example of an in-text citation from a student’s work </a:t>
            </a:r>
          </a:p>
        </p:txBody>
      </p:sp>
      <p:sp>
        <p:nvSpPr>
          <p:cNvPr id="3" name="Content Placeholder 2">
            <a:extLst>
              <a:ext uri="{FF2B5EF4-FFF2-40B4-BE49-F238E27FC236}">
                <a16:creationId xmlns:a16="http://schemas.microsoft.com/office/drawing/2014/main" id="{0659F23E-07DC-CC60-4E50-133E4DCF2B9A}"/>
              </a:ext>
            </a:extLst>
          </p:cNvPr>
          <p:cNvSpPr>
            <a:spLocks noGrp="1"/>
          </p:cNvSpPr>
          <p:nvPr>
            <p:ph idx="1"/>
          </p:nvPr>
        </p:nvSpPr>
        <p:spPr>
          <a:xfrm>
            <a:off x="442762" y="1844824"/>
            <a:ext cx="8229600" cy="2476872"/>
          </a:xfrm>
        </p:spPr>
        <p:txBody>
          <a:bodyPr/>
          <a:lstStyle/>
          <a:p>
            <a:pPr marL="0" indent="0">
              <a:buNone/>
            </a:pPr>
            <a:r>
              <a:rPr lang="en-GB" sz="2200" dirty="0">
                <a:latin typeface="Calibri" panose="020F0502020204030204" pitchFamily="34" charset="0"/>
                <a:cs typeface="Calibri" panose="020F0502020204030204" pitchFamily="34" charset="0"/>
              </a:rPr>
              <a:t>Time-management is one of the most important skills an individual will develop</a:t>
            </a:r>
            <a:r>
              <a:rPr lang="en-GB" sz="2200" b="1" dirty="0">
                <a:latin typeface="Calibri" panose="020F0502020204030204" pitchFamily="34" charset="0"/>
                <a:cs typeface="Calibri" panose="020F0502020204030204" pitchFamily="34" charset="0"/>
              </a:rPr>
              <a:t>. According to </a:t>
            </a:r>
            <a:r>
              <a:rPr lang="en-GB" sz="2200" b="1" dirty="0" err="1">
                <a:latin typeface="Calibri" panose="020F0502020204030204" pitchFamily="34" charset="0"/>
                <a:cs typeface="Calibri" panose="020F0502020204030204" pitchFamily="34" charset="0"/>
              </a:rPr>
              <a:t>Pureheart</a:t>
            </a:r>
            <a:r>
              <a:rPr lang="en-GB" sz="2200" b="1" dirty="0">
                <a:latin typeface="Calibri" panose="020F0502020204030204" pitchFamily="34" charset="0"/>
                <a:cs typeface="Calibri" panose="020F0502020204030204" pitchFamily="34" charset="0"/>
              </a:rPr>
              <a:t> (2018, p.11)  </a:t>
            </a:r>
            <a:r>
              <a:rPr lang="en-GB" sz="2200" dirty="0">
                <a:latin typeface="Calibri" panose="020F0502020204030204" pitchFamily="34" charset="0"/>
                <a:cs typeface="Calibri" panose="020F0502020204030204" pitchFamily="34" charset="0"/>
              </a:rPr>
              <a:t>“Time management is simply the process of organising and planning how to divide and arrange schedules amongst specific undertakings in order to maximise effectiveness in an efficient manner”. Using your time effectively will increase productivity and focus and reduce stress (</a:t>
            </a:r>
            <a:r>
              <a:rPr lang="en-GB" sz="2200" b="1" dirty="0">
                <a:latin typeface="Calibri" panose="020F0502020204030204" pitchFamily="34" charset="0"/>
                <a:cs typeface="Calibri" panose="020F0502020204030204" pitchFamily="34" charset="0"/>
              </a:rPr>
              <a:t>Lawani, 2016</a:t>
            </a:r>
            <a:r>
              <a:rPr lang="en-GB" sz="2200" dirty="0">
                <a:latin typeface="Calibri" panose="020F0502020204030204" pitchFamily="34" charset="0"/>
                <a:cs typeface="Calibri" panose="020F0502020204030204" pitchFamily="34" charset="0"/>
              </a:rPr>
              <a:t>). </a:t>
            </a:r>
          </a:p>
        </p:txBody>
      </p:sp>
      <p:sp>
        <p:nvSpPr>
          <p:cNvPr id="4" name="Date Placeholder 3">
            <a:extLst>
              <a:ext uri="{FF2B5EF4-FFF2-40B4-BE49-F238E27FC236}">
                <a16:creationId xmlns:a16="http://schemas.microsoft.com/office/drawing/2014/main" id="{747A27FF-400B-70F9-FA43-6E93E4C892CD}"/>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397273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82F98-5BCE-1ACB-A5E7-222025602F34}"/>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Using in-text citations – more examples </a:t>
            </a:r>
          </a:p>
        </p:txBody>
      </p:sp>
      <p:sp>
        <p:nvSpPr>
          <p:cNvPr id="3" name="Content Placeholder 2">
            <a:extLst>
              <a:ext uri="{FF2B5EF4-FFF2-40B4-BE49-F238E27FC236}">
                <a16:creationId xmlns:a16="http://schemas.microsoft.com/office/drawing/2014/main" id="{696F37DF-F54D-92E2-2B7E-0E6FFFB7F100}"/>
              </a:ext>
            </a:extLst>
          </p:cNvPr>
          <p:cNvSpPr>
            <a:spLocks noGrp="1"/>
          </p:cNvSpPr>
          <p:nvPr>
            <p:ph idx="1"/>
          </p:nvPr>
        </p:nvSpPr>
        <p:spPr>
          <a:xfrm>
            <a:off x="457200" y="1700808"/>
            <a:ext cx="8229600" cy="3888432"/>
          </a:xfrm>
        </p:spPr>
        <p:txBody>
          <a:bodyPr/>
          <a:lstStyle/>
          <a:p>
            <a:r>
              <a:rPr lang="en-GB" sz="2200" b="1" dirty="0">
                <a:latin typeface="Calibri" panose="020F0502020204030204" pitchFamily="34" charset="0"/>
                <a:cs typeface="Calibri" panose="020F0502020204030204" pitchFamily="34" charset="0"/>
              </a:rPr>
              <a:t>According to </a:t>
            </a:r>
            <a:r>
              <a:rPr lang="en-GB" sz="2200" dirty="0">
                <a:latin typeface="Calibri" panose="020F0502020204030204" pitchFamily="34" charset="0"/>
                <a:cs typeface="Calibri" panose="020F0502020204030204" pitchFamily="34" charset="0"/>
              </a:rPr>
              <a:t>Jones (1998), students found referencing difficult, especially if they had never referenced external materials before. 		     </a:t>
            </a:r>
          </a:p>
          <a:p>
            <a:pPr marL="0" indent="0">
              <a:buNone/>
            </a:pPr>
            <a:r>
              <a:rPr lang="en-GB" sz="2200" dirty="0">
                <a:latin typeface="Calibri" panose="020F0502020204030204" pitchFamily="34" charset="0"/>
                <a:cs typeface="Calibri" panose="020F0502020204030204" pitchFamily="34" charset="0"/>
              </a:rPr>
              <a:t>			    or </a:t>
            </a:r>
          </a:p>
          <a:p>
            <a:r>
              <a:rPr lang="en-GB" sz="2200" b="1" dirty="0">
                <a:latin typeface="Calibri" panose="020F0502020204030204" pitchFamily="34" charset="0"/>
                <a:cs typeface="Calibri" panose="020F0502020204030204" pitchFamily="34" charset="0"/>
              </a:rPr>
              <a:t>Jones</a:t>
            </a:r>
            <a:r>
              <a:rPr lang="en-GB" sz="2200" dirty="0">
                <a:latin typeface="Calibri" panose="020F0502020204030204" pitchFamily="34" charset="0"/>
                <a:cs typeface="Calibri" panose="020F0502020204030204" pitchFamily="34" charset="0"/>
              </a:rPr>
              <a:t> (1998) </a:t>
            </a:r>
            <a:r>
              <a:rPr lang="en-GB" sz="2200" b="1" dirty="0">
                <a:latin typeface="Calibri" panose="020F0502020204030204" pitchFamily="34" charset="0"/>
                <a:cs typeface="Calibri" panose="020F0502020204030204" pitchFamily="34" charset="0"/>
              </a:rPr>
              <a:t>claimed</a:t>
            </a:r>
            <a:r>
              <a:rPr lang="en-GB" sz="2200" dirty="0">
                <a:latin typeface="Calibri" panose="020F0502020204030204" pitchFamily="34" charset="0"/>
                <a:cs typeface="Calibri" panose="020F0502020204030204" pitchFamily="34" charset="0"/>
              </a:rPr>
              <a:t> that students found referencing difficult, especially if they had never referenced external materials before.</a:t>
            </a:r>
          </a:p>
          <a:p>
            <a:endParaRPr lang="en-GB" sz="2200" dirty="0">
              <a:latin typeface="Calibri" panose="020F0502020204030204" pitchFamily="34" charset="0"/>
              <a:cs typeface="Calibri" panose="020F0502020204030204" pitchFamily="34" charset="0"/>
            </a:endParaRPr>
          </a:p>
          <a:p>
            <a:r>
              <a:rPr lang="en-GB" sz="2200" dirty="0">
                <a:latin typeface="Calibri" panose="020F0502020204030204" pitchFamily="34" charset="0"/>
                <a:cs typeface="Calibri" panose="020F0502020204030204" pitchFamily="34" charset="0"/>
              </a:rPr>
              <a:t>Jones’s (1998, p.4) stated that students struggle with referencing because they “fail to purchase a style manual or ask their teacher for help”. </a:t>
            </a:r>
          </a:p>
        </p:txBody>
      </p:sp>
      <p:sp>
        <p:nvSpPr>
          <p:cNvPr id="4" name="Date Placeholder 3">
            <a:extLst>
              <a:ext uri="{FF2B5EF4-FFF2-40B4-BE49-F238E27FC236}">
                <a16:creationId xmlns:a16="http://schemas.microsoft.com/office/drawing/2014/main" id="{2444AF34-3F9B-C849-77B2-907B9C8AB467}"/>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604639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FCF64-FD3B-F979-F49D-ECC2A74AF329}"/>
              </a:ext>
            </a:extLst>
          </p:cNvPr>
          <p:cNvSpPr>
            <a:spLocks noGrp="1"/>
          </p:cNvSpPr>
          <p:nvPr>
            <p:ph type="title"/>
          </p:nvPr>
        </p:nvSpPr>
        <p:spPr/>
        <p:txBody>
          <a:bodyPr/>
          <a:lstStyle/>
          <a:p>
            <a:r>
              <a:rPr lang="en-GB" dirty="0"/>
              <a:t>Expressions to introduce in-text citation  </a:t>
            </a:r>
          </a:p>
        </p:txBody>
      </p:sp>
      <p:sp>
        <p:nvSpPr>
          <p:cNvPr id="3" name="Content Placeholder 2">
            <a:extLst>
              <a:ext uri="{FF2B5EF4-FFF2-40B4-BE49-F238E27FC236}">
                <a16:creationId xmlns:a16="http://schemas.microsoft.com/office/drawing/2014/main" id="{E1F5E8B3-45B9-FA4C-A24C-299876BF4B66}"/>
              </a:ext>
            </a:extLst>
          </p:cNvPr>
          <p:cNvSpPr>
            <a:spLocks noGrp="1"/>
          </p:cNvSpPr>
          <p:nvPr>
            <p:ph idx="1"/>
          </p:nvPr>
        </p:nvSpPr>
        <p:spPr>
          <a:xfrm>
            <a:off x="457200" y="1819275"/>
            <a:ext cx="8229600" cy="3845023"/>
          </a:xfrm>
        </p:spPr>
        <p:txBody>
          <a:bodyPr/>
          <a:lstStyle/>
          <a:p>
            <a:r>
              <a:rPr lang="en-GB" sz="2200" dirty="0">
                <a:latin typeface="Calibri" panose="020F0502020204030204" pitchFamily="34" charset="0"/>
                <a:cs typeface="Calibri" panose="020F0502020204030204" pitchFamily="34" charset="0"/>
              </a:rPr>
              <a:t>According to author’s surname (year of publication)…..</a:t>
            </a:r>
          </a:p>
          <a:p>
            <a:r>
              <a:rPr lang="en-GB" sz="2200" dirty="0">
                <a:latin typeface="Calibri" panose="020F0502020204030204" pitchFamily="34" charset="0"/>
                <a:cs typeface="Calibri" panose="020F0502020204030204" pitchFamily="34" charset="0"/>
              </a:rPr>
              <a:t>The author (year of publication) states that……</a:t>
            </a:r>
          </a:p>
          <a:p>
            <a:r>
              <a:rPr lang="en-GB" sz="2200" dirty="0">
                <a:latin typeface="Calibri" panose="020F0502020204030204" pitchFamily="34" charset="0"/>
                <a:cs typeface="Calibri" panose="020F0502020204030204" pitchFamily="34" charset="0"/>
              </a:rPr>
              <a:t>The author (year of publication) argues that……</a:t>
            </a:r>
          </a:p>
          <a:p>
            <a:r>
              <a:rPr lang="en-GB" sz="2200" dirty="0">
                <a:latin typeface="Calibri" panose="020F0502020204030204" pitchFamily="34" charset="0"/>
                <a:cs typeface="Calibri" panose="020F0502020204030204" pitchFamily="34" charset="0"/>
              </a:rPr>
              <a:t>The authors (year of publication) examined….</a:t>
            </a:r>
          </a:p>
          <a:p>
            <a:r>
              <a:rPr lang="en-GB" sz="2200" dirty="0">
                <a:latin typeface="Calibri" panose="020F0502020204030204" pitchFamily="34" charset="0"/>
                <a:cs typeface="Calibri" panose="020F0502020204030204" pitchFamily="34" charset="0"/>
              </a:rPr>
              <a:t>The authors (year of publication) suggested…….</a:t>
            </a:r>
          </a:p>
          <a:p>
            <a:r>
              <a:rPr lang="en-GB" sz="2200" dirty="0">
                <a:latin typeface="Calibri" panose="020F0502020204030204" pitchFamily="34" charset="0"/>
                <a:cs typeface="Calibri" panose="020F0502020204030204" pitchFamily="34" charset="0"/>
              </a:rPr>
              <a:t>Malley (1998, p.28) found that “study skills are increasingly used by Higher education institutions”.</a:t>
            </a:r>
          </a:p>
          <a:p>
            <a:endParaRPr lang="en-GB" sz="2200" dirty="0">
              <a:latin typeface="Calibri" panose="020F0502020204030204" pitchFamily="34" charset="0"/>
              <a:cs typeface="Calibri" panose="020F0502020204030204" pitchFamily="34" charset="0"/>
            </a:endParaRPr>
          </a:p>
          <a:p>
            <a:endParaRPr lang="en-GB" sz="22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91A478D5-C30A-55D9-4623-48D143402C27}"/>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93290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342DF-3510-409B-0C22-9A6AE15ED570}"/>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436D1233-59E4-977E-6026-9CF04F64101F}"/>
              </a:ext>
            </a:extLst>
          </p:cNvPr>
          <p:cNvSpPr>
            <a:spLocks noGrp="1"/>
          </p:cNvSpPr>
          <p:nvPr>
            <p:ph idx="1"/>
          </p:nvPr>
        </p:nvSpPr>
        <p:spPr>
          <a:xfrm>
            <a:off x="250792" y="1198562"/>
            <a:ext cx="8435975" cy="4462685"/>
          </a:xfrm>
        </p:spPr>
        <p:txBody>
          <a:bodyPr/>
          <a:lstStyle/>
          <a:p>
            <a:pPr algn="just" eaLnBrk="1" hangingPunct="1">
              <a:lnSpc>
                <a:spcPct val="90000"/>
              </a:lnSpc>
              <a:defRPr/>
            </a:pPr>
            <a:r>
              <a:rPr lang="en-GB" sz="2200" dirty="0">
                <a:latin typeface="Calibri" panose="020F0502020204030204" pitchFamily="34" charset="0"/>
                <a:cs typeface="Calibri" panose="020F0502020204030204" pitchFamily="34" charset="0"/>
              </a:rPr>
              <a:t>The list at the end of your assignment has all the information about the sources used in the main body of your work. </a:t>
            </a:r>
          </a:p>
          <a:p>
            <a:pPr algn="just" eaLnBrk="1" hangingPunct="1">
              <a:lnSpc>
                <a:spcPct val="90000"/>
              </a:lnSpc>
              <a:defRPr/>
            </a:pPr>
            <a:r>
              <a:rPr lang="en-GB" sz="2200" dirty="0">
                <a:latin typeface="Calibri" panose="020F0502020204030204" pitchFamily="34" charset="0"/>
                <a:cs typeface="Calibri" panose="020F0502020204030204" pitchFamily="34" charset="0"/>
              </a:rPr>
              <a:t>Your reference list should be in </a:t>
            </a:r>
            <a:r>
              <a:rPr lang="en-GB" sz="2200" b="1" dirty="0">
                <a:latin typeface="Calibri" panose="020F0502020204030204" pitchFamily="34" charset="0"/>
                <a:cs typeface="Calibri" panose="020F0502020204030204" pitchFamily="34" charset="0"/>
              </a:rPr>
              <a:t>a new page </a:t>
            </a:r>
            <a:r>
              <a:rPr lang="en-GB" sz="2200" dirty="0">
                <a:latin typeface="Calibri" panose="020F0502020204030204" pitchFamily="34" charset="0"/>
                <a:cs typeface="Calibri" panose="020F0502020204030204" pitchFamily="34" charset="0"/>
              </a:rPr>
              <a:t>and should list all the sources used in </a:t>
            </a:r>
            <a:r>
              <a:rPr lang="en-GB" sz="2200" b="1" dirty="0">
                <a:latin typeface="Calibri" panose="020F0502020204030204" pitchFamily="34" charset="0"/>
                <a:cs typeface="Calibri" panose="020F0502020204030204" pitchFamily="34" charset="0"/>
              </a:rPr>
              <a:t>alphabetical order. </a:t>
            </a:r>
          </a:p>
          <a:p>
            <a:pPr algn="just" eaLnBrk="1" hangingPunct="1">
              <a:lnSpc>
                <a:spcPct val="90000"/>
              </a:lnSpc>
              <a:defRPr/>
            </a:pPr>
            <a:r>
              <a:rPr lang="en-GB" sz="2200" dirty="0">
                <a:latin typeface="Calibri" panose="020F0502020204030204" pitchFamily="34" charset="0"/>
                <a:cs typeface="Calibri" panose="020F0502020204030204" pitchFamily="34" charset="0"/>
              </a:rPr>
              <a:t>In the reference list you need to provide:</a:t>
            </a:r>
          </a:p>
          <a:p>
            <a:pPr eaLnBrk="1" hangingPunct="1">
              <a:lnSpc>
                <a:spcPct val="90000"/>
              </a:lnSpc>
              <a:buClr>
                <a:schemeClr val="tx1"/>
              </a:buClr>
              <a:buFont typeface="Wingdings" panose="05000000000000000000" pitchFamily="2" charset="2"/>
              <a:buChar char="§"/>
              <a:defRPr/>
            </a:pPr>
            <a:r>
              <a:rPr lang="en-GB" sz="2200" b="1" dirty="0">
                <a:solidFill>
                  <a:srgbClr val="00B0F0"/>
                </a:solidFill>
              </a:rPr>
              <a:t>Author’s surname and initials</a:t>
            </a:r>
          </a:p>
          <a:p>
            <a:pPr eaLnBrk="1" hangingPunct="1">
              <a:lnSpc>
                <a:spcPct val="90000"/>
              </a:lnSpc>
              <a:buClr>
                <a:schemeClr val="tx1"/>
              </a:buClr>
              <a:buFont typeface="Wingdings" panose="05000000000000000000" pitchFamily="2" charset="2"/>
              <a:buChar char="§"/>
              <a:defRPr/>
            </a:pPr>
            <a:r>
              <a:rPr lang="en-GB" sz="2200" b="1" dirty="0">
                <a:solidFill>
                  <a:srgbClr val="00B0F0"/>
                </a:solidFill>
              </a:rPr>
              <a:t>Year of publication</a:t>
            </a:r>
          </a:p>
          <a:p>
            <a:pPr eaLnBrk="1" hangingPunct="1">
              <a:lnSpc>
                <a:spcPct val="90000"/>
              </a:lnSpc>
              <a:buClr>
                <a:schemeClr val="tx1"/>
              </a:buClr>
              <a:buFont typeface="Wingdings" panose="05000000000000000000" pitchFamily="2" charset="2"/>
              <a:buChar char="§"/>
              <a:defRPr/>
            </a:pPr>
            <a:r>
              <a:rPr lang="en-GB" sz="2200" b="1" dirty="0">
                <a:solidFill>
                  <a:srgbClr val="00B0F0"/>
                </a:solidFill>
              </a:rPr>
              <a:t>Title of book, paper or article</a:t>
            </a:r>
          </a:p>
          <a:p>
            <a:pPr eaLnBrk="1" hangingPunct="1">
              <a:lnSpc>
                <a:spcPct val="90000"/>
              </a:lnSpc>
              <a:buClr>
                <a:schemeClr val="tx1"/>
              </a:buClr>
              <a:buFont typeface="Wingdings" panose="05000000000000000000" pitchFamily="2" charset="2"/>
              <a:buChar char="§"/>
              <a:defRPr/>
            </a:pPr>
            <a:r>
              <a:rPr lang="en-GB" sz="2200" b="1" dirty="0">
                <a:solidFill>
                  <a:srgbClr val="00B0F0"/>
                </a:solidFill>
              </a:rPr>
              <a:t>Place of publication</a:t>
            </a:r>
          </a:p>
          <a:p>
            <a:pPr eaLnBrk="1" hangingPunct="1">
              <a:lnSpc>
                <a:spcPct val="90000"/>
              </a:lnSpc>
              <a:buClr>
                <a:schemeClr val="tx1"/>
              </a:buClr>
              <a:buFont typeface="Wingdings" panose="05000000000000000000" pitchFamily="2" charset="2"/>
              <a:buChar char="§"/>
              <a:defRPr/>
            </a:pPr>
            <a:r>
              <a:rPr lang="en-GB" sz="2200" b="1" dirty="0">
                <a:solidFill>
                  <a:srgbClr val="00B0F0"/>
                </a:solidFill>
              </a:rPr>
              <a:t>Publisher</a:t>
            </a:r>
            <a:endParaRPr lang="en-GB" sz="2200" b="1" dirty="0">
              <a:latin typeface="Calibri" panose="020F0502020204030204" pitchFamily="34" charset="0"/>
              <a:cs typeface="Calibri" panose="020F0502020204030204" pitchFamily="34" charset="0"/>
            </a:endParaRPr>
          </a:p>
          <a:p>
            <a:pPr marL="0" indent="0" algn="just" eaLnBrk="1" hangingPunct="1">
              <a:lnSpc>
                <a:spcPct val="90000"/>
              </a:lnSpc>
              <a:buNone/>
              <a:defRPr/>
            </a:pPr>
            <a:r>
              <a:rPr lang="en-GB" sz="2200" b="1" dirty="0">
                <a:latin typeface="Calibri" panose="020F0502020204030204" pitchFamily="34" charset="0"/>
                <a:cs typeface="Calibri" panose="020F0502020204030204" pitchFamily="34" charset="0"/>
              </a:rPr>
              <a:t>You may need to provide more information depending on the type of your  source. Please always check the Harvard referencing guide. </a:t>
            </a:r>
          </a:p>
          <a:p>
            <a:pPr algn="just" eaLnBrk="1" hangingPunct="1">
              <a:lnSpc>
                <a:spcPct val="90000"/>
              </a:lnSpc>
              <a:buFontTx/>
              <a:buNone/>
              <a:defRPr/>
            </a:pPr>
            <a:endParaRPr lang="en-GB" sz="2200" dirty="0">
              <a:latin typeface="Calibri" panose="020F0502020204030204" pitchFamily="34" charset="0"/>
              <a:cs typeface="Calibri" panose="020F0502020204030204" pitchFamily="34" charset="0"/>
            </a:endParaRPr>
          </a:p>
          <a:p>
            <a:pPr algn="just" eaLnBrk="1" hangingPunct="1">
              <a:lnSpc>
                <a:spcPct val="90000"/>
              </a:lnSpc>
              <a:buFontTx/>
              <a:buNone/>
              <a:defRPr/>
            </a:pPr>
            <a:endParaRPr lang="en-GB" sz="2200" dirty="0">
              <a:latin typeface="Calibri" panose="020F0502020204030204" pitchFamily="34" charset="0"/>
              <a:cs typeface="Calibri" panose="020F0502020204030204" pitchFamily="34" charset="0"/>
            </a:endParaRPr>
          </a:p>
          <a:p>
            <a:pPr algn="just" eaLnBrk="1" hangingPunct="1">
              <a:lnSpc>
                <a:spcPct val="90000"/>
              </a:lnSpc>
              <a:buFontTx/>
              <a:buNone/>
              <a:defRPr/>
            </a:pPr>
            <a:endParaRPr lang="en-GB" sz="2200" dirty="0">
              <a:latin typeface="Calibri" panose="020F0502020204030204" pitchFamily="34" charset="0"/>
              <a:cs typeface="Calibri" panose="020F0502020204030204" pitchFamily="34" charset="0"/>
            </a:endParaRPr>
          </a:p>
          <a:p>
            <a:pPr algn="just" eaLnBrk="1" hangingPunct="1">
              <a:lnSpc>
                <a:spcPct val="90000"/>
              </a:lnSpc>
              <a:buFontTx/>
              <a:buNone/>
              <a:defRPr/>
            </a:pPr>
            <a:endParaRPr lang="en-GB" sz="2200" dirty="0">
              <a:latin typeface="Calibri" panose="020F0502020204030204" pitchFamily="34" charset="0"/>
              <a:cs typeface="Calibri" panose="020F0502020204030204" pitchFamily="34" charset="0"/>
            </a:endParaRPr>
          </a:p>
          <a:p>
            <a:pPr algn="just" eaLnBrk="1" hangingPunct="1">
              <a:lnSpc>
                <a:spcPct val="90000"/>
              </a:lnSpc>
              <a:buFontTx/>
              <a:buNone/>
              <a:defRPr/>
            </a:pPr>
            <a:r>
              <a:rPr lang="en-GB" sz="2200" dirty="0">
                <a:latin typeface="Calibri" panose="020F0502020204030204" pitchFamily="34" charset="0"/>
                <a:cs typeface="Calibri" panose="020F0502020204030204" pitchFamily="34" charset="0"/>
              </a:rPr>
              <a:t> </a:t>
            </a:r>
          </a:p>
          <a:p>
            <a:endParaRPr lang="en-GB" dirty="0"/>
          </a:p>
        </p:txBody>
      </p:sp>
      <p:sp>
        <p:nvSpPr>
          <p:cNvPr id="4" name="Date Placeholder 3">
            <a:extLst>
              <a:ext uri="{FF2B5EF4-FFF2-40B4-BE49-F238E27FC236}">
                <a16:creationId xmlns:a16="http://schemas.microsoft.com/office/drawing/2014/main" id="{3AA6C8E6-D1A7-1D4E-6854-E333C1AEE222}"/>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2779470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DE0CEAE-32A5-4160-BB75-A29A1A43B515}"/>
              </a:ext>
            </a:extLst>
          </p:cNvPr>
          <p:cNvSpPr>
            <a:spLocks noGrp="1" noChangeArrowheads="1"/>
          </p:cNvSpPr>
          <p:nvPr>
            <p:ph type="title"/>
          </p:nvPr>
        </p:nvSpPr>
        <p:spPr/>
        <p:txBody>
          <a:bodyPr/>
          <a:lstStyle/>
          <a:p>
            <a:pPr eaLnBrk="1" hangingPunct="1"/>
            <a:r>
              <a:rPr lang="en-GB" altLang="en-US" sz="3600" b="1" dirty="0">
                <a:latin typeface="Calibri" panose="020F0502020204030204" pitchFamily="34" charset="0"/>
                <a:cs typeface="Calibri" panose="020F0502020204030204" pitchFamily="34" charset="0"/>
              </a:rPr>
              <a:t>Example of a reference list </a:t>
            </a:r>
          </a:p>
        </p:txBody>
      </p:sp>
      <p:sp>
        <p:nvSpPr>
          <p:cNvPr id="23555" name="Rectangle 3">
            <a:extLst>
              <a:ext uri="{FF2B5EF4-FFF2-40B4-BE49-F238E27FC236}">
                <a16:creationId xmlns:a16="http://schemas.microsoft.com/office/drawing/2014/main" id="{1DAD338D-8E10-408B-9635-136B1CD23B41}"/>
              </a:ext>
            </a:extLst>
          </p:cNvPr>
          <p:cNvSpPr>
            <a:spLocks noGrp="1" noChangeArrowheads="1"/>
          </p:cNvSpPr>
          <p:nvPr>
            <p:ph type="body" idx="1"/>
          </p:nvPr>
        </p:nvSpPr>
        <p:spPr>
          <a:xfrm>
            <a:off x="323528" y="1124744"/>
            <a:ext cx="8207375" cy="4536504"/>
          </a:xfrm>
        </p:spPr>
        <p:txBody>
          <a:bodyPr/>
          <a:lstStyle/>
          <a:p>
            <a:pPr marL="0" indent="0" eaLnBrk="1" hangingPunct="1">
              <a:buNone/>
              <a:defRPr/>
            </a:pPr>
            <a:r>
              <a:rPr lang="en-GB" sz="2400" u="sng" dirty="0"/>
              <a:t>Examples of full references: </a:t>
            </a:r>
          </a:p>
          <a:p>
            <a:pPr marL="0" indent="0" eaLnBrk="1" hangingPunct="1">
              <a:buNone/>
              <a:defRPr/>
            </a:pPr>
            <a:endParaRPr lang="en-GB" sz="1000" dirty="0"/>
          </a:p>
          <a:p>
            <a:pPr marL="0" indent="0" eaLnBrk="1" hangingPunct="1">
              <a:buNone/>
              <a:defRPr/>
            </a:pPr>
            <a:r>
              <a:rPr lang="en-GB" sz="1800" dirty="0"/>
              <a:t>Smith, J. (2008) </a:t>
            </a:r>
            <a:r>
              <a:rPr lang="en-GB" sz="1800" i="1" dirty="0"/>
              <a:t>Academic Writing Can Be Fun. </a:t>
            </a:r>
            <a:r>
              <a:rPr lang="en-GB" sz="1800" dirty="0"/>
              <a:t>Cambridge: Cambridge University Press.</a:t>
            </a:r>
          </a:p>
          <a:p>
            <a:pPr marL="0" indent="0" eaLnBrk="1" hangingPunct="1">
              <a:buNone/>
              <a:defRPr/>
            </a:pPr>
            <a:endParaRPr lang="en-GB" sz="1050" dirty="0"/>
          </a:p>
          <a:p>
            <a:pPr marL="0" indent="0" eaLnBrk="1" hangingPunct="1">
              <a:buNone/>
              <a:defRPr/>
            </a:pPr>
            <a:r>
              <a:rPr lang="en-GB" sz="1800" dirty="0"/>
              <a:t>Jones, M. (2006) ‘The Effects of Globalisation on the Chinese Economy’, </a:t>
            </a:r>
            <a:r>
              <a:rPr lang="en-GB" sz="1800" i="1" dirty="0"/>
              <a:t>The Economist</a:t>
            </a:r>
            <a:r>
              <a:rPr lang="en-GB" sz="1800" dirty="0"/>
              <a:t>, vol. 23, no.2, pp. 108-125.</a:t>
            </a:r>
          </a:p>
          <a:p>
            <a:pPr marL="0" indent="0" eaLnBrk="1" hangingPunct="1">
              <a:buNone/>
              <a:defRPr/>
            </a:pPr>
            <a:endParaRPr lang="en-GB" sz="1000" dirty="0"/>
          </a:p>
          <a:p>
            <a:pPr marL="0" indent="0" eaLnBrk="1" hangingPunct="1">
              <a:buNone/>
              <a:defRPr/>
            </a:pPr>
            <a:r>
              <a:rPr lang="en-GB" sz="1800" dirty="0"/>
              <a:t>Robins, J. (2008) ‘Positive effects of globalisation’. Available at: </a:t>
            </a:r>
            <a:r>
              <a:rPr lang="en-GB" sz="1800" dirty="0">
                <a:hlinkClick r:id="rId3"/>
              </a:rPr>
              <a:t>http://www.port.ac.uk/eco/global</a:t>
            </a:r>
            <a:r>
              <a:rPr lang="en-GB" sz="1800" dirty="0"/>
              <a:t> (Accessed 12 January 2009).</a:t>
            </a:r>
          </a:p>
          <a:p>
            <a:pPr marL="0" indent="0" eaLnBrk="1" hangingPunct="1">
              <a:buNone/>
              <a:defRPr/>
            </a:pPr>
            <a:endParaRPr lang="en-GB" sz="1050" dirty="0"/>
          </a:p>
          <a:p>
            <a:pPr marL="0" indent="0" eaLnBrk="1" hangingPunct="1">
              <a:buNone/>
              <a:defRPr/>
            </a:pPr>
            <a:r>
              <a:rPr lang="en-GB" sz="1800" dirty="0" err="1"/>
              <a:t>Hofmeyr</a:t>
            </a:r>
            <a:r>
              <a:rPr lang="en-GB" sz="1800" dirty="0"/>
              <a:t>, I., </a:t>
            </a:r>
            <a:r>
              <a:rPr lang="en-GB" sz="1800" dirty="0" err="1"/>
              <a:t>Lavery</a:t>
            </a:r>
            <a:r>
              <a:rPr lang="en-GB" sz="1800" dirty="0"/>
              <a:t>, C. (2020) ‘Exploring the Indian Ocean as a rich archive of history – above and below the water line’. Available at: </a:t>
            </a:r>
            <a:r>
              <a:rPr lang="en-GB" sz="1800" dirty="0">
                <a:hlinkClick r:id="rId4"/>
              </a:rPr>
              <a:t>https://theconversation.com/exploring-the-indian-ocean-as-a-rich-archive-of-history-above-and-below-the-water-line-133817</a:t>
            </a:r>
            <a:r>
              <a:rPr lang="en-GB" sz="1800" dirty="0"/>
              <a:t> (Accessed 8 November 2021).</a:t>
            </a:r>
          </a:p>
          <a:p>
            <a:pPr marL="0" indent="0" eaLnBrk="1" hangingPunct="1">
              <a:buNone/>
              <a:defRPr/>
            </a:pPr>
            <a:endParaRPr lang="en-GB" sz="1800" dirty="0"/>
          </a:p>
        </p:txBody>
      </p:sp>
    </p:spTree>
    <p:extLst>
      <p:ext uri="{BB962C8B-B14F-4D97-AF65-F5344CB8AC3E}">
        <p14:creationId xmlns:p14="http://schemas.microsoft.com/office/powerpoint/2010/main" val="189200940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AE5E6D2D-39E6-4942-8E73-88246F78976C}"/>
              </a:ext>
            </a:extLst>
          </p:cNvPr>
          <p:cNvSpPr>
            <a:spLocks noGrp="1"/>
          </p:cNvSpPr>
          <p:nvPr>
            <p:ph type="title"/>
          </p:nvPr>
        </p:nvSpPr>
        <p:spPr>
          <a:xfrm>
            <a:off x="207466" y="350044"/>
            <a:ext cx="8818562" cy="760469"/>
          </a:xfrm>
        </p:spPr>
        <p:txBody>
          <a:bodyPr>
            <a:normAutofit/>
          </a:bodyPr>
          <a:lstStyle/>
          <a:p>
            <a:r>
              <a:rPr lang="en-GB" altLang="en-US" sz="3200" b="1" dirty="0">
                <a:ln>
                  <a:noFill/>
                </a:ln>
                <a:effectLst/>
                <a:latin typeface="Calibri" panose="020F0502020204030204" pitchFamily="34" charset="0"/>
                <a:cs typeface="Calibri" panose="020F0502020204030204" pitchFamily="34" charset="0"/>
              </a:rPr>
              <a:t>Referencing a book (one author) – full reference</a:t>
            </a:r>
          </a:p>
        </p:txBody>
      </p:sp>
      <p:sp>
        <p:nvSpPr>
          <p:cNvPr id="46083" name="Content Placeholder 2">
            <a:extLst>
              <a:ext uri="{FF2B5EF4-FFF2-40B4-BE49-F238E27FC236}">
                <a16:creationId xmlns:a16="http://schemas.microsoft.com/office/drawing/2014/main" id="{CE985EE7-992C-4936-BA4E-9C2FFCF15C9C}"/>
              </a:ext>
            </a:extLst>
          </p:cNvPr>
          <p:cNvSpPr>
            <a:spLocks noGrp="1"/>
          </p:cNvSpPr>
          <p:nvPr>
            <p:ph idx="1"/>
          </p:nvPr>
        </p:nvSpPr>
        <p:spPr>
          <a:xfrm>
            <a:off x="323527" y="2085766"/>
            <a:ext cx="8683051" cy="1889934"/>
          </a:xfrm>
        </p:spPr>
        <p:txBody>
          <a:bodyPr>
            <a:normAutofit fontScale="92500" lnSpcReduction="10000"/>
          </a:bodyPr>
          <a:lstStyle/>
          <a:p>
            <a:pPr marL="0" indent="0">
              <a:buFont typeface="Arial" panose="020B0604020202020204" pitchFamily="34" charset="0"/>
              <a:buNone/>
            </a:pPr>
            <a:endParaRPr lang="en-GB" altLang="en-US" dirty="0"/>
          </a:p>
          <a:p>
            <a:pPr marL="0" indent="0">
              <a:buFont typeface="Arial" panose="020B0604020202020204" pitchFamily="34" charset="0"/>
              <a:buNone/>
            </a:pPr>
            <a:endParaRPr lang="en-GB" altLang="en-US" dirty="0"/>
          </a:p>
          <a:p>
            <a:pPr marL="0" indent="0">
              <a:buFont typeface="Arial" panose="020B0604020202020204" pitchFamily="34" charset="0"/>
              <a:buNone/>
            </a:pPr>
            <a:r>
              <a:rPr lang="en-GB" altLang="en-US" sz="3000" b="1" dirty="0">
                <a:effectLst/>
              </a:rPr>
              <a:t>Bell, J. (2010) </a:t>
            </a:r>
            <a:r>
              <a:rPr lang="en-GB" altLang="en-US" sz="3000" b="1" i="1" dirty="0">
                <a:effectLst/>
              </a:rPr>
              <a:t>Doing your research project. </a:t>
            </a:r>
            <a:r>
              <a:rPr lang="en-GB" altLang="en-US" sz="3000" b="1" dirty="0">
                <a:effectLst/>
              </a:rPr>
              <a:t>5</a:t>
            </a:r>
            <a:r>
              <a:rPr lang="en-GB" altLang="en-US" sz="3000" b="1" baseline="30000" dirty="0">
                <a:effectLst/>
              </a:rPr>
              <a:t>th</a:t>
            </a:r>
            <a:r>
              <a:rPr lang="en-GB" altLang="en-US" sz="3000" b="1" dirty="0">
                <a:effectLst/>
              </a:rPr>
              <a:t> </a:t>
            </a:r>
            <a:r>
              <a:rPr lang="en-GB" altLang="en-US" sz="3000" b="1" dirty="0" err="1">
                <a:effectLst/>
              </a:rPr>
              <a:t>edn</a:t>
            </a:r>
            <a:r>
              <a:rPr lang="en-GB" altLang="en-US" sz="3000" b="1" dirty="0">
                <a:effectLst/>
              </a:rPr>
              <a:t>. Maidenhead: Open University Press</a:t>
            </a:r>
          </a:p>
          <a:p>
            <a:pPr marL="0" indent="0">
              <a:buFont typeface="Arial" panose="020B0604020202020204" pitchFamily="34" charset="0"/>
              <a:buNone/>
            </a:pPr>
            <a:endParaRPr lang="en-GB" altLang="en-US" dirty="0"/>
          </a:p>
        </p:txBody>
      </p:sp>
      <p:cxnSp>
        <p:nvCxnSpPr>
          <p:cNvPr id="5" name="Straight Arrow Connector 4">
            <a:extLst>
              <a:ext uri="{FF2B5EF4-FFF2-40B4-BE49-F238E27FC236}">
                <a16:creationId xmlns:a16="http://schemas.microsoft.com/office/drawing/2014/main" id="{74832BDA-ABD3-4A43-88BB-41F3D19CF65F}"/>
              </a:ext>
            </a:extLst>
          </p:cNvPr>
          <p:cNvCxnSpPr>
            <a:cxnSpLocks/>
          </p:cNvCxnSpPr>
          <p:nvPr/>
        </p:nvCxnSpPr>
        <p:spPr>
          <a:xfrm>
            <a:off x="827584" y="2211210"/>
            <a:ext cx="0" cy="8638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5" name="TextBox 6">
            <a:extLst>
              <a:ext uri="{FF2B5EF4-FFF2-40B4-BE49-F238E27FC236}">
                <a16:creationId xmlns:a16="http://schemas.microsoft.com/office/drawing/2014/main" id="{1201BD41-DE5E-4E1C-844E-25138E9CCE19}"/>
              </a:ext>
            </a:extLst>
          </p:cNvPr>
          <p:cNvSpPr txBox="1">
            <a:spLocks noChangeArrowheads="1"/>
          </p:cNvSpPr>
          <p:nvPr/>
        </p:nvSpPr>
        <p:spPr bwMode="auto">
          <a:xfrm>
            <a:off x="228055" y="1606412"/>
            <a:ext cx="2159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solidFill>
                  <a:srgbClr val="0070C0"/>
                </a:solidFill>
              </a:rPr>
              <a:t>Surname/ comma</a:t>
            </a:r>
          </a:p>
          <a:p>
            <a:r>
              <a:rPr lang="en-GB" altLang="en-US" dirty="0">
                <a:solidFill>
                  <a:srgbClr val="0070C0"/>
                </a:solidFill>
              </a:rPr>
              <a:t>Initial/full stop</a:t>
            </a:r>
          </a:p>
        </p:txBody>
      </p:sp>
      <p:cxnSp>
        <p:nvCxnSpPr>
          <p:cNvPr id="9" name="Straight Arrow Connector 8">
            <a:extLst>
              <a:ext uri="{FF2B5EF4-FFF2-40B4-BE49-F238E27FC236}">
                <a16:creationId xmlns:a16="http://schemas.microsoft.com/office/drawing/2014/main" id="{1A0438CD-34B9-4758-A6F9-C645A3851AB4}"/>
              </a:ext>
            </a:extLst>
          </p:cNvPr>
          <p:cNvCxnSpPr>
            <a:cxnSpLocks/>
          </p:cNvCxnSpPr>
          <p:nvPr/>
        </p:nvCxnSpPr>
        <p:spPr>
          <a:xfrm>
            <a:off x="2195736" y="2534417"/>
            <a:ext cx="0" cy="540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7" name="TextBox 9">
            <a:extLst>
              <a:ext uri="{FF2B5EF4-FFF2-40B4-BE49-F238E27FC236}">
                <a16:creationId xmlns:a16="http://schemas.microsoft.com/office/drawing/2014/main" id="{A799ACBA-2D8D-46AB-9654-52AAA819883E}"/>
              </a:ext>
            </a:extLst>
          </p:cNvPr>
          <p:cNvSpPr txBox="1">
            <a:spLocks noChangeArrowheads="1"/>
          </p:cNvSpPr>
          <p:nvPr/>
        </p:nvSpPr>
        <p:spPr bwMode="auto">
          <a:xfrm>
            <a:off x="1775624" y="1955367"/>
            <a:ext cx="19446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solidFill>
                  <a:srgbClr val="0070C0"/>
                </a:solidFill>
              </a:rPr>
              <a:t>Year of Publication</a:t>
            </a:r>
          </a:p>
        </p:txBody>
      </p:sp>
      <p:cxnSp>
        <p:nvCxnSpPr>
          <p:cNvPr id="12" name="Straight Arrow Connector 11">
            <a:extLst>
              <a:ext uri="{FF2B5EF4-FFF2-40B4-BE49-F238E27FC236}">
                <a16:creationId xmlns:a16="http://schemas.microsoft.com/office/drawing/2014/main" id="{8108EC2C-C906-4C3F-BA23-B3BB392B9449}"/>
              </a:ext>
            </a:extLst>
          </p:cNvPr>
          <p:cNvCxnSpPr>
            <a:cxnSpLocks/>
          </p:cNvCxnSpPr>
          <p:nvPr/>
        </p:nvCxnSpPr>
        <p:spPr>
          <a:xfrm>
            <a:off x="5292080" y="2282324"/>
            <a:ext cx="0" cy="7927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9" name="TextBox 12">
            <a:extLst>
              <a:ext uri="{FF2B5EF4-FFF2-40B4-BE49-F238E27FC236}">
                <a16:creationId xmlns:a16="http://schemas.microsoft.com/office/drawing/2014/main" id="{7F0AF64F-C296-4ADF-B3E3-7409ABDC2DFB}"/>
              </a:ext>
            </a:extLst>
          </p:cNvPr>
          <p:cNvSpPr txBox="1">
            <a:spLocks noChangeArrowheads="1"/>
          </p:cNvSpPr>
          <p:nvPr/>
        </p:nvSpPr>
        <p:spPr bwMode="auto">
          <a:xfrm>
            <a:off x="4463988" y="1873123"/>
            <a:ext cx="165618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solidFill>
                  <a:srgbClr val="0070C0"/>
                </a:solidFill>
              </a:rPr>
              <a:t>Title in italics</a:t>
            </a:r>
          </a:p>
        </p:txBody>
      </p:sp>
      <p:cxnSp>
        <p:nvCxnSpPr>
          <p:cNvPr id="15" name="Straight Arrow Connector 14">
            <a:extLst>
              <a:ext uri="{FF2B5EF4-FFF2-40B4-BE49-F238E27FC236}">
                <a16:creationId xmlns:a16="http://schemas.microsoft.com/office/drawing/2014/main" id="{3D557E7A-98B2-494B-89EB-6A7EDBCF6671}"/>
              </a:ext>
            </a:extLst>
          </p:cNvPr>
          <p:cNvCxnSpPr>
            <a:cxnSpLocks/>
          </p:cNvCxnSpPr>
          <p:nvPr/>
        </p:nvCxnSpPr>
        <p:spPr>
          <a:xfrm flipV="1">
            <a:off x="1109136" y="3962029"/>
            <a:ext cx="1" cy="464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91" name="TextBox 15">
            <a:extLst>
              <a:ext uri="{FF2B5EF4-FFF2-40B4-BE49-F238E27FC236}">
                <a16:creationId xmlns:a16="http://schemas.microsoft.com/office/drawing/2014/main" id="{B1F57FE2-696D-424A-B8B3-86B46DB35A46}"/>
              </a:ext>
            </a:extLst>
          </p:cNvPr>
          <p:cNvSpPr txBox="1">
            <a:spLocks noChangeArrowheads="1"/>
          </p:cNvSpPr>
          <p:nvPr/>
        </p:nvSpPr>
        <p:spPr bwMode="auto">
          <a:xfrm>
            <a:off x="136792" y="4497769"/>
            <a:ext cx="2171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solidFill>
                  <a:srgbClr val="0070C0"/>
                </a:solidFill>
              </a:rPr>
              <a:t>Place of publication</a:t>
            </a:r>
          </a:p>
        </p:txBody>
      </p:sp>
      <p:cxnSp>
        <p:nvCxnSpPr>
          <p:cNvPr id="18" name="Straight Arrow Connector 17">
            <a:extLst>
              <a:ext uri="{FF2B5EF4-FFF2-40B4-BE49-F238E27FC236}">
                <a16:creationId xmlns:a16="http://schemas.microsoft.com/office/drawing/2014/main" id="{D24EC808-5D1C-4D0D-8BB2-6C5A234C504E}"/>
              </a:ext>
            </a:extLst>
          </p:cNvPr>
          <p:cNvCxnSpPr>
            <a:cxnSpLocks/>
          </p:cNvCxnSpPr>
          <p:nvPr/>
        </p:nvCxnSpPr>
        <p:spPr>
          <a:xfrm flipV="1">
            <a:off x="6062314" y="3901481"/>
            <a:ext cx="0" cy="5273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93" name="TextBox 18">
            <a:extLst>
              <a:ext uri="{FF2B5EF4-FFF2-40B4-BE49-F238E27FC236}">
                <a16:creationId xmlns:a16="http://schemas.microsoft.com/office/drawing/2014/main" id="{E93EFCF0-E32C-4070-ABE5-B3B9D18538A3}"/>
              </a:ext>
            </a:extLst>
          </p:cNvPr>
          <p:cNvSpPr txBox="1">
            <a:spLocks noChangeArrowheads="1"/>
          </p:cNvSpPr>
          <p:nvPr/>
        </p:nvSpPr>
        <p:spPr bwMode="auto">
          <a:xfrm>
            <a:off x="5651928" y="4426627"/>
            <a:ext cx="32654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solidFill>
                  <a:srgbClr val="0070C0"/>
                </a:solidFill>
              </a:rPr>
              <a:t>Publisher</a:t>
            </a:r>
          </a:p>
        </p:txBody>
      </p:sp>
      <p:cxnSp>
        <p:nvCxnSpPr>
          <p:cNvPr id="21" name="Straight Arrow Connector 20">
            <a:extLst>
              <a:ext uri="{FF2B5EF4-FFF2-40B4-BE49-F238E27FC236}">
                <a16:creationId xmlns:a16="http://schemas.microsoft.com/office/drawing/2014/main" id="{62678606-D460-4849-9473-306D26D3A405}"/>
              </a:ext>
            </a:extLst>
          </p:cNvPr>
          <p:cNvCxnSpPr>
            <a:cxnSpLocks/>
          </p:cNvCxnSpPr>
          <p:nvPr/>
        </p:nvCxnSpPr>
        <p:spPr>
          <a:xfrm flipH="1" flipV="1">
            <a:off x="2536686" y="3860848"/>
            <a:ext cx="1" cy="4509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95" name="TextBox 21">
            <a:extLst>
              <a:ext uri="{FF2B5EF4-FFF2-40B4-BE49-F238E27FC236}">
                <a16:creationId xmlns:a16="http://schemas.microsoft.com/office/drawing/2014/main" id="{0D5E7882-D7AA-4626-96EA-7A7F0040780B}"/>
              </a:ext>
            </a:extLst>
          </p:cNvPr>
          <p:cNvSpPr txBox="1">
            <a:spLocks noChangeArrowheads="1"/>
          </p:cNvSpPr>
          <p:nvPr/>
        </p:nvSpPr>
        <p:spPr bwMode="auto">
          <a:xfrm>
            <a:off x="2282253" y="4410557"/>
            <a:ext cx="1295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solidFill>
                  <a:srgbClr val="0070C0"/>
                </a:solidFill>
              </a:rPr>
              <a:t>colon</a:t>
            </a:r>
          </a:p>
        </p:txBody>
      </p:sp>
      <p:sp>
        <p:nvSpPr>
          <p:cNvPr id="2" name="TextBox 1">
            <a:extLst>
              <a:ext uri="{FF2B5EF4-FFF2-40B4-BE49-F238E27FC236}">
                <a16:creationId xmlns:a16="http://schemas.microsoft.com/office/drawing/2014/main" id="{88421CFC-D5A7-D32D-BCF7-CF29F10165E2}"/>
              </a:ext>
            </a:extLst>
          </p:cNvPr>
          <p:cNvSpPr txBox="1"/>
          <p:nvPr/>
        </p:nvSpPr>
        <p:spPr>
          <a:xfrm>
            <a:off x="6785132" y="1987032"/>
            <a:ext cx="2448272" cy="369332"/>
          </a:xfrm>
          <a:prstGeom prst="rect">
            <a:avLst/>
          </a:prstGeom>
          <a:noFill/>
        </p:spPr>
        <p:txBody>
          <a:bodyPr wrap="square" rtlCol="0">
            <a:spAutoFit/>
          </a:bodyPr>
          <a:lstStyle/>
          <a:p>
            <a:r>
              <a:rPr lang="en-GB" altLang="en-US" dirty="0">
                <a:solidFill>
                  <a:srgbClr val="0070C0"/>
                </a:solidFill>
                <a:latin typeface="Arial" panose="020B0604020202020204" pitchFamily="34" charset="0"/>
                <a:cs typeface="Arial" panose="020B0604020202020204" pitchFamily="34" charset="0"/>
              </a:rPr>
              <a:t>Edition if applicable</a:t>
            </a:r>
            <a:endParaRPr lang="en-GB" dirty="0">
              <a:solidFill>
                <a:srgbClr val="0070C0"/>
              </a:solidFill>
              <a:latin typeface="Arial" panose="020B0604020202020204" pitchFamily="34" charset="0"/>
              <a:cs typeface="Arial" panose="020B0604020202020204" pitchFamily="34" charset="0"/>
            </a:endParaRPr>
          </a:p>
        </p:txBody>
      </p:sp>
      <p:cxnSp>
        <p:nvCxnSpPr>
          <p:cNvPr id="3" name="Straight Arrow Connector 2">
            <a:extLst>
              <a:ext uri="{FF2B5EF4-FFF2-40B4-BE49-F238E27FC236}">
                <a16:creationId xmlns:a16="http://schemas.microsoft.com/office/drawing/2014/main" id="{7BF9A942-AFA6-CC3F-6DD7-8A0B9743BE42}"/>
              </a:ext>
            </a:extLst>
          </p:cNvPr>
          <p:cNvCxnSpPr>
            <a:cxnSpLocks/>
          </p:cNvCxnSpPr>
          <p:nvPr/>
        </p:nvCxnSpPr>
        <p:spPr>
          <a:xfrm>
            <a:off x="8009268" y="2349244"/>
            <a:ext cx="0" cy="7927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fade">
                                      <p:cBhvr>
                                        <p:cTn id="7" dur="500"/>
                                        <p:tgtEl>
                                          <p:spTgt spid="4608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083">
                                            <p:txEl>
                                              <p:pRg st="2" end="2"/>
                                            </p:txEl>
                                          </p:spTgt>
                                        </p:tgtEl>
                                        <p:attrNameLst>
                                          <p:attrName>style.visibility</p:attrName>
                                        </p:attrNameLst>
                                      </p:cBhvr>
                                      <p:to>
                                        <p:strVal val="visible"/>
                                      </p:to>
                                    </p:set>
                                    <p:animEffect transition="in" filter="fade">
                                      <p:cBhvr>
                                        <p:cTn id="12" dur="500"/>
                                        <p:tgtEl>
                                          <p:spTgt spid="4608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085"/>
                                        </p:tgtEl>
                                        <p:attrNameLst>
                                          <p:attrName>style.visibility</p:attrName>
                                        </p:attrNameLst>
                                      </p:cBhvr>
                                      <p:to>
                                        <p:strVal val="visible"/>
                                      </p:to>
                                    </p:set>
                                    <p:animEffect transition="in" filter="fade">
                                      <p:cBhvr>
                                        <p:cTn id="17" dur="500"/>
                                        <p:tgtEl>
                                          <p:spTgt spid="46085"/>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6087"/>
                                        </p:tgtEl>
                                        <p:attrNameLst>
                                          <p:attrName>style.visibility</p:attrName>
                                        </p:attrNameLst>
                                      </p:cBhvr>
                                      <p:to>
                                        <p:strVal val="visible"/>
                                      </p:to>
                                    </p:set>
                                    <p:animEffect transition="in" filter="fade">
                                      <p:cBhvr>
                                        <p:cTn id="25" dur="500"/>
                                        <p:tgtEl>
                                          <p:spTgt spid="46087"/>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6089"/>
                                        </p:tgtEl>
                                        <p:attrNameLst>
                                          <p:attrName>style.visibility</p:attrName>
                                        </p:attrNameLst>
                                      </p:cBhvr>
                                      <p:to>
                                        <p:strVal val="visible"/>
                                      </p:to>
                                    </p:set>
                                    <p:animEffect transition="in" filter="fade">
                                      <p:cBhvr>
                                        <p:cTn id="33" dur="500"/>
                                        <p:tgtEl>
                                          <p:spTgt spid="46089"/>
                                        </p:tgtEl>
                                      </p:cBhvr>
                                    </p:animEffect>
                                  </p:childTnLst>
                                </p:cTn>
                              </p:par>
                              <p:par>
                                <p:cTn id="34" presetID="10"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
                                            <p:txEl>
                                              <p:pRg st="0" end="0"/>
                                            </p:txEl>
                                          </p:spTgt>
                                        </p:tgtEl>
                                        <p:attrNameLst>
                                          <p:attrName>style.visibility</p:attrName>
                                        </p:attrNameLst>
                                      </p:cBhvr>
                                      <p:to>
                                        <p:strVal val="visible"/>
                                      </p:to>
                                    </p:set>
                                  </p:childTnLst>
                                </p:cTn>
                              </p:par>
                              <p:par>
                                <p:cTn id="41" presetID="10" presetClass="entr" presetSubtype="0"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46091">
                                            <p:txEl>
                                              <p:pRg st="0" end="0"/>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6095"/>
                                        </p:tgtEl>
                                        <p:attrNameLst>
                                          <p:attrName>style.visibility</p:attrName>
                                        </p:attrNameLst>
                                      </p:cBhvr>
                                      <p:to>
                                        <p:strVal val="visible"/>
                                      </p:to>
                                    </p:set>
                                    <p:animEffect transition="in" filter="fade">
                                      <p:cBhvr>
                                        <p:cTn id="57" dur="500"/>
                                        <p:tgtEl>
                                          <p:spTgt spid="46095"/>
                                        </p:tgtEl>
                                      </p:cBhvr>
                                    </p:animEffect>
                                  </p:childTnLst>
                                </p:cTn>
                              </p:par>
                              <p:par>
                                <p:cTn id="58" presetID="10" presetClass="entr" presetSubtype="0" fill="hold"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46093"/>
                                        </p:tgtEl>
                                        <p:attrNameLst>
                                          <p:attrName>style.visibility</p:attrName>
                                        </p:attrNameLst>
                                      </p:cBhvr>
                                      <p:to>
                                        <p:strVal val="visible"/>
                                      </p:to>
                                    </p:set>
                                    <p:animEffect transition="in" filter="fade">
                                      <p:cBhvr>
                                        <p:cTn id="65" dur="500"/>
                                        <p:tgtEl>
                                          <p:spTgt spid="46093"/>
                                        </p:tgtEl>
                                      </p:cBhvr>
                                    </p:animEffect>
                                  </p:childTnLst>
                                </p:cTn>
                              </p:par>
                              <p:par>
                                <p:cTn id="66" presetID="10" presetClass="entr" presetSubtype="0" fill="hold"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5" grpId="0"/>
      <p:bldP spid="46087" grpId="0"/>
      <p:bldP spid="46089" grpId="0"/>
      <p:bldP spid="46093" grpId="0"/>
      <p:bldP spid="4609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DA368-6FEF-E09F-D808-2884296D5E2E}"/>
              </a:ext>
            </a:extLst>
          </p:cNvPr>
          <p:cNvSpPr>
            <a:spLocks noGrp="1"/>
          </p:cNvSpPr>
          <p:nvPr>
            <p:ph type="title"/>
          </p:nvPr>
        </p:nvSpPr>
        <p:spPr/>
        <p:txBody>
          <a:bodyPr/>
          <a:lstStyle/>
          <a:p>
            <a:r>
              <a:rPr lang="en-GB" sz="3200" b="1" dirty="0">
                <a:latin typeface="Calibri" panose="020F0502020204030204" pitchFamily="34" charset="0"/>
                <a:cs typeface="Calibri" panose="020F0502020204030204" pitchFamily="34" charset="0"/>
              </a:rPr>
              <a:t>Referencing an edited book – full reference </a:t>
            </a:r>
            <a:endParaRPr lang="en-GB" dirty="0"/>
          </a:p>
        </p:txBody>
      </p:sp>
      <p:sp>
        <p:nvSpPr>
          <p:cNvPr id="3" name="Content Placeholder 2">
            <a:extLst>
              <a:ext uri="{FF2B5EF4-FFF2-40B4-BE49-F238E27FC236}">
                <a16:creationId xmlns:a16="http://schemas.microsoft.com/office/drawing/2014/main" id="{E22AF7F8-3027-E86B-C14A-FDC7B0F0ED76}"/>
              </a:ext>
            </a:extLst>
          </p:cNvPr>
          <p:cNvSpPr>
            <a:spLocks noGrp="1"/>
          </p:cNvSpPr>
          <p:nvPr>
            <p:ph idx="1"/>
          </p:nvPr>
        </p:nvSpPr>
        <p:spPr>
          <a:xfrm>
            <a:off x="457200" y="1233296"/>
            <a:ext cx="8229600" cy="4427952"/>
          </a:xfrm>
        </p:spPr>
        <p:txBody>
          <a:bodyPr/>
          <a:lstStyle/>
          <a:p>
            <a:pPr marL="0" indent="0" algn="just">
              <a:buNone/>
            </a:pPr>
            <a:endParaRPr lang="en-GB" b="1" dirty="0">
              <a:latin typeface="Calibri" panose="020F0502020204030204" pitchFamily="34" charset="0"/>
              <a:cs typeface="Calibri" panose="020F0502020204030204" pitchFamily="34" charset="0"/>
            </a:endParaRPr>
          </a:p>
          <a:p>
            <a:pPr marL="0" indent="0" algn="just">
              <a:buNone/>
            </a:pPr>
            <a:r>
              <a:rPr lang="en-GB" sz="2200" b="1" dirty="0">
                <a:solidFill>
                  <a:schemeClr val="accent1"/>
                </a:solidFill>
                <a:latin typeface="Calibri" panose="020F0502020204030204" pitchFamily="34" charset="0"/>
                <a:cs typeface="Calibri" panose="020F0502020204030204" pitchFamily="34" charset="0"/>
              </a:rPr>
              <a:t>Author’s surname and initial</a:t>
            </a:r>
          </a:p>
          <a:p>
            <a:pPr marL="0" indent="0" algn="just">
              <a:buNone/>
            </a:pPr>
            <a:r>
              <a:rPr lang="en-GB" b="1" dirty="0">
                <a:latin typeface="Calibri" panose="020F0502020204030204" pitchFamily="34" charset="0"/>
                <a:cs typeface="Calibri" panose="020F0502020204030204" pitchFamily="34" charset="0"/>
              </a:rPr>
              <a:t>					</a:t>
            </a:r>
            <a:r>
              <a:rPr lang="en-GB" sz="2400" b="1" dirty="0">
                <a:solidFill>
                  <a:schemeClr val="accent1"/>
                </a:solidFill>
                <a:latin typeface="Calibri" panose="020F0502020204030204" pitchFamily="34" charset="0"/>
                <a:cs typeface="Calibri" panose="020F0502020204030204" pitchFamily="34" charset="0"/>
              </a:rPr>
              <a:t>Title of the chapter in 	Editor’s 				single quotations </a:t>
            </a:r>
            <a:endParaRPr lang="en-GB" b="1" dirty="0">
              <a:solidFill>
                <a:schemeClr val="accent1"/>
              </a:solidFill>
              <a:latin typeface="Calibri" panose="020F0502020204030204" pitchFamily="34" charset="0"/>
              <a:cs typeface="Calibri" panose="020F0502020204030204" pitchFamily="34" charset="0"/>
            </a:endParaRPr>
          </a:p>
          <a:p>
            <a:pPr marL="0" indent="0" algn="just">
              <a:buNone/>
            </a:pPr>
            <a:r>
              <a:rPr lang="en-GB" sz="2400" b="1" dirty="0">
                <a:latin typeface="Calibri" panose="020F0502020204030204" pitchFamily="34" charset="0"/>
                <a:cs typeface="Calibri" panose="020F0502020204030204" pitchFamily="34" charset="0"/>
              </a:rPr>
              <a:t>	</a:t>
            </a:r>
            <a:r>
              <a:rPr lang="en-GB" sz="2400" b="1" dirty="0">
                <a:solidFill>
                  <a:schemeClr val="accent1"/>
                </a:solidFill>
                <a:latin typeface="Calibri" panose="020F0502020204030204" pitchFamily="34" charset="0"/>
                <a:cs typeface="Calibri" panose="020F0502020204030204" pitchFamily="34" charset="0"/>
              </a:rPr>
              <a:t>surname and initial</a:t>
            </a:r>
          </a:p>
          <a:p>
            <a:pPr marL="0" indent="0" algn="just">
              <a:buNone/>
            </a:pPr>
            <a:r>
              <a:rPr lang="en-GB" sz="2400" b="1" dirty="0">
                <a:latin typeface="Calibri" panose="020F0502020204030204" pitchFamily="34" charset="0"/>
                <a:cs typeface="Calibri" panose="020F0502020204030204" pitchFamily="34" charset="0"/>
              </a:rPr>
              <a:t>Hardy, P.T. (2015) ‘Outdoor play and how it can help learning’, in Walker, E. (ed.) </a:t>
            </a:r>
            <a:r>
              <a:rPr lang="en-GB" sz="2400" b="1" i="1" dirty="0">
                <a:latin typeface="Calibri" panose="020F0502020204030204" pitchFamily="34" charset="0"/>
                <a:cs typeface="Calibri" panose="020F0502020204030204" pitchFamily="34" charset="0"/>
              </a:rPr>
              <a:t>A new approach to teaching in the primary school.</a:t>
            </a:r>
            <a:r>
              <a:rPr lang="en-GB" sz="2400" b="1" dirty="0">
                <a:latin typeface="Calibri" panose="020F0502020204030204" pitchFamily="34" charset="0"/>
                <a:cs typeface="Calibri" panose="020F0502020204030204" pitchFamily="34" charset="0"/>
              </a:rPr>
              <a:t> London: </a:t>
            </a:r>
            <a:r>
              <a:rPr lang="en-GB" sz="2400" b="1" dirty="0" err="1">
                <a:latin typeface="Calibri" panose="020F0502020204030204" pitchFamily="34" charset="0"/>
                <a:cs typeface="Calibri" panose="020F0502020204030204" pitchFamily="34" charset="0"/>
              </a:rPr>
              <a:t>Todcaster</a:t>
            </a:r>
            <a:r>
              <a:rPr lang="en-GB" sz="2400" b="1" dirty="0">
                <a:latin typeface="Calibri" panose="020F0502020204030204" pitchFamily="34" charset="0"/>
                <a:cs typeface="Calibri" panose="020F0502020204030204" pitchFamily="34" charset="0"/>
              </a:rPr>
              <a:t> and Frome.</a:t>
            </a:r>
          </a:p>
          <a:p>
            <a:pPr marL="0" indent="0" algn="just">
              <a:buNone/>
            </a:pPr>
            <a:endParaRPr lang="en-GB" sz="2400" b="1" dirty="0">
              <a:solidFill>
                <a:schemeClr val="accent1"/>
              </a:solidFill>
              <a:latin typeface="Calibri" panose="020F0502020204030204" pitchFamily="34" charset="0"/>
              <a:cs typeface="Calibri" panose="020F0502020204030204" pitchFamily="34" charset="0"/>
            </a:endParaRPr>
          </a:p>
          <a:p>
            <a:pPr marL="0" indent="0" algn="just">
              <a:buNone/>
            </a:pPr>
            <a:r>
              <a:rPr lang="en-GB" sz="2400" b="1" dirty="0">
                <a:solidFill>
                  <a:schemeClr val="accent1"/>
                </a:solidFill>
                <a:latin typeface="Calibri" panose="020F0502020204030204" pitchFamily="34" charset="0"/>
                <a:cs typeface="Calibri" panose="020F0502020204030204" pitchFamily="34" charset="0"/>
              </a:rPr>
              <a:t>Title of the book in italics</a:t>
            </a:r>
          </a:p>
        </p:txBody>
      </p:sp>
      <p:sp>
        <p:nvSpPr>
          <p:cNvPr id="4" name="Date Placeholder 3">
            <a:extLst>
              <a:ext uri="{FF2B5EF4-FFF2-40B4-BE49-F238E27FC236}">
                <a16:creationId xmlns:a16="http://schemas.microsoft.com/office/drawing/2014/main" id="{7F3A2686-67A6-BD67-D4F1-B64079DBDFC2}"/>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cxnSp>
        <p:nvCxnSpPr>
          <p:cNvPr id="6" name="Straight Arrow Connector 5">
            <a:extLst>
              <a:ext uri="{FF2B5EF4-FFF2-40B4-BE49-F238E27FC236}">
                <a16:creationId xmlns:a16="http://schemas.microsoft.com/office/drawing/2014/main" id="{3359B927-EC92-9017-EB7E-227857B6F611}"/>
              </a:ext>
            </a:extLst>
          </p:cNvPr>
          <p:cNvCxnSpPr/>
          <p:nvPr/>
        </p:nvCxnSpPr>
        <p:spPr bwMode="auto">
          <a:xfrm flipV="1">
            <a:off x="971600" y="2348880"/>
            <a:ext cx="0" cy="1296144"/>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Arrow Connector 7">
            <a:extLst>
              <a:ext uri="{FF2B5EF4-FFF2-40B4-BE49-F238E27FC236}">
                <a16:creationId xmlns:a16="http://schemas.microsoft.com/office/drawing/2014/main" id="{258B6907-5006-28E3-8830-25FFFC87528F}"/>
              </a:ext>
            </a:extLst>
          </p:cNvPr>
          <p:cNvCxnSpPr/>
          <p:nvPr/>
        </p:nvCxnSpPr>
        <p:spPr bwMode="auto">
          <a:xfrm flipV="1">
            <a:off x="5724128" y="3066735"/>
            <a:ext cx="0" cy="578289"/>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1">
            <a:extLst>
              <a:ext uri="{FF2B5EF4-FFF2-40B4-BE49-F238E27FC236}">
                <a16:creationId xmlns:a16="http://schemas.microsoft.com/office/drawing/2014/main" id="{C4F4277F-941D-F0B9-753F-61CC27E16ACA}"/>
              </a:ext>
            </a:extLst>
          </p:cNvPr>
          <p:cNvCxnSpPr/>
          <p:nvPr/>
        </p:nvCxnSpPr>
        <p:spPr bwMode="auto">
          <a:xfrm flipV="1">
            <a:off x="1403648" y="2996952"/>
            <a:ext cx="0" cy="1082345"/>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Arrow Connector 13">
            <a:extLst>
              <a:ext uri="{FF2B5EF4-FFF2-40B4-BE49-F238E27FC236}">
                <a16:creationId xmlns:a16="http://schemas.microsoft.com/office/drawing/2014/main" id="{F27F214C-5842-151A-D824-912763BD547C}"/>
              </a:ext>
            </a:extLst>
          </p:cNvPr>
          <p:cNvCxnSpPr/>
          <p:nvPr/>
        </p:nvCxnSpPr>
        <p:spPr bwMode="auto">
          <a:xfrm>
            <a:off x="971600" y="4869160"/>
            <a:ext cx="0" cy="432048"/>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54913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61B15-919E-5FA2-E314-1331BFB83A65}"/>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Referencing a journal article – full reference </a:t>
            </a:r>
          </a:p>
        </p:txBody>
      </p:sp>
      <p:sp>
        <p:nvSpPr>
          <p:cNvPr id="3" name="Content Placeholder 2">
            <a:extLst>
              <a:ext uri="{FF2B5EF4-FFF2-40B4-BE49-F238E27FC236}">
                <a16:creationId xmlns:a16="http://schemas.microsoft.com/office/drawing/2014/main" id="{8D4D4640-94FB-D43D-585D-B653134C0F2C}"/>
              </a:ext>
            </a:extLst>
          </p:cNvPr>
          <p:cNvSpPr>
            <a:spLocks noGrp="1"/>
          </p:cNvSpPr>
          <p:nvPr>
            <p:ph idx="1"/>
          </p:nvPr>
        </p:nvSpPr>
        <p:spPr/>
        <p:txBody>
          <a:bodyPr/>
          <a:lstStyle/>
          <a:p>
            <a:pPr marL="0" indent="0">
              <a:buNone/>
            </a:pPr>
            <a:endParaRPr lang="en-GB" dirty="0"/>
          </a:p>
          <a:p>
            <a:pPr marL="0" indent="0">
              <a:buNone/>
            </a:pPr>
            <a:r>
              <a:rPr lang="en-GB" sz="2200" b="1" dirty="0">
                <a:solidFill>
                  <a:schemeClr val="accent1"/>
                </a:solidFill>
                <a:latin typeface="Calibri" panose="020F0502020204030204" pitchFamily="34" charset="0"/>
                <a:cs typeface="Calibri" panose="020F0502020204030204" pitchFamily="34" charset="0"/>
              </a:rPr>
              <a:t>Author’s name and initial                Title of the article </a:t>
            </a:r>
          </a:p>
          <a:p>
            <a:pPr marL="0" indent="0">
              <a:buNone/>
            </a:pPr>
            <a:endParaRPr lang="en-GB" sz="2200" dirty="0">
              <a:latin typeface="Calibri" panose="020F0502020204030204" pitchFamily="34" charset="0"/>
              <a:cs typeface="Calibri" panose="020F0502020204030204" pitchFamily="34" charset="0"/>
            </a:endParaRPr>
          </a:p>
          <a:p>
            <a:pPr marL="0" indent="0">
              <a:buNone/>
            </a:pPr>
            <a:r>
              <a:rPr lang="en-GB" sz="2600" b="1" dirty="0">
                <a:latin typeface="Calibri" panose="020F0502020204030204" pitchFamily="34" charset="0"/>
                <a:cs typeface="Calibri" panose="020F0502020204030204" pitchFamily="34" charset="0"/>
              </a:rPr>
              <a:t>Price, S. (2014) ‘Planning for change’, </a:t>
            </a:r>
            <a:r>
              <a:rPr lang="en-GB" sz="2600" b="1" i="1" dirty="0">
                <a:latin typeface="Calibri" panose="020F0502020204030204" pitchFamily="34" charset="0"/>
                <a:cs typeface="Calibri" panose="020F0502020204030204" pitchFamily="34" charset="0"/>
              </a:rPr>
              <a:t>Leadership and Business Planning</a:t>
            </a:r>
            <a:r>
              <a:rPr lang="en-GB" sz="2600" b="1" dirty="0">
                <a:latin typeface="Calibri" panose="020F0502020204030204" pitchFamily="34" charset="0"/>
                <a:cs typeface="Calibri" panose="020F0502020204030204" pitchFamily="34" charset="0"/>
              </a:rPr>
              <a:t>, 15(3), pp. 154-166. </a:t>
            </a:r>
          </a:p>
          <a:p>
            <a:pPr marL="0" indent="0">
              <a:buNone/>
            </a:pPr>
            <a:endParaRPr lang="en-GB" sz="2600" b="1" dirty="0">
              <a:latin typeface="Calibri" panose="020F0502020204030204" pitchFamily="34" charset="0"/>
              <a:cs typeface="Calibri" panose="020F0502020204030204" pitchFamily="34" charset="0"/>
            </a:endParaRPr>
          </a:p>
          <a:p>
            <a:pPr marL="0" indent="0">
              <a:buNone/>
            </a:pPr>
            <a:r>
              <a:rPr lang="en-GB" sz="2200" b="1" dirty="0">
                <a:solidFill>
                  <a:schemeClr val="accent1"/>
                </a:solidFill>
                <a:latin typeface="Calibri" panose="020F0502020204030204" pitchFamily="34" charset="0"/>
                <a:cs typeface="Calibri" panose="020F0502020204030204" pitchFamily="34" charset="0"/>
              </a:rPr>
              <a:t>Name of the journal      volume and issue      page number</a:t>
            </a:r>
          </a:p>
        </p:txBody>
      </p:sp>
      <p:sp>
        <p:nvSpPr>
          <p:cNvPr id="4" name="Date Placeholder 3">
            <a:extLst>
              <a:ext uri="{FF2B5EF4-FFF2-40B4-BE49-F238E27FC236}">
                <a16:creationId xmlns:a16="http://schemas.microsoft.com/office/drawing/2014/main" id="{2EFC2943-BC84-13F3-7FEC-DAB2F76E42F8}"/>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cxnSp>
        <p:nvCxnSpPr>
          <p:cNvPr id="6" name="Straight Arrow Connector 5">
            <a:extLst>
              <a:ext uri="{FF2B5EF4-FFF2-40B4-BE49-F238E27FC236}">
                <a16:creationId xmlns:a16="http://schemas.microsoft.com/office/drawing/2014/main" id="{BE683E30-C47C-9CB2-ADB7-2CD4931DAED8}"/>
              </a:ext>
            </a:extLst>
          </p:cNvPr>
          <p:cNvCxnSpPr/>
          <p:nvPr/>
        </p:nvCxnSpPr>
        <p:spPr bwMode="auto">
          <a:xfrm>
            <a:off x="1403648" y="2420888"/>
            <a:ext cx="0" cy="648072"/>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Arrow Connector 8">
            <a:extLst>
              <a:ext uri="{FF2B5EF4-FFF2-40B4-BE49-F238E27FC236}">
                <a16:creationId xmlns:a16="http://schemas.microsoft.com/office/drawing/2014/main" id="{C67F86F8-ABE2-712F-A7E2-7E7FDCFA0B46}"/>
              </a:ext>
            </a:extLst>
          </p:cNvPr>
          <p:cNvCxnSpPr/>
          <p:nvPr/>
        </p:nvCxnSpPr>
        <p:spPr bwMode="auto">
          <a:xfrm>
            <a:off x="4932040" y="2420888"/>
            <a:ext cx="0" cy="720080"/>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a:extLst>
              <a:ext uri="{FF2B5EF4-FFF2-40B4-BE49-F238E27FC236}">
                <a16:creationId xmlns:a16="http://schemas.microsoft.com/office/drawing/2014/main" id="{04B6AFA5-038B-3D14-9411-0E868DC29DE7}"/>
              </a:ext>
            </a:extLst>
          </p:cNvPr>
          <p:cNvCxnSpPr/>
          <p:nvPr/>
        </p:nvCxnSpPr>
        <p:spPr bwMode="auto">
          <a:xfrm>
            <a:off x="1222375" y="3789040"/>
            <a:ext cx="0" cy="432048"/>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a:extLst>
              <a:ext uri="{FF2B5EF4-FFF2-40B4-BE49-F238E27FC236}">
                <a16:creationId xmlns:a16="http://schemas.microsoft.com/office/drawing/2014/main" id="{801DCC85-8DFE-91B6-D8DA-42B39039B078}"/>
              </a:ext>
            </a:extLst>
          </p:cNvPr>
          <p:cNvCxnSpPr/>
          <p:nvPr/>
        </p:nvCxnSpPr>
        <p:spPr bwMode="auto">
          <a:xfrm>
            <a:off x="3563888" y="3789040"/>
            <a:ext cx="0" cy="576064"/>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a:extLst>
              <a:ext uri="{FF2B5EF4-FFF2-40B4-BE49-F238E27FC236}">
                <a16:creationId xmlns:a16="http://schemas.microsoft.com/office/drawing/2014/main" id="{46202C1E-5489-9A23-1756-1F0AFD20C79A}"/>
              </a:ext>
            </a:extLst>
          </p:cNvPr>
          <p:cNvCxnSpPr/>
          <p:nvPr/>
        </p:nvCxnSpPr>
        <p:spPr bwMode="auto">
          <a:xfrm>
            <a:off x="5436096" y="3789040"/>
            <a:ext cx="288032" cy="648072"/>
          </a:xfrm>
          <a:prstGeom prst="straightConnector1">
            <a:avLst/>
          </a:prstGeom>
          <a:solidFill>
            <a:schemeClr val="accent1"/>
          </a:solidFill>
          <a:ln w="9525"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838846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917DA-143C-A54A-0A1A-76D05B3184BD}"/>
              </a:ext>
            </a:extLst>
          </p:cNvPr>
          <p:cNvSpPr>
            <a:spLocks noGrp="1"/>
          </p:cNvSpPr>
          <p:nvPr>
            <p:ph type="title"/>
          </p:nvPr>
        </p:nvSpPr>
        <p:spPr/>
        <p:txBody>
          <a:bodyPr/>
          <a:lstStyle/>
          <a:p>
            <a:r>
              <a:rPr lang="en-GB" dirty="0"/>
              <a:t>Journal articles </a:t>
            </a:r>
          </a:p>
        </p:txBody>
      </p:sp>
      <p:sp>
        <p:nvSpPr>
          <p:cNvPr id="4" name="Date Placeholder 3">
            <a:extLst>
              <a:ext uri="{FF2B5EF4-FFF2-40B4-BE49-F238E27FC236}">
                <a16:creationId xmlns:a16="http://schemas.microsoft.com/office/drawing/2014/main" id="{D8DDC981-E1A0-A4E4-1A3E-A41DAB217181}"/>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pic>
        <p:nvPicPr>
          <p:cNvPr id="12" name="Content Placeholder 11">
            <a:extLst>
              <a:ext uri="{FF2B5EF4-FFF2-40B4-BE49-F238E27FC236}">
                <a16:creationId xmlns:a16="http://schemas.microsoft.com/office/drawing/2014/main" id="{D901CB35-57EA-4959-5457-5AE39C3D2841}"/>
              </a:ext>
            </a:extLst>
          </p:cNvPr>
          <p:cNvPicPr>
            <a:picLocks noGrp="1" noChangeAspect="1"/>
          </p:cNvPicPr>
          <p:nvPr>
            <p:ph idx="1"/>
          </p:nvPr>
        </p:nvPicPr>
        <p:blipFill>
          <a:blip r:embed="rId2"/>
          <a:stretch>
            <a:fillRect/>
          </a:stretch>
        </p:blipFill>
        <p:spPr>
          <a:xfrm>
            <a:off x="457200" y="1209298"/>
            <a:ext cx="8363272" cy="4461314"/>
          </a:xfrm>
        </p:spPr>
      </p:pic>
    </p:spTree>
    <p:extLst>
      <p:ext uri="{BB962C8B-B14F-4D97-AF65-F5344CB8AC3E}">
        <p14:creationId xmlns:p14="http://schemas.microsoft.com/office/powerpoint/2010/main" val="2340367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56D4C23-DC3E-4EAD-A6D4-1D0773337899}"/>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 Quiz </a:t>
            </a:r>
          </a:p>
        </p:txBody>
      </p:sp>
      <p:sp>
        <p:nvSpPr>
          <p:cNvPr id="11267" name="Rectangle 3">
            <a:extLst>
              <a:ext uri="{FF2B5EF4-FFF2-40B4-BE49-F238E27FC236}">
                <a16:creationId xmlns:a16="http://schemas.microsoft.com/office/drawing/2014/main" id="{10BC0012-90CA-41F7-845C-B47F5DAE5A0E}"/>
              </a:ext>
            </a:extLst>
          </p:cNvPr>
          <p:cNvSpPr>
            <a:spLocks noGrp="1" noChangeArrowheads="1"/>
          </p:cNvSpPr>
          <p:nvPr>
            <p:ph type="body" idx="1"/>
          </p:nvPr>
        </p:nvSpPr>
        <p:spPr>
          <a:xfrm>
            <a:off x="395536" y="1124744"/>
            <a:ext cx="8229600" cy="3916363"/>
          </a:xfrm>
        </p:spPr>
        <p:txBody>
          <a:bodyPr/>
          <a:lstStyle/>
          <a:p>
            <a:pPr eaLnBrk="1" hangingPunct="1">
              <a:buFontTx/>
              <a:buNone/>
            </a:pPr>
            <a:r>
              <a:rPr lang="en-GB" altLang="en-US" sz="2800" b="1" dirty="0">
                <a:latin typeface="Calibri" panose="020F0502020204030204" pitchFamily="34" charset="0"/>
                <a:cs typeface="Calibri" panose="020F0502020204030204" pitchFamily="34" charset="0"/>
              </a:rPr>
              <a:t>Question:</a:t>
            </a:r>
          </a:p>
          <a:p>
            <a:pPr eaLnBrk="1" hangingPunct="1"/>
            <a:r>
              <a:rPr lang="en-GB" altLang="en-US" sz="2800" dirty="0">
                <a:latin typeface="Calibri" panose="020F0502020204030204" pitchFamily="34" charset="0"/>
                <a:cs typeface="Calibri" panose="020F0502020204030204" pitchFamily="34" charset="0"/>
              </a:rPr>
              <a:t>When you quote an author or give a summary or paraphrase in your essays, how many times do you need to acknowledge it?</a:t>
            </a:r>
          </a:p>
          <a:p>
            <a:pPr eaLnBrk="1" hangingPunct="1"/>
            <a:endParaRPr lang="en-GB" altLang="en-US" sz="2800" dirty="0">
              <a:latin typeface="Calibri" panose="020F0502020204030204" pitchFamily="34" charset="0"/>
              <a:cs typeface="Calibri" panose="020F0502020204030204" pitchFamily="34" charset="0"/>
            </a:endParaRPr>
          </a:p>
          <a:p>
            <a:pPr eaLnBrk="1" hangingPunct="1">
              <a:buFontTx/>
              <a:buNone/>
            </a:pPr>
            <a:r>
              <a:rPr lang="en-GB" altLang="en-US" sz="2800" b="1" dirty="0">
                <a:latin typeface="Calibri" panose="020F0502020204030204" pitchFamily="34" charset="0"/>
                <a:cs typeface="Calibri" panose="020F0502020204030204" pitchFamily="34" charset="0"/>
              </a:rPr>
              <a:t>Answer:  </a:t>
            </a:r>
            <a:r>
              <a:rPr lang="en-GB" altLang="en-US" sz="2800" b="1" dirty="0">
                <a:solidFill>
                  <a:srgbClr val="FF0000"/>
                </a:solidFill>
                <a:latin typeface="Calibri" panose="020F0502020204030204" pitchFamily="34" charset="0"/>
                <a:cs typeface="Calibri" panose="020F0502020204030204" pitchFamily="34" charset="0"/>
              </a:rPr>
              <a:t>Twice</a:t>
            </a:r>
          </a:p>
          <a:p>
            <a:pPr eaLnBrk="1" hangingPunct="1"/>
            <a:r>
              <a:rPr lang="en-GB" altLang="en-US" sz="2800" dirty="0">
                <a:latin typeface="Calibri" panose="020F0502020204030204" pitchFamily="34" charset="0"/>
                <a:cs typeface="Calibri" panose="020F0502020204030204" pitchFamily="34" charset="0"/>
              </a:rPr>
              <a:t>Once in the text </a:t>
            </a:r>
            <a:r>
              <a:rPr lang="en-GB" altLang="en-US" sz="2800" b="1" i="1" dirty="0">
                <a:solidFill>
                  <a:srgbClr val="FF0000"/>
                </a:solidFill>
                <a:latin typeface="Calibri" panose="020F0502020204030204" pitchFamily="34" charset="0"/>
                <a:cs typeface="Calibri" panose="020F0502020204030204" pitchFamily="34" charset="0"/>
              </a:rPr>
              <a:t>(short reference)</a:t>
            </a:r>
          </a:p>
          <a:p>
            <a:pPr eaLnBrk="1" hangingPunct="1"/>
            <a:r>
              <a:rPr lang="en-GB" altLang="en-US" sz="2800" dirty="0">
                <a:latin typeface="Calibri" panose="020F0502020204030204" pitchFamily="34" charset="0"/>
                <a:cs typeface="Calibri" panose="020F0502020204030204" pitchFamily="34" charset="0"/>
              </a:rPr>
              <a:t>Once in the list of references </a:t>
            </a:r>
            <a:r>
              <a:rPr lang="en-GB" altLang="en-US" sz="2800" b="1" i="1" dirty="0">
                <a:solidFill>
                  <a:srgbClr val="FF0000"/>
                </a:solidFill>
                <a:latin typeface="Calibri" panose="020F0502020204030204" pitchFamily="34" charset="0"/>
                <a:cs typeface="Calibri" panose="020F0502020204030204" pitchFamily="34" charset="0"/>
              </a:rPr>
              <a:t>(full reference)</a:t>
            </a:r>
          </a:p>
          <a:p>
            <a:pPr eaLnBrk="1" hangingPunct="1"/>
            <a:endParaRPr lang="en-GB" altLang="en-US" sz="2800" dirty="0"/>
          </a:p>
          <a:p>
            <a:pPr eaLnBrk="1" hangingPunct="1"/>
            <a:endParaRPr lang="en-GB" altLang="en-US" dirty="0"/>
          </a:p>
          <a:p>
            <a:pPr eaLnBrk="1" hangingPunct="1">
              <a:buFontTx/>
              <a:buNone/>
            </a:pPr>
            <a:endParaRPr lang="en-GB" altLang="en-US" dirty="0"/>
          </a:p>
        </p:txBody>
      </p:sp>
    </p:spTree>
    <p:extLst>
      <p:ext uri="{BB962C8B-B14F-4D97-AF65-F5344CB8AC3E}">
        <p14:creationId xmlns:p14="http://schemas.microsoft.com/office/powerpoint/2010/main" val="308105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126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3559B814-C583-45B7-ACCE-C20D26963009}"/>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a:t>
            </a:r>
          </a:p>
        </p:txBody>
      </p:sp>
      <p:sp>
        <p:nvSpPr>
          <p:cNvPr id="27651" name="Rectangle 3">
            <a:extLst>
              <a:ext uri="{FF2B5EF4-FFF2-40B4-BE49-F238E27FC236}">
                <a16:creationId xmlns:a16="http://schemas.microsoft.com/office/drawing/2014/main" id="{F278C9E6-2A75-4B96-89D6-3A2DA641272E}"/>
              </a:ext>
            </a:extLst>
          </p:cNvPr>
          <p:cNvSpPr>
            <a:spLocks noGrp="1" noChangeArrowheads="1"/>
          </p:cNvSpPr>
          <p:nvPr>
            <p:ph type="body" idx="1"/>
          </p:nvPr>
        </p:nvSpPr>
        <p:spPr>
          <a:xfrm>
            <a:off x="457200" y="1340768"/>
            <a:ext cx="8229600" cy="4320480"/>
          </a:xfrm>
        </p:spPr>
        <p:txBody>
          <a:bodyPr/>
          <a:lstStyle/>
          <a:p>
            <a:pPr eaLnBrk="1" hangingPunct="1">
              <a:lnSpc>
                <a:spcPct val="80000"/>
              </a:lnSpc>
              <a:buFontTx/>
              <a:buNone/>
            </a:pPr>
            <a:r>
              <a:rPr lang="en-GB" altLang="en-US" sz="2800" b="1" dirty="0">
                <a:latin typeface="Calibri" panose="020F0502020204030204" pitchFamily="34" charset="0"/>
                <a:cs typeface="Calibri" panose="020F0502020204030204" pitchFamily="34" charset="0"/>
              </a:rPr>
              <a:t>Question:</a:t>
            </a:r>
          </a:p>
          <a:p>
            <a:pPr eaLnBrk="1" hangingPunct="1">
              <a:lnSpc>
                <a:spcPct val="80000"/>
              </a:lnSpc>
            </a:pPr>
            <a:r>
              <a:rPr lang="en-GB" altLang="en-US" sz="2800" dirty="0">
                <a:latin typeface="Calibri" panose="020F0502020204030204" pitchFamily="34" charset="0"/>
                <a:cs typeface="Calibri" panose="020F0502020204030204" pitchFamily="34" charset="0"/>
              </a:rPr>
              <a:t>Suppose you have written a quotation from page 27 of the following book:</a:t>
            </a:r>
          </a:p>
          <a:p>
            <a:pPr eaLnBrk="1" hangingPunct="1">
              <a:lnSpc>
                <a:spcPct val="80000"/>
              </a:lnSpc>
              <a:buFontTx/>
              <a:buNone/>
            </a:pPr>
            <a:r>
              <a:rPr lang="en-GB" altLang="en-US" sz="2800" b="1" dirty="0">
                <a:solidFill>
                  <a:srgbClr val="00B0F0"/>
                </a:solidFill>
                <a:latin typeface="Calibri" panose="020F0502020204030204" pitchFamily="34" charset="0"/>
                <a:cs typeface="Calibri" panose="020F0502020204030204" pitchFamily="34" charset="0"/>
              </a:rPr>
              <a:t>Smith, J. (2008) </a:t>
            </a:r>
            <a:r>
              <a:rPr lang="en-GB" altLang="en-US" sz="2800" b="1" i="1" dirty="0">
                <a:solidFill>
                  <a:srgbClr val="00B0F0"/>
                </a:solidFill>
                <a:latin typeface="Calibri" panose="020F0502020204030204" pitchFamily="34" charset="0"/>
                <a:cs typeface="Calibri" panose="020F0502020204030204" pitchFamily="34" charset="0"/>
              </a:rPr>
              <a:t>Academic Writing Can Be Fun. </a:t>
            </a:r>
            <a:r>
              <a:rPr lang="en-GB" altLang="en-US" sz="2800" b="1" dirty="0">
                <a:solidFill>
                  <a:srgbClr val="00B0F0"/>
                </a:solidFill>
                <a:latin typeface="Calibri" panose="020F0502020204030204" pitchFamily="34" charset="0"/>
                <a:cs typeface="Calibri" panose="020F0502020204030204" pitchFamily="34" charset="0"/>
              </a:rPr>
              <a:t>Cambridge: Cambridge University Press.</a:t>
            </a:r>
            <a:endParaRPr lang="en-GB" altLang="en-US" sz="2800" dirty="0">
              <a:latin typeface="Calibri" panose="020F0502020204030204" pitchFamily="34" charset="0"/>
              <a:cs typeface="Calibri" panose="020F0502020204030204" pitchFamily="34" charset="0"/>
            </a:endParaRPr>
          </a:p>
          <a:p>
            <a:pPr eaLnBrk="1" hangingPunct="1">
              <a:lnSpc>
                <a:spcPct val="80000"/>
              </a:lnSpc>
            </a:pPr>
            <a:r>
              <a:rPr lang="en-GB" altLang="en-US" sz="2800" dirty="0">
                <a:latin typeface="Calibri" panose="020F0502020204030204" pitchFamily="34" charset="0"/>
                <a:cs typeface="Calibri" panose="020F0502020204030204" pitchFamily="34" charset="0"/>
              </a:rPr>
              <a:t>How do you provide the in-text reference?</a:t>
            </a:r>
          </a:p>
          <a:p>
            <a:pPr eaLnBrk="1" hangingPunct="1">
              <a:buFontTx/>
              <a:buNone/>
            </a:pPr>
            <a:r>
              <a:rPr lang="en-GB" altLang="en-US" sz="2800" b="1" dirty="0">
                <a:latin typeface="Calibri" panose="020F0502020204030204" pitchFamily="34" charset="0"/>
                <a:cs typeface="Calibri" panose="020F0502020204030204" pitchFamily="34" charset="0"/>
              </a:rPr>
              <a:t>Answer:</a:t>
            </a:r>
          </a:p>
          <a:p>
            <a:pPr eaLnBrk="1" hangingPunct="1"/>
            <a:r>
              <a:rPr lang="en-GB" altLang="en-US" sz="2800" dirty="0">
                <a:latin typeface="Calibri" panose="020F0502020204030204" pitchFamily="34" charset="0"/>
                <a:cs typeface="Calibri" panose="020F0502020204030204" pitchFamily="34" charset="0"/>
              </a:rPr>
              <a:t>(Smith, 2008, p.27) </a:t>
            </a:r>
            <a:r>
              <a:rPr lang="en-GB" altLang="en-US" sz="2800" i="1" dirty="0">
                <a:solidFill>
                  <a:srgbClr val="FF0000"/>
                </a:solidFill>
                <a:latin typeface="Calibri" panose="020F0502020204030204" pitchFamily="34" charset="0"/>
                <a:cs typeface="Calibri" panose="020F0502020204030204" pitchFamily="34" charset="0"/>
              </a:rPr>
              <a:t>OR</a:t>
            </a:r>
          </a:p>
          <a:p>
            <a:pPr eaLnBrk="1" hangingPunct="1"/>
            <a:r>
              <a:rPr lang="en-GB" altLang="en-US" sz="2800" dirty="0">
                <a:latin typeface="Calibri" panose="020F0502020204030204" pitchFamily="34" charset="0"/>
                <a:cs typeface="Calibri" panose="020F0502020204030204" pitchFamily="34" charset="0"/>
              </a:rPr>
              <a:t>According to Smith (2008, p.27)…</a:t>
            </a:r>
            <a:endParaRPr lang="en-GB" altLang="en-US" sz="2800" i="1" dirty="0">
              <a:solidFill>
                <a:srgbClr val="FF0000"/>
              </a:solidFill>
              <a:latin typeface="Calibri" panose="020F0502020204030204" pitchFamily="34" charset="0"/>
              <a:cs typeface="Calibri" panose="020F0502020204030204" pitchFamily="34" charset="0"/>
            </a:endParaRPr>
          </a:p>
          <a:p>
            <a:pPr eaLnBrk="1" hangingPunct="1"/>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65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7651">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7651">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651">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765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2765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21B61153-C17A-41A0-B701-5F857C49AF1B}"/>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a:t>
            </a:r>
          </a:p>
        </p:txBody>
      </p:sp>
      <p:sp>
        <p:nvSpPr>
          <p:cNvPr id="29699" name="Rectangle 3">
            <a:extLst>
              <a:ext uri="{FF2B5EF4-FFF2-40B4-BE49-F238E27FC236}">
                <a16:creationId xmlns:a16="http://schemas.microsoft.com/office/drawing/2014/main" id="{DE78D7A7-028D-494B-B282-3A927740C829}"/>
              </a:ext>
            </a:extLst>
          </p:cNvPr>
          <p:cNvSpPr>
            <a:spLocks noGrp="1" noChangeArrowheads="1"/>
          </p:cNvSpPr>
          <p:nvPr>
            <p:ph type="body" idx="1"/>
          </p:nvPr>
        </p:nvSpPr>
        <p:spPr>
          <a:xfrm>
            <a:off x="468313" y="1268413"/>
            <a:ext cx="8424862" cy="5040312"/>
          </a:xfrm>
        </p:spPr>
        <p:txBody>
          <a:bodyPr/>
          <a:lstStyle/>
          <a:p>
            <a:pPr eaLnBrk="1" hangingPunct="1">
              <a:lnSpc>
                <a:spcPct val="90000"/>
              </a:lnSpc>
              <a:buFontTx/>
              <a:buNone/>
            </a:pPr>
            <a:r>
              <a:rPr lang="en-GB" altLang="en-US" sz="2800" b="1" dirty="0">
                <a:latin typeface="Calibri" panose="020F0502020204030204" pitchFamily="34" charset="0"/>
                <a:cs typeface="Calibri" panose="020F0502020204030204" pitchFamily="34" charset="0"/>
              </a:rPr>
              <a:t>Question:</a:t>
            </a:r>
          </a:p>
          <a:p>
            <a:pPr eaLnBrk="1" hangingPunct="1">
              <a:lnSpc>
                <a:spcPct val="90000"/>
              </a:lnSpc>
            </a:pPr>
            <a:r>
              <a:rPr lang="en-GB" altLang="en-US" sz="2800" dirty="0">
                <a:latin typeface="Calibri" panose="020F0502020204030204" pitchFamily="34" charset="0"/>
                <a:cs typeface="Calibri" panose="020F0502020204030204" pitchFamily="34" charset="0"/>
              </a:rPr>
              <a:t>Suppose you have written a paraphrase from the following book:</a:t>
            </a:r>
          </a:p>
          <a:p>
            <a:pPr eaLnBrk="1" hangingPunct="1">
              <a:lnSpc>
                <a:spcPct val="90000"/>
              </a:lnSpc>
              <a:buFontTx/>
              <a:buNone/>
            </a:pPr>
            <a:r>
              <a:rPr lang="en-GB" altLang="en-US" sz="2400" b="1" dirty="0">
                <a:solidFill>
                  <a:srgbClr val="00B0F0"/>
                </a:solidFill>
                <a:latin typeface="Calibri" panose="020F0502020204030204" pitchFamily="34" charset="0"/>
                <a:cs typeface="Calibri" panose="020F0502020204030204" pitchFamily="34" charset="0"/>
              </a:rPr>
              <a:t>Baker, E., Barrett, M. &amp; Roberts, L. (2002) </a:t>
            </a:r>
            <a:r>
              <a:rPr lang="en-GB" altLang="en-US" sz="2400" b="1" i="1" dirty="0">
                <a:solidFill>
                  <a:srgbClr val="00B0F0"/>
                </a:solidFill>
                <a:latin typeface="Calibri" panose="020F0502020204030204" pitchFamily="34" charset="0"/>
                <a:cs typeface="Calibri" panose="020F0502020204030204" pitchFamily="34" charset="0"/>
              </a:rPr>
              <a:t>Working Communication.</a:t>
            </a:r>
            <a:r>
              <a:rPr lang="en-GB" altLang="en-US" sz="2400" b="1" dirty="0">
                <a:solidFill>
                  <a:srgbClr val="00B0F0"/>
                </a:solidFill>
                <a:latin typeface="Calibri" panose="020F0502020204030204" pitchFamily="34" charset="0"/>
                <a:cs typeface="Calibri" panose="020F0502020204030204" pitchFamily="34" charset="0"/>
              </a:rPr>
              <a:t> Milton: John Wiley and Sons.</a:t>
            </a:r>
          </a:p>
          <a:p>
            <a:pPr eaLnBrk="1" hangingPunct="1">
              <a:lnSpc>
                <a:spcPct val="90000"/>
              </a:lnSpc>
            </a:pPr>
            <a:r>
              <a:rPr lang="en-GB" altLang="en-US" sz="2800" dirty="0">
                <a:latin typeface="Calibri" panose="020F0502020204030204" pitchFamily="34" charset="0"/>
                <a:cs typeface="Calibri" panose="020F0502020204030204" pitchFamily="34" charset="0"/>
              </a:rPr>
              <a:t>How do you provide the in-text reference?</a:t>
            </a:r>
          </a:p>
          <a:p>
            <a:pPr eaLnBrk="1" hangingPunct="1">
              <a:lnSpc>
                <a:spcPct val="90000"/>
              </a:lnSpc>
            </a:pPr>
            <a:endParaRPr lang="en-GB" altLang="en-US" sz="1100" dirty="0">
              <a:latin typeface="Calibri" panose="020F0502020204030204" pitchFamily="34" charset="0"/>
              <a:cs typeface="Calibri" panose="020F0502020204030204" pitchFamily="34" charset="0"/>
            </a:endParaRPr>
          </a:p>
          <a:p>
            <a:pPr eaLnBrk="1" hangingPunct="1">
              <a:buFontTx/>
              <a:buNone/>
            </a:pPr>
            <a:r>
              <a:rPr lang="en-GB" altLang="en-US" sz="2800" b="1" dirty="0">
                <a:latin typeface="Calibri" panose="020F0502020204030204" pitchFamily="34" charset="0"/>
                <a:cs typeface="Calibri" panose="020F0502020204030204" pitchFamily="34" charset="0"/>
              </a:rPr>
              <a:t>Answer:</a:t>
            </a:r>
          </a:p>
          <a:p>
            <a:pPr eaLnBrk="1" hangingPunct="1"/>
            <a:r>
              <a:rPr lang="en-GB" altLang="en-US" sz="2800" dirty="0">
                <a:latin typeface="Calibri" panose="020F0502020204030204" pitchFamily="34" charset="0"/>
                <a:cs typeface="Calibri" panose="020F0502020204030204" pitchFamily="34" charset="0"/>
              </a:rPr>
              <a:t>(Baker, Barrett and Roberts, 2002) </a:t>
            </a:r>
            <a:r>
              <a:rPr lang="en-GB" altLang="en-US" sz="2000" i="1" dirty="0">
                <a:solidFill>
                  <a:srgbClr val="FF0000"/>
                </a:solidFill>
                <a:latin typeface="Calibri" panose="020F0502020204030204" pitchFamily="34" charset="0"/>
                <a:cs typeface="Calibri" panose="020F0502020204030204" pitchFamily="34" charset="0"/>
              </a:rPr>
              <a:t>indirect </a:t>
            </a:r>
          </a:p>
          <a:p>
            <a:pPr eaLnBrk="1" hangingPunct="1"/>
            <a:r>
              <a:rPr lang="en-GB" altLang="en-US" sz="2800" dirty="0">
                <a:latin typeface="Calibri" panose="020F0502020204030204" pitchFamily="34" charset="0"/>
                <a:cs typeface="Calibri" panose="020F0502020204030204" pitchFamily="34" charset="0"/>
              </a:rPr>
              <a:t>Baker, Barrett and Roberts (2002) discuss…. </a:t>
            </a:r>
            <a:r>
              <a:rPr lang="en-GB" altLang="en-US" sz="2000" i="1" dirty="0">
                <a:solidFill>
                  <a:srgbClr val="FF0000"/>
                </a:solidFill>
                <a:latin typeface="Calibri" panose="020F0502020204030204" pitchFamily="34" charset="0"/>
                <a:cs typeface="Calibri" panose="020F0502020204030204" pitchFamily="34" charset="0"/>
              </a:rPr>
              <a:t>direct</a:t>
            </a:r>
          </a:p>
          <a:p>
            <a:pPr eaLnBrk="1" hangingPunct="1"/>
            <a:endParaRPr lang="en-GB" altLang="en-US" sz="2800" dirty="0"/>
          </a:p>
          <a:p>
            <a:pPr eaLnBrk="1" hangingPunct="1">
              <a:lnSpc>
                <a:spcPct val="90000"/>
              </a:lnSpc>
            </a:pPr>
            <a:endParaRPr lang="en-GB" altLang="en-US" sz="2800" dirty="0"/>
          </a:p>
          <a:p>
            <a:pPr eaLnBrk="1" hangingPunct="1">
              <a:lnSpc>
                <a:spcPct val="90000"/>
              </a:lnSpc>
            </a:pPr>
            <a:endParaRPr lang="en-GB" altLang="en-US" sz="2800" dirty="0"/>
          </a:p>
          <a:p>
            <a:pPr eaLnBrk="1" hangingPunct="1">
              <a:lnSpc>
                <a:spcPct val="90000"/>
              </a:lnSpc>
              <a:buFontTx/>
              <a:buNone/>
            </a:pPr>
            <a:endParaRPr lang="en-GB" altLang="en-US" sz="2800" dirty="0"/>
          </a:p>
          <a:p>
            <a:pPr eaLnBrk="1" hangingPunct="1">
              <a:lnSpc>
                <a:spcPct val="90000"/>
              </a:lnSpc>
              <a:buFontTx/>
              <a:buNone/>
            </a:pPr>
            <a:endParaRPr lang="en-GB"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969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69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6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9699"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E48C10DF-58F4-45A4-8759-2B24A5C0431E}"/>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a:t>
            </a:r>
          </a:p>
        </p:txBody>
      </p:sp>
      <p:sp>
        <p:nvSpPr>
          <p:cNvPr id="19459" name="Rectangle 3">
            <a:extLst>
              <a:ext uri="{FF2B5EF4-FFF2-40B4-BE49-F238E27FC236}">
                <a16:creationId xmlns:a16="http://schemas.microsoft.com/office/drawing/2014/main" id="{27EFA0D2-430D-43AB-962D-DC79C94C48F0}"/>
              </a:ext>
            </a:extLst>
          </p:cNvPr>
          <p:cNvSpPr>
            <a:spLocks noGrp="1" noChangeArrowheads="1"/>
          </p:cNvSpPr>
          <p:nvPr>
            <p:ph type="body" idx="1"/>
          </p:nvPr>
        </p:nvSpPr>
        <p:spPr>
          <a:xfrm>
            <a:off x="457200" y="1340768"/>
            <a:ext cx="8435280" cy="3916363"/>
          </a:xfrm>
        </p:spPr>
        <p:txBody>
          <a:bodyPr/>
          <a:lstStyle/>
          <a:p>
            <a:pPr eaLnBrk="1" hangingPunct="1">
              <a:lnSpc>
                <a:spcPct val="90000"/>
              </a:lnSpc>
              <a:buFontTx/>
              <a:buNone/>
            </a:pPr>
            <a:r>
              <a:rPr lang="en-GB" altLang="en-US" sz="2400" b="1" dirty="0">
                <a:latin typeface="Calibri" panose="020F0502020204030204" pitchFamily="34" charset="0"/>
                <a:cs typeface="Calibri" panose="020F0502020204030204" pitchFamily="34" charset="0"/>
              </a:rPr>
              <a:t>Question:</a:t>
            </a:r>
          </a:p>
          <a:p>
            <a:pPr eaLnBrk="1" hangingPunct="1">
              <a:lnSpc>
                <a:spcPct val="90000"/>
              </a:lnSpc>
            </a:pPr>
            <a:r>
              <a:rPr lang="en-GB" altLang="en-US" sz="2400" dirty="0">
                <a:latin typeface="Calibri" panose="020F0502020204030204" pitchFamily="34" charset="0"/>
                <a:cs typeface="Calibri" panose="020F0502020204030204" pitchFamily="34" charset="0"/>
              </a:rPr>
              <a:t>Suppose you have written a paraphrase from the following journal article:</a:t>
            </a:r>
          </a:p>
          <a:p>
            <a:pPr eaLnBrk="1" hangingPunct="1">
              <a:lnSpc>
                <a:spcPct val="90000"/>
              </a:lnSpc>
              <a:buFontTx/>
              <a:buNone/>
            </a:pPr>
            <a:r>
              <a:rPr lang="en-GB" altLang="en-US" sz="2400" b="1" dirty="0">
                <a:solidFill>
                  <a:srgbClr val="00B0F0"/>
                </a:solidFill>
                <a:latin typeface="Calibri" panose="020F0502020204030204" pitchFamily="34" charset="0"/>
                <a:cs typeface="Calibri" panose="020F0502020204030204" pitchFamily="34" charset="0"/>
              </a:rPr>
              <a:t>Jones, M. (2006) ‘The Effects of Globalisation on the Chinese Economy’, </a:t>
            </a:r>
            <a:r>
              <a:rPr lang="en-GB" altLang="en-US" sz="2400" b="1" i="1" dirty="0">
                <a:solidFill>
                  <a:srgbClr val="00B0F0"/>
                </a:solidFill>
                <a:latin typeface="Calibri" panose="020F0502020204030204" pitchFamily="34" charset="0"/>
                <a:cs typeface="Calibri" panose="020F0502020204030204" pitchFamily="34" charset="0"/>
              </a:rPr>
              <a:t>The Economist</a:t>
            </a:r>
            <a:r>
              <a:rPr lang="en-GB" altLang="en-US" sz="2400" b="1" dirty="0">
                <a:solidFill>
                  <a:srgbClr val="00B0F0"/>
                </a:solidFill>
                <a:latin typeface="Calibri" panose="020F0502020204030204" pitchFamily="34" charset="0"/>
                <a:cs typeface="Calibri" panose="020F0502020204030204" pitchFamily="34" charset="0"/>
              </a:rPr>
              <a:t>, vol. 23, no.2, pp. 108-125.</a:t>
            </a:r>
          </a:p>
          <a:p>
            <a:pPr eaLnBrk="1" hangingPunct="1">
              <a:lnSpc>
                <a:spcPct val="90000"/>
              </a:lnSpc>
            </a:pPr>
            <a:r>
              <a:rPr lang="en-GB" altLang="en-US" sz="2400" dirty="0">
                <a:latin typeface="Calibri" panose="020F0502020204030204" pitchFamily="34" charset="0"/>
                <a:cs typeface="Calibri" panose="020F0502020204030204" pitchFamily="34" charset="0"/>
              </a:rPr>
              <a:t>How do you provide the in-text reference?</a:t>
            </a:r>
          </a:p>
          <a:p>
            <a:pPr eaLnBrk="1" hangingPunct="1">
              <a:buFontTx/>
              <a:buNone/>
            </a:pPr>
            <a:r>
              <a:rPr lang="en-GB" altLang="en-US" sz="2400" b="1" dirty="0">
                <a:latin typeface="Calibri" panose="020F0502020204030204" pitchFamily="34" charset="0"/>
                <a:cs typeface="Calibri" panose="020F0502020204030204" pitchFamily="34" charset="0"/>
              </a:rPr>
              <a:t>Answer:</a:t>
            </a:r>
          </a:p>
          <a:p>
            <a:pPr eaLnBrk="1" hangingPunct="1"/>
            <a:r>
              <a:rPr lang="en-GB" altLang="en-US" sz="2400" dirty="0">
                <a:latin typeface="Calibri" panose="020F0502020204030204" pitchFamily="34" charset="0"/>
                <a:cs typeface="Calibri" panose="020F0502020204030204" pitchFamily="34" charset="0"/>
              </a:rPr>
              <a:t>(Jones, 2006)</a:t>
            </a:r>
          </a:p>
          <a:p>
            <a:pPr eaLnBrk="1" hangingPunct="1">
              <a:lnSpc>
                <a:spcPct val="90000"/>
              </a:lnSpc>
            </a:pPr>
            <a:r>
              <a:rPr lang="en-GB" altLang="en-US" sz="2400" dirty="0">
                <a:latin typeface="Calibri" panose="020F0502020204030204" pitchFamily="34" charset="0"/>
                <a:cs typeface="Calibri" panose="020F0502020204030204" pitchFamily="34" charset="0"/>
              </a:rPr>
              <a:t>According to Jones (2006) …</a:t>
            </a:r>
          </a:p>
          <a:p>
            <a:pPr eaLnBrk="1" hangingPunct="1">
              <a:lnSpc>
                <a:spcPct val="90000"/>
              </a:lnSpc>
              <a:buFontTx/>
              <a:buNone/>
            </a:pPr>
            <a:endParaRPr lang="en-GB" altLang="en-US" sz="2800" dirty="0"/>
          </a:p>
          <a:p>
            <a:pPr eaLnBrk="1" hangingPunct="1">
              <a:lnSpc>
                <a:spcPct val="90000"/>
              </a:lnSpc>
            </a:pPr>
            <a:endParaRPr lang="en-GB" altLang="en-US" sz="2800" dirty="0"/>
          </a:p>
          <a:p>
            <a:pPr eaLnBrk="1" hangingPunct="1">
              <a:lnSpc>
                <a:spcPct val="90000"/>
              </a:lnSpc>
              <a:buFontTx/>
              <a:buNone/>
            </a:pPr>
            <a:endParaRPr lang="en-GB" altLang="en-US" sz="2800" dirty="0"/>
          </a:p>
          <a:p>
            <a:pPr eaLnBrk="1" hangingPunct="1">
              <a:lnSpc>
                <a:spcPct val="90000"/>
              </a:lnSpc>
              <a:buFontTx/>
              <a:buNone/>
            </a:pPr>
            <a:endParaRPr lang="en-GB"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459">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45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1945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ACF71E21-8C75-44B0-A23C-751088DB3429}"/>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a:t>
            </a:r>
          </a:p>
        </p:txBody>
      </p:sp>
      <p:sp>
        <p:nvSpPr>
          <p:cNvPr id="35843" name="Rectangle 3">
            <a:extLst>
              <a:ext uri="{FF2B5EF4-FFF2-40B4-BE49-F238E27FC236}">
                <a16:creationId xmlns:a16="http://schemas.microsoft.com/office/drawing/2014/main" id="{F7BF67FB-5648-47DE-9C4E-30D5DC2BA0A7}"/>
              </a:ext>
            </a:extLst>
          </p:cNvPr>
          <p:cNvSpPr>
            <a:spLocks noGrp="1" noChangeArrowheads="1"/>
          </p:cNvSpPr>
          <p:nvPr>
            <p:ph type="body" idx="1"/>
          </p:nvPr>
        </p:nvSpPr>
        <p:spPr>
          <a:xfrm>
            <a:off x="457200" y="1196752"/>
            <a:ext cx="8229600" cy="4392488"/>
          </a:xfrm>
        </p:spPr>
        <p:txBody>
          <a:bodyPr/>
          <a:lstStyle/>
          <a:p>
            <a:pPr eaLnBrk="1" hangingPunct="1">
              <a:buFontTx/>
              <a:buNone/>
            </a:pPr>
            <a:r>
              <a:rPr lang="en-GB" altLang="en-US" sz="2800" b="1" dirty="0">
                <a:latin typeface="Calibri" panose="020F0502020204030204" pitchFamily="34" charset="0"/>
                <a:cs typeface="Calibri" panose="020F0502020204030204" pitchFamily="34" charset="0"/>
              </a:rPr>
              <a:t>Question:</a:t>
            </a:r>
          </a:p>
          <a:p>
            <a:pPr eaLnBrk="1" hangingPunct="1"/>
            <a:r>
              <a:rPr lang="en-GB" altLang="en-US" sz="2800" dirty="0">
                <a:latin typeface="Calibri" panose="020F0502020204030204" pitchFamily="34" charset="0"/>
                <a:cs typeface="Calibri" panose="020F0502020204030204" pitchFamily="34" charset="0"/>
              </a:rPr>
              <a:t>Suppose you have written a paraphrase from the following newspaper article:</a:t>
            </a:r>
          </a:p>
          <a:p>
            <a:pPr eaLnBrk="1" hangingPunct="1">
              <a:buFontTx/>
              <a:buNone/>
            </a:pPr>
            <a:r>
              <a:rPr lang="en-GB" altLang="en-US" sz="2800" dirty="0">
                <a:solidFill>
                  <a:srgbClr val="00B0F0"/>
                </a:solidFill>
                <a:latin typeface="Calibri" panose="020F0502020204030204" pitchFamily="34" charset="0"/>
                <a:cs typeface="Calibri" panose="020F0502020204030204" pitchFamily="34" charset="0"/>
              </a:rPr>
              <a:t>Simpson, C. (2009) ‘The Crunch’, </a:t>
            </a:r>
            <a:r>
              <a:rPr lang="en-GB" altLang="en-US" sz="2800" i="1" dirty="0">
                <a:solidFill>
                  <a:srgbClr val="00B0F0"/>
                </a:solidFill>
                <a:latin typeface="Calibri" panose="020F0502020204030204" pitchFamily="34" charset="0"/>
                <a:cs typeface="Calibri" panose="020F0502020204030204" pitchFamily="34" charset="0"/>
              </a:rPr>
              <a:t>The Financial Times</a:t>
            </a:r>
            <a:r>
              <a:rPr lang="en-GB" altLang="en-US" sz="2800" dirty="0">
                <a:solidFill>
                  <a:srgbClr val="00B0F0"/>
                </a:solidFill>
                <a:latin typeface="Calibri" panose="020F0502020204030204" pitchFamily="34" charset="0"/>
                <a:cs typeface="Calibri" panose="020F0502020204030204" pitchFamily="34" charset="0"/>
              </a:rPr>
              <a:t>, 18 February.</a:t>
            </a:r>
          </a:p>
          <a:p>
            <a:pPr eaLnBrk="1" hangingPunct="1">
              <a:buFontTx/>
              <a:buNone/>
            </a:pPr>
            <a:r>
              <a:rPr lang="en-GB" altLang="en-US" sz="2800" dirty="0">
                <a:latin typeface="Calibri" panose="020F0502020204030204" pitchFamily="34" charset="0"/>
                <a:cs typeface="Calibri" panose="020F0502020204030204" pitchFamily="34" charset="0"/>
              </a:rPr>
              <a:t>How do you provide the in-text reference?</a:t>
            </a:r>
          </a:p>
          <a:p>
            <a:pPr eaLnBrk="1" hangingPunct="1">
              <a:buFontTx/>
              <a:buNone/>
            </a:pPr>
            <a:r>
              <a:rPr lang="en-GB" altLang="en-US" sz="2800" b="1" dirty="0">
                <a:latin typeface="Calibri" panose="020F0502020204030204" pitchFamily="34" charset="0"/>
                <a:cs typeface="Calibri" panose="020F0502020204030204" pitchFamily="34" charset="0"/>
              </a:rPr>
              <a:t>Answer:</a:t>
            </a:r>
          </a:p>
          <a:p>
            <a:pPr eaLnBrk="1" hangingPunct="1"/>
            <a:r>
              <a:rPr lang="en-GB" altLang="en-US" sz="2800" dirty="0">
                <a:latin typeface="Calibri" panose="020F0502020204030204" pitchFamily="34" charset="0"/>
                <a:cs typeface="Calibri" panose="020F0502020204030204" pitchFamily="34" charset="0"/>
              </a:rPr>
              <a:t>(Simpson, 2009)</a:t>
            </a:r>
          </a:p>
          <a:p>
            <a:pPr eaLnBrk="1" hangingPunct="1"/>
            <a:r>
              <a:rPr lang="en-GB" altLang="en-US" sz="2800" dirty="0">
                <a:latin typeface="Calibri" panose="020F0502020204030204" pitchFamily="34" charset="0"/>
                <a:cs typeface="Calibri" panose="020F0502020204030204" pitchFamily="34" charset="0"/>
              </a:rPr>
              <a:t>In his recent article, Simpson (2009) says that</a:t>
            </a:r>
            <a:r>
              <a:rPr lang="en-GB" altLang="en-US" sz="2800" dirty="0"/>
              <a:t>….</a:t>
            </a:r>
          </a:p>
          <a:p>
            <a:pPr eaLnBrk="1" hangingPunct="1"/>
            <a:endParaRPr lang="en-GB" altLang="en-US" sz="2800" dirty="0"/>
          </a:p>
          <a:p>
            <a:pPr eaLnBrk="1" hangingPunct="1"/>
            <a:endParaRPr lang="en-GB" altLang="en-US" sz="2800" dirty="0"/>
          </a:p>
          <a:p>
            <a:pPr eaLnBrk="1" hangingPunct="1">
              <a:buFontTx/>
              <a:buNone/>
            </a:pPr>
            <a:endParaRPr lang="en-GB" altLang="en-US" sz="2800" dirty="0"/>
          </a:p>
          <a:p>
            <a:pPr eaLnBrk="1" hangingPunct="1">
              <a:buFontTx/>
              <a:buNone/>
            </a:pPr>
            <a:endParaRPr lang="en-GB" altLang="en-US" sz="2800" dirty="0"/>
          </a:p>
          <a:p>
            <a:pPr eaLnBrk="1" hangingPunct="1"/>
            <a:endParaRPr lang="en-GB" altLang="en-US" sz="2800" dirty="0"/>
          </a:p>
          <a:p>
            <a:pPr eaLnBrk="1" hangingPunct="1">
              <a:buFontTx/>
              <a:buNone/>
            </a:pPr>
            <a:endParaRPr lang="en-GB" altLang="en-US" sz="2800" dirty="0"/>
          </a:p>
          <a:p>
            <a:pPr eaLnBrk="1" hangingPunct="1">
              <a:buFontTx/>
              <a:buNone/>
            </a:pPr>
            <a:endParaRPr lang="en-GB"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58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3584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107C757B-E1A3-4077-B01C-C919D570678C}"/>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a:t>
            </a:r>
          </a:p>
        </p:txBody>
      </p:sp>
      <p:sp>
        <p:nvSpPr>
          <p:cNvPr id="37891" name="Rectangle 3">
            <a:extLst>
              <a:ext uri="{FF2B5EF4-FFF2-40B4-BE49-F238E27FC236}">
                <a16:creationId xmlns:a16="http://schemas.microsoft.com/office/drawing/2014/main" id="{45D3379D-1D1A-4EB9-9F5C-6F9A7810D91F}"/>
              </a:ext>
            </a:extLst>
          </p:cNvPr>
          <p:cNvSpPr>
            <a:spLocks noGrp="1" noChangeArrowheads="1"/>
          </p:cNvSpPr>
          <p:nvPr>
            <p:ph type="body" idx="1"/>
          </p:nvPr>
        </p:nvSpPr>
        <p:spPr>
          <a:xfrm>
            <a:off x="449296" y="1196752"/>
            <a:ext cx="8229600" cy="4464496"/>
          </a:xfrm>
        </p:spPr>
        <p:txBody>
          <a:bodyPr/>
          <a:lstStyle/>
          <a:p>
            <a:pPr eaLnBrk="1" hangingPunct="1">
              <a:lnSpc>
                <a:spcPct val="90000"/>
              </a:lnSpc>
              <a:buFontTx/>
              <a:buNone/>
              <a:defRPr/>
            </a:pPr>
            <a:r>
              <a:rPr lang="en-GB" altLang="en-US" sz="2800" b="1" dirty="0">
                <a:latin typeface="Calibri" panose="020F0502020204030204" pitchFamily="34" charset="0"/>
                <a:cs typeface="Calibri" panose="020F0502020204030204" pitchFamily="34" charset="0"/>
              </a:rPr>
              <a:t>Question:</a:t>
            </a:r>
          </a:p>
          <a:p>
            <a:pPr eaLnBrk="1" hangingPunct="1">
              <a:lnSpc>
                <a:spcPct val="90000"/>
              </a:lnSpc>
              <a:defRPr/>
            </a:pPr>
            <a:r>
              <a:rPr lang="en-GB" altLang="en-US" sz="2800" dirty="0">
                <a:latin typeface="Calibri" panose="020F0502020204030204" pitchFamily="34" charset="0"/>
                <a:cs typeface="Calibri" panose="020F0502020204030204" pitchFamily="34" charset="0"/>
              </a:rPr>
              <a:t>Suppose you have written a paraphrase from the following website:</a:t>
            </a:r>
          </a:p>
          <a:p>
            <a:pPr eaLnBrk="1" hangingPunct="1">
              <a:lnSpc>
                <a:spcPct val="90000"/>
              </a:lnSpc>
              <a:buFontTx/>
              <a:buNone/>
              <a:defRPr/>
            </a:pPr>
            <a:r>
              <a:rPr lang="en-GB" altLang="en-US" sz="2000" b="1" dirty="0">
                <a:solidFill>
                  <a:srgbClr val="00B0F0"/>
                </a:solidFill>
                <a:latin typeface="Calibri" panose="020F0502020204030204" pitchFamily="34" charset="0"/>
                <a:cs typeface="Calibri" panose="020F0502020204030204" pitchFamily="34" charset="0"/>
              </a:rPr>
              <a:t>Robins, J. (2008) </a:t>
            </a:r>
            <a:r>
              <a:rPr lang="en-GB" altLang="en-US" sz="2000" b="1" i="1" dirty="0">
                <a:solidFill>
                  <a:srgbClr val="00B0F0"/>
                </a:solidFill>
                <a:latin typeface="Calibri" panose="020F0502020204030204" pitchFamily="34" charset="0"/>
                <a:cs typeface="Calibri" panose="020F0502020204030204" pitchFamily="34" charset="0"/>
              </a:rPr>
              <a:t>Positive effects of globalisation</a:t>
            </a:r>
            <a:r>
              <a:rPr lang="en-GB" altLang="en-US" sz="2000" b="1" dirty="0">
                <a:solidFill>
                  <a:srgbClr val="00B0F0"/>
                </a:solidFill>
                <a:latin typeface="Calibri" panose="020F0502020204030204" pitchFamily="34" charset="0"/>
                <a:cs typeface="Calibri" panose="020F0502020204030204" pitchFamily="34" charset="0"/>
              </a:rPr>
              <a:t>,</a:t>
            </a:r>
            <a:r>
              <a:rPr lang="en-GB" altLang="en-US" sz="2000" b="1" dirty="0">
                <a:solidFill>
                  <a:schemeClr val="bg2">
                    <a:lumMod val="50000"/>
                  </a:schemeClr>
                </a:solidFill>
                <a:latin typeface="Calibri" panose="020F0502020204030204" pitchFamily="34" charset="0"/>
                <a:cs typeface="Calibri" panose="020F0502020204030204" pitchFamily="34" charset="0"/>
              </a:rPr>
              <a:t> </a:t>
            </a:r>
            <a:r>
              <a:rPr lang="en-GB" altLang="en-US" sz="2000" b="1" dirty="0">
                <a:latin typeface="Calibri" panose="020F0502020204030204" pitchFamily="34" charset="0"/>
                <a:cs typeface="Calibri" panose="020F0502020204030204" pitchFamily="34" charset="0"/>
                <a:hlinkClick r:id="rId3"/>
              </a:rPr>
              <a:t>http://www.port.ac.uk/eco/global</a:t>
            </a:r>
            <a:r>
              <a:rPr lang="en-GB" altLang="en-US" sz="2000" b="1" dirty="0">
                <a:latin typeface="Calibri" panose="020F0502020204030204" pitchFamily="34" charset="0"/>
                <a:cs typeface="Calibri" panose="020F0502020204030204" pitchFamily="34" charset="0"/>
              </a:rPr>
              <a:t> </a:t>
            </a:r>
            <a:r>
              <a:rPr lang="en-GB" altLang="en-US" sz="2000" b="1" dirty="0">
                <a:solidFill>
                  <a:srgbClr val="00B0F0"/>
                </a:solidFill>
                <a:latin typeface="Calibri" panose="020F0502020204030204" pitchFamily="34" charset="0"/>
                <a:cs typeface="Calibri" panose="020F0502020204030204" pitchFamily="34" charset="0"/>
              </a:rPr>
              <a:t>[accessed January 12, 2009]</a:t>
            </a:r>
          </a:p>
          <a:p>
            <a:pPr eaLnBrk="1" hangingPunct="1">
              <a:lnSpc>
                <a:spcPct val="90000"/>
              </a:lnSpc>
              <a:defRPr/>
            </a:pPr>
            <a:r>
              <a:rPr lang="en-GB" altLang="en-US" sz="2800" dirty="0">
                <a:latin typeface="Calibri" panose="020F0502020204030204" pitchFamily="34" charset="0"/>
                <a:cs typeface="Calibri" panose="020F0502020204030204" pitchFamily="34" charset="0"/>
              </a:rPr>
              <a:t>How do you provide the in-text reference?</a:t>
            </a:r>
          </a:p>
          <a:p>
            <a:pPr marL="0" indent="0" eaLnBrk="1" hangingPunct="1">
              <a:lnSpc>
                <a:spcPct val="90000"/>
              </a:lnSpc>
              <a:buFont typeface="Wingdings" panose="05000000000000000000" pitchFamily="2" charset="2"/>
              <a:buNone/>
              <a:defRPr/>
            </a:pPr>
            <a:endParaRPr lang="en-GB" altLang="en-US" sz="2800" dirty="0">
              <a:latin typeface="Calibri" panose="020F0502020204030204" pitchFamily="34" charset="0"/>
              <a:cs typeface="Calibri" panose="020F0502020204030204" pitchFamily="34" charset="0"/>
            </a:endParaRPr>
          </a:p>
          <a:p>
            <a:pPr marL="0" indent="0" eaLnBrk="1" hangingPunct="1">
              <a:lnSpc>
                <a:spcPct val="90000"/>
              </a:lnSpc>
              <a:buFont typeface="Wingdings" panose="05000000000000000000" pitchFamily="2" charset="2"/>
              <a:buNone/>
              <a:defRPr/>
            </a:pPr>
            <a:r>
              <a:rPr lang="en-GB" altLang="en-US" sz="2800" b="1" dirty="0">
                <a:latin typeface="Calibri" panose="020F0502020204030204" pitchFamily="34" charset="0"/>
                <a:cs typeface="Calibri" panose="020F0502020204030204" pitchFamily="34" charset="0"/>
              </a:rPr>
              <a:t>Answer:</a:t>
            </a:r>
          </a:p>
          <a:p>
            <a:pPr eaLnBrk="1" hangingPunct="1">
              <a:lnSpc>
                <a:spcPct val="90000"/>
              </a:lnSpc>
              <a:defRPr/>
            </a:pPr>
            <a:r>
              <a:rPr lang="en-GB" altLang="en-US" sz="2800" dirty="0">
                <a:latin typeface="Calibri" panose="020F0502020204030204" pitchFamily="34" charset="0"/>
                <a:cs typeface="Calibri" panose="020F0502020204030204" pitchFamily="34" charset="0"/>
              </a:rPr>
              <a:t>(Robins, 2008)</a:t>
            </a:r>
          </a:p>
          <a:p>
            <a:pPr eaLnBrk="1" hangingPunct="1">
              <a:lnSpc>
                <a:spcPct val="90000"/>
              </a:lnSpc>
              <a:defRPr/>
            </a:pPr>
            <a:r>
              <a:rPr lang="en-GB" altLang="en-US" sz="2800" dirty="0">
                <a:latin typeface="Calibri" panose="020F0502020204030204" pitchFamily="34" charset="0"/>
                <a:cs typeface="Calibri" panose="020F0502020204030204" pitchFamily="34" charset="0"/>
              </a:rPr>
              <a:t>According to Robins (2008)….</a:t>
            </a:r>
          </a:p>
          <a:p>
            <a:pPr eaLnBrk="1" hangingPunct="1">
              <a:lnSpc>
                <a:spcPct val="90000"/>
              </a:lnSpc>
              <a:defRPr/>
            </a:pPr>
            <a:endParaRPr lang="en-GB" altLang="en-US" sz="2800" dirty="0"/>
          </a:p>
          <a:p>
            <a:pPr eaLnBrk="1" hangingPunct="1">
              <a:buFontTx/>
              <a:buNone/>
              <a:defRPr/>
            </a:pPr>
            <a:endParaRPr lang="en-GB" altLang="en-US" sz="2800" dirty="0"/>
          </a:p>
          <a:p>
            <a:pPr eaLnBrk="1" hangingPunct="1">
              <a:lnSpc>
                <a:spcPct val="90000"/>
              </a:lnSpc>
              <a:defRPr/>
            </a:pPr>
            <a:endParaRPr lang="en-GB" altLang="en-US" sz="2800" dirty="0"/>
          </a:p>
          <a:p>
            <a:pPr eaLnBrk="1" hangingPunct="1">
              <a:lnSpc>
                <a:spcPct val="90000"/>
              </a:lnSpc>
              <a:buFontTx/>
              <a:buNone/>
              <a:defRPr/>
            </a:pPr>
            <a:endParaRPr lang="en-GB" altLang="en-US" sz="2800" dirty="0"/>
          </a:p>
          <a:p>
            <a:pPr eaLnBrk="1" hangingPunct="1">
              <a:lnSpc>
                <a:spcPct val="90000"/>
              </a:lnSpc>
              <a:buFontTx/>
              <a:buNone/>
              <a:defRPr/>
            </a:pPr>
            <a:endParaRPr lang="en-GB" altLang="en-US" sz="2800" dirty="0"/>
          </a:p>
          <a:p>
            <a:pPr eaLnBrk="1" hangingPunct="1">
              <a:lnSpc>
                <a:spcPct val="90000"/>
              </a:lnSpc>
              <a:buFontTx/>
              <a:buNone/>
              <a:defRPr/>
            </a:pPr>
            <a:endParaRPr lang="en-GB" altLang="en-US" sz="2800" dirty="0"/>
          </a:p>
          <a:p>
            <a:pPr eaLnBrk="1" hangingPunct="1">
              <a:lnSpc>
                <a:spcPct val="90000"/>
              </a:lnSpc>
              <a:defRPr/>
            </a:pPr>
            <a:endParaRPr lang="en-GB" altLang="en-US" sz="2800" dirty="0"/>
          </a:p>
          <a:p>
            <a:pPr eaLnBrk="1" hangingPunct="1">
              <a:lnSpc>
                <a:spcPct val="90000"/>
              </a:lnSpc>
              <a:buFontTx/>
              <a:buNone/>
              <a:defRPr/>
            </a:pPr>
            <a:endParaRPr lang="en-GB" altLang="en-US" sz="2800" dirty="0"/>
          </a:p>
          <a:p>
            <a:pPr eaLnBrk="1" hangingPunct="1">
              <a:lnSpc>
                <a:spcPct val="90000"/>
              </a:lnSpc>
              <a:buFontTx/>
              <a:buNone/>
              <a:defRPr/>
            </a:pPr>
            <a:endParaRPr lang="en-GB" altLang="en-US" sz="2800" dirty="0"/>
          </a:p>
          <a:p>
            <a:pPr eaLnBrk="1" hangingPunct="1">
              <a:lnSpc>
                <a:spcPct val="90000"/>
              </a:lnSpc>
              <a:defRPr/>
            </a:pPr>
            <a:endParaRPr lang="en-GB" altLang="en-US" sz="2800" dirty="0"/>
          </a:p>
          <a:p>
            <a:pPr eaLnBrk="1" hangingPunct="1">
              <a:lnSpc>
                <a:spcPct val="90000"/>
              </a:lnSpc>
              <a:buFontTx/>
              <a:buNone/>
              <a:defRPr/>
            </a:pPr>
            <a:endParaRPr lang="en-GB" altLang="en-US" sz="2800" dirty="0"/>
          </a:p>
          <a:p>
            <a:pPr eaLnBrk="1" hangingPunct="1">
              <a:lnSpc>
                <a:spcPct val="90000"/>
              </a:lnSpc>
              <a:buFontTx/>
              <a:buNone/>
              <a:defRPr/>
            </a:pPr>
            <a:endParaRPr lang="en-GB"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1">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789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78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3789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25F74CF4-83D6-4A9F-8EEF-F9C1CC0E0AF7}"/>
              </a:ext>
            </a:extLst>
          </p:cNvPr>
          <p:cNvSpPr>
            <a:spLocks noGrp="1" noChangeArrowheads="1"/>
          </p:cNvSpPr>
          <p:nvPr>
            <p:ph type="title"/>
          </p:nvPr>
        </p:nvSpPr>
        <p:spPr/>
        <p:txBody>
          <a:bodyPr/>
          <a:lstStyle/>
          <a:p>
            <a:pPr eaLnBrk="1" hangingPunct="1"/>
            <a:r>
              <a:rPr lang="en-GB" altLang="en-US" b="1" dirty="0">
                <a:latin typeface="Calibri" panose="020F0502020204030204" pitchFamily="34" charset="0"/>
                <a:cs typeface="Calibri" panose="020F0502020204030204" pitchFamily="34" charset="0"/>
              </a:rPr>
              <a:t>Referencing</a:t>
            </a:r>
          </a:p>
        </p:txBody>
      </p:sp>
      <p:sp>
        <p:nvSpPr>
          <p:cNvPr id="39939" name="Rectangle 3">
            <a:extLst>
              <a:ext uri="{FF2B5EF4-FFF2-40B4-BE49-F238E27FC236}">
                <a16:creationId xmlns:a16="http://schemas.microsoft.com/office/drawing/2014/main" id="{B41F41D1-92AB-4A64-93EB-218A183B3775}"/>
              </a:ext>
            </a:extLst>
          </p:cNvPr>
          <p:cNvSpPr>
            <a:spLocks noGrp="1" noChangeArrowheads="1"/>
          </p:cNvSpPr>
          <p:nvPr>
            <p:ph type="body" idx="1"/>
          </p:nvPr>
        </p:nvSpPr>
        <p:spPr>
          <a:xfrm>
            <a:off x="431543" y="1417638"/>
            <a:ext cx="8229600" cy="4315618"/>
          </a:xfrm>
        </p:spPr>
        <p:txBody>
          <a:bodyPr/>
          <a:lstStyle/>
          <a:p>
            <a:pPr eaLnBrk="1" hangingPunct="1">
              <a:buFontTx/>
              <a:buNone/>
            </a:pPr>
            <a:r>
              <a:rPr lang="en-GB" altLang="en-US" sz="2400" b="1" dirty="0">
                <a:latin typeface="Calibri" panose="020F0502020204030204" pitchFamily="34" charset="0"/>
                <a:cs typeface="Calibri" panose="020F0502020204030204" pitchFamily="34" charset="0"/>
              </a:rPr>
              <a:t>Question:</a:t>
            </a:r>
          </a:p>
          <a:p>
            <a:pPr eaLnBrk="1" hangingPunct="1"/>
            <a:r>
              <a:rPr lang="en-GB" altLang="en-US" sz="2400" dirty="0">
                <a:latin typeface="Calibri" panose="020F0502020204030204" pitchFamily="34" charset="0"/>
                <a:cs typeface="Calibri" panose="020F0502020204030204" pitchFamily="34" charset="0"/>
              </a:rPr>
              <a:t>What do you do if the website has no date on it?</a:t>
            </a:r>
          </a:p>
          <a:p>
            <a:pPr eaLnBrk="1" hangingPunct="1">
              <a:buFontTx/>
              <a:buNone/>
            </a:pPr>
            <a:endParaRPr lang="en-GB" altLang="en-US" sz="2400" dirty="0">
              <a:latin typeface="Calibri" panose="020F0502020204030204" pitchFamily="34" charset="0"/>
              <a:cs typeface="Calibri" panose="020F0502020204030204" pitchFamily="34" charset="0"/>
            </a:endParaRPr>
          </a:p>
          <a:p>
            <a:pPr eaLnBrk="1" hangingPunct="1">
              <a:buFontTx/>
              <a:buNone/>
            </a:pPr>
            <a:r>
              <a:rPr lang="en-GB" altLang="en-US" sz="2400" b="1" dirty="0">
                <a:latin typeface="Calibri" panose="020F0502020204030204" pitchFamily="34" charset="0"/>
                <a:cs typeface="Calibri" panose="020F0502020204030204" pitchFamily="34" charset="0"/>
              </a:rPr>
              <a:t>Answer:</a:t>
            </a:r>
          </a:p>
          <a:p>
            <a:pPr eaLnBrk="1" hangingPunct="1"/>
            <a:r>
              <a:rPr lang="en-GB" altLang="en-US" sz="2400" dirty="0">
                <a:latin typeface="Calibri" panose="020F0502020204030204" pitchFamily="34" charset="0"/>
                <a:cs typeface="Calibri" panose="020F0502020204030204" pitchFamily="34" charset="0"/>
              </a:rPr>
              <a:t>Consider if you still want to use it </a:t>
            </a:r>
          </a:p>
          <a:p>
            <a:pPr eaLnBrk="1" hangingPunct="1"/>
            <a:r>
              <a:rPr lang="en-GB" altLang="en-US" sz="2400" dirty="0">
                <a:latin typeface="Calibri" panose="020F0502020204030204" pitchFamily="34" charset="0"/>
                <a:cs typeface="Calibri" panose="020F0502020204030204" pitchFamily="34" charset="0"/>
              </a:rPr>
              <a:t>Use ‘no date’ or ‘date unknown’</a:t>
            </a:r>
          </a:p>
          <a:p>
            <a:pPr eaLnBrk="1" hangingPunct="1"/>
            <a:r>
              <a:rPr lang="en-GB" altLang="en-US" sz="2400" dirty="0">
                <a:latin typeface="Calibri" panose="020F0502020204030204" pitchFamily="34" charset="0"/>
                <a:cs typeface="Calibri" panose="020F0502020204030204" pitchFamily="34" charset="0"/>
              </a:rPr>
              <a:t>Use n.d. (to stand for ‘no date’)</a:t>
            </a:r>
          </a:p>
          <a:p>
            <a:pPr lvl="2" eaLnBrk="1" hangingPunct="1"/>
            <a:r>
              <a:rPr lang="en-GB" altLang="en-US" dirty="0">
                <a:latin typeface="Calibri" panose="020F0502020204030204" pitchFamily="34" charset="0"/>
                <a:cs typeface="Calibri" panose="020F0502020204030204" pitchFamily="34" charset="0"/>
              </a:rPr>
              <a:t>E.g. (Smith, n.d.)</a:t>
            </a:r>
          </a:p>
          <a:p>
            <a:pPr lvl="2" eaLnBrk="1" hangingPunct="1"/>
            <a:endParaRPr lang="en-GB" altLang="en-US" dirty="0">
              <a:latin typeface="Calibri" panose="020F0502020204030204" pitchFamily="34" charset="0"/>
              <a:cs typeface="Calibri" panose="020F0502020204030204" pitchFamily="34" charset="0"/>
            </a:endParaRPr>
          </a:p>
          <a:p>
            <a:pPr eaLnBrk="1" hangingPunct="1">
              <a:buFontTx/>
              <a:buNone/>
            </a:pPr>
            <a:endParaRPr lang="en-GB" altLang="en-US" sz="2400" dirty="0">
              <a:latin typeface="Calibri" panose="020F0502020204030204" pitchFamily="34" charset="0"/>
              <a:cs typeface="Calibri" panose="020F0502020204030204" pitchFamily="34" charset="0"/>
            </a:endParaRPr>
          </a:p>
          <a:p>
            <a:pPr eaLnBrk="1" hangingPunct="1">
              <a:buFontTx/>
              <a:buNone/>
            </a:pPr>
            <a:endParaRPr lang="en-GB" altLang="en-US" sz="2400" dirty="0">
              <a:latin typeface="Calibri" panose="020F0502020204030204" pitchFamily="34" charset="0"/>
              <a:cs typeface="Calibri" panose="020F0502020204030204" pitchFamily="34" charset="0"/>
            </a:endParaRPr>
          </a:p>
          <a:p>
            <a:pPr eaLnBrk="1" hangingPunct="1">
              <a:buFontTx/>
              <a:buNone/>
            </a:pPr>
            <a:endParaRPr lang="en-GB" altLang="en-US" sz="2400" dirty="0">
              <a:latin typeface="Calibri" panose="020F0502020204030204" pitchFamily="34" charset="0"/>
              <a:cs typeface="Calibri" panose="020F0502020204030204" pitchFamily="34" charset="0"/>
            </a:endParaRPr>
          </a:p>
          <a:p>
            <a:pPr eaLnBrk="1" hangingPunct="1">
              <a:buFontTx/>
              <a:buNone/>
            </a:pPr>
            <a:endParaRPr lang="en-GB" altLang="en-US" sz="2400" dirty="0">
              <a:latin typeface="Calibri" panose="020F0502020204030204" pitchFamily="34" charset="0"/>
              <a:cs typeface="Calibri" panose="020F0502020204030204" pitchFamily="34" charset="0"/>
            </a:endParaRPr>
          </a:p>
          <a:p>
            <a:pPr eaLnBrk="1" hangingPunct="1">
              <a:buFontTx/>
              <a:buNone/>
            </a:pPr>
            <a:endParaRPr lang="en-GB" altLang="en-US" sz="2400" dirty="0">
              <a:latin typeface="Calibri" panose="020F0502020204030204" pitchFamily="34" charset="0"/>
              <a:cs typeface="Calibri" panose="020F0502020204030204" pitchFamily="34" charset="0"/>
            </a:endParaRPr>
          </a:p>
          <a:p>
            <a:pPr eaLnBrk="1" hangingPunct="1"/>
            <a:endParaRPr lang="en-GB" altLang="en-US" sz="2400" dirty="0">
              <a:latin typeface="Calibri" panose="020F0502020204030204" pitchFamily="34" charset="0"/>
              <a:cs typeface="Calibri" panose="020F0502020204030204" pitchFamily="34" charset="0"/>
            </a:endParaRPr>
          </a:p>
          <a:p>
            <a:pPr eaLnBrk="1" hangingPunct="1">
              <a:buFontTx/>
              <a:buNone/>
            </a:pPr>
            <a:endParaRPr lang="en-GB" altLang="en-US" sz="2400" dirty="0">
              <a:latin typeface="Calibri" panose="020F0502020204030204" pitchFamily="34" charset="0"/>
              <a:cs typeface="Calibri" panose="020F0502020204030204" pitchFamily="34" charset="0"/>
            </a:endParaRPr>
          </a:p>
          <a:p>
            <a:pPr eaLnBrk="1" hangingPunct="1">
              <a:buFontTx/>
              <a:buNone/>
            </a:pPr>
            <a:endParaRPr lang="en-GB" altLang="en-US" sz="24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9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993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9939">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993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3993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0FCB0-2ECB-543C-532A-EF6ABEBEAB20}"/>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Referencing </a:t>
            </a:r>
          </a:p>
        </p:txBody>
      </p:sp>
      <p:sp>
        <p:nvSpPr>
          <p:cNvPr id="3" name="Content Placeholder 2">
            <a:extLst>
              <a:ext uri="{FF2B5EF4-FFF2-40B4-BE49-F238E27FC236}">
                <a16:creationId xmlns:a16="http://schemas.microsoft.com/office/drawing/2014/main" id="{C33FBFBB-207E-DC23-582D-6B39EEE017B6}"/>
              </a:ext>
            </a:extLst>
          </p:cNvPr>
          <p:cNvSpPr>
            <a:spLocks noGrp="1"/>
          </p:cNvSpPr>
          <p:nvPr>
            <p:ph idx="1"/>
          </p:nvPr>
        </p:nvSpPr>
        <p:spPr>
          <a:xfrm>
            <a:off x="434044" y="1470818"/>
            <a:ext cx="8229600" cy="3916363"/>
          </a:xfrm>
        </p:spPr>
        <p:txBody>
          <a:bodyPr/>
          <a:lstStyle/>
          <a:p>
            <a:r>
              <a:rPr lang="en-GB" sz="2200" dirty="0">
                <a:latin typeface="Calibri" panose="020F0502020204030204" pitchFamily="34" charset="0"/>
                <a:cs typeface="Calibri" panose="020F0502020204030204" pitchFamily="34" charset="0"/>
              </a:rPr>
              <a:t>The list of references at the end of the report for this module should show </a:t>
            </a:r>
            <a:r>
              <a:rPr lang="en-GB" sz="2200" b="1" u="sng" dirty="0">
                <a:latin typeface="Calibri" panose="020F0502020204030204" pitchFamily="34" charset="0"/>
                <a:cs typeface="Calibri" panose="020F0502020204030204" pitchFamily="34" charset="0"/>
              </a:rPr>
              <a:t>at least 8 sources </a:t>
            </a:r>
            <a:r>
              <a:rPr lang="en-GB" sz="2200" dirty="0">
                <a:latin typeface="Calibri" panose="020F0502020204030204" pitchFamily="34" charset="0"/>
                <a:cs typeface="Calibri" panose="020F0502020204030204" pitchFamily="34" charset="0"/>
              </a:rPr>
              <a:t>which have been cited in-text.</a:t>
            </a:r>
          </a:p>
          <a:p>
            <a:endParaRPr lang="en-GB" sz="2200" dirty="0">
              <a:latin typeface="Calibri" panose="020F0502020204030204" pitchFamily="34" charset="0"/>
              <a:cs typeface="Calibri" panose="020F0502020204030204" pitchFamily="34" charset="0"/>
            </a:endParaRPr>
          </a:p>
          <a:p>
            <a:pPr marL="0" indent="0">
              <a:buNone/>
            </a:pPr>
            <a:endParaRPr lang="en-GB" sz="2200" dirty="0">
              <a:latin typeface="Calibri" panose="020F0502020204030204" pitchFamily="34" charset="0"/>
              <a:cs typeface="Calibri" panose="020F0502020204030204" pitchFamily="34" charset="0"/>
            </a:endParaRPr>
          </a:p>
          <a:p>
            <a:r>
              <a:rPr lang="en-GB" sz="2200" dirty="0">
                <a:latin typeface="Calibri" panose="020F0502020204030204" pitchFamily="34" charset="0"/>
                <a:cs typeface="Calibri" panose="020F0502020204030204" pitchFamily="34" charset="0"/>
              </a:rPr>
              <a:t>These should be a variety of books and articles from your essential reading list or a few websites. A list of only websites or sources you have not read is </a:t>
            </a:r>
            <a:r>
              <a:rPr lang="en-GB" sz="2200" u="sng" dirty="0">
                <a:latin typeface="Calibri" panose="020F0502020204030204" pitchFamily="34" charset="0"/>
                <a:cs typeface="Calibri" panose="020F0502020204030204" pitchFamily="34" charset="0"/>
              </a:rPr>
              <a:t>not</a:t>
            </a:r>
            <a:r>
              <a:rPr lang="en-GB" sz="2200" dirty="0">
                <a:latin typeface="Calibri" panose="020F0502020204030204" pitchFamily="34" charset="0"/>
                <a:cs typeface="Calibri" panose="020F0502020204030204" pitchFamily="34" charset="0"/>
              </a:rPr>
              <a:t> acceptable.</a:t>
            </a:r>
          </a:p>
          <a:p>
            <a:endParaRPr lang="en-GB" sz="22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558CD6F0-3660-5C86-1F75-09FE174DAF52}"/>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659708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ED5DA-1191-12E9-0807-7CBA98F040B6}"/>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Activity 1 </a:t>
            </a:r>
          </a:p>
        </p:txBody>
      </p:sp>
      <p:sp>
        <p:nvSpPr>
          <p:cNvPr id="3" name="Content Placeholder 2">
            <a:extLst>
              <a:ext uri="{FF2B5EF4-FFF2-40B4-BE49-F238E27FC236}">
                <a16:creationId xmlns:a16="http://schemas.microsoft.com/office/drawing/2014/main" id="{8E7512EB-32F1-1AC1-EB7C-82BEF2014BFF}"/>
              </a:ext>
            </a:extLst>
          </p:cNvPr>
          <p:cNvSpPr>
            <a:spLocks noGrp="1"/>
          </p:cNvSpPr>
          <p:nvPr>
            <p:ph idx="1"/>
          </p:nvPr>
        </p:nvSpPr>
        <p:spPr>
          <a:xfrm>
            <a:off x="451204" y="1124744"/>
            <a:ext cx="8229600" cy="3916363"/>
          </a:xfrm>
        </p:spPr>
        <p:txBody>
          <a:bodyPr/>
          <a:lstStyle/>
          <a:p>
            <a:r>
              <a:rPr lang="en-GB" sz="2400" dirty="0">
                <a:latin typeface="Calibri" panose="020F0502020204030204" pitchFamily="34" charset="0"/>
                <a:cs typeface="Calibri" panose="020F0502020204030204" pitchFamily="34" charset="0"/>
              </a:rPr>
              <a:t>Find the Academic and Employability skills module on Moodle and scroll down to week 4a Referencing. </a:t>
            </a:r>
          </a:p>
          <a:p>
            <a:r>
              <a:rPr lang="en-GB" sz="2400" dirty="0">
                <a:latin typeface="Calibri" panose="020F0502020204030204" pitchFamily="34" charset="0"/>
                <a:cs typeface="Calibri" panose="020F0502020204030204" pitchFamily="34" charset="0"/>
              </a:rPr>
              <a:t>Download the referencing exercise. </a:t>
            </a:r>
          </a:p>
          <a:p>
            <a:pPr marL="0" indent="0">
              <a:buNone/>
            </a:pPr>
            <a:endParaRPr lang="en-GB" sz="2400" dirty="0">
              <a:latin typeface="Calibri" panose="020F0502020204030204" pitchFamily="34" charset="0"/>
              <a:cs typeface="Calibri" panose="020F0502020204030204" pitchFamily="34" charset="0"/>
            </a:endParaRPr>
          </a:p>
          <a:p>
            <a:pPr marL="0" indent="0">
              <a:buNone/>
            </a:pPr>
            <a:endParaRPr lang="en-GB" sz="24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B5F8BF5A-9FF0-E6F0-5282-726A6A21D763}"/>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pic>
        <p:nvPicPr>
          <p:cNvPr id="9" name="Picture 8">
            <a:extLst>
              <a:ext uri="{FF2B5EF4-FFF2-40B4-BE49-F238E27FC236}">
                <a16:creationId xmlns:a16="http://schemas.microsoft.com/office/drawing/2014/main" id="{3440C2E1-04D0-A753-92C0-599D3F03CDF0}"/>
              </a:ext>
            </a:extLst>
          </p:cNvPr>
          <p:cNvPicPr>
            <a:picLocks noChangeAspect="1"/>
          </p:cNvPicPr>
          <p:nvPr/>
        </p:nvPicPr>
        <p:blipFill>
          <a:blip r:embed="rId2"/>
          <a:stretch>
            <a:fillRect/>
          </a:stretch>
        </p:blipFill>
        <p:spPr>
          <a:xfrm>
            <a:off x="1043608" y="2538834"/>
            <a:ext cx="7115143" cy="3181786"/>
          </a:xfrm>
          <a:prstGeom prst="rect">
            <a:avLst/>
          </a:prstGeom>
        </p:spPr>
      </p:pic>
    </p:spTree>
    <p:extLst>
      <p:ext uri="{BB962C8B-B14F-4D97-AF65-F5344CB8AC3E}">
        <p14:creationId xmlns:p14="http://schemas.microsoft.com/office/powerpoint/2010/main" val="8311821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5F61B-514B-182C-52C4-2ABC9C469D14}"/>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What is plagiarism?</a:t>
            </a:r>
          </a:p>
        </p:txBody>
      </p:sp>
      <p:sp>
        <p:nvSpPr>
          <p:cNvPr id="3" name="Content Placeholder 2">
            <a:extLst>
              <a:ext uri="{FF2B5EF4-FFF2-40B4-BE49-F238E27FC236}">
                <a16:creationId xmlns:a16="http://schemas.microsoft.com/office/drawing/2014/main" id="{A2B7EFAC-4595-256C-5C21-6B7F178D5F0C}"/>
              </a:ext>
            </a:extLst>
          </p:cNvPr>
          <p:cNvSpPr>
            <a:spLocks noGrp="1"/>
          </p:cNvSpPr>
          <p:nvPr>
            <p:ph idx="1"/>
          </p:nvPr>
        </p:nvSpPr>
        <p:spPr>
          <a:xfrm>
            <a:off x="395536" y="1340769"/>
            <a:ext cx="8291264" cy="2232248"/>
          </a:xfrm>
        </p:spPr>
        <p:txBody>
          <a:bodyPr/>
          <a:lstStyle/>
          <a:p>
            <a:pPr marL="0" indent="0">
              <a:buNone/>
            </a:pPr>
            <a:endParaRPr lang="en-GB" sz="2600" dirty="0">
              <a:latin typeface="Calibri" panose="020F0502020204030204" pitchFamily="34" charset="0"/>
              <a:cs typeface="Calibri" panose="020F0502020204030204" pitchFamily="34" charset="0"/>
              <a:hlinkClick r:id="rId2"/>
            </a:endParaRPr>
          </a:p>
          <a:p>
            <a:pPr marL="0" indent="0">
              <a:buNone/>
            </a:pPr>
            <a:endParaRPr lang="en-GB" sz="2600" dirty="0">
              <a:latin typeface="Calibri" panose="020F0502020204030204" pitchFamily="34" charset="0"/>
              <a:cs typeface="Calibri" panose="020F0502020204030204" pitchFamily="34" charset="0"/>
              <a:hlinkClick r:id="rId2"/>
            </a:endParaRPr>
          </a:p>
          <a:p>
            <a:pPr marL="0" indent="0">
              <a:buNone/>
            </a:pPr>
            <a:r>
              <a:rPr lang="en-GB" dirty="0">
                <a:hlinkClick r:id="rId2"/>
              </a:rPr>
              <a:t>Understanding Plagiarism – YouTube</a:t>
            </a:r>
            <a:endParaRPr lang="en-GB" dirty="0"/>
          </a:p>
          <a:p>
            <a:pPr marL="0" indent="0">
              <a:buNone/>
            </a:pPr>
            <a:endParaRPr lang="en-GB" dirty="0"/>
          </a:p>
          <a:p>
            <a:pPr marL="0" indent="0">
              <a:buNone/>
            </a:pPr>
            <a:endParaRPr lang="en-GB" dirty="0"/>
          </a:p>
          <a:p>
            <a:pPr marL="0" indent="0">
              <a:buNone/>
            </a:pPr>
            <a:endParaRPr lang="en-GB" dirty="0"/>
          </a:p>
        </p:txBody>
      </p:sp>
      <p:sp>
        <p:nvSpPr>
          <p:cNvPr id="4" name="Date Placeholder 3">
            <a:extLst>
              <a:ext uri="{FF2B5EF4-FFF2-40B4-BE49-F238E27FC236}">
                <a16:creationId xmlns:a16="http://schemas.microsoft.com/office/drawing/2014/main" id="{29959004-D3A3-6FA9-F199-BFCE1CC1FD6C}"/>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
        <p:nvSpPr>
          <p:cNvPr id="5" name="TextBox 4">
            <a:extLst>
              <a:ext uri="{FF2B5EF4-FFF2-40B4-BE49-F238E27FC236}">
                <a16:creationId xmlns:a16="http://schemas.microsoft.com/office/drawing/2014/main" id="{625DBEFB-8335-10AB-BF82-6719381FF164}"/>
              </a:ext>
            </a:extLst>
          </p:cNvPr>
          <p:cNvSpPr txBox="1"/>
          <p:nvPr/>
        </p:nvSpPr>
        <p:spPr>
          <a:xfrm>
            <a:off x="457200" y="1460003"/>
            <a:ext cx="6696744"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Watch the video below to learn what plagiarism is.</a:t>
            </a:r>
          </a:p>
        </p:txBody>
      </p:sp>
      <p:pic>
        <p:nvPicPr>
          <p:cNvPr id="7" name="Picture 6">
            <a:extLst>
              <a:ext uri="{FF2B5EF4-FFF2-40B4-BE49-F238E27FC236}">
                <a16:creationId xmlns:a16="http://schemas.microsoft.com/office/drawing/2014/main" id="{BA8DA526-0A46-B60A-4DDB-42EA849D77C8}"/>
              </a:ext>
            </a:extLst>
          </p:cNvPr>
          <p:cNvPicPr>
            <a:picLocks noChangeAspect="1"/>
          </p:cNvPicPr>
          <p:nvPr/>
        </p:nvPicPr>
        <p:blipFill>
          <a:blip r:embed="rId3"/>
          <a:stretch>
            <a:fillRect/>
          </a:stretch>
        </p:blipFill>
        <p:spPr>
          <a:xfrm>
            <a:off x="4507937" y="3072009"/>
            <a:ext cx="4352925" cy="2571750"/>
          </a:xfrm>
          <a:prstGeom prst="rect">
            <a:avLst/>
          </a:prstGeom>
        </p:spPr>
      </p:pic>
    </p:spTree>
    <p:extLst>
      <p:ext uri="{BB962C8B-B14F-4D97-AF65-F5344CB8AC3E}">
        <p14:creationId xmlns:p14="http://schemas.microsoft.com/office/powerpoint/2010/main" val="27009939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7656E-698D-4EDE-B8B7-FF46600FADEF}"/>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What is plagiarism?</a:t>
            </a:r>
          </a:p>
        </p:txBody>
      </p:sp>
      <p:sp>
        <p:nvSpPr>
          <p:cNvPr id="3" name="Content Placeholder 2">
            <a:extLst>
              <a:ext uri="{FF2B5EF4-FFF2-40B4-BE49-F238E27FC236}">
                <a16:creationId xmlns:a16="http://schemas.microsoft.com/office/drawing/2014/main" id="{6DA5D2BD-0365-B6CE-BBC8-84BDFF6356FF}"/>
              </a:ext>
            </a:extLst>
          </p:cNvPr>
          <p:cNvSpPr>
            <a:spLocks noGrp="1"/>
          </p:cNvSpPr>
          <p:nvPr>
            <p:ph idx="1"/>
          </p:nvPr>
        </p:nvSpPr>
        <p:spPr>
          <a:xfrm>
            <a:off x="480893" y="1556792"/>
            <a:ext cx="8229600" cy="3916363"/>
          </a:xfrm>
        </p:spPr>
        <p:txBody>
          <a:bodyPr/>
          <a:lstStyle/>
          <a:p>
            <a:r>
              <a:rPr lang="en-GB" sz="2400" dirty="0">
                <a:latin typeface="Calibri" panose="020F0502020204030204" pitchFamily="34" charset="0"/>
                <a:cs typeface="Calibri" panose="020F0502020204030204" pitchFamily="34" charset="0"/>
              </a:rPr>
              <a:t>Plagiarism is presenting someone else’s work as your own. </a:t>
            </a:r>
          </a:p>
          <a:p>
            <a:r>
              <a:rPr lang="en-GB" sz="2400" dirty="0">
                <a:latin typeface="Calibri" panose="020F0502020204030204" pitchFamily="34" charset="0"/>
                <a:cs typeface="Calibri" panose="020F0502020204030204" pitchFamily="34" charset="0"/>
              </a:rPr>
              <a:t>Students often use incorporate into their work someone else’s ideas without acknowledging the source. This is an academic offence and students can fail. </a:t>
            </a:r>
          </a:p>
          <a:p>
            <a:r>
              <a:rPr lang="en-GB" sz="2400" dirty="0">
                <a:latin typeface="Calibri" panose="020F0502020204030204" pitchFamily="34" charset="0"/>
                <a:cs typeface="Calibri" panose="020F0502020204030204" pitchFamily="34" charset="0"/>
              </a:rPr>
              <a:t>To avoid being accused of plagiarism you need to </a:t>
            </a:r>
          </a:p>
          <a:p>
            <a:pPr lvl="2"/>
            <a:r>
              <a:rPr lang="en-GB" altLang="en-US" sz="2400" b="1" dirty="0"/>
              <a:t>Summarize </a:t>
            </a:r>
          </a:p>
          <a:p>
            <a:pPr lvl="2"/>
            <a:r>
              <a:rPr lang="en-GB" altLang="en-US" sz="2400" b="1" dirty="0"/>
              <a:t>Paraphrase</a:t>
            </a:r>
          </a:p>
          <a:p>
            <a:pPr lvl="2"/>
            <a:r>
              <a:rPr lang="en-GB" altLang="en-US" b="1" dirty="0"/>
              <a:t>A</a:t>
            </a:r>
            <a:r>
              <a:rPr lang="en-GB" altLang="en-US" sz="2400" b="1" dirty="0"/>
              <a:t>lways reference your sources</a:t>
            </a:r>
          </a:p>
          <a:p>
            <a:endParaRPr lang="en-GB" sz="2400" b="1"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D29FE956-1B5D-1C91-08E9-C46D44B33EAD}"/>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270309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D7E66B8D-1547-4391-A76D-1B7964A7BD12}"/>
              </a:ext>
            </a:extLst>
          </p:cNvPr>
          <p:cNvSpPr>
            <a:spLocks noGrp="1" noChangeArrowheads="1"/>
          </p:cNvSpPr>
          <p:nvPr>
            <p:ph type="title"/>
          </p:nvPr>
        </p:nvSpPr>
        <p:spPr/>
        <p:txBody>
          <a:bodyPr/>
          <a:lstStyle/>
          <a:p>
            <a:r>
              <a:rPr lang="en-GB" altLang="en-US" b="1" dirty="0">
                <a:latin typeface="Calibri" panose="020F0502020204030204" pitchFamily="34" charset="0"/>
                <a:cs typeface="Calibri" panose="020F0502020204030204" pitchFamily="34" charset="0"/>
              </a:rPr>
              <a:t>What is plagiarism? </a:t>
            </a:r>
          </a:p>
        </p:txBody>
      </p:sp>
      <p:sp>
        <p:nvSpPr>
          <p:cNvPr id="3" name="Content Placeholder 2">
            <a:extLst>
              <a:ext uri="{FF2B5EF4-FFF2-40B4-BE49-F238E27FC236}">
                <a16:creationId xmlns:a16="http://schemas.microsoft.com/office/drawing/2014/main" id="{A6B85028-E47F-4410-8A0A-7F358CD9FFF6}"/>
              </a:ext>
            </a:extLst>
          </p:cNvPr>
          <p:cNvSpPr>
            <a:spLocks noGrp="1" noChangeArrowheads="1"/>
          </p:cNvSpPr>
          <p:nvPr>
            <p:ph idx="1"/>
          </p:nvPr>
        </p:nvSpPr>
        <p:spPr>
          <a:xfrm>
            <a:off x="491718" y="1340768"/>
            <a:ext cx="8229600" cy="3916363"/>
          </a:xfrm>
        </p:spPr>
        <p:txBody>
          <a:bodyPr/>
          <a:lstStyle/>
          <a:p>
            <a:r>
              <a:rPr lang="en-GB" altLang="en-US" sz="2800" dirty="0"/>
              <a:t>You must be able to show which ideas come from you and which belong to other authors. </a:t>
            </a:r>
          </a:p>
          <a:p>
            <a:endParaRPr lang="en-GB" altLang="en-US" sz="2800" dirty="0"/>
          </a:p>
          <a:p>
            <a:r>
              <a:rPr lang="en-GB" altLang="en-US" sz="2800" dirty="0"/>
              <a:t>How can you do that? </a:t>
            </a:r>
          </a:p>
          <a:p>
            <a:pPr lvl="2"/>
            <a:r>
              <a:rPr lang="en-GB" altLang="en-US" dirty="0"/>
              <a:t>reference everything that does not come from you</a:t>
            </a:r>
          </a:p>
          <a:p>
            <a:pPr lvl="2"/>
            <a:r>
              <a:rPr lang="en-GB" altLang="en-US" dirty="0"/>
              <a:t>everything that you write without a reference is considered to be your own</a:t>
            </a:r>
          </a:p>
          <a:p>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7310C0BD-2621-465F-BD86-3127A32CF6BB}"/>
              </a:ext>
            </a:extLst>
          </p:cNvPr>
          <p:cNvSpPr>
            <a:spLocks noGrp="1" noChangeArrowheads="1"/>
          </p:cNvSpPr>
          <p:nvPr>
            <p:ph type="title"/>
          </p:nvPr>
        </p:nvSpPr>
        <p:spPr>
          <a:xfrm>
            <a:off x="390364" y="260648"/>
            <a:ext cx="8629972" cy="1143000"/>
          </a:xfrm>
        </p:spPr>
        <p:txBody>
          <a:bodyPr/>
          <a:lstStyle/>
          <a:p>
            <a:r>
              <a:rPr lang="en-GB" altLang="en-US" sz="2000" b="1" dirty="0"/>
              <a:t>Match the different kinds of academic misconduct to their definitions:</a:t>
            </a:r>
            <a:br>
              <a:rPr lang="en-GB" altLang="en-US" b="1" dirty="0"/>
            </a:br>
            <a:endParaRPr lang="en-GB" altLang="en-US" b="1" dirty="0"/>
          </a:p>
        </p:txBody>
      </p:sp>
      <p:sp>
        <p:nvSpPr>
          <p:cNvPr id="7171" name="Content Placeholder 2">
            <a:extLst>
              <a:ext uri="{FF2B5EF4-FFF2-40B4-BE49-F238E27FC236}">
                <a16:creationId xmlns:a16="http://schemas.microsoft.com/office/drawing/2014/main" id="{D9ADD035-D7A7-48A4-B2B1-05C8CBBFCC4F}"/>
              </a:ext>
            </a:extLst>
          </p:cNvPr>
          <p:cNvSpPr>
            <a:spLocks noGrp="1" noChangeArrowheads="1"/>
          </p:cNvSpPr>
          <p:nvPr>
            <p:ph idx="1"/>
          </p:nvPr>
        </p:nvSpPr>
        <p:spPr/>
        <p:txBody>
          <a:bodyPr/>
          <a:lstStyle/>
          <a:p>
            <a:endParaRPr lang="en-GB" altLang="en-US" dirty="0"/>
          </a:p>
        </p:txBody>
      </p:sp>
      <p:graphicFrame>
        <p:nvGraphicFramePr>
          <p:cNvPr id="6" name="Table 5">
            <a:extLst>
              <a:ext uri="{FF2B5EF4-FFF2-40B4-BE49-F238E27FC236}">
                <a16:creationId xmlns:a16="http://schemas.microsoft.com/office/drawing/2014/main" id="{9D44A9B0-3696-41AF-B329-20BB5C4457DB}"/>
              </a:ext>
            </a:extLst>
          </p:cNvPr>
          <p:cNvGraphicFramePr>
            <a:graphicFrameLocks noGrp="1"/>
          </p:cNvGraphicFramePr>
          <p:nvPr>
            <p:extLst>
              <p:ext uri="{D42A27DB-BD31-4B8C-83A1-F6EECF244321}">
                <p14:modId xmlns:p14="http://schemas.microsoft.com/office/powerpoint/2010/main" val="4229398475"/>
              </p:ext>
            </p:extLst>
          </p:nvPr>
        </p:nvGraphicFramePr>
        <p:xfrm>
          <a:off x="457200" y="742950"/>
          <a:ext cx="8496300" cy="4773613"/>
        </p:xfrm>
        <a:graphic>
          <a:graphicData uri="http://schemas.openxmlformats.org/drawingml/2006/table">
            <a:tbl>
              <a:tblPr firstRow="1" bandRow="1">
                <a:tableStyleId>{5C22544A-7EE6-4342-B048-85BDC9FD1C3A}</a:tableStyleId>
              </a:tblPr>
              <a:tblGrid>
                <a:gridCol w="2662148">
                  <a:extLst>
                    <a:ext uri="{9D8B030D-6E8A-4147-A177-3AD203B41FA5}">
                      <a16:colId xmlns:a16="http://schemas.microsoft.com/office/drawing/2014/main" val="20000"/>
                    </a:ext>
                  </a:extLst>
                </a:gridCol>
                <a:gridCol w="5834152">
                  <a:extLst>
                    <a:ext uri="{9D8B030D-6E8A-4147-A177-3AD203B41FA5}">
                      <a16:colId xmlns:a16="http://schemas.microsoft.com/office/drawing/2014/main" val="20001"/>
                    </a:ext>
                  </a:extLst>
                </a:gridCol>
              </a:tblGrid>
              <a:tr h="370593">
                <a:tc>
                  <a:txBody>
                    <a:bodyPr/>
                    <a:lstStyle/>
                    <a:p>
                      <a:pPr>
                        <a:lnSpc>
                          <a:spcPct val="115000"/>
                        </a:lnSpc>
                        <a:spcAft>
                          <a:spcPts val="0"/>
                        </a:spcAft>
                      </a:pPr>
                      <a:r>
                        <a:rPr lang="en-GB" sz="1600" b="1" dirty="0">
                          <a:effectLst/>
                          <a:latin typeface="+mn-lt"/>
                          <a:ea typeface="Times New Roman"/>
                          <a:cs typeface="Times New Roman"/>
                        </a:rPr>
                        <a:t>Kind of misconduct</a:t>
                      </a:r>
                      <a:endParaRPr lang="en-GB" sz="1600" dirty="0">
                        <a:effectLst/>
                        <a:latin typeface="+mn-lt"/>
                        <a:ea typeface="Times New Roman"/>
                        <a:cs typeface="Times New Roman"/>
                      </a:endParaRPr>
                    </a:p>
                  </a:txBody>
                  <a:tcPr marL="68575" marR="68575" marT="0" marB="0"/>
                </a:tc>
                <a:tc>
                  <a:txBody>
                    <a:bodyPr/>
                    <a:lstStyle/>
                    <a:p>
                      <a:pPr>
                        <a:lnSpc>
                          <a:spcPct val="115000"/>
                        </a:lnSpc>
                        <a:spcAft>
                          <a:spcPts val="0"/>
                        </a:spcAft>
                      </a:pPr>
                      <a:r>
                        <a:rPr lang="en-GB" sz="1600" b="1" dirty="0">
                          <a:effectLst/>
                          <a:latin typeface="+mn-lt"/>
                          <a:ea typeface="Times New Roman"/>
                          <a:cs typeface="Times New Roman"/>
                        </a:rPr>
                        <a:t>Definition</a:t>
                      </a:r>
                      <a:endParaRPr lang="en-GB" sz="16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0"/>
                  </a:ext>
                </a:extLst>
              </a:tr>
              <a:tr h="700988">
                <a:tc>
                  <a:txBody>
                    <a:bodyPr/>
                    <a:lstStyle/>
                    <a:p>
                      <a:pPr>
                        <a:lnSpc>
                          <a:spcPct val="115000"/>
                        </a:lnSpc>
                        <a:spcAft>
                          <a:spcPts val="0"/>
                        </a:spcAft>
                      </a:pPr>
                      <a:r>
                        <a:rPr lang="en-GB" sz="1600" b="1" dirty="0">
                          <a:effectLst/>
                          <a:latin typeface="+mn-lt"/>
                          <a:ea typeface="Times New Roman"/>
                          <a:cs typeface="Times New Roman"/>
                        </a:rPr>
                        <a:t>1.</a:t>
                      </a:r>
                      <a:r>
                        <a:rPr lang="en-GB" sz="1600" dirty="0">
                          <a:effectLst/>
                          <a:latin typeface="+mn-lt"/>
                          <a:ea typeface="Times New Roman"/>
                          <a:cs typeface="Times New Roman"/>
                        </a:rPr>
                        <a:t> Failing to reference</a:t>
                      </a:r>
                    </a:p>
                  </a:txBody>
                  <a:tcPr marL="68575" marR="68575" marT="0" marB="0"/>
                </a:tc>
                <a:tc>
                  <a:txBody>
                    <a:bodyPr/>
                    <a:lstStyle/>
                    <a:p>
                      <a:pPr>
                        <a:lnSpc>
                          <a:spcPct val="115000"/>
                        </a:lnSpc>
                        <a:spcAft>
                          <a:spcPts val="0"/>
                        </a:spcAft>
                      </a:pPr>
                      <a:r>
                        <a:rPr lang="en-GB" sz="1600" b="1" dirty="0">
                          <a:effectLst/>
                          <a:latin typeface="+mn-lt"/>
                          <a:ea typeface="Times New Roman"/>
                          <a:cs typeface="Times New Roman"/>
                        </a:rPr>
                        <a:t>A. </a:t>
                      </a:r>
                      <a:r>
                        <a:rPr lang="en-GB" sz="1600" dirty="0">
                          <a:effectLst/>
                          <a:latin typeface="+mn-lt"/>
                          <a:ea typeface="Times New Roman"/>
                          <a:cs typeface="Times New Roman"/>
                        </a:rPr>
                        <a:t>the use of sections of verbatim copied text often from a variety of sources, linked together with additional sentences</a:t>
                      </a:r>
                    </a:p>
                    <a:p>
                      <a:pPr>
                        <a:lnSpc>
                          <a:spcPct val="115000"/>
                        </a:lnSpc>
                        <a:spcAft>
                          <a:spcPts val="0"/>
                        </a:spcAft>
                      </a:pPr>
                      <a:endParaRPr lang="en-GB" sz="8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1"/>
                  </a:ext>
                </a:extLst>
              </a:tr>
              <a:tr h="718513">
                <a:tc>
                  <a:txBody>
                    <a:bodyPr/>
                    <a:lstStyle/>
                    <a:p>
                      <a:pPr>
                        <a:lnSpc>
                          <a:spcPct val="115000"/>
                        </a:lnSpc>
                        <a:spcAft>
                          <a:spcPts val="0"/>
                        </a:spcAft>
                      </a:pPr>
                      <a:r>
                        <a:rPr lang="en-GB" sz="1600" b="1" dirty="0">
                          <a:effectLst/>
                          <a:latin typeface="+mn-lt"/>
                          <a:ea typeface="Times New Roman"/>
                          <a:cs typeface="Times New Roman"/>
                        </a:rPr>
                        <a:t>2.</a:t>
                      </a:r>
                      <a:r>
                        <a:rPr lang="en-GB" sz="1600" dirty="0">
                          <a:effectLst/>
                          <a:latin typeface="+mn-lt"/>
                          <a:ea typeface="Times New Roman"/>
                          <a:cs typeface="Times New Roman"/>
                        </a:rPr>
                        <a:t> Poor paraphrasing</a:t>
                      </a:r>
                    </a:p>
                  </a:txBody>
                  <a:tcPr marL="68575" marR="68575" marT="0" marB="0"/>
                </a:tc>
                <a:tc>
                  <a:txBody>
                    <a:bodyPr/>
                    <a:lstStyle/>
                    <a:p>
                      <a:pPr>
                        <a:lnSpc>
                          <a:spcPct val="115000"/>
                        </a:lnSpc>
                        <a:spcAft>
                          <a:spcPts val="0"/>
                        </a:spcAft>
                      </a:pPr>
                      <a:r>
                        <a:rPr lang="en-GB" sz="1600" b="1" dirty="0">
                          <a:effectLst/>
                          <a:latin typeface="+mn-lt"/>
                          <a:ea typeface="Times New Roman"/>
                          <a:cs typeface="Times New Roman"/>
                        </a:rPr>
                        <a:t>B.</a:t>
                      </a:r>
                      <a:r>
                        <a:rPr lang="en-GB" sz="1600" dirty="0">
                          <a:effectLst/>
                          <a:latin typeface="+mn-lt"/>
                          <a:ea typeface="Times New Roman"/>
                          <a:cs typeface="Times New Roman"/>
                        </a:rPr>
                        <a:t> copying text and /or ideas without indicating that this is the work of another author</a:t>
                      </a:r>
                    </a:p>
                    <a:p>
                      <a:pPr>
                        <a:lnSpc>
                          <a:spcPct val="115000"/>
                        </a:lnSpc>
                        <a:spcAft>
                          <a:spcPts val="0"/>
                        </a:spcAft>
                      </a:pPr>
                      <a:endParaRPr lang="en-GB" sz="9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2"/>
                  </a:ext>
                </a:extLst>
              </a:tr>
              <a:tr h="775405">
                <a:tc>
                  <a:txBody>
                    <a:bodyPr/>
                    <a:lstStyle/>
                    <a:p>
                      <a:pPr>
                        <a:lnSpc>
                          <a:spcPct val="115000"/>
                        </a:lnSpc>
                        <a:spcAft>
                          <a:spcPts val="0"/>
                        </a:spcAft>
                      </a:pPr>
                      <a:r>
                        <a:rPr lang="en-GB" sz="1600" b="1" dirty="0">
                          <a:effectLst/>
                          <a:latin typeface="+mn-lt"/>
                          <a:ea typeface="Times New Roman"/>
                          <a:cs typeface="Times New Roman"/>
                        </a:rPr>
                        <a:t>3.</a:t>
                      </a:r>
                      <a:r>
                        <a:rPr lang="en-GB" sz="1600" dirty="0">
                          <a:effectLst/>
                          <a:latin typeface="+mn-lt"/>
                          <a:ea typeface="Times New Roman"/>
                          <a:cs typeface="Times New Roman"/>
                        </a:rPr>
                        <a:t> Self-plagiarism</a:t>
                      </a:r>
                    </a:p>
                  </a:txBody>
                  <a:tcPr marL="68575" marR="68575" marT="0" marB="0"/>
                </a:tc>
                <a:tc>
                  <a:txBody>
                    <a:bodyPr/>
                    <a:lstStyle/>
                    <a:p>
                      <a:pPr>
                        <a:lnSpc>
                          <a:spcPct val="115000"/>
                        </a:lnSpc>
                        <a:spcAft>
                          <a:spcPts val="1000"/>
                        </a:spcAft>
                      </a:pPr>
                      <a:r>
                        <a:rPr lang="en-GB" sz="1600" b="1" dirty="0">
                          <a:effectLst/>
                          <a:latin typeface="+mn-lt"/>
                          <a:ea typeface="Times New Roman"/>
                          <a:cs typeface="Times New Roman"/>
                        </a:rPr>
                        <a:t>C.</a:t>
                      </a:r>
                      <a:r>
                        <a:rPr lang="en-GB" sz="1600" dirty="0">
                          <a:effectLst/>
                          <a:latin typeface="+mn-lt"/>
                          <a:ea typeface="Times New Roman"/>
                          <a:cs typeface="Times New Roman"/>
                        </a:rPr>
                        <a:t> the partial rewording or reordering of words of another person’s work</a:t>
                      </a:r>
                    </a:p>
                    <a:p>
                      <a:pPr>
                        <a:lnSpc>
                          <a:spcPct val="115000"/>
                        </a:lnSpc>
                        <a:spcAft>
                          <a:spcPts val="1000"/>
                        </a:spcAft>
                      </a:pPr>
                      <a:endParaRPr lang="en-GB" sz="5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3"/>
                  </a:ext>
                </a:extLst>
              </a:tr>
              <a:tr h="841186">
                <a:tc>
                  <a:txBody>
                    <a:bodyPr/>
                    <a:lstStyle/>
                    <a:p>
                      <a:pPr>
                        <a:lnSpc>
                          <a:spcPct val="115000"/>
                        </a:lnSpc>
                        <a:spcAft>
                          <a:spcPts val="0"/>
                        </a:spcAft>
                      </a:pPr>
                      <a:r>
                        <a:rPr lang="en-GB" sz="1600" b="1" dirty="0">
                          <a:effectLst/>
                          <a:latin typeface="+mn-lt"/>
                          <a:ea typeface="Times New Roman"/>
                          <a:cs typeface="Times New Roman"/>
                        </a:rPr>
                        <a:t>4.</a:t>
                      </a:r>
                      <a:r>
                        <a:rPr lang="en-GB" sz="1600" dirty="0">
                          <a:effectLst/>
                          <a:latin typeface="+mn-lt"/>
                          <a:ea typeface="Times New Roman"/>
                          <a:cs typeface="Times New Roman"/>
                        </a:rPr>
                        <a:t> Submitting work for which you cannot legitimately claim credit</a:t>
                      </a:r>
                    </a:p>
                  </a:txBody>
                  <a:tcPr marL="68575" marR="68575" marT="0" marB="0"/>
                </a:tc>
                <a:tc>
                  <a:txBody>
                    <a:bodyPr/>
                    <a:lstStyle/>
                    <a:p>
                      <a:pPr>
                        <a:lnSpc>
                          <a:spcPct val="115000"/>
                        </a:lnSpc>
                        <a:spcAft>
                          <a:spcPts val="1000"/>
                        </a:spcAft>
                      </a:pPr>
                      <a:r>
                        <a:rPr lang="en-GB" sz="1600" b="1" dirty="0">
                          <a:effectLst/>
                          <a:latin typeface="+mn-lt"/>
                          <a:ea typeface="Times New Roman"/>
                          <a:cs typeface="Times New Roman"/>
                        </a:rPr>
                        <a:t>D.</a:t>
                      </a:r>
                      <a:r>
                        <a:rPr lang="en-GB" sz="1600" dirty="0">
                          <a:effectLst/>
                          <a:latin typeface="+mn-lt"/>
                          <a:ea typeface="Times New Roman"/>
                          <a:cs typeface="Times New Roman"/>
                        </a:rPr>
                        <a:t> the recycling of a student’s own work from other assessments without reference </a:t>
                      </a:r>
                    </a:p>
                    <a:p>
                      <a:pPr>
                        <a:lnSpc>
                          <a:spcPct val="115000"/>
                        </a:lnSpc>
                        <a:spcAft>
                          <a:spcPts val="1000"/>
                        </a:spcAft>
                      </a:pPr>
                      <a:endParaRPr lang="en-GB" sz="6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4"/>
                  </a:ext>
                </a:extLst>
              </a:tr>
              <a:tr h="806137">
                <a:tc>
                  <a:txBody>
                    <a:bodyPr/>
                    <a:lstStyle/>
                    <a:p>
                      <a:pPr>
                        <a:lnSpc>
                          <a:spcPct val="115000"/>
                        </a:lnSpc>
                        <a:spcAft>
                          <a:spcPts val="0"/>
                        </a:spcAft>
                      </a:pPr>
                      <a:r>
                        <a:rPr lang="en-GB" sz="1600" b="1" dirty="0">
                          <a:effectLst/>
                          <a:latin typeface="+mn-lt"/>
                          <a:ea typeface="Times New Roman"/>
                          <a:cs typeface="Times New Roman"/>
                        </a:rPr>
                        <a:t>5.</a:t>
                      </a:r>
                      <a:r>
                        <a:rPr lang="en-GB" sz="1600" dirty="0">
                          <a:effectLst/>
                          <a:latin typeface="+mn-lt"/>
                          <a:ea typeface="Times New Roman"/>
                          <a:cs typeface="Times New Roman"/>
                        </a:rPr>
                        <a:t> </a:t>
                      </a:r>
                      <a:r>
                        <a:rPr lang="en-GB" sz="1600" dirty="0" err="1">
                          <a:effectLst/>
                          <a:latin typeface="+mn-lt"/>
                          <a:ea typeface="Times New Roman"/>
                          <a:cs typeface="Times New Roman"/>
                        </a:rPr>
                        <a:t>Patchwriting</a:t>
                      </a:r>
                      <a:endParaRPr lang="en-GB" sz="1600" dirty="0">
                        <a:effectLst/>
                        <a:latin typeface="+mn-lt"/>
                        <a:ea typeface="Times New Roman"/>
                        <a:cs typeface="Times New Roman"/>
                      </a:endParaRPr>
                    </a:p>
                  </a:txBody>
                  <a:tcPr marL="68575" marR="68575" marT="0" marB="0"/>
                </a:tc>
                <a:tc>
                  <a:txBody>
                    <a:bodyPr/>
                    <a:lstStyle/>
                    <a:p>
                      <a:pPr>
                        <a:lnSpc>
                          <a:spcPct val="115000"/>
                        </a:lnSpc>
                        <a:spcAft>
                          <a:spcPts val="0"/>
                        </a:spcAft>
                      </a:pPr>
                      <a:r>
                        <a:rPr lang="en-GB" sz="1600" b="1" dirty="0">
                          <a:effectLst/>
                          <a:latin typeface="+mn-lt"/>
                          <a:ea typeface="Times New Roman"/>
                          <a:cs typeface="Times New Roman"/>
                        </a:rPr>
                        <a:t>E.</a:t>
                      </a:r>
                      <a:r>
                        <a:rPr lang="en-GB" sz="1600" dirty="0">
                          <a:effectLst/>
                          <a:latin typeface="+mn-lt"/>
                          <a:ea typeface="Times New Roman"/>
                          <a:cs typeface="Times New Roman"/>
                        </a:rPr>
                        <a:t> the unauthorised collaboration of students (or others) in a piece of work</a:t>
                      </a:r>
                    </a:p>
                    <a:p>
                      <a:pPr>
                        <a:lnSpc>
                          <a:spcPct val="115000"/>
                        </a:lnSpc>
                        <a:spcAft>
                          <a:spcPts val="0"/>
                        </a:spcAft>
                      </a:pPr>
                      <a:endParaRPr lang="en-GB" sz="14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5"/>
                  </a:ext>
                </a:extLst>
              </a:tr>
              <a:tr h="560791">
                <a:tc>
                  <a:txBody>
                    <a:bodyPr/>
                    <a:lstStyle/>
                    <a:p>
                      <a:pPr>
                        <a:lnSpc>
                          <a:spcPct val="115000"/>
                        </a:lnSpc>
                        <a:spcAft>
                          <a:spcPts val="0"/>
                        </a:spcAft>
                      </a:pPr>
                      <a:r>
                        <a:rPr lang="en-GB" sz="1600" b="1" dirty="0">
                          <a:effectLst/>
                          <a:latin typeface="+mn-lt"/>
                          <a:ea typeface="Times New Roman"/>
                          <a:cs typeface="Times New Roman"/>
                        </a:rPr>
                        <a:t>6.</a:t>
                      </a:r>
                      <a:r>
                        <a:rPr lang="en-GB" sz="1600" dirty="0">
                          <a:effectLst/>
                          <a:latin typeface="+mn-lt"/>
                          <a:ea typeface="Times New Roman"/>
                          <a:cs typeface="Times New Roman"/>
                        </a:rPr>
                        <a:t> Collusion</a:t>
                      </a:r>
                    </a:p>
                  </a:txBody>
                  <a:tcPr marL="68575" marR="68575" marT="0" marB="0"/>
                </a:tc>
                <a:tc>
                  <a:txBody>
                    <a:bodyPr/>
                    <a:lstStyle/>
                    <a:p>
                      <a:pPr>
                        <a:lnSpc>
                          <a:spcPct val="115000"/>
                        </a:lnSpc>
                        <a:spcAft>
                          <a:spcPts val="1000"/>
                        </a:spcAft>
                      </a:pPr>
                      <a:r>
                        <a:rPr lang="en-GB" sz="1600" b="1" dirty="0">
                          <a:effectLst/>
                          <a:latin typeface="+mn-lt"/>
                          <a:ea typeface="Times New Roman"/>
                          <a:cs typeface="Times New Roman"/>
                        </a:rPr>
                        <a:t>F.</a:t>
                      </a:r>
                      <a:r>
                        <a:rPr lang="en-GB" sz="1600" dirty="0">
                          <a:effectLst/>
                          <a:latin typeface="+mn-lt"/>
                          <a:ea typeface="Times New Roman"/>
                          <a:cs typeface="Times New Roman"/>
                        </a:rPr>
                        <a:t> Use of a </a:t>
                      </a:r>
                      <a:r>
                        <a:rPr lang="en-GB" sz="1600" dirty="0" err="1">
                          <a:effectLst/>
                          <a:latin typeface="+mn-lt"/>
                          <a:ea typeface="Times New Roman"/>
                          <a:cs typeface="Times New Roman"/>
                        </a:rPr>
                        <a:t>ghostwriting</a:t>
                      </a:r>
                      <a:r>
                        <a:rPr lang="en-GB" sz="1600" dirty="0">
                          <a:effectLst/>
                          <a:latin typeface="+mn-lt"/>
                          <a:ea typeface="Times New Roman"/>
                          <a:cs typeface="Times New Roman"/>
                        </a:rPr>
                        <a:t> firm or another person to produce work </a:t>
                      </a:r>
                    </a:p>
                  </a:txBody>
                  <a:tcPr marL="68575" marR="68575" marT="0" marB="0"/>
                </a:tc>
                <a:extLst>
                  <a:ext uri="{0D108BD9-81ED-4DB2-BD59-A6C34878D82A}">
                    <a16:rowId xmlns:a16="http://schemas.microsoft.com/office/drawing/2014/main" val="10006"/>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4011B5BE-1E45-4DE1-8839-01D92462D9CA}"/>
              </a:ext>
            </a:extLst>
          </p:cNvPr>
          <p:cNvSpPr>
            <a:spLocks noGrp="1" noChangeArrowheads="1"/>
          </p:cNvSpPr>
          <p:nvPr>
            <p:ph type="title"/>
          </p:nvPr>
        </p:nvSpPr>
        <p:spPr/>
        <p:txBody>
          <a:bodyPr/>
          <a:lstStyle/>
          <a:p>
            <a:r>
              <a:rPr lang="en-GB" altLang="en-US" b="1" dirty="0"/>
              <a:t>Review</a:t>
            </a:r>
          </a:p>
        </p:txBody>
      </p:sp>
      <p:sp>
        <p:nvSpPr>
          <p:cNvPr id="8195" name="Content Placeholder 2">
            <a:extLst>
              <a:ext uri="{FF2B5EF4-FFF2-40B4-BE49-F238E27FC236}">
                <a16:creationId xmlns:a16="http://schemas.microsoft.com/office/drawing/2014/main" id="{C65F1033-6ECC-4A88-8EBB-7C4313DD2492}"/>
              </a:ext>
            </a:extLst>
          </p:cNvPr>
          <p:cNvSpPr>
            <a:spLocks noGrp="1" noChangeArrowheads="1"/>
          </p:cNvSpPr>
          <p:nvPr>
            <p:ph idx="1"/>
          </p:nvPr>
        </p:nvSpPr>
        <p:spPr>
          <a:xfrm>
            <a:off x="457200" y="1268760"/>
            <a:ext cx="8229600" cy="3916363"/>
          </a:xfrm>
        </p:spPr>
        <p:txBody>
          <a:bodyPr/>
          <a:lstStyle/>
          <a:p>
            <a:r>
              <a:rPr lang="en-GB" altLang="en-US" dirty="0"/>
              <a:t>Is your essay like patchwork? </a:t>
            </a:r>
          </a:p>
          <a:p>
            <a:endParaRPr lang="en-GB" altLang="en-US" dirty="0"/>
          </a:p>
        </p:txBody>
      </p:sp>
      <p:pic>
        <p:nvPicPr>
          <p:cNvPr id="8196" name="Picture 2" descr="E:\patchwork3.jpg">
            <a:extLst>
              <a:ext uri="{FF2B5EF4-FFF2-40B4-BE49-F238E27FC236}">
                <a16:creationId xmlns:a16="http://schemas.microsoft.com/office/drawing/2014/main" id="{E5564016-20C8-42B1-A1E5-306794512B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6772" y="1821950"/>
            <a:ext cx="4044327" cy="3623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3">
            <a:extLst>
              <a:ext uri="{FF2B5EF4-FFF2-40B4-BE49-F238E27FC236}">
                <a16:creationId xmlns:a16="http://schemas.microsoft.com/office/drawing/2014/main" id="{B83C90CA-4DDF-4D94-8703-B55807943A37}"/>
              </a:ext>
            </a:extLst>
          </p:cNvPr>
          <p:cNvSpPr txBox="1">
            <a:spLocks noChangeArrowheads="1"/>
          </p:cNvSpPr>
          <p:nvPr/>
        </p:nvSpPr>
        <p:spPr bwMode="auto">
          <a:xfrm>
            <a:off x="2268537" y="5445224"/>
            <a:ext cx="399256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ct val="20000"/>
              </a:spcBef>
              <a:buClr>
                <a:schemeClr val="accent1"/>
              </a:buClr>
              <a:buFont typeface="Wingdings" panose="05000000000000000000" pitchFamily="2" charset="2"/>
              <a:buChar char="n"/>
              <a:defRPr sz="2000" b="1">
                <a:solidFill>
                  <a:schemeClr val="tx1"/>
                </a:solidFill>
                <a:latin typeface="Arial" panose="020B0604020202020204" pitchFamily="34" charset="0"/>
                <a:ea typeface="华文细黑" panose="02010600040101010101" pitchFamily="2" charset="-122"/>
              </a:defRPr>
            </a:lvl1pPr>
            <a:lvl2pPr marL="742950" indent="-285750">
              <a:lnSpc>
                <a:spcPct val="120000"/>
              </a:lnSpc>
              <a:spcBef>
                <a:spcPct val="20000"/>
              </a:spcBef>
              <a:buClr>
                <a:schemeClr val="accent1"/>
              </a:buClr>
              <a:buFont typeface="Wingdings" panose="05000000000000000000" pitchFamily="2" charset="2"/>
              <a:buChar char="n"/>
              <a:defRPr b="1">
                <a:solidFill>
                  <a:schemeClr val="tx1"/>
                </a:solidFill>
                <a:latin typeface="Arial" panose="020B0604020202020204" pitchFamily="34" charset="0"/>
                <a:ea typeface="华文细黑" panose="02010600040101010101" pitchFamily="2" charset="-122"/>
              </a:defRPr>
            </a:lvl2pPr>
            <a:lvl3pPr marL="1143000" indent="-228600">
              <a:lnSpc>
                <a:spcPct val="120000"/>
              </a:lnSpc>
              <a:spcBef>
                <a:spcPct val="20000"/>
              </a:spcBef>
              <a:buClr>
                <a:schemeClr val="accent2"/>
              </a:buClr>
              <a:buFont typeface="Wingdings" panose="05000000000000000000" pitchFamily="2" charset="2"/>
              <a:buChar char="n"/>
              <a:defRPr sz="1600" b="1">
                <a:solidFill>
                  <a:schemeClr val="tx1"/>
                </a:solidFill>
                <a:latin typeface="Arial" panose="020B0604020202020204" pitchFamily="34" charset="0"/>
                <a:ea typeface="华文细黑" panose="02010600040101010101" pitchFamily="2" charset="-122"/>
              </a:defRPr>
            </a:lvl3pPr>
            <a:lvl4pPr marL="1600200" indent="-228600">
              <a:lnSpc>
                <a:spcPct val="120000"/>
              </a:lnSpc>
              <a:spcBef>
                <a:spcPct val="20000"/>
              </a:spcBef>
              <a:buClr>
                <a:schemeClr val="hlink"/>
              </a:buClr>
              <a:buFont typeface="Wingdings" panose="05000000000000000000" pitchFamily="2" charset="2"/>
              <a:buChar char="n"/>
              <a:defRPr sz="1400" b="1">
                <a:solidFill>
                  <a:schemeClr val="tx1"/>
                </a:solidFill>
                <a:latin typeface="Arial" panose="020B0604020202020204" pitchFamily="34" charset="0"/>
                <a:ea typeface="华文细黑" panose="02010600040101010101" pitchFamily="2" charset="-122"/>
              </a:defRPr>
            </a:lvl4pPr>
            <a:lvl5pPr marL="2057400" indent="-228600">
              <a:spcBef>
                <a:spcPct val="20000"/>
              </a:spcBef>
              <a:buChar char="»"/>
              <a:defRPr>
                <a:solidFill>
                  <a:schemeClr val="tx1"/>
                </a:solidFill>
                <a:latin typeface="Arial" panose="020B0604020202020204" pitchFamily="34" charset="0"/>
                <a:ea typeface="华文细黑" panose="02010600040101010101" pitchFamily="2" charset="-122"/>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ea typeface="华文细黑" panose="02010600040101010101" pitchFamily="2" charset="-122"/>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ea typeface="华文细黑" panose="02010600040101010101" pitchFamily="2" charset="-122"/>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ea typeface="华文细黑" panose="02010600040101010101" pitchFamily="2" charset="-122"/>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ea typeface="华文细黑" panose="02010600040101010101" pitchFamily="2" charset="-122"/>
              </a:defRPr>
            </a:lvl9pPr>
          </a:lstStyle>
          <a:p>
            <a:pPr eaLnBrk="1" hangingPunct="1">
              <a:lnSpc>
                <a:spcPct val="100000"/>
              </a:lnSpc>
              <a:spcBef>
                <a:spcPct val="0"/>
              </a:spcBef>
              <a:buClrTx/>
              <a:buFontTx/>
              <a:buNone/>
            </a:pPr>
            <a:r>
              <a:rPr lang="en-GB" altLang="en-US" sz="900" b="0" dirty="0"/>
              <a:t>Image source: </a:t>
            </a:r>
            <a:r>
              <a:rPr lang="en-GB" altLang="en-US" sz="900" b="0" dirty="0">
                <a:hlinkClick r:id="rId3"/>
              </a:rPr>
              <a:t>http://www.planetjune.com/blog/patchwork-embellished-tote</a:t>
            </a:r>
            <a:endParaRPr lang="en-GB" altLang="en-US" sz="900" b="0" dirty="0"/>
          </a:p>
          <a:p>
            <a:pPr eaLnBrk="1" hangingPunct="1">
              <a:lnSpc>
                <a:spcPct val="100000"/>
              </a:lnSpc>
              <a:spcBef>
                <a:spcPct val="0"/>
              </a:spcBef>
              <a:buClrTx/>
              <a:buFontTx/>
              <a:buNone/>
            </a:pPr>
            <a:endParaRPr lang="en-GB" altLang="en-US"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88724BC0-A889-4213-9C40-4E39BF640629}"/>
              </a:ext>
            </a:extLst>
          </p:cNvPr>
          <p:cNvSpPr>
            <a:spLocks noGrp="1" noChangeArrowheads="1"/>
          </p:cNvSpPr>
          <p:nvPr>
            <p:ph type="title"/>
          </p:nvPr>
        </p:nvSpPr>
        <p:spPr/>
        <p:txBody>
          <a:bodyPr/>
          <a:lstStyle/>
          <a:p>
            <a:r>
              <a:rPr lang="en-GB" altLang="en-US" sz="3200" b="1" dirty="0"/>
              <a:t>ANSWERS:</a:t>
            </a:r>
            <a:br>
              <a:rPr lang="en-GB" altLang="en-US" dirty="0"/>
            </a:br>
            <a:endParaRPr lang="en-GB" altLang="en-US" dirty="0"/>
          </a:p>
        </p:txBody>
      </p:sp>
      <p:sp>
        <p:nvSpPr>
          <p:cNvPr id="9219" name="Content Placeholder 2">
            <a:extLst>
              <a:ext uri="{FF2B5EF4-FFF2-40B4-BE49-F238E27FC236}">
                <a16:creationId xmlns:a16="http://schemas.microsoft.com/office/drawing/2014/main" id="{76459F48-9A74-4FFB-B359-482848245000}"/>
              </a:ext>
            </a:extLst>
          </p:cNvPr>
          <p:cNvSpPr>
            <a:spLocks noGrp="1" noChangeArrowheads="1"/>
          </p:cNvSpPr>
          <p:nvPr>
            <p:ph idx="1"/>
          </p:nvPr>
        </p:nvSpPr>
        <p:spPr/>
        <p:txBody>
          <a:bodyPr/>
          <a:lstStyle/>
          <a:p>
            <a:endParaRPr lang="en-GB" altLang="en-US" dirty="0"/>
          </a:p>
        </p:txBody>
      </p:sp>
      <p:graphicFrame>
        <p:nvGraphicFramePr>
          <p:cNvPr id="6" name="Table 5">
            <a:extLst>
              <a:ext uri="{FF2B5EF4-FFF2-40B4-BE49-F238E27FC236}">
                <a16:creationId xmlns:a16="http://schemas.microsoft.com/office/drawing/2014/main" id="{E389C759-8544-4116-8B1C-9F59819B8A56}"/>
              </a:ext>
            </a:extLst>
          </p:cNvPr>
          <p:cNvGraphicFramePr>
            <a:graphicFrameLocks noGrp="1"/>
          </p:cNvGraphicFramePr>
          <p:nvPr>
            <p:extLst>
              <p:ext uri="{D42A27DB-BD31-4B8C-83A1-F6EECF244321}">
                <p14:modId xmlns:p14="http://schemas.microsoft.com/office/powerpoint/2010/main" val="1279402258"/>
              </p:ext>
            </p:extLst>
          </p:nvPr>
        </p:nvGraphicFramePr>
        <p:xfrm>
          <a:off x="323850" y="792956"/>
          <a:ext cx="8496300" cy="4940300"/>
        </p:xfrm>
        <a:graphic>
          <a:graphicData uri="http://schemas.openxmlformats.org/drawingml/2006/table">
            <a:tbl>
              <a:tblPr firstRow="1" bandRow="1">
                <a:tableStyleId>{5C22544A-7EE6-4342-B048-85BDC9FD1C3A}</a:tableStyleId>
              </a:tblPr>
              <a:tblGrid>
                <a:gridCol w="2662148">
                  <a:extLst>
                    <a:ext uri="{9D8B030D-6E8A-4147-A177-3AD203B41FA5}">
                      <a16:colId xmlns:a16="http://schemas.microsoft.com/office/drawing/2014/main" val="20000"/>
                    </a:ext>
                  </a:extLst>
                </a:gridCol>
                <a:gridCol w="5834152">
                  <a:extLst>
                    <a:ext uri="{9D8B030D-6E8A-4147-A177-3AD203B41FA5}">
                      <a16:colId xmlns:a16="http://schemas.microsoft.com/office/drawing/2014/main" val="20001"/>
                    </a:ext>
                  </a:extLst>
                </a:gridCol>
              </a:tblGrid>
              <a:tr h="536991">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600" b="1" dirty="0">
                          <a:effectLst/>
                          <a:latin typeface="+mn-lt"/>
                          <a:ea typeface="Times New Roman"/>
                          <a:cs typeface="Times New Roman"/>
                        </a:rPr>
                        <a:t>Kind of misconduct</a:t>
                      </a:r>
                      <a:endParaRPr lang="en-GB" sz="1600" dirty="0">
                        <a:effectLst/>
                        <a:latin typeface="+mn-lt"/>
                        <a:ea typeface="Times New Roman"/>
                        <a:cs typeface="Times New Roman"/>
                      </a:endParaRPr>
                    </a:p>
                    <a:p>
                      <a:pPr>
                        <a:lnSpc>
                          <a:spcPct val="115000"/>
                        </a:lnSpc>
                        <a:spcAft>
                          <a:spcPts val="0"/>
                        </a:spcAft>
                      </a:pPr>
                      <a:endParaRPr lang="en-GB" sz="1600" dirty="0">
                        <a:effectLst/>
                        <a:latin typeface="+mn-lt"/>
                        <a:ea typeface="Times New Roman"/>
                        <a:cs typeface="Times New Roman"/>
                      </a:endParaRPr>
                    </a:p>
                  </a:txBody>
                  <a:tcPr marL="68575" marR="68575" marT="0" marB="0"/>
                </a:tc>
                <a:tc>
                  <a:txBody>
                    <a:bodyPr/>
                    <a:lstStyle/>
                    <a:p>
                      <a:pPr>
                        <a:lnSpc>
                          <a:spcPct val="115000"/>
                        </a:lnSpc>
                        <a:spcAft>
                          <a:spcPts val="0"/>
                        </a:spcAft>
                      </a:pPr>
                      <a:r>
                        <a:rPr lang="en-GB" sz="1600" b="1" dirty="0">
                          <a:effectLst/>
                          <a:latin typeface="+mn-lt"/>
                          <a:ea typeface="Times New Roman"/>
                          <a:cs typeface="Times New Roman"/>
                        </a:rPr>
                        <a:t>Definition</a:t>
                      </a:r>
                      <a:endParaRPr lang="en-GB" sz="16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0"/>
                  </a:ext>
                </a:extLst>
              </a:tr>
              <a:tr h="701034">
                <a:tc>
                  <a:txBody>
                    <a:bodyPr/>
                    <a:lstStyle/>
                    <a:p>
                      <a:pPr>
                        <a:lnSpc>
                          <a:spcPct val="115000"/>
                        </a:lnSpc>
                        <a:spcAft>
                          <a:spcPts val="0"/>
                        </a:spcAft>
                      </a:pPr>
                      <a:r>
                        <a:rPr lang="en-GB" sz="1600" b="1" dirty="0">
                          <a:effectLst/>
                          <a:latin typeface="+mn-lt"/>
                          <a:ea typeface="Times New Roman"/>
                          <a:cs typeface="Times New Roman"/>
                        </a:rPr>
                        <a:t>1.</a:t>
                      </a:r>
                      <a:r>
                        <a:rPr lang="en-GB" sz="1600" dirty="0">
                          <a:effectLst/>
                          <a:latin typeface="+mn-lt"/>
                          <a:ea typeface="Times New Roman"/>
                          <a:cs typeface="Times New Roman"/>
                        </a:rPr>
                        <a:t> Failing to reference</a:t>
                      </a:r>
                    </a:p>
                  </a:txBody>
                  <a:tcPr marL="68575" marR="68575" marT="0" marB="0"/>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600" b="1" dirty="0">
                          <a:effectLst/>
                          <a:latin typeface="+mn-lt"/>
                          <a:ea typeface="Times New Roman"/>
                          <a:cs typeface="Times New Roman"/>
                        </a:rPr>
                        <a:t>B.</a:t>
                      </a:r>
                      <a:r>
                        <a:rPr lang="en-GB" sz="1600" dirty="0">
                          <a:effectLst/>
                          <a:latin typeface="+mn-lt"/>
                          <a:ea typeface="Times New Roman"/>
                          <a:cs typeface="Times New Roman"/>
                        </a:rPr>
                        <a:t> copying text and /or ideas without indicating that this is the work of another author</a:t>
                      </a:r>
                    </a:p>
                    <a:p>
                      <a:pPr>
                        <a:lnSpc>
                          <a:spcPct val="115000"/>
                        </a:lnSpc>
                        <a:spcAft>
                          <a:spcPts val="0"/>
                        </a:spcAft>
                      </a:pPr>
                      <a:endParaRPr lang="en-GB" sz="8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1"/>
                  </a:ext>
                </a:extLst>
              </a:tr>
              <a:tr h="718560">
                <a:tc>
                  <a:txBody>
                    <a:bodyPr/>
                    <a:lstStyle/>
                    <a:p>
                      <a:pPr>
                        <a:lnSpc>
                          <a:spcPct val="115000"/>
                        </a:lnSpc>
                        <a:spcAft>
                          <a:spcPts val="0"/>
                        </a:spcAft>
                      </a:pPr>
                      <a:r>
                        <a:rPr lang="en-GB" sz="1600" b="1" dirty="0">
                          <a:effectLst/>
                          <a:latin typeface="+mn-lt"/>
                          <a:ea typeface="Times New Roman"/>
                          <a:cs typeface="Times New Roman"/>
                        </a:rPr>
                        <a:t>2.</a:t>
                      </a:r>
                      <a:r>
                        <a:rPr lang="en-GB" sz="1600" dirty="0">
                          <a:effectLst/>
                          <a:latin typeface="+mn-lt"/>
                          <a:ea typeface="Times New Roman"/>
                          <a:cs typeface="Times New Roman"/>
                        </a:rPr>
                        <a:t> Poor paraphrasing</a:t>
                      </a:r>
                    </a:p>
                  </a:txBody>
                  <a:tcPr marL="68575" marR="68575" marT="0" marB="0"/>
                </a:tc>
                <a:tc>
                  <a:txBody>
                    <a:bodyPr/>
                    <a:lstStyle/>
                    <a:p>
                      <a:pPr>
                        <a:lnSpc>
                          <a:spcPct val="115000"/>
                        </a:lnSpc>
                        <a:spcAft>
                          <a:spcPts val="0"/>
                        </a:spcAft>
                      </a:pPr>
                      <a:r>
                        <a:rPr lang="en-GB" sz="1600" b="1" dirty="0">
                          <a:effectLst/>
                          <a:latin typeface="+mn-lt"/>
                          <a:ea typeface="Times New Roman"/>
                          <a:cs typeface="Times New Roman"/>
                        </a:rPr>
                        <a:t>C. </a:t>
                      </a:r>
                      <a:r>
                        <a:rPr lang="en-GB" sz="1600" dirty="0">
                          <a:effectLst/>
                          <a:latin typeface="+mn-lt"/>
                          <a:ea typeface="Times New Roman"/>
                          <a:cs typeface="Times New Roman"/>
                        </a:rPr>
                        <a:t>the partial rewording or reordering of words of another person’s work</a:t>
                      </a:r>
                    </a:p>
                    <a:p>
                      <a:pPr>
                        <a:lnSpc>
                          <a:spcPct val="115000"/>
                        </a:lnSpc>
                        <a:spcAft>
                          <a:spcPts val="0"/>
                        </a:spcAft>
                      </a:pPr>
                      <a:endParaRPr lang="en-GB" sz="9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2"/>
                  </a:ext>
                </a:extLst>
              </a:tr>
              <a:tr h="775456">
                <a:tc>
                  <a:txBody>
                    <a:bodyPr/>
                    <a:lstStyle/>
                    <a:p>
                      <a:pPr>
                        <a:lnSpc>
                          <a:spcPct val="115000"/>
                        </a:lnSpc>
                        <a:spcAft>
                          <a:spcPts val="0"/>
                        </a:spcAft>
                      </a:pPr>
                      <a:r>
                        <a:rPr lang="en-GB" sz="1600" b="1" dirty="0">
                          <a:effectLst/>
                          <a:latin typeface="+mn-lt"/>
                          <a:ea typeface="Times New Roman"/>
                          <a:cs typeface="Times New Roman"/>
                        </a:rPr>
                        <a:t>3.</a:t>
                      </a:r>
                      <a:r>
                        <a:rPr lang="en-GB" sz="1600" dirty="0">
                          <a:effectLst/>
                          <a:latin typeface="+mn-lt"/>
                          <a:ea typeface="Times New Roman"/>
                          <a:cs typeface="Times New Roman"/>
                        </a:rPr>
                        <a:t> Self-plagiarism</a:t>
                      </a:r>
                    </a:p>
                  </a:txBody>
                  <a:tcPr marL="68575" marR="68575" marT="0" marB="0"/>
                </a:tc>
                <a:tc>
                  <a:txBody>
                    <a:bodyPr/>
                    <a:lstStyle/>
                    <a:p>
                      <a:pPr>
                        <a:lnSpc>
                          <a:spcPct val="115000"/>
                        </a:lnSpc>
                        <a:spcAft>
                          <a:spcPts val="1000"/>
                        </a:spcAft>
                      </a:pPr>
                      <a:r>
                        <a:rPr lang="en-GB" sz="1600" b="1" dirty="0">
                          <a:effectLst/>
                          <a:latin typeface="+mn-lt"/>
                          <a:ea typeface="Times New Roman"/>
                          <a:cs typeface="Times New Roman"/>
                        </a:rPr>
                        <a:t>D.</a:t>
                      </a:r>
                      <a:r>
                        <a:rPr lang="en-GB" sz="1600" dirty="0">
                          <a:effectLst/>
                          <a:latin typeface="+mn-lt"/>
                          <a:ea typeface="Times New Roman"/>
                          <a:cs typeface="Times New Roman"/>
                        </a:rPr>
                        <a:t> the recycling of a student’s own work from other assessments without reference</a:t>
                      </a:r>
                    </a:p>
                    <a:p>
                      <a:pPr>
                        <a:lnSpc>
                          <a:spcPct val="115000"/>
                        </a:lnSpc>
                        <a:spcAft>
                          <a:spcPts val="1000"/>
                        </a:spcAft>
                      </a:pPr>
                      <a:endParaRPr lang="en-GB" sz="5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3"/>
                  </a:ext>
                </a:extLst>
              </a:tr>
              <a:tr h="841241">
                <a:tc>
                  <a:txBody>
                    <a:bodyPr/>
                    <a:lstStyle/>
                    <a:p>
                      <a:pPr>
                        <a:lnSpc>
                          <a:spcPct val="115000"/>
                        </a:lnSpc>
                        <a:spcAft>
                          <a:spcPts val="0"/>
                        </a:spcAft>
                      </a:pPr>
                      <a:r>
                        <a:rPr lang="en-GB" sz="1600" b="1" dirty="0">
                          <a:effectLst/>
                          <a:latin typeface="+mn-lt"/>
                          <a:ea typeface="Times New Roman"/>
                          <a:cs typeface="Times New Roman"/>
                        </a:rPr>
                        <a:t>4.</a:t>
                      </a:r>
                      <a:r>
                        <a:rPr lang="en-GB" sz="1600" dirty="0">
                          <a:effectLst/>
                          <a:latin typeface="+mn-lt"/>
                          <a:ea typeface="Times New Roman"/>
                          <a:cs typeface="Times New Roman"/>
                        </a:rPr>
                        <a:t> Submitting work for which you cannot legitimately claim credit</a:t>
                      </a:r>
                    </a:p>
                  </a:txBody>
                  <a:tcPr marL="68575" marR="68575" marT="0" marB="0"/>
                </a:tc>
                <a:tc>
                  <a:txBody>
                    <a:bodyPr/>
                    <a:lstStyle/>
                    <a:p>
                      <a:pPr>
                        <a:lnSpc>
                          <a:spcPct val="115000"/>
                        </a:lnSpc>
                        <a:spcAft>
                          <a:spcPts val="1000"/>
                        </a:spcAft>
                      </a:pPr>
                      <a:r>
                        <a:rPr lang="en-GB" sz="1600" b="1" dirty="0">
                          <a:effectLst/>
                          <a:latin typeface="+mn-lt"/>
                          <a:ea typeface="Times New Roman"/>
                          <a:cs typeface="Times New Roman"/>
                        </a:rPr>
                        <a:t>F. </a:t>
                      </a:r>
                      <a:r>
                        <a:rPr lang="en-GB" sz="1600" b="0" dirty="0">
                          <a:effectLst/>
                          <a:latin typeface="+mn-lt"/>
                          <a:ea typeface="Times New Roman"/>
                          <a:cs typeface="Times New Roman"/>
                        </a:rPr>
                        <a:t>Use of a </a:t>
                      </a:r>
                      <a:r>
                        <a:rPr lang="en-GB" sz="1600" b="0" dirty="0" err="1">
                          <a:effectLst/>
                          <a:latin typeface="+mn-lt"/>
                          <a:ea typeface="Times New Roman"/>
                          <a:cs typeface="Times New Roman"/>
                        </a:rPr>
                        <a:t>ghostwriting</a:t>
                      </a:r>
                      <a:r>
                        <a:rPr lang="en-GB" sz="1600" b="0" dirty="0">
                          <a:effectLst/>
                          <a:latin typeface="+mn-lt"/>
                          <a:ea typeface="Times New Roman"/>
                          <a:cs typeface="Times New Roman"/>
                        </a:rPr>
                        <a:t> firm or another person to produce work </a:t>
                      </a:r>
                      <a:r>
                        <a:rPr lang="en-GB" sz="1600" dirty="0">
                          <a:effectLst/>
                          <a:latin typeface="+mn-lt"/>
                          <a:ea typeface="Times New Roman"/>
                          <a:cs typeface="Times New Roman"/>
                        </a:rPr>
                        <a:t> </a:t>
                      </a:r>
                    </a:p>
                    <a:p>
                      <a:pPr>
                        <a:lnSpc>
                          <a:spcPct val="115000"/>
                        </a:lnSpc>
                        <a:spcAft>
                          <a:spcPts val="1000"/>
                        </a:spcAft>
                      </a:pPr>
                      <a:endParaRPr lang="en-GB" sz="6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4"/>
                  </a:ext>
                </a:extLst>
              </a:tr>
              <a:tr h="806190">
                <a:tc>
                  <a:txBody>
                    <a:bodyPr/>
                    <a:lstStyle/>
                    <a:p>
                      <a:pPr>
                        <a:lnSpc>
                          <a:spcPct val="115000"/>
                        </a:lnSpc>
                        <a:spcAft>
                          <a:spcPts val="0"/>
                        </a:spcAft>
                      </a:pPr>
                      <a:r>
                        <a:rPr lang="en-GB" sz="1600" b="1" dirty="0">
                          <a:effectLst/>
                          <a:latin typeface="+mn-lt"/>
                          <a:ea typeface="Times New Roman"/>
                          <a:cs typeface="Times New Roman"/>
                        </a:rPr>
                        <a:t>5.</a:t>
                      </a:r>
                      <a:r>
                        <a:rPr lang="en-GB" sz="1600" dirty="0">
                          <a:effectLst/>
                          <a:latin typeface="+mn-lt"/>
                          <a:ea typeface="Times New Roman"/>
                          <a:cs typeface="Times New Roman"/>
                        </a:rPr>
                        <a:t> </a:t>
                      </a:r>
                      <a:r>
                        <a:rPr lang="en-GB" sz="1600" dirty="0" err="1">
                          <a:effectLst/>
                          <a:latin typeface="+mn-lt"/>
                          <a:ea typeface="Times New Roman"/>
                          <a:cs typeface="Times New Roman"/>
                        </a:rPr>
                        <a:t>Patchwriting</a:t>
                      </a:r>
                      <a:endParaRPr lang="en-GB" sz="1600" dirty="0">
                        <a:effectLst/>
                        <a:latin typeface="+mn-lt"/>
                        <a:ea typeface="Times New Roman"/>
                        <a:cs typeface="Times New Roman"/>
                      </a:endParaRPr>
                    </a:p>
                  </a:txBody>
                  <a:tcPr marL="68575" marR="68575" marT="0" marB="0"/>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600" b="1" dirty="0">
                          <a:effectLst/>
                          <a:latin typeface="+mn-lt"/>
                          <a:ea typeface="Times New Roman"/>
                          <a:cs typeface="Times New Roman"/>
                        </a:rPr>
                        <a:t>A. </a:t>
                      </a:r>
                      <a:r>
                        <a:rPr lang="en-GB" sz="1600" dirty="0">
                          <a:effectLst/>
                          <a:latin typeface="+mn-lt"/>
                          <a:ea typeface="Times New Roman"/>
                          <a:cs typeface="Times New Roman"/>
                        </a:rPr>
                        <a:t>the use of sections of verbatim copied text often from a variety of sources, linked together with additional sentences</a:t>
                      </a:r>
                    </a:p>
                    <a:p>
                      <a:pPr>
                        <a:lnSpc>
                          <a:spcPct val="115000"/>
                        </a:lnSpc>
                        <a:spcAft>
                          <a:spcPts val="0"/>
                        </a:spcAft>
                      </a:pPr>
                      <a:endParaRPr lang="en-GB" sz="1400" dirty="0">
                        <a:effectLst/>
                        <a:latin typeface="+mn-lt"/>
                        <a:ea typeface="Times New Roman"/>
                        <a:cs typeface="Times New Roman"/>
                      </a:endParaRPr>
                    </a:p>
                  </a:txBody>
                  <a:tcPr marL="68575" marR="68575" marT="0" marB="0"/>
                </a:tc>
                <a:extLst>
                  <a:ext uri="{0D108BD9-81ED-4DB2-BD59-A6C34878D82A}">
                    <a16:rowId xmlns:a16="http://schemas.microsoft.com/office/drawing/2014/main" val="10005"/>
                  </a:ext>
                </a:extLst>
              </a:tr>
              <a:tr h="560828">
                <a:tc>
                  <a:txBody>
                    <a:bodyPr/>
                    <a:lstStyle/>
                    <a:p>
                      <a:pPr>
                        <a:lnSpc>
                          <a:spcPct val="115000"/>
                        </a:lnSpc>
                        <a:spcAft>
                          <a:spcPts val="0"/>
                        </a:spcAft>
                      </a:pPr>
                      <a:r>
                        <a:rPr lang="en-GB" sz="1600" b="1" dirty="0">
                          <a:effectLst/>
                          <a:latin typeface="+mn-lt"/>
                          <a:ea typeface="Times New Roman"/>
                          <a:cs typeface="Times New Roman"/>
                        </a:rPr>
                        <a:t>6.</a:t>
                      </a:r>
                      <a:r>
                        <a:rPr lang="en-GB" sz="1600" dirty="0">
                          <a:effectLst/>
                          <a:latin typeface="+mn-lt"/>
                          <a:ea typeface="Times New Roman"/>
                          <a:cs typeface="Times New Roman"/>
                        </a:rPr>
                        <a:t> Collusion</a:t>
                      </a:r>
                    </a:p>
                  </a:txBody>
                  <a:tcPr marL="68575" marR="68575" marT="0" marB="0"/>
                </a:tc>
                <a:tc>
                  <a:txBody>
                    <a:bodyPr/>
                    <a:lstStyle/>
                    <a:p>
                      <a:pPr>
                        <a:lnSpc>
                          <a:spcPct val="115000"/>
                        </a:lnSpc>
                        <a:spcAft>
                          <a:spcPts val="0"/>
                        </a:spcAft>
                      </a:pPr>
                      <a:r>
                        <a:rPr lang="en-GB" sz="1600" b="1" dirty="0">
                          <a:effectLst/>
                          <a:latin typeface="+mn-lt"/>
                          <a:ea typeface="Times New Roman"/>
                          <a:cs typeface="Times New Roman"/>
                        </a:rPr>
                        <a:t>E.</a:t>
                      </a:r>
                      <a:r>
                        <a:rPr lang="en-GB" sz="1600" dirty="0">
                          <a:effectLst/>
                          <a:latin typeface="+mn-lt"/>
                          <a:ea typeface="Times New Roman"/>
                          <a:cs typeface="Times New Roman"/>
                        </a:rPr>
                        <a:t> the unauthorised collaboration of students (or others) in a piece of work</a:t>
                      </a:r>
                    </a:p>
                  </a:txBody>
                  <a:tcPr marL="68575" marR="68575" marT="0" marB="0"/>
                </a:tc>
                <a:extLst>
                  <a:ext uri="{0D108BD9-81ED-4DB2-BD59-A6C34878D82A}">
                    <a16:rowId xmlns:a16="http://schemas.microsoft.com/office/drawing/2014/main" val="10006"/>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D7042-732C-1493-0332-7792DE333AC5}"/>
              </a:ext>
            </a:extLst>
          </p:cNvPr>
          <p:cNvSpPr>
            <a:spLocks noGrp="1"/>
          </p:cNvSpPr>
          <p:nvPr>
            <p:ph type="title"/>
          </p:nvPr>
        </p:nvSpPr>
        <p:spPr/>
        <p:txBody>
          <a:bodyPr/>
          <a:lstStyle/>
          <a:p>
            <a:r>
              <a:rPr lang="en-GB" dirty="0"/>
              <a:t>Additional Practice</a:t>
            </a:r>
          </a:p>
        </p:txBody>
      </p:sp>
      <p:sp>
        <p:nvSpPr>
          <p:cNvPr id="3" name="Content Placeholder 2">
            <a:extLst>
              <a:ext uri="{FF2B5EF4-FFF2-40B4-BE49-F238E27FC236}">
                <a16:creationId xmlns:a16="http://schemas.microsoft.com/office/drawing/2014/main" id="{E6F0E146-CA4E-5F2A-D538-22EB4E903D92}"/>
              </a:ext>
            </a:extLst>
          </p:cNvPr>
          <p:cNvSpPr>
            <a:spLocks noGrp="1"/>
          </p:cNvSpPr>
          <p:nvPr>
            <p:ph idx="1"/>
          </p:nvPr>
        </p:nvSpPr>
        <p:spPr/>
        <p:txBody>
          <a:bodyPr/>
          <a:lstStyle/>
          <a:p>
            <a:r>
              <a:rPr lang="en-GB" sz="3200">
                <a:hlinkClick r:id="rId2"/>
              </a:rPr>
              <a:t>https://skillshub.northampton.ac.uk/2013/04/18/harvard-referencing-interactive-tutorial/</a:t>
            </a:r>
            <a:endParaRPr lang="en-GB" sz="3200"/>
          </a:p>
          <a:p>
            <a:endParaRPr lang="en-GB"/>
          </a:p>
        </p:txBody>
      </p:sp>
      <p:sp>
        <p:nvSpPr>
          <p:cNvPr id="4" name="Date Placeholder 3">
            <a:extLst>
              <a:ext uri="{FF2B5EF4-FFF2-40B4-BE49-F238E27FC236}">
                <a16:creationId xmlns:a16="http://schemas.microsoft.com/office/drawing/2014/main" id="{56B62A4A-8ACF-EB8F-7388-B88CB6E10215}"/>
              </a:ext>
            </a:extLst>
          </p:cNvPr>
          <p:cNvSpPr>
            <a:spLocks noGrp="1"/>
          </p:cNvSpPr>
          <p:nvPr>
            <p:ph type="dt" sz="half" idx="10"/>
          </p:nvPr>
        </p:nvSpPr>
        <p:spPr/>
        <p:txBody>
          <a:bodyPr/>
          <a:lstStyle/>
          <a:p>
            <a:pPr>
              <a:defRPr/>
            </a:pPr>
            <a:fld id="{7734DD8D-AE26-4A6C-B780-968F72A0D9BC}" type="datetime1">
              <a:rPr lang="en-GB" smtClean="0"/>
              <a:pPr>
                <a:defRPr/>
              </a:pPr>
              <a:t>08/07/2023</a:t>
            </a:fld>
            <a:endParaRPr lang="en-GB"/>
          </a:p>
        </p:txBody>
      </p:sp>
    </p:spTree>
    <p:extLst>
      <p:ext uri="{BB962C8B-B14F-4D97-AF65-F5344CB8AC3E}">
        <p14:creationId xmlns:p14="http://schemas.microsoft.com/office/powerpoint/2010/main" val="7694879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BD90FC45-A224-48B6-91D0-1B3DBBB46ED9}"/>
              </a:ext>
            </a:extLst>
          </p:cNvPr>
          <p:cNvSpPr>
            <a:spLocks noGrp="1" noChangeArrowheads="1"/>
          </p:cNvSpPr>
          <p:nvPr>
            <p:ph type="title"/>
          </p:nvPr>
        </p:nvSpPr>
        <p:spPr/>
        <p:txBody>
          <a:bodyPr/>
          <a:lstStyle/>
          <a:p>
            <a:r>
              <a:rPr lang="en-GB" altLang="en-US" b="1" dirty="0"/>
              <a:t>Useful links</a:t>
            </a:r>
          </a:p>
        </p:txBody>
      </p:sp>
      <p:sp>
        <p:nvSpPr>
          <p:cNvPr id="41987" name="Content Placeholder 2">
            <a:extLst>
              <a:ext uri="{FF2B5EF4-FFF2-40B4-BE49-F238E27FC236}">
                <a16:creationId xmlns:a16="http://schemas.microsoft.com/office/drawing/2014/main" id="{ABF00259-89CE-4F04-B7CA-B82347E60540}"/>
              </a:ext>
            </a:extLst>
          </p:cNvPr>
          <p:cNvSpPr>
            <a:spLocks noGrp="1" noChangeArrowheads="1"/>
          </p:cNvSpPr>
          <p:nvPr>
            <p:ph idx="1"/>
          </p:nvPr>
        </p:nvSpPr>
        <p:spPr/>
        <p:txBody>
          <a:bodyPr/>
          <a:lstStyle/>
          <a:p>
            <a:pPr eaLnBrk="1" hangingPunct="1"/>
            <a:r>
              <a:rPr lang="en-GB" altLang="en-US" dirty="0">
                <a:hlinkClick r:id="rId2"/>
              </a:rPr>
              <a:t>https://www.uwtsd.ac.uk/library/student-essentials/referencing-handbooks/</a:t>
            </a:r>
            <a:r>
              <a:rPr lang="en-GB" altLang="en-US" dirty="0"/>
              <a:t> </a:t>
            </a:r>
          </a:p>
        </p:txBody>
      </p:sp>
    </p:spTree>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5606</TotalTime>
  <Words>2277</Words>
  <Application>Microsoft Office PowerPoint</Application>
  <PresentationFormat>On-screen Show (4:3)</PresentationFormat>
  <Paragraphs>300</Paragraphs>
  <Slides>36</Slides>
  <Notes>11</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36</vt:i4>
      </vt:variant>
    </vt:vector>
  </HeadingPairs>
  <TitlesOfParts>
    <vt:vector size="44" baseType="lpstr">
      <vt:lpstr>Myriad Pro</vt:lpstr>
      <vt:lpstr>Arial</vt:lpstr>
      <vt:lpstr>Calibri</vt:lpstr>
      <vt:lpstr>Tahoma</vt:lpstr>
      <vt:lpstr>Wingdings</vt:lpstr>
      <vt:lpstr>1_20140311PresentationUWTSDTemplate</vt:lpstr>
      <vt:lpstr>20140311PresentationUWTSDTemplate</vt:lpstr>
      <vt:lpstr>2_20140311PresentationUWTSDTemplate</vt:lpstr>
      <vt:lpstr>PowerPoint Presentation</vt:lpstr>
      <vt:lpstr>Aims of the session</vt:lpstr>
      <vt:lpstr>Discuss </vt:lpstr>
      <vt:lpstr>What is referencing? </vt:lpstr>
      <vt:lpstr>Referencing </vt:lpstr>
      <vt:lpstr>Importance of referencing  </vt:lpstr>
      <vt:lpstr>Avoiding Plagiarism </vt:lpstr>
      <vt:lpstr>How to reference </vt:lpstr>
      <vt:lpstr>How to reference</vt:lpstr>
      <vt:lpstr>In-text citation (short reference)</vt:lpstr>
      <vt:lpstr>Example of an in-text citation from a student’s work </vt:lpstr>
      <vt:lpstr>Using in-text citations – more examples </vt:lpstr>
      <vt:lpstr>Expressions to introduce in-text citation  </vt:lpstr>
      <vt:lpstr>Reference list </vt:lpstr>
      <vt:lpstr>Example of a reference list </vt:lpstr>
      <vt:lpstr>Referencing a book (one author) – full reference</vt:lpstr>
      <vt:lpstr>Referencing an edited book – full reference </vt:lpstr>
      <vt:lpstr>Referencing a journal article – full reference </vt:lpstr>
      <vt:lpstr>Journal articles </vt:lpstr>
      <vt:lpstr>Referencing Quiz </vt:lpstr>
      <vt:lpstr>Referencing</vt:lpstr>
      <vt:lpstr>Referencing</vt:lpstr>
      <vt:lpstr>Referencing</vt:lpstr>
      <vt:lpstr>Referencing</vt:lpstr>
      <vt:lpstr>Referencing</vt:lpstr>
      <vt:lpstr>Referencing</vt:lpstr>
      <vt:lpstr>Referencing </vt:lpstr>
      <vt:lpstr>Activity 1 </vt:lpstr>
      <vt:lpstr>What is plagiarism?</vt:lpstr>
      <vt:lpstr>What is plagiarism?</vt:lpstr>
      <vt:lpstr>What is plagiarism? </vt:lpstr>
      <vt:lpstr>Match the different kinds of academic misconduct to their definitions: </vt:lpstr>
      <vt:lpstr>Review</vt:lpstr>
      <vt:lpstr>ANSWERS: </vt:lpstr>
      <vt:lpstr>Additional Practice</vt:lpstr>
      <vt:lpstr>Useful links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Lizeta Demetriou</cp:lastModifiedBy>
  <cp:revision>376</cp:revision>
  <dcterms:created xsi:type="dcterms:W3CDTF">2012-10-20T16:04:33Z</dcterms:created>
  <dcterms:modified xsi:type="dcterms:W3CDTF">2023-07-08T11:21:01Z</dcterms:modified>
</cp:coreProperties>
</file>