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sldIdLst>
    <p:sldId id="256" r:id="rId2"/>
    <p:sldId id="288" r:id="rId3"/>
    <p:sldId id="289" r:id="rId4"/>
    <p:sldId id="290" r:id="rId5"/>
    <p:sldId id="291" r:id="rId6"/>
    <p:sldId id="292" r:id="rId7"/>
    <p:sldId id="293" r:id="rId8"/>
    <p:sldId id="265" r:id="rId9"/>
    <p:sldId id="294" r:id="rId10"/>
    <p:sldId id="295" r:id="rId11"/>
    <p:sldId id="259" r:id="rId12"/>
    <p:sldId id="257" r:id="rId13"/>
    <p:sldId id="260" r:id="rId14"/>
    <p:sldId id="262" r:id="rId15"/>
    <p:sldId id="263" r:id="rId16"/>
    <p:sldId id="284" r:id="rId17"/>
    <p:sldId id="285" r:id="rId18"/>
    <p:sldId id="283" r:id="rId19"/>
    <p:sldId id="298" r:id="rId20"/>
    <p:sldId id="299" r:id="rId21"/>
    <p:sldId id="300" r:id="rId22"/>
    <p:sldId id="301" r:id="rId23"/>
    <p:sldId id="302" r:id="rId24"/>
    <p:sldId id="277" r:id="rId25"/>
    <p:sldId id="282" r:id="rId26"/>
    <p:sldId id="296"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5" autoAdjust="0"/>
    <p:restoredTop sz="94660"/>
  </p:normalViewPr>
  <p:slideViewPr>
    <p:cSldViewPr snapToGrid="0">
      <p:cViewPr varScale="1">
        <p:scale>
          <a:sx n="70" d="100"/>
          <a:sy n="70" d="100"/>
        </p:scale>
        <p:origin x="65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1097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17848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63025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50684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48369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74786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51903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37939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58212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67964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502842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096801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699761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419030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386120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6298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1/7/2023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12377515"/>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theguardian.com/society/2022/apr/10/the-guardian-view-on-camhs-in-crisis-young-people-need-more-help" TargetMode="External"/><Relationship Id="rId7" Type="http://schemas.openxmlformats.org/officeDocument/2006/relationships/hyperlink" Target="https://digital.nhs.uk/data-and-information/publications/statistical/mental-health-of-children-and-young-people-in-england/2021-follow-up-to-the-2017-survey" TargetMode="External"/><Relationship Id="rId2" Type="http://schemas.openxmlformats.org/officeDocument/2006/relationships/hyperlink" Target="http://www.apa.org/pi/families/children-mental-health.aspx" TargetMode="External"/><Relationship Id="rId1" Type="http://schemas.openxmlformats.org/officeDocument/2006/relationships/slideLayout" Target="../slideLayouts/slideLayout2.xml"/><Relationship Id="rId6" Type="http://schemas.openxmlformats.org/officeDocument/2006/relationships/hyperlink" Target="http://www.nhs.uk/Livewell/mentalhealth/Pages/talkingtochildren.aspx" TargetMode="External"/><Relationship Id="rId5" Type="http://schemas.openxmlformats.org/officeDocument/2006/relationships/hyperlink" Target="https://www.jrf.org.uk/report/poverty-wales-2020" TargetMode="External"/><Relationship Id="rId4" Type="http://schemas.openxmlformats.org/officeDocument/2006/relationships/hyperlink" Target="https://www.gov.uk/government/publications/covid-19-mental-health-and-wellbeing-surveillance-report/7-children-and-young-people"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unicef.org/reports/state-worlds-children-2021" TargetMode="External"/><Relationship Id="rId2" Type="http://schemas.openxmlformats.org/officeDocument/2006/relationships/hyperlink" Target="https://www.ons.gov.uk/peoplepopulationandcommunity/wellbeing/articles/youngpeopleswellbeingandpersonalfinance/2017" TargetMode="External"/><Relationship Id="rId1" Type="http://schemas.openxmlformats.org/officeDocument/2006/relationships/slideLayout" Target="../slideLayouts/slideLayout2.xml"/><Relationship Id="rId4" Type="http://schemas.openxmlformats.org/officeDocument/2006/relationships/hyperlink" Target="https://news.un.org/en/story/2021/10/11021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B9237-3FA0-4C32-94E6-94EBD63FE772}"/>
              </a:ext>
            </a:extLst>
          </p:cNvPr>
          <p:cNvSpPr>
            <a:spLocks noGrp="1"/>
          </p:cNvSpPr>
          <p:nvPr>
            <p:ph type="ctrTitle"/>
          </p:nvPr>
        </p:nvSpPr>
        <p:spPr>
          <a:xfrm>
            <a:off x="2589213" y="1160060"/>
            <a:ext cx="8915399" cy="2332949"/>
          </a:xfrm>
        </p:spPr>
        <p:txBody>
          <a:bodyPr>
            <a:normAutofit fontScale="90000"/>
          </a:bodyPr>
          <a:lstStyle/>
          <a:p>
            <a:br>
              <a:rPr lang="en-GB" dirty="0"/>
            </a:br>
            <a:r>
              <a:rPr lang="en-GB" sz="4900" dirty="0"/>
              <a:t>ECIE5005</a:t>
            </a:r>
            <a:br>
              <a:rPr lang="en-GB" sz="4900" dirty="0"/>
            </a:br>
            <a:r>
              <a:rPr lang="en-GB" sz="4900" dirty="0"/>
              <a:t>Children and Young People’s Mental Health &amp; Well-Being</a:t>
            </a:r>
            <a:br>
              <a:rPr lang="en-GB" sz="4900" dirty="0"/>
            </a:br>
            <a:r>
              <a:rPr lang="en-GB" sz="4900" dirty="0"/>
              <a:t>Lecture 1</a:t>
            </a:r>
          </a:p>
        </p:txBody>
      </p:sp>
      <p:sp>
        <p:nvSpPr>
          <p:cNvPr id="3" name="Subtitle 2">
            <a:extLst>
              <a:ext uri="{FF2B5EF4-FFF2-40B4-BE49-F238E27FC236}">
                <a16:creationId xmlns:a16="http://schemas.microsoft.com/office/drawing/2014/main" id="{119CD072-88D9-4739-B739-5F1CE2F0C256}"/>
              </a:ext>
            </a:extLst>
          </p:cNvPr>
          <p:cNvSpPr>
            <a:spLocks noGrp="1"/>
          </p:cNvSpPr>
          <p:nvPr>
            <p:ph type="subTitle" idx="1"/>
          </p:nvPr>
        </p:nvSpPr>
        <p:spPr>
          <a:xfrm>
            <a:off x="2772093" y="3899555"/>
            <a:ext cx="8915399" cy="1126283"/>
          </a:xfrm>
        </p:spPr>
        <p:txBody>
          <a:bodyPr/>
          <a:lstStyle/>
          <a:p>
            <a:r>
              <a:rPr lang="en-GB" sz="2400" dirty="0">
                <a:solidFill>
                  <a:schemeClr val="tx1"/>
                </a:solidFill>
              </a:rPr>
              <a:t>Sue Ainsworth</a:t>
            </a:r>
          </a:p>
          <a:p>
            <a:r>
              <a:rPr lang="en-GB" sz="2400" dirty="0">
                <a:solidFill>
                  <a:schemeClr val="tx1"/>
                </a:solidFill>
              </a:rPr>
              <a:t>s.ainsworth@uwtsd.ac.uk</a:t>
            </a:r>
            <a:endParaRPr lang="en-GB" dirty="0"/>
          </a:p>
        </p:txBody>
      </p:sp>
    </p:spTree>
    <p:extLst>
      <p:ext uri="{BB962C8B-B14F-4D97-AF65-F5344CB8AC3E}">
        <p14:creationId xmlns:p14="http://schemas.microsoft.com/office/powerpoint/2010/main" val="31501268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067E4-867D-4D23-88E3-2341966A3781}"/>
              </a:ext>
            </a:extLst>
          </p:cNvPr>
          <p:cNvSpPr>
            <a:spLocks noGrp="1"/>
          </p:cNvSpPr>
          <p:nvPr>
            <p:ph type="ctrTitle"/>
          </p:nvPr>
        </p:nvSpPr>
        <p:spPr>
          <a:xfrm>
            <a:off x="684212" y="685799"/>
            <a:ext cx="8001000" cy="942279"/>
          </a:xfrm>
        </p:spPr>
        <p:txBody>
          <a:bodyPr/>
          <a:lstStyle/>
          <a:p>
            <a:r>
              <a:rPr lang="en-GB" dirty="0"/>
              <a:t>Introduction</a:t>
            </a:r>
          </a:p>
        </p:txBody>
      </p:sp>
      <p:sp>
        <p:nvSpPr>
          <p:cNvPr id="3" name="Subtitle 2">
            <a:extLst>
              <a:ext uri="{FF2B5EF4-FFF2-40B4-BE49-F238E27FC236}">
                <a16:creationId xmlns:a16="http://schemas.microsoft.com/office/drawing/2014/main" id="{3A5803C1-A78C-4287-B14B-77ED1F6A49E3}"/>
              </a:ext>
            </a:extLst>
          </p:cNvPr>
          <p:cNvSpPr>
            <a:spLocks noGrp="1"/>
          </p:cNvSpPr>
          <p:nvPr>
            <p:ph type="subTitle" idx="1"/>
          </p:nvPr>
        </p:nvSpPr>
        <p:spPr>
          <a:xfrm>
            <a:off x="684211" y="2419815"/>
            <a:ext cx="8783173" cy="3534936"/>
          </a:xfrm>
        </p:spPr>
        <p:txBody>
          <a:bodyPr>
            <a:normAutofit/>
          </a:bodyPr>
          <a:lstStyle/>
          <a:p>
            <a:r>
              <a:rPr lang="en-GB" b="1" dirty="0"/>
              <a:t>AIM(S)</a:t>
            </a:r>
          </a:p>
          <a:p>
            <a:pPr marL="342900" indent="-342900">
              <a:buFont typeface="Arial" panose="020B0604020202020204" pitchFamily="34" charset="0"/>
              <a:buChar char="•"/>
            </a:pPr>
            <a:r>
              <a:rPr lang="en-GB" dirty="0"/>
              <a:t>To enable students to gain an understanding of children’s mental health and its importance to their well-being in an educational context and beyond.</a:t>
            </a:r>
          </a:p>
          <a:p>
            <a:pPr marL="285750" indent="-285750">
              <a:buFont typeface="Arial" panose="020B0604020202020204" pitchFamily="34" charset="0"/>
              <a:buChar char="•"/>
            </a:pPr>
            <a:r>
              <a:rPr lang="en-GB" dirty="0"/>
              <a:t>To introduce students to a range of strategies and interventions used to improve children’s mental health.</a:t>
            </a:r>
          </a:p>
          <a:p>
            <a:endParaRPr lang="en-GB" dirty="0"/>
          </a:p>
        </p:txBody>
      </p:sp>
    </p:spTree>
    <p:extLst>
      <p:ext uri="{BB962C8B-B14F-4D97-AF65-F5344CB8AC3E}">
        <p14:creationId xmlns:p14="http://schemas.microsoft.com/office/powerpoint/2010/main" val="3223358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67835-88F9-4C9C-9025-BB2B5CCDB383}"/>
              </a:ext>
            </a:extLst>
          </p:cNvPr>
          <p:cNvSpPr>
            <a:spLocks noGrp="1"/>
          </p:cNvSpPr>
          <p:nvPr>
            <p:ph type="title"/>
          </p:nvPr>
        </p:nvSpPr>
        <p:spPr/>
        <p:txBody>
          <a:bodyPr>
            <a:normAutofit/>
          </a:bodyPr>
          <a:lstStyle/>
          <a:p>
            <a:r>
              <a:rPr lang="en-GB" sz="5400" dirty="0"/>
              <a:t>Learning Outcomes</a:t>
            </a:r>
          </a:p>
        </p:txBody>
      </p:sp>
      <p:sp>
        <p:nvSpPr>
          <p:cNvPr id="3" name="Content Placeholder 2">
            <a:extLst>
              <a:ext uri="{FF2B5EF4-FFF2-40B4-BE49-F238E27FC236}">
                <a16:creationId xmlns:a16="http://schemas.microsoft.com/office/drawing/2014/main" id="{A08C0883-25F0-44A7-A1DA-687EC38431F9}"/>
              </a:ext>
            </a:extLst>
          </p:cNvPr>
          <p:cNvSpPr>
            <a:spLocks noGrp="1"/>
          </p:cNvSpPr>
          <p:nvPr>
            <p:ph idx="1"/>
          </p:nvPr>
        </p:nvSpPr>
        <p:spPr/>
        <p:txBody>
          <a:bodyPr>
            <a:normAutofit fontScale="92500" lnSpcReduction="20000"/>
          </a:bodyPr>
          <a:lstStyle/>
          <a:p>
            <a:pPr marL="342900" lvl="0" indent="-342900" algn="just" fontAlgn="base" hangingPunct="0">
              <a:lnSpc>
                <a:spcPct val="115000"/>
              </a:lnSpc>
              <a:spcAft>
                <a:spcPts val="1000"/>
              </a:spcAft>
              <a:buFont typeface="Symbol" panose="05050102010706020507" pitchFamily="18" charset="2"/>
              <a:buChar char=""/>
            </a:pPr>
            <a:r>
              <a:rPr lang="en-US" sz="1900" dirty="0">
                <a:effectLst/>
                <a:ea typeface="Times New Roman" panose="02020603050405020304" pitchFamily="18" charset="0"/>
                <a:cs typeface="Times New Roman" panose="02020603050405020304" pitchFamily="18" charset="0"/>
              </a:rPr>
              <a:t>Demonstrate a critical understanding of the issues affecting children’s wellbeing.</a:t>
            </a:r>
            <a:endParaRPr lang="en-GB" sz="1900" dirty="0">
              <a:effectLst/>
              <a:ea typeface="Calibri" panose="020F0502020204030204" pitchFamily="34" charset="0"/>
              <a:cs typeface="Times New Roman" panose="02020603050405020304" pitchFamily="18" charset="0"/>
            </a:endParaRPr>
          </a:p>
          <a:p>
            <a:pPr marL="342900" lvl="0" indent="-342900" algn="just" fontAlgn="base" hangingPunct="0">
              <a:lnSpc>
                <a:spcPct val="115000"/>
              </a:lnSpc>
              <a:spcAft>
                <a:spcPts val="1000"/>
              </a:spcAft>
              <a:buFont typeface="Symbol" panose="05050102010706020507" pitchFamily="18" charset="2"/>
              <a:buChar char=""/>
            </a:pPr>
            <a:r>
              <a:rPr lang="en-US" sz="1900" dirty="0">
                <a:effectLst/>
                <a:ea typeface="Times New Roman" panose="02020603050405020304" pitchFamily="18" charset="0"/>
                <a:cs typeface="Times New Roman" panose="02020603050405020304" pitchFamily="18" charset="0"/>
              </a:rPr>
              <a:t>demonstrate a critical awareness of the impact of ACEs on wellbeing.</a:t>
            </a:r>
            <a:endParaRPr lang="en-GB" sz="1900" dirty="0">
              <a:effectLst/>
              <a:ea typeface="Calibri" panose="020F0502020204030204" pitchFamily="34" charset="0"/>
              <a:cs typeface="Times New Roman" panose="02020603050405020304" pitchFamily="18" charset="0"/>
            </a:endParaRPr>
          </a:p>
          <a:p>
            <a:pPr marL="342900" lvl="0" indent="-342900" algn="just" fontAlgn="base" hangingPunct="0">
              <a:lnSpc>
                <a:spcPct val="115000"/>
              </a:lnSpc>
              <a:spcAft>
                <a:spcPts val="1000"/>
              </a:spcAft>
              <a:buFont typeface="Symbol" panose="05050102010706020507" pitchFamily="18" charset="2"/>
              <a:buChar char=""/>
            </a:pPr>
            <a:r>
              <a:rPr lang="en-US" sz="1900" dirty="0">
                <a:effectLst/>
                <a:ea typeface="Times New Roman" panose="02020603050405020304" pitchFamily="18" charset="0"/>
                <a:cs typeface="Times New Roman" panose="02020603050405020304" pitchFamily="18" charset="0"/>
              </a:rPr>
              <a:t>Identify appropriate strategies and interventions to improve mental health and wellbeing in children.</a:t>
            </a:r>
            <a:endParaRPr lang="en-GB" sz="1900" dirty="0">
              <a:effectLst/>
              <a:ea typeface="Calibri" panose="020F0502020204030204" pitchFamily="34" charset="0"/>
              <a:cs typeface="Times New Roman" panose="02020603050405020304" pitchFamily="18" charset="0"/>
            </a:endParaRPr>
          </a:p>
          <a:p>
            <a:pPr marL="342900" lvl="0" indent="-342900" algn="just" fontAlgn="base" hangingPunct="0">
              <a:lnSpc>
                <a:spcPct val="115000"/>
              </a:lnSpc>
              <a:spcAft>
                <a:spcPts val="1000"/>
              </a:spcAft>
              <a:buFont typeface="Symbol" panose="05050102010706020507" pitchFamily="18" charset="2"/>
              <a:buChar char=""/>
            </a:pPr>
            <a:r>
              <a:rPr lang="en-US" sz="1900" dirty="0">
                <a:effectLst/>
                <a:ea typeface="Times New Roman" panose="02020603050405020304" pitchFamily="18" charset="0"/>
                <a:cs typeface="Times New Roman" panose="02020603050405020304" pitchFamily="18" charset="0"/>
              </a:rPr>
              <a:t>Critically evaluating how wellbeing is implemented in the New Curriculum for Wales.</a:t>
            </a:r>
            <a:endParaRPr lang="en-GB" sz="1900" dirty="0">
              <a:effectLst/>
              <a:ea typeface="Calibri" panose="020F0502020204030204" pitchFamily="34" charset="0"/>
              <a:cs typeface="Times New Roman" panose="02020603050405020304" pitchFamily="18" charset="0"/>
            </a:endParaRPr>
          </a:p>
          <a:p>
            <a:pPr marL="342900" lvl="0" indent="-342900" algn="just" fontAlgn="base" hangingPunct="0">
              <a:lnSpc>
                <a:spcPct val="115000"/>
              </a:lnSpc>
              <a:spcAft>
                <a:spcPts val="1000"/>
              </a:spcAft>
              <a:buFont typeface="Symbol" panose="05050102010706020507" pitchFamily="18" charset="2"/>
              <a:buChar char=""/>
            </a:pPr>
            <a:r>
              <a:rPr lang="en-US" sz="1900" dirty="0" err="1">
                <a:effectLst/>
                <a:ea typeface="Times New Roman" panose="02020603050405020304" pitchFamily="18" charset="0"/>
                <a:cs typeface="Times New Roman" panose="02020603050405020304" pitchFamily="18" charset="0"/>
              </a:rPr>
              <a:t>Organise</a:t>
            </a:r>
            <a:r>
              <a:rPr lang="en-US" sz="1900" dirty="0">
                <a:effectLst/>
                <a:ea typeface="Times New Roman" panose="02020603050405020304" pitchFamily="18" charset="0"/>
                <a:cs typeface="Times New Roman" panose="02020603050405020304" pitchFamily="18" charset="0"/>
              </a:rPr>
              <a:t> their knowledge and learning through use of a range of information resources and present their work at the appropriate level.</a:t>
            </a:r>
            <a:endParaRPr lang="en-GB" sz="19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247592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63B4A-06E9-4BBA-8B36-B7C064C6F67A}"/>
              </a:ext>
            </a:extLst>
          </p:cNvPr>
          <p:cNvSpPr>
            <a:spLocks noGrp="1"/>
          </p:cNvSpPr>
          <p:nvPr>
            <p:ph type="ctrTitle"/>
          </p:nvPr>
        </p:nvSpPr>
        <p:spPr>
          <a:xfrm>
            <a:off x="684212" y="685800"/>
            <a:ext cx="8001000" cy="1042640"/>
          </a:xfrm>
        </p:spPr>
        <p:txBody>
          <a:bodyPr/>
          <a:lstStyle/>
          <a:p>
            <a:r>
              <a:rPr lang="en-GB" dirty="0"/>
              <a:t>Module Content</a:t>
            </a:r>
          </a:p>
        </p:txBody>
      </p:sp>
      <p:sp>
        <p:nvSpPr>
          <p:cNvPr id="3" name="Subtitle 2">
            <a:extLst>
              <a:ext uri="{FF2B5EF4-FFF2-40B4-BE49-F238E27FC236}">
                <a16:creationId xmlns:a16="http://schemas.microsoft.com/office/drawing/2014/main" id="{708F697C-10A3-4B30-B3CE-044FCDA103C1}"/>
              </a:ext>
            </a:extLst>
          </p:cNvPr>
          <p:cNvSpPr>
            <a:spLocks noGrp="1"/>
          </p:cNvSpPr>
          <p:nvPr>
            <p:ph type="subTitle" idx="1"/>
          </p:nvPr>
        </p:nvSpPr>
        <p:spPr>
          <a:xfrm>
            <a:off x="1906859" y="1906859"/>
            <a:ext cx="8363413" cy="3884341"/>
          </a:xfrm>
        </p:spPr>
        <p:txBody>
          <a:bodyPr>
            <a:normAutofit/>
          </a:bodyPr>
          <a:lstStyle/>
          <a:p>
            <a:pPr marL="285750" indent="-285750">
              <a:buFont typeface="Arial" panose="020B0604020202020204" pitchFamily="34" charset="0"/>
              <a:buChar char="•"/>
            </a:pPr>
            <a:r>
              <a:rPr lang="en-GB" dirty="0"/>
              <a:t>An introduction to the diversity of mental health issues children face, e.g. bullying, low self-esteem, depression, ADHD and ALN.</a:t>
            </a:r>
          </a:p>
          <a:p>
            <a:pPr marL="285750" indent="-285750">
              <a:buFont typeface="Arial" panose="020B0604020202020204" pitchFamily="34" charset="0"/>
              <a:buChar char="•"/>
            </a:pPr>
            <a:r>
              <a:rPr lang="en-GB" dirty="0"/>
              <a:t>An exploration of the effect of poor wellbeing on the challenge of academic achievement and relationships.</a:t>
            </a:r>
          </a:p>
          <a:p>
            <a:pPr marL="285750" indent="-285750">
              <a:buFont typeface="Arial" panose="020B0604020202020204" pitchFamily="34" charset="0"/>
              <a:buChar char="•"/>
            </a:pPr>
            <a:r>
              <a:rPr lang="en-GB" dirty="0"/>
              <a:t>An exploration of the pedagogy of wellbeing.</a:t>
            </a:r>
          </a:p>
          <a:p>
            <a:pPr marL="285750" indent="-285750">
              <a:buFont typeface="Arial" panose="020B0604020202020204" pitchFamily="34" charset="0"/>
              <a:buChar char="•"/>
            </a:pPr>
            <a:r>
              <a:rPr lang="en-GB" dirty="0"/>
              <a:t>An introduction to the role of the practitioners in improving and maintaining wellbeing in children e.g., ELSA, educational psychologists, therapists and counsellors; in times of Covid 19.</a:t>
            </a:r>
          </a:p>
          <a:p>
            <a:pPr marL="285750" indent="-285750">
              <a:buFont typeface="Arial" panose="020B0604020202020204" pitchFamily="34" charset="0"/>
              <a:buChar char="•"/>
            </a:pPr>
            <a:r>
              <a:rPr lang="en-GB" dirty="0"/>
              <a:t>An overview of the ways to raise awareness and improve wellbeing in children, in school land at home.</a:t>
            </a:r>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2849941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4DD51-9E35-44D8-B3B5-710681EB1431}"/>
              </a:ext>
            </a:extLst>
          </p:cNvPr>
          <p:cNvSpPr>
            <a:spLocks noGrp="1"/>
          </p:cNvSpPr>
          <p:nvPr>
            <p:ph type="title"/>
          </p:nvPr>
        </p:nvSpPr>
        <p:spPr/>
        <p:txBody>
          <a:bodyPr/>
          <a:lstStyle/>
          <a:p>
            <a:r>
              <a:rPr lang="en-GB" dirty="0"/>
              <a:t>Assessment :   Essay</a:t>
            </a:r>
          </a:p>
        </p:txBody>
      </p:sp>
      <p:pic>
        <p:nvPicPr>
          <p:cNvPr id="4" name="Content Placeholder 3">
            <a:extLst>
              <a:ext uri="{FF2B5EF4-FFF2-40B4-BE49-F238E27FC236}">
                <a16:creationId xmlns:a16="http://schemas.microsoft.com/office/drawing/2014/main" id="{8775EF93-16BB-4C0D-B164-08CA1CC8231F}"/>
              </a:ext>
            </a:extLst>
          </p:cNvPr>
          <p:cNvPicPr>
            <a:picLocks noGrp="1" noChangeAspect="1"/>
          </p:cNvPicPr>
          <p:nvPr>
            <p:ph sz="half" idx="1"/>
          </p:nvPr>
        </p:nvPicPr>
        <p:blipFill>
          <a:blip r:embed="rId2"/>
          <a:stretch>
            <a:fillRect/>
          </a:stretch>
        </p:blipFill>
        <p:spPr>
          <a:xfrm>
            <a:off x="1653988" y="2125594"/>
            <a:ext cx="2850777" cy="3778250"/>
          </a:xfrm>
          <a:prstGeom prst="rect">
            <a:avLst/>
          </a:prstGeom>
        </p:spPr>
      </p:pic>
      <p:sp>
        <p:nvSpPr>
          <p:cNvPr id="3" name="Content Placeholder 2">
            <a:extLst>
              <a:ext uri="{FF2B5EF4-FFF2-40B4-BE49-F238E27FC236}">
                <a16:creationId xmlns:a16="http://schemas.microsoft.com/office/drawing/2014/main" id="{4C2AC379-6587-4B17-8273-7B1E72B56DFA}"/>
              </a:ext>
            </a:extLst>
          </p:cNvPr>
          <p:cNvSpPr>
            <a:spLocks noGrp="1"/>
          </p:cNvSpPr>
          <p:nvPr>
            <p:ph sz="half" idx="2"/>
          </p:nvPr>
        </p:nvSpPr>
        <p:spPr>
          <a:xfrm>
            <a:off x="5123329" y="2126222"/>
            <a:ext cx="6381282" cy="3777622"/>
          </a:xfrm>
        </p:spPr>
        <p:txBody>
          <a:bodyPr/>
          <a:lstStyle/>
          <a:p>
            <a:r>
              <a:rPr lang="en-GB" b="1" dirty="0">
                <a:solidFill>
                  <a:schemeClr val="tx1"/>
                </a:solidFill>
              </a:rPr>
              <a:t>Essay – 4000 words 100%</a:t>
            </a:r>
          </a:p>
          <a:p>
            <a:r>
              <a:rPr lang="en-GB" b="1" dirty="0">
                <a:solidFill>
                  <a:schemeClr val="tx1"/>
                </a:solidFill>
              </a:rPr>
              <a:t>Essay question:</a:t>
            </a:r>
          </a:p>
          <a:p>
            <a:r>
              <a:rPr lang="en-GB" sz="1800" b="1" dirty="0">
                <a:solidFill>
                  <a:srgbClr val="000000"/>
                </a:solidFill>
                <a:effectLst/>
                <a:latin typeface="Arial" panose="020B0604020202020204" pitchFamily="34" charset="0"/>
                <a:ea typeface="Times New Roman" panose="02020603050405020304" pitchFamily="18" charset="0"/>
              </a:rPr>
              <a:t>Identify and critically </a:t>
            </a:r>
            <a:r>
              <a:rPr lang="en-GB" sz="1800" b="1">
                <a:solidFill>
                  <a:srgbClr val="000000"/>
                </a:solidFill>
                <a:effectLst/>
                <a:latin typeface="Arial" panose="020B0604020202020204" pitchFamily="34" charset="0"/>
                <a:ea typeface="Times New Roman" panose="02020603050405020304" pitchFamily="18" charset="0"/>
              </a:rPr>
              <a:t>explore the </a:t>
            </a:r>
            <a:r>
              <a:rPr lang="en-GB" sz="1800" b="1" dirty="0">
                <a:solidFill>
                  <a:srgbClr val="000000"/>
                </a:solidFill>
                <a:effectLst/>
                <a:latin typeface="Arial" panose="020B0604020202020204" pitchFamily="34" charset="0"/>
                <a:ea typeface="Times New Roman" panose="02020603050405020304" pitchFamily="18" charset="0"/>
              </a:rPr>
              <a:t>issues that can have an impact on the Mental Health and Well-being in children and young people.</a:t>
            </a:r>
          </a:p>
          <a:p>
            <a:endParaRPr lang="en-GB" b="1" dirty="0">
              <a:solidFill>
                <a:srgbClr val="000000"/>
              </a:solidFill>
              <a:latin typeface="Arial" panose="020B0604020202020204" pitchFamily="34" charset="0"/>
              <a:ea typeface="Times New Roman" panose="02020603050405020304" pitchFamily="18" charset="0"/>
            </a:endParaRPr>
          </a:p>
          <a:p>
            <a:r>
              <a:rPr lang="en-GB" sz="1800" b="1" dirty="0">
                <a:solidFill>
                  <a:srgbClr val="000000"/>
                </a:solidFill>
                <a:effectLst/>
                <a:latin typeface="Arial" panose="020B0604020202020204" pitchFamily="34" charset="0"/>
                <a:ea typeface="Times New Roman" panose="02020603050405020304" pitchFamily="18" charset="0"/>
              </a:rPr>
              <a:t>Submission date  </a:t>
            </a:r>
            <a:r>
              <a:rPr lang="en-GB" b="1" dirty="0">
                <a:solidFill>
                  <a:srgbClr val="000000"/>
                </a:solidFill>
                <a:latin typeface="Arial" panose="020B0604020202020204" pitchFamily="34" charset="0"/>
                <a:ea typeface="Times New Roman" panose="02020603050405020304" pitchFamily="18" charset="0"/>
              </a:rPr>
              <a:t>5</a:t>
            </a:r>
            <a:r>
              <a:rPr lang="en-GB" b="1" baseline="30000" dirty="0">
                <a:solidFill>
                  <a:srgbClr val="000000"/>
                </a:solidFill>
                <a:latin typeface="Arial" panose="020B0604020202020204" pitchFamily="34" charset="0"/>
                <a:ea typeface="Times New Roman" panose="02020603050405020304" pitchFamily="18" charset="0"/>
              </a:rPr>
              <a:t>th</a:t>
            </a:r>
            <a:r>
              <a:rPr lang="en-GB" b="1" dirty="0">
                <a:solidFill>
                  <a:srgbClr val="000000"/>
                </a:solidFill>
                <a:latin typeface="Arial" panose="020B0604020202020204" pitchFamily="34" charset="0"/>
                <a:ea typeface="Times New Roman" panose="02020603050405020304" pitchFamily="18" charset="0"/>
              </a:rPr>
              <a:t> March</a:t>
            </a:r>
            <a:r>
              <a:rPr lang="en-GB" sz="1800" b="1" dirty="0">
                <a:solidFill>
                  <a:srgbClr val="000000"/>
                </a:solidFill>
                <a:effectLst/>
                <a:latin typeface="Arial" panose="020B0604020202020204" pitchFamily="34" charset="0"/>
                <a:ea typeface="Times New Roman" panose="02020603050405020304" pitchFamily="18" charset="0"/>
              </a:rPr>
              <a:t> 2023 via Turnitin 23:59</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5" name="Rectangle 4">
            <a:extLst>
              <a:ext uri="{FF2B5EF4-FFF2-40B4-BE49-F238E27FC236}">
                <a16:creationId xmlns:a16="http://schemas.microsoft.com/office/drawing/2014/main" id="{1CFF59A7-DF28-4F00-A8FC-52A52284AE8C}"/>
              </a:ext>
            </a:extLst>
          </p:cNvPr>
          <p:cNvSpPr/>
          <p:nvPr/>
        </p:nvSpPr>
        <p:spPr>
          <a:xfrm>
            <a:off x="4237464" y="2551837"/>
            <a:ext cx="7722222" cy="646331"/>
          </a:xfrm>
          <a:prstGeom prst="rect">
            <a:avLst/>
          </a:prstGeom>
        </p:spPr>
        <p:txBody>
          <a:bodyPr wrap="square">
            <a:spAutoFit/>
          </a:bodyPr>
          <a:lstStyle/>
          <a:p>
            <a:endParaRPr lang="en-GB" dirty="0"/>
          </a:p>
          <a:p>
            <a:endParaRPr lang="en-GB" dirty="0"/>
          </a:p>
        </p:txBody>
      </p:sp>
    </p:spTree>
    <p:extLst>
      <p:ext uri="{BB962C8B-B14F-4D97-AF65-F5344CB8AC3E}">
        <p14:creationId xmlns:p14="http://schemas.microsoft.com/office/powerpoint/2010/main" val="286286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A4359-EF31-4CB3-971A-C1081E9CF2A3}"/>
              </a:ext>
            </a:extLst>
          </p:cNvPr>
          <p:cNvSpPr>
            <a:spLocks noGrp="1"/>
          </p:cNvSpPr>
          <p:nvPr>
            <p:ph type="title"/>
          </p:nvPr>
        </p:nvSpPr>
        <p:spPr/>
        <p:txBody>
          <a:bodyPr/>
          <a:lstStyle/>
          <a:p>
            <a:r>
              <a:rPr lang="en-GB" dirty="0"/>
              <a:t>MARKING CRITERIA</a:t>
            </a:r>
          </a:p>
        </p:txBody>
      </p:sp>
      <p:sp>
        <p:nvSpPr>
          <p:cNvPr id="3" name="Content Placeholder 2">
            <a:extLst>
              <a:ext uri="{FF2B5EF4-FFF2-40B4-BE49-F238E27FC236}">
                <a16:creationId xmlns:a16="http://schemas.microsoft.com/office/drawing/2014/main" id="{310A1668-1112-4484-BDA4-99758BDC5892}"/>
              </a:ext>
            </a:extLst>
          </p:cNvPr>
          <p:cNvSpPr>
            <a:spLocks noGrp="1"/>
          </p:cNvSpPr>
          <p:nvPr>
            <p:ph idx="1"/>
          </p:nvPr>
        </p:nvSpPr>
        <p:spPr>
          <a:xfrm>
            <a:off x="2589212" y="1694985"/>
            <a:ext cx="8915400" cy="4216237"/>
          </a:xfrm>
        </p:spPr>
        <p:txBody>
          <a:bodyPr>
            <a:normAutofit/>
          </a:bodyPr>
          <a:lstStyle/>
          <a:p>
            <a:r>
              <a:rPr lang="en-GB" sz="1600" b="1" dirty="0"/>
              <a:t>Specific</a:t>
            </a:r>
          </a:p>
          <a:p>
            <a:r>
              <a:rPr lang="en-GB" sz="1700" dirty="0"/>
              <a:t>Demonstrate a critical understanding of the mental health issues children face </a:t>
            </a:r>
          </a:p>
          <a:p>
            <a:r>
              <a:rPr lang="en-GB" sz="1700" dirty="0"/>
              <a:t>Demonstrate a critical awareness of the importance of children’s poor mental health and its impact on their well-being, home and school life</a:t>
            </a:r>
          </a:p>
          <a:p>
            <a:r>
              <a:rPr lang="en-GB" sz="1600" dirty="0"/>
              <a:t>Identify current issues that can have an effect on mental health and wellbeing in children and young people</a:t>
            </a:r>
          </a:p>
          <a:p>
            <a:r>
              <a:rPr lang="en-GB" sz="1700" dirty="0"/>
              <a:t>Identify appropriate solutions, strategies and interventions to improve mental health and wellbeing in children</a:t>
            </a:r>
          </a:p>
          <a:p>
            <a:pPr marL="0" indent="0">
              <a:buNone/>
            </a:pPr>
            <a:endParaRPr lang="en-GB" sz="1700" dirty="0"/>
          </a:p>
          <a:p>
            <a:endParaRPr lang="en-GB" dirty="0"/>
          </a:p>
        </p:txBody>
      </p:sp>
    </p:spTree>
    <p:extLst>
      <p:ext uri="{BB962C8B-B14F-4D97-AF65-F5344CB8AC3E}">
        <p14:creationId xmlns:p14="http://schemas.microsoft.com/office/powerpoint/2010/main" val="2942785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14841-0F0B-4C6B-B4BB-7C927A9CCF34}"/>
              </a:ext>
            </a:extLst>
          </p:cNvPr>
          <p:cNvSpPr>
            <a:spLocks noGrp="1"/>
          </p:cNvSpPr>
          <p:nvPr>
            <p:ph type="title"/>
          </p:nvPr>
        </p:nvSpPr>
        <p:spPr/>
        <p:txBody>
          <a:bodyPr/>
          <a:lstStyle/>
          <a:p>
            <a:r>
              <a:rPr lang="en-GB" dirty="0"/>
              <a:t>Assignment  Guidance</a:t>
            </a:r>
          </a:p>
        </p:txBody>
      </p:sp>
      <p:sp>
        <p:nvSpPr>
          <p:cNvPr id="3" name="Content Placeholder 2">
            <a:extLst>
              <a:ext uri="{FF2B5EF4-FFF2-40B4-BE49-F238E27FC236}">
                <a16:creationId xmlns:a16="http://schemas.microsoft.com/office/drawing/2014/main" id="{1BC4C91F-E60A-4227-B531-80D250A26F51}"/>
              </a:ext>
            </a:extLst>
          </p:cNvPr>
          <p:cNvSpPr>
            <a:spLocks noGrp="1"/>
          </p:cNvSpPr>
          <p:nvPr>
            <p:ph idx="1"/>
          </p:nvPr>
        </p:nvSpPr>
        <p:spPr/>
        <p:txBody>
          <a:bodyPr>
            <a:normAutofit fontScale="92500" lnSpcReduction="10000"/>
          </a:bodyPr>
          <a:lstStyle/>
          <a:p>
            <a:r>
              <a:rPr lang="en-GB" dirty="0"/>
              <a:t>Introduction: How are you going to tackle the question? What theories and policies will you use? Maybe a quote?</a:t>
            </a:r>
          </a:p>
          <a:p>
            <a:r>
              <a:rPr lang="en-GB" dirty="0"/>
              <a:t>What is mental health? What is well-being?</a:t>
            </a:r>
          </a:p>
          <a:p>
            <a:r>
              <a:rPr lang="en-GB" dirty="0"/>
              <a:t>What are the mental health issues you have chosen to focus on? How do they affect wellbeing, home and school life? </a:t>
            </a:r>
          </a:p>
          <a:p>
            <a:r>
              <a:rPr lang="en-GB" dirty="0"/>
              <a:t>Focus on the role that schools can play. Link any solutions, strategies and        interventions to policy and support with theories. </a:t>
            </a:r>
          </a:p>
          <a:p>
            <a:r>
              <a:rPr lang="en-GB" sz="1800" dirty="0"/>
              <a:t>Identify any current issues that can have an effect on mental health and wellbeing in children and young people</a:t>
            </a:r>
          </a:p>
          <a:p>
            <a:r>
              <a:rPr lang="en-GB" dirty="0"/>
              <a:t>Make it flow! Think of transition from paragraph to paragraph! </a:t>
            </a:r>
          </a:p>
          <a:p>
            <a:r>
              <a:rPr lang="en-GB" dirty="0"/>
              <a:t>Conclusion. What have you found? Take key findings from your research, what works and why?</a:t>
            </a:r>
          </a:p>
          <a:p>
            <a:endParaRPr lang="en-GB" dirty="0"/>
          </a:p>
        </p:txBody>
      </p:sp>
    </p:spTree>
    <p:extLst>
      <p:ext uri="{BB962C8B-B14F-4D97-AF65-F5344CB8AC3E}">
        <p14:creationId xmlns:p14="http://schemas.microsoft.com/office/powerpoint/2010/main" val="21013895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C7847-B641-4805-BC24-9A423C23305A}"/>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7FDC1816-574F-430E-9F64-E765EBFBFFE1}"/>
              </a:ext>
            </a:extLst>
          </p:cNvPr>
          <p:cNvPicPr>
            <a:picLocks noGrp="1" noChangeAspect="1"/>
          </p:cNvPicPr>
          <p:nvPr>
            <p:ph idx="1"/>
          </p:nvPr>
        </p:nvPicPr>
        <p:blipFill>
          <a:blip r:embed="rId2"/>
          <a:stretch>
            <a:fillRect/>
          </a:stretch>
        </p:blipFill>
        <p:spPr>
          <a:xfrm>
            <a:off x="1215484" y="1349298"/>
            <a:ext cx="4047892" cy="4471639"/>
          </a:xfrm>
          <a:prstGeom prst="rect">
            <a:avLst/>
          </a:prstGeom>
        </p:spPr>
      </p:pic>
      <p:sp>
        <p:nvSpPr>
          <p:cNvPr id="5" name="Rectangle 4">
            <a:extLst>
              <a:ext uri="{FF2B5EF4-FFF2-40B4-BE49-F238E27FC236}">
                <a16:creationId xmlns:a16="http://schemas.microsoft.com/office/drawing/2014/main" id="{45E515BB-C054-41AE-B08F-B5F77B98FBAF}"/>
              </a:ext>
            </a:extLst>
          </p:cNvPr>
          <p:cNvSpPr/>
          <p:nvPr/>
        </p:nvSpPr>
        <p:spPr>
          <a:xfrm>
            <a:off x="7460166" y="2846453"/>
            <a:ext cx="4259767" cy="1631216"/>
          </a:xfrm>
          <a:prstGeom prst="rect">
            <a:avLst/>
          </a:prstGeom>
        </p:spPr>
        <p:txBody>
          <a:bodyPr wrap="square">
            <a:spAutoFit/>
          </a:bodyPr>
          <a:lstStyle/>
          <a:p>
            <a:r>
              <a:rPr lang="en-GB" sz="2000" dirty="0"/>
              <a:t>Easily done.</a:t>
            </a:r>
            <a:br>
              <a:rPr lang="en-GB" sz="2000" dirty="0"/>
            </a:br>
            <a:endParaRPr lang="en-GB" sz="2000" dirty="0"/>
          </a:p>
          <a:p>
            <a:r>
              <a:rPr lang="en-GB" sz="2000" dirty="0"/>
              <a:t>Always go back to the question!</a:t>
            </a:r>
            <a:br>
              <a:rPr lang="en-GB" sz="2000" dirty="0"/>
            </a:br>
            <a:br>
              <a:rPr lang="en-GB" sz="2000" dirty="0"/>
            </a:br>
            <a:r>
              <a:rPr lang="en-GB" sz="2000" dirty="0"/>
              <a:t>And…..</a:t>
            </a:r>
          </a:p>
        </p:txBody>
      </p:sp>
    </p:spTree>
    <p:extLst>
      <p:ext uri="{BB962C8B-B14F-4D97-AF65-F5344CB8AC3E}">
        <p14:creationId xmlns:p14="http://schemas.microsoft.com/office/powerpoint/2010/main" val="22706788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78465-4DD6-453A-86FD-5951A131D776}"/>
              </a:ext>
            </a:extLst>
          </p:cNvPr>
          <p:cNvSpPr>
            <a:spLocks noGrp="1"/>
          </p:cNvSpPr>
          <p:nvPr>
            <p:ph type="title"/>
          </p:nvPr>
        </p:nvSpPr>
        <p:spPr/>
        <p:txBody>
          <a:bodyPr/>
          <a:lstStyle/>
          <a:p>
            <a:r>
              <a:rPr lang="en-GB" dirty="0"/>
              <a:t>Again, think of these criteria for marking!</a:t>
            </a:r>
          </a:p>
        </p:txBody>
      </p:sp>
      <p:sp>
        <p:nvSpPr>
          <p:cNvPr id="3" name="Content Placeholder 2">
            <a:extLst>
              <a:ext uri="{FF2B5EF4-FFF2-40B4-BE49-F238E27FC236}">
                <a16:creationId xmlns:a16="http://schemas.microsoft.com/office/drawing/2014/main" id="{6571EF5E-C626-4E55-84A0-41D7FE99B684}"/>
              </a:ext>
            </a:extLst>
          </p:cNvPr>
          <p:cNvSpPr>
            <a:spLocks noGrp="1"/>
          </p:cNvSpPr>
          <p:nvPr>
            <p:ph idx="1"/>
          </p:nvPr>
        </p:nvSpPr>
        <p:spPr>
          <a:xfrm>
            <a:off x="2589212" y="2133600"/>
            <a:ext cx="8915400" cy="3720790"/>
          </a:xfrm>
        </p:spPr>
        <p:txBody>
          <a:bodyPr/>
          <a:lstStyle/>
          <a:p>
            <a:r>
              <a:rPr lang="en-GB" dirty="0"/>
              <a:t>Demonstrate a critical understanding of the mental health issues children and young people face </a:t>
            </a:r>
          </a:p>
          <a:p>
            <a:r>
              <a:rPr lang="en-GB" dirty="0"/>
              <a:t>Demonstrate a critical awareness of the importance of children’s mental health and its impact on their well-being, home and school life</a:t>
            </a:r>
          </a:p>
          <a:p>
            <a:r>
              <a:rPr lang="en-GB" dirty="0"/>
              <a:t>Identify current issues that can have an effect on mental health and wellbeing in children and young people</a:t>
            </a:r>
          </a:p>
          <a:p>
            <a:r>
              <a:rPr lang="en-GB" dirty="0"/>
              <a:t>Identify appropriate solutions, strategies and interventions to improve mental health and wellbeing in children and young people</a:t>
            </a:r>
          </a:p>
          <a:p>
            <a:endParaRPr lang="en-GB" dirty="0"/>
          </a:p>
        </p:txBody>
      </p:sp>
    </p:spTree>
    <p:extLst>
      <p:ext uri="{BB962C8B-B14F-4D97-AF65-F5344CB8AC3E}">
        <p14:creationId xmlns:p14="http://schemas.microsoft.com/office/powerpoint/2010/main" val="12306630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B0929-044F-83F4-E789-0B3C8A16E77E}"/>
              </a:ext>
            </a:extLst>
          </p:cNvPr>
          <p:cNvSpPr>
            <a:spLocks noGrp="1"/>
          </p:cNvSpPr>
          <p:nvPr>
            <p:ph type="title"/>
          </p:nvPr>
        </p:nvSpPr>
        <p:spPr/>
        <p:txBody>
          <a:bodyPr/>
          <a:lstStyle/>
          <a:p>
            <a:r>
              <a:rPr lang="en-GB" dirty="0"/>
              <a:t>Plan for this module</a:t>
            </a:r>
          </a:p>
        </p:txBody>
      </p:sp>
      <p:sp>
        <p:nvSpPr>
          <p:cNvPr id="3" name="Content Placeholder 2">
            <a:extLst>
              <a:ext uri="{FF2B5EF4-FFF2-40B4-BE49-F238E27FC236}">
                <a16:creationId xmlns:a16="http://schemas.microsoft.com/office/drawing/2014/main" id="{428BB952-B9C9-B936-0D7A-7CB31B8885F6}"/>
              </a:ext>
            </a:extLst>
          </p:cNvPr>
          <p:cNvSpPr>
            <a:spLocks noGrp="1"/>
          </p:cNvSpPr>
          <p:nvPr>
            <p:ph idx="1"/>
          </p:nvPr>
        </p:nvSpPr>
        <p:spPr/>
        <p:txBody>
          <a:bodyPr>
            <a:normAutofit fontScale="92500" lnSpcReduction="10000"/>
          </a:bodyPr>
          <a:lstStyle/>
          <a:p>
            <a:r>
              <a:rPr lang="en-GB" sz="2400" dirty="0"/>
              <a:t>10 &amp;12 January: Issues affecting mental health of children and young people</a:t>
            </a:r>
          </a:p>
          <a:p>
            <a:r>
              <a:rPr lang="en-GB" sz="2400" dirty="0"/>
              <a:t>16 &amp;19 January*: Theories, policies and the Curriculum for Wales</a:t>
            </a:r>
          </a:p>
          <a:p>
            <a:r>
              <a:rPr lang="en-GB" sz="2400" dirty="0"/>
              <a:t>23 &amp; 26 January: Bullying, health conditions and interventions to improve mental health and wellbeing</a:t>
            </a:r>
          </a:p>
          <a:p>
            <a:r>
              <a:rPr lang="en-GB" sz="2400" dirty="0"/>
              <a:t>30 January &amp; 02 February: Draw together module content and review assignment information</a:t>
            </a:r>
          </a:p>
          <a:p>
            <a:pPr marL="0" indent="0">
              <a:buNone/>
            </a:pPr>
            <a:r>
              <a:rPr lang="en-GB" sz="1400" b="1" i="1" dirty="0"/>
              <a:t>*Monkton group: This session will be delivered to </a:t>
            </a:r>
            <a:r>
              <a:rPr lang="en-GB" sz="1400" b="1" i="1" u="sng" dirty="0"/>
              <a:t>both groups together online on Tuesday 16</a:t>
            </a:r>
            <a:r>
              <a:rPr lang="en-GB" sz="1400" b="1" i="1" u="sng" baseline="30000" dirty="0"/>
              <a:t>th</a:t>
            </a:r>
            <a:r>
              <a:rPr lang="en-GB" sz="1400" b="1" i="1" u="sng" dirty="0"/>
              <a:t> January </a:t>
            </a:r>
            <a:r>
              <a:rPr lang="en-GB" sz="1400" b="1" i="1" dirty="0"/>
              <a:t>(you have Teams access and a link to the Swansea online sessions). It will also be recorded and uploaded for you to access at your convenience. </a:t>
            </a:r>
            <a:r>
              <a:rPr lang="en-GB" sz="1400" b="1" i="1" u="sng" dirty="0"/>
              <a:t>There will not be a session on Thursday 19</a:t>
            </a:r>
            <a:r>
              <a:rPr lang="en-GB" sz="1400" b="1" i="1" u="sng" baseline="30000" dirty="0"/>
              <a:t>th</a:t>
            </a:r>
            <a:r>
              <a:rPr lang="en-GB" sz="1400" b="1" i="1" u="sng" dirty="0"/>
              <a:t> January</a:t>
            </a:r>
            <a:r>
              <a:rPr lang="en-GB" sz="1400" b="1" i="1" dirty="0"/>
              <a:t>.</a:t>
            </a:r>
          </a:p>
          <a:p>
            <a:pPr marL="0" indent="0">
              <a:buNone/>
            </a:pPr>
            <a:endParaRPr lang="en-GB" sz="2400" dirty="0"/>
          </a:p>
        </p:txBody>
      </p:sp>
    </p:spTree>
    <p:extLst>
      <p:ext uri="{BB962C8B-B14F-4D97-AF65-F5344CB8AC3E}">
        <p14:creationId xmlns:p14="http://schemas.microsoft.com/office/powerpoint/2010/main" val="4037237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F2DAA-450B-4613-A116-B1C2F629021D}"/>
              </a:ext>
            </a:extLst>
          </p:cNvPr>
          <p:cNvSpPr>
            <a:spLocks noGrp="1"/>
          </p:cNvSpPr>
          <p:nvPr>
            <p:ph type="title"/>
          </p:nvPr>
        </p:nvSpPr>
        <p:spPr/>
        <p:txBody>
          <a:bodyPr/>
          <a:lstStyle/>
          <a:p>
            <a:r>
              <a:rPr lang="en-GB" dirty="0"/>
              <a:t>What is mental health? </a:t>
            </a:r>
          </a:p>
        </p:txBody>
      </p:sp>
      <p:sp>
        <p:nvSpPr>
          <p:cNvPr id="3" name="Content Placeholder 2">
            <a:extLst>
              <a:ext uri="{FF2B5EF4-FFF2-40B4-BE49-F238E27FC236}">
                <a16:creationId xmlns:a16="http://schemas.microsoft.com/office/drawing/2014/main" id="{9CA99F45-AD4D-4C31-B43D-72F0ABBE1002}"/>
              </a:ext>
            </a:extLst>
          </p:cNvPr>
          <p:cNvSpPr>
            <a:spLocks noGrp="1"/>
          </p:cNvSpPr>
          <p:nvPr>
            <p:ph idx="1"/>
          </p:nvPr>
        </p:nvSpPr>
        <p:spPr>
          <a:xfrm>
            <a:off x="2589212" y="1360450"/>
            <a:ext cx="8915400" cy="2877014"/>
          </a:xfrm>
        </p:spPr>
        <p:txBody>
          <a:bodyPr>
            <a:normAutofit/>
          </a:bodyPr>
          <a:lstStyle/>
          <a:p>
            <a:r>
              <a:rPr lang="en-GB" sz="2000" dirty="0"/>
              <a:t>Health is the state of complete physical, </a:t>
            </a:r>
            <a:r>
              <a:rPr lang="en-GB" sz="2000" dirty="0">
                <a:solidFill>
                  <a:srgbClr val="FF0000"/>
                </a:solidFill>
              </a:rPr>
              <a:t>mental</a:t>
            </a:r>
            <a:r>
              <a:rPr lang="en-GB" sz="2000" dirty="0"/>
              <a:t> and social well-being and not merely the absence of disease or infirmity</a:t>
            </a:r>
          </a:p>
          <a:p>
            <a:r>
              <a:rPr lang="en-GB" sz="2000" dirty="0"/>
              <a:t>State of well-being whereby individuals recognise their abilities to cope with normal stresses of life, work productively and fruitfully, and make contributions to their communities</a:t>
            </a:r>
          </a:p>
          <a:p>
            <a:r>
              <a:rPr lang="en-GB" sz="2000" dirty="0"/>
              <a:t>Affects ALL OF US! </a:t>
            </a:r>
          </a:p>
          <a:p>
            <a:pPr marL="0" indent="0">
              <a:buNone/>
            </a:pPr>
            <a:r>
              <a:rPr lang="en-GB" sz="2000" dirty="0"/>
              <a:t>World Health Organisation ( 2003 )</a:t>
            </a:r>
          </a:p>
          <a:p>
            <a:endParaRPr lang="en-GB" dirty="0"/>
          </a:p>
        </p:txBody>
      </p:sp>
      <p:pic>
        <p:nvPicPr>
          <p:cNvPr id="4" name="Picture 3">
            <a:extLst>
              <a:ext uri="{FF2B5EF4-FFF2-40B4-BE49-F238E27FC236}">
                <a16:creationId xmlns:a16="http://schemas.microsoft.com/office/drawing/2014/main" id="{4D30F517-1A47-4990-A2E7-AAE6CFF2C7DB}"/>
              </a:ext>
            </a:extLst>
          </p:cNvPr>
          <p:cNvPicPr>
            <a:picLocks noChangeAspect="1"/>
          </p:cNvPicPr>
          <p:nvPr/>
        </p:nvPicPr>
        <p:blipFill>
          <a:blip r:embed="rId2"/>
          <a:stretch>
            <a:fillRect/>
          </a:stretch>
        </p:blipFill>
        <p:spPr>
          <a:xfrm>
            <a:off x="8753707" y="3958683"/>
            <a:ext cx="2750905" cy="2899317"/>
          </a:xfrm>
          <a:prstGeom prst="rect">
            <a:avLst/>
          </a:prstGeom>
        </p:spPr>
      </p:pic>
    </p:spTree>
    <p:extLst>
      <p:ext uri="{BB962C8B-B14F-4D97-AF65-F5344CB8AC3E}">
        <p14:creationId xmlns:p14="http://schemas.microsoft.com/office/powerpoint/2010/main" val="3454751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F3D40-9F15-468D-83EB-14FF79ADD859}"/>
              </a:ext>
            </a:extLst>
          </p:cNvPr>
          <p:cNvSpPr>
            <a:spLocks noGrp="1"/>
          </p:cNvSpPr>
          <p:nvPr>
            <p:ph type="title"/>
          </p:nvPr>
        </p:nvSpPr>
        <p:spPr>
          <a:xfrm>
            <a:off x="2592925" y="624110"/>
            <a:ext cx="8911687" cy="747490"/>
          </a:xfrm>
        </p:spPr>
        <p:txBody>
          <a:bodyPr/>
          <a:lstStyle/>
          <a:p>
            <a:r>
              <a:rPr lang="en-GB" dirty="0"/>
              <a:t>What is Mental Health?</a:t>
            </a:r>
          </a:p>
        </p:txBody>
      </p:sp>
      <p:sp>
        <p:nvSpPr>
          <p:cNvPr id="3" name="Content Placeholder 2">
            <a:extLst>
              <a:ext uri="{FF2B5EF4-FFF2-40B4-BE49-F238E27FC236}">
                <a16:creationId xmlns:a16="http://schemas.microsoft.com/office/drawing/2014/main" id="{EB3A5B78-EADE-4701-87D5-4BB8901FB56A}"/>
              </a:ext>
            </a:extLst>
          </p:cNvPr>
          <p:cNvSpPr>
            <a:spLocks noGrp="1"/>
          </p:cNvSpPr>
          <p:nvPr>
            <p:ph idx="1"/>
          </p:nvPr>
        </p:nvSpPr>
        <p:spPr>
          <a:xfrm>
            <a:off x="2589212" y="2133600"/>
            <a:ext cx="8915400" cy="2456688"/>
          </a:xfrm>
        </p:spPr>
        <p:txBody>
          <a:bodyPr>
            <a:normAutofit fontScale="92500" lnSpcReduction="10000"/>
          </a:bodyPr>
          <a:lstStyle/>
          <a:p>
            <a:r>
              <a:rPr lang="en-GB" sz="2000" dirty="0">
                <a:solidFill>
                  <a:schemeClr val="tx1"/>
                </a:solidFill>
              </a:rPr>
              <a:t>Mental health is a level of psychological well-being, or an absence of a mental disorder; it is the "psychological state of someone who is functioning at a satisfactory level of emotional and behavioural adjustment“ (Children’s Society, 2008)</a:t>
            </a:r>
          </a:p>
          <a:p>
            <a:r>
              <a:rPr lang="en-GB" sz="2000" dirty="0">
                <a:solidFill>
                  <a:schemeClr val="tx1"/>
                </a:solidFill>
              </a:rPr>
              <a:t>Related to the promotion of well-being, the prevention of mental disorders, and the treatment and rehabilitation of people affected by mental disorders</a:t>
            </a:r>
          </a:p>
          <a:p>
            <a:pPr marL="109728" indent="0">
              <a:buNone/>
            </a:pPr>
            <a:r>
              <a:rPr lang="en-GB" sz="2000" dirty="0">
                <a:solidFill>
                  <a:schemeClr val="tx1"/>
                </a:solidFill>
              </a:rPr>
              <a:t>   </a:t>
            </a:r>
          </a:p>
          <a:p>
            <a:endParaRPr lang="en-GB" dirty="0"/>
          </a:p>
        </p:txBody>
      </p:sp>
      <p:pic>
        <p:nvPicPr>
          <p:cNvPr id="4" name="Picture 3">
            <a:extLst>
              <a:ext uri="{FF2B5EF4-FFF2-40B4-BE49-F238E27FC236}">
                <a16:creationId xmlns:a16="http://schemas.microsoft.com/office/drawing/2014/main" id="{20EDD388-2EDE-1BF1-1359-F34D973DB1E2}"/>
              </a:ext>
            </a:extLst>
          </p:cNvPr>
          <p:cNvPicPr>
            <a:picLocks noChangeAspect="1"/>
          </p:cNvPicPr>
          <p:nvPr/>
        </p:nvPicPr>
        <p:blipFill>
          <a:blip r:embed="rId2"/>
          <a:stretch>
            <a:fillRect/>
          </a:stretch>
        </p:blipFill>
        <p:spPr>
          <a:xfrm>
            <a:off x="7374971" y="4398181"/>
            <a:ext cx="3309062" cy="1908213"/>
          </a:xfrm>
          <a:prstGeom prst="rect">
            <a:avLst/>
          </a:prstGeom>
        </p:spPr>
      </p:pic>
    </p:spTree>
    <p:extLst>
      <p:ext uri="{BB962C8B-B14F-4D97-AF65-F5344CB8AC3E}">
        <p14:creationId xmlns:p14="http://schemas.microsoft.com/office/powerpoint/2010/main" val="1028136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7D785-A9E2-4EF0-B706-A5C42B1F5199}"/>
              </a:ext>
            </a:extLst>
          </p:cNvPr>
          <p:cNvSpPr>
            <a:spLocks noGrp="1"/>
          </p:cNvSpPr>
          <p:nvPr>
            <p:ph type="title"/>
          </p:nvPr>
        </p:nvSpPr>
        <p:spPr>
          <a:xfrm>
            <a:off x="2592925" y="624110"/>
            <a:ext cx="8911687" cy="1015119"/>
          </a:xfrm>
        </p:spPr>
        <p:txBody>
          <a:bodyPr/>
          <a:lstStyle/>
          <a:p>
            <a:r>
              <a:rPr lang="en-GB" dirty="0"/>
              <a:t>What is children’s wellbeing?</a:t>
            </a:r>
          </a:p>
        </p:txBody>
      </p:sp>
      <p:sp>
        <p:nvSpPr>
          <p:cNvPr id="3" name="Content Placeholder 2">
            <a:extLst>
              <a:ext uri="{FF2B5EF4-FFF2-40B4-BE49-F238E27FC236}">
                <a16:creationId xmlns:a16="http://schemas.microsoft.com/office/drawing/2014/main" id="{6189D508-8611-4EE2-AFA2-F90506364FD5}"/>
              </a:ext>
            </a:extLst>
          </p:cNvPr>
          <p:cNvSpPr>
            <a:spLocks noGrp="1"/>
          </p:cNvSpPr>
          <p:nvPr>
            <p:ph idx="1"/>
          </p:nvPr>
        </p:nvSpPr>
        <p:spPr>
          <a:xfrm>
            <a:off x="2589212" y="2133599"/>
            <a:ext cx="9186476" cy="4534829"/>
          </a:xfrm>
        </p:spPr>
        <p:txBody>
          <a:bodyPr>
            <a:normAutofit/>
          </a:bodyPr>
          <a:lstStyle/>
          <a:p>
            <a:r>
              <a:rPr lang="en-GB" altLang="en-US" sz="3600" dirty="0">
                <a:solidFill>
                  <a:schemeClr val="tx1"/>
                </a:solidFill>
              </a:rPr>
              <a:t>Well-being’ describes the quality of childhoods as they are lived. </a:t>
            </a:r>
          </a:p>
          <a:p>
            <a:r>
              <a:rPr lang="en-GB" altLang="en-US" sz="3600" dirty="0">
                <a:solidFill>
                  <a:schemeClr val="tx1"/>
                </a:solidFill>
              </a:rPr>
              <a:t>Well-being draws on the many different factors which affect children’s lives</a:t>
            </a:r>
          </a:p>
          <a:p>
            <a:endParaRPr lang="en-GB" sz="2000" dirty="0">
              <a:solidFill>
                <a:schemeClr val="tx1"/>
              </a:solidFill>
            </a:endParaRPr>
          </a:p>
          <a:p>
            <a:pPr marL="109728" indent="0" algn="ctr">
              <a:buNone/>
            </a:pPr>
            <a:endParaRPr lang="en-GB" dirty="0">
              <a:solidFill>
                <a:srgbClr val="FF0000"/>
              </a:solidFill>
            </a:endParaRPr>
          </a:p>
          <a:p>
            <a:endParaRPr lang="en-GB" dirty="0"/>
          </a:p>
        </p:txBody>
      </p:sp>
      <p:pic>
        <p:nvPicPr>
          <p:cNvPr id="4" name="Picture 2" descr="C:\Users\Dave\AppData\Local\Microsoft\Windows\INetCache\IE\RPCV6CTU\Communication-Skills[1].jpg">
            <a:extLst>
              <a:ext uri="{FF2B5EF4-FFF2-40B4-BE49-F238E27FC236}">
                <a16:creationId xmlns:a16="http://schemas.microsoft.com/office/drawing/2014/main" id="{BA7A166C-E99E-4C1F-BE24-7076E5F2F0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09771" y="4725712"/>
            <a:ext cx="2094841" cy="19427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05934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4BD19-9B6D-485F-9B39-E318DBA2F5D9}"/>
              </a:ext>
            </a:extLst>
          </p:cNvPr>
          <p:cNvSpPr>
            <a:spLocks noGrp="1"/>
          </p:cNvSpPr>
          <p:nvPr>
            <p:ph type="title"/>
          </p:nvPr>
        </p:nvSpPr>
        <p:spPr/>
        <p:txBody>
          <a:bodyPr/>
          <a:lstStyle/>
          <a:p>
            <a:r>
              <a:rPr lang="en-GB" dirty="0"/>
              <a:t>Why are mental health and wellbeing important?</a:t>
            </a:r>
          </a:p>
        </p:txBody>
      </p:sp>
      <p:sp>
        <p:nvSpPr>
          <p:cNvPr id="3" name="Content Placeholder 2">
            <a:extLst>
              <a:ext uri="{FF2B5EF4-FFF2-40B4-BE49-F238E27FC236}">
                <a16:creationId xmlns:a16="http://schemas.microsoft.com/office/drawing/2014/main" id="{073ACBE0-A761-4492-83D1-085746CC550C}"/>
              </a:ext>
            </a:extLst>
          </p:cNvPr>
          <p:cNvSpPr>
            <a:spLocks noGrp="1"/>
          </p:cNvSpPr>
          <p:nvPr>
            <p:ph idx="1"/>
          </p:nvPr>
        </p:nvSpPr>
        <p:spPr/>
        <p:txBody>
          <a:bodyPr/>
          <a:lstStyle/>
          <a:p>
            <a:pPr>
              <a:defRPr/>
            </a:pPr>
            <a:r>
              <a:rPr lang="en-GB" sz="2000" dirty="0">
                <a:solidFill>
                  <a:schemeClr val="tx1"/>
                </a:solidFill>
              </a:rPr>
              <a:t>Child mental health problems are a strong predictor of adult mental health problems </a:t>
            </a:r>
          </a:p>
          <a:p>
            <a:pPr>
              <a:defRPr/>
            </a:pPr>
            <a:r>
              <a:rPr lang="en-GB" sz="2000" dirty="0">
                <a:solidFill>
                  <a:schemeClr val="tx1"/>
                </a:solidFill>
              </a:rPr>
              <a:t>Mental health problems in young people are associated with educational failure, family disruption, disability, offending and anti-social behaviour</a:t>
            </a:r>
          </a:p>
          <a:p>
            <a:pPr>
              <a:defRPr/>
            </a:pPr>
            <a:r>
              <a:rPr lang="en-GB" sz="2000" dirty="0">
                <a:solidFill>
                  <a:schemeClr val="tx1"/>
                </a:solidFill>
              </a:rPr>
              <a:t>May continue into adult life and affect the next generation </a:t>
            </a:r>
          </a:p>
          <a:p>
            <a:pPr marL="0" indent="0">
              <a:buNone/>
            </a:pPr>
            <a:endParaRPr lang="en-GB" dirty="0"/>
          </a:p>
        </p:txBody>
      </p:sp>
      <p:pic>
        <p:nvPicPr>
          <p:cNvPr id="4" name="Picture 2" descr="C:\Users\Dave\AppData\Local\Microsoft\Windows\INetCache\IE\IWL3BNE3\GROWING_UP[1].jpg">
            <a:extLst>
              <a:ext uri="{FF2B5EF4-FFF2-40B4-BE49-F238E27FC236}">
                <a16:creationId xmlns:a16="http://schemas.microsoft.com/office/drawing/2014/main" id="{80DBF808-4B6E-415E-953E-4DB818AFA2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91944" y="4718632"/>
            <a:ext cx="4933950" cy="1996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83884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B7433-BA94-4902-B1F5-A26ABD8BA979}"/>
              </a:ext>
            </a:extLst>
          </p:cNvPr>
          <p:cNvSpPr>
            <a:spLocks noGrp="1"/>
          </p:cNvSpPr>
          <p:nvPr>
            <p:ph type="title"/>
          </p:nvPr>
        </p:nvSpPr>
        <p:spPr/>
        <p:txBody>
          <a:bodyPr>
            <a:normAutofit/>
          </a:bodyPr>
          <a:lstStyle/>
          <a:p>
            <a:r>
              <a:rPr lang="en-GB" sz="2800" dirty="0"/>
              <a:t>Risk of mental health problems is higher among</a:t>
            </a:r>
          </a:p>
        </p:txBody>
      </p:sp>
      <p:sp>
        <p:nvSpPr>
          <p:cNvPr id="3" name="Content Placeholder 2">
            <a:extLst>
              <a:ext uri="{FF2B5EF4-FFF2-40B4-BE49-F238E27FC236}">
                <a16:creationId xmlns:a16="http://schemas.microsoft.com/office/drawing/2014/main" id="{BB1653DF-BFC4-4FAA-87AB-4E3CDEB56544}"/>
              </a:ext>
            </a:extLst>
          </p:cNvPr>
          <p:cNvSpPr>
            <a:spLocks noGrp="1"/>
          </p:cNvSpPr>
          <p:nvPr>
            <p:ph idx="1"/>
          </p:nvPr>
        </p:nvSpPr>
        <p:spPr>
          <a:xfrm>
            <a:off x="2589212" y="1555845"/>
            <a:ext cx="8915400" cy="4355377"/>
          </a:xfrm>
        </p:spPr>
        <p:txBody>
          <a:bodyPr>
            <a:normAutofit/>
          </a:bodyPr>
          <a:lstStyle/>
          <a:p>
            <a:r>
              <a:rPr lang="en-GB" sz="2000" dirty="0">
                <a:solidFill>
                  <a:schemeClr val="tx1"/>
                </a:solidFill>
              </a:rPr>
              <a:t>The poor</a:t>
            </a:r>
          </a:p>
          <a:p>
            <a:r>
              <a:rPr lang="en-GB" sz="2000" dirty="0">
                <a:solidFill>
                  <a:schemeClr val="tx1"/>
                </a:solidFill>
              </a:rPr>
              <a:t>Homeless</a:t>
            </a:r>
          </a:p>
          <a:p>
            <a:r>
              <a:rPr lang="en-GB" sz="2000" dirty="0">
                <a:solidFill>
                  <a:schemeClr val="tx1"/>
                </a:solidFill>
              </a:rPr>
              <a:t>Unemployed</a:t>
            </a:r>
          </a:p>
          <a:p>
            <a:r>
              <a:rPr lang="en-GB" sz="2000" dirty="0">
                <a:solidFill>
                  <a:schemeClr val="tx1"/>
                </a:solidFill>
              </a:rPr>
              <a:t>Persons with low education </a:t>
            </a:r>
          </a:p>
          <a:p>
            <a:r>
              <a:rPr lang="en-GB" sz="2000" dirty="0">
                <a:solidFill>
                  <a:schemeClr val="tx1"/>
                </a:solidFill>
              </a:rPr>
              <a:t>Victims of violence</a:t>
            </a:r>
          </a:p>
          <a:p>
            <a:r>
              <a:rPr lang="en-GB" sz="2000" dirty="0">
                <a:solidFill>
                  <a:schemeClr val="tx1"/>
                </a:solidFill>
              </a:rPr>
              <a:t>Migrants and refugees</a:t>
            </a:r>
          </a:p>
          <a:p>
            <a:r>
              <a:rPr lang="en-GB" sz="2000" dirty="0">
                <a:solidFill>
                  <a:schemeClr val="tx1"/>
                </a:solidFill>
              </a:rPr>
              <a:t>Indigenous populations</a:t>
            </a:r>
          </a:p>
          <a:p>
            <a:r>
              <a:rPr lang="en-GB" sz="2000" dirty="0">
                <a:solidFill>
                  <a:schemeClr val="tx1"/>
                </a:solidFill>
              </a:rPr>
              <a:t>Abused women and elderly</a:t>
            </a:r>
          </a:p>
          <a:p>
            <a:r>
              <a:rPr lang="en-GB" sz="2000" b="1" u="sng" dirty="0">
                <a:solidFill>
                  <a:schemeClr val="tx1"/>
                </a:solidFill>
              </a:rPr>
              <a:t>Children and adolescents </a:t>
            </a:r>
            <a:r>
              <a:rPr lang="en-GB" sz="2000" b="1" dirty="0">
                <a:solidFill>
                  <a:schemeClr val="tx1"/>
                </a:solidFill>
              </a:rPr>
              <a:t>                                                      </a:t>
            </a:r>
            <a:r>
              <a:rPr lang="en-GB" sz="1300" dirty="0">
                <a:solidFill>
                  <a:schemeClr val="tx1"/>
                </a:solidFill>
              </a:rPr>
              <a:t>(OPCS, 2015)</a:t>
            </a:r>
          </a:p>
          <a:p>
            <a:pPr marL="0" indent="0">
              <a:buNone/>
            </a:pPr>
            <a:endParaRPr lang="en-GB" dirty="0"/>
          </a:p>
        </p:txBody>
      </p:sp>
    </p:spTree>
    <p:extLst>
      <p:ext uri="{BB962C8B-B14F-4D97-AF65-F5344CB8AC3E}">
        <p14:creationId xmlns:p14="http://schemas.microsoft.com/office/powerpoint/2010/main" val="29986094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7AE07-616C-45AB-B157-0C380331BF83}"/>
              </a:ext>
            </a:extLst>
          </p:cNvPr>
          <p:cNvSpPr>
            <a:spLocks noGrp="1"/>
          </p:cNvSpPr>
          <p:nvPr>
            <p:ph type="title"/>
          </p:nvPr>
        </p:nvSpPr>
        <p:spPr/>
        <p:txBody>
          <a:bodyPr/>
          <a:lstStyle/>
          <a:p>
            <a:r>
              <a:rPr lang="en-GB" dirty="0"/>
              <a:t>The high cost of low investment </a:t>
            </a:r>
            <a:br>
              <a:rPr lang="en-GB" b="1" dirty="0"/>
            </a:br>
            <a:endParaRPr lang="en-GB" dirty="0"/>
          </a:p>
        </p:txBody>
      </p:sp>
      <p:sp>
        <p:nvSpPr>
          <p:cNvPr id="3" name="Content Placeholder 2">
            <a:extLst>
              <a:ext uri="{FF2B5EF4-FFF2-40B4-BE49-F238E27FC236}">
                <a16:creationId xmlns:a16="http://schemas.microsoft.com/office/drawing/2014/main" id="{84F44749-EEF7-43CF-89EA-E8F33E918E08}"/>
              </a:ext>
            </a:extLst>
          </p:cNvPr>
          <p:cNvSpPr>
            <a:spLocks noGrp="1"/>
          </p:cNvSpPr>
          <p:nvPr>
            <p:ph idx="1"/>
          </p:nvPr>
        </p:nvSpPr>
        <p:spPr/>
        <p:txBody>
          <a:bodyPr/>
          <a:lstStyle/>
          <a:p>
            <a:r>
              <a:rPr lang="en-GB" sz="2000" dirty="0"/>
              <a:t>Children &amp; Adolescent Mental Health Service (CAMHS) overstretched </a:t>
            </a:r>
            <a:r>
              <a:rPr lang="en-GB" sz="1400" b="0" i="0" dirty="0">
                <a:solidFill>
                  <a:srgbClr val="121212"/>
                </a:solidFill>
                <a:effectLst/>
              </a:rPr>
              <a:t>(Guardian, 2022)</a:t>
            </a:r>
          </a:p>
          <a:p>
            <a:pPr marL="0" indent="0">
              <a:buNone/>
            </a:pPr>
            <a:endParaRPr lang="en-GB" sz="1400" dirty="0"/>
          </a:p>
          <a:p>
            <a:r>
              <a:rPr lang="en-GB" sz="2000" b="0" i="0" dirty="0">
                <a:solidFill>
                  <a:srgbClr val="121212"/>
                </a:solidFill>
                <a:effectLst/>
              </a:rPr>
              <a:t>Government statistics show a 25% increase in the number of young people with a mental health need – from 61,830 in 2019 to 77,390 in 2021 </a:t>
            </a:r>
            <a:r>
              <a:rPr lang="en-GB" sz="1400" b="0" i="0" dirty="0">
                <a:solidFill>
                  <a:srgbClr val="121212"/>
                </a:solidFill>
                <a:effectLst/>
              </a:rPr>
              <a:t>(Guardian, 2022)</a:t>
            </a:r>
          </a:p>
          <a:p>
            <a:pPr marL="0" indent="0">
              <a:buNone/>
            </a:pPr>
            <a:endParaRPr lang="en-GB" sz="1400" dirty="0"/>
          </a:p>
          <a:p>
            <a:r>
              <a:rPr lang="en-GB" sz="2000" dirty="0">
                <a:solidFill>
                  <a:schemeClr val="tx1"/>
                </a:solidFill>
              </a:rPr>
              <a:t>Suicide is the fourth leading cause of death among 15- to 19-year-olds. Every year, almost 46,000 children between the ages of 10 and 19 end their own lives – about 1 every 11 minutes </a:t>
            </a:r>
            <a:r>
              <a:rPr lang="en-GB" sz="1400" dirty="0">
                <a:solidFill>
                  <a:schemeClr val="tx1"/>
                </a:solidFill>
              </a:rPr>
              <a:t>(UNICEF, 2021)</a:t>
            </a:r>
          </a:p>
          <a:p>
            <a:pPr marL="0" indent="0">
              <a:buNone/>
            </a:pPr>
            <a:endParaRPr lang="en-GB" sz="2000" b="1" dirty="0">
              <a:solidFill>
                <a:schemeClr val="tx1"/>
              </a:solidFill>
            </a:endParaRPr>
          </a:p>
        </p:txBody>
      </p:sp>
    </p:spTree>
    <p:extLst>
      <p:ext uri="{BB962C8B-B14F-4D97-AF65-F5344CB8AC3E}">
        <p14:creationId xmlns:p14="http://schemas.microsoft.com/office/powerpoint/2010/main" val="1491313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B7765A-1C1C-4EC4-A3D7-A7E59A999F58}"/>
              </a:ext>
            </a:extLst>
          </p:cNvPr>
          <p:cNvSpPr>
            <a:spLocks noGrp="1"/>
          </p:cNvSpPr>
          <p:nvPr>
            <p:ph type="title"/>
          </p:nvPr>
        </p:nvSpPr>
        <p:spPr/>
        <p:txBody>
          <a:bodyPr/>
          <a:lstStyle/>
          <a:p>
            <a:r>
              <a:rPr lang="en-GB" dirty="0"/>
              <a:t>COVID19</a:t>
            </a:r>
          </a:p>
        </p:txBody>
      </p:sp>
      <p:sp>
        <p:nvSpPr>
          <p:cNvPr id="6" name="Content Placeholder 5">
            <a:extLst>
              <a:ext uri="{FF2B5EF4-FFF2-40B4-BE49-F238E27FC236}">
                <a16:creationId xmlns:a16="http://schemas.microsoft.com/office/drawing/2014/main" id="{3EABF8A5-15E4-4757-8147-5E7C61390336}"/>
              </a:ext>
            </a:extLst>
          </p:cNvPr>
          <p:cNvSpPr>
            <a:spLocks noGrp="1"/>
          </p:cNvSpPr>
          <p:nvPr>
            <p:ph idx="1"/>
          </p:nvPr>
        </p:nvSpPr>
        <p:spPr/>
        <p:txBody>
          <a:bodyPr>
            <a:normAutofit/>
          </a:bodyPr>
          <a:lstStyle/>
          <a:p>
            <a:r>
              <a:rPr lang="en-GB" sz="2000" dirty="0"/>
              <a:t>COVID-19 has taken a toll on the mental health of children and young people, and impacts could be felt for many years to come, UN children’s agency </a:t>
            </a:r>
            <a:r>
              <a:rPr lang="en-GB" sz="1400" dirty="0"/>
              <a:t>(UNICEF, 2021)</a:t>
            </a:r>
          </a:p>
          <a:p>
            <a:pPr marL="0" indent="0">
              <a:buNone/>
            </a:pPr>
            <a:endParaRPr lang="en-GB" sz="1400" dirty="0"/>
          </a:p>
          <a:p>
            <a:pPr marL="0" indent="0">
              <a:buNone/>
            </a:pPr>
            <a:r>
              <a:rPr lang="en-GB" sz="2000" b="1" i="1" dirty="0"/>
              <a:t>“With nationwide lockdowns and pandemic-related movement restrictions, children have spent indelible years of their lives away from family, friends, classrooms, play – key elements of childhood itself,”</a:t>
            </a:r>
            <a:r>
              <a:rPr lang="en-GB" sz="2000" i="1" dirty="0"/>
              <a:t> </a:t>
            </a:r>
          </a:p>
          <a:p>
            <a:pPr marL="0" indent="0">
              <a:buNone/>
            </a:pPr>
            <a:r>
              <a:rPr lang="en-GB" sz="2000" i="1" dirty="0"/>
              <a:t> </a:t>
            </a:r>
            <a:r>
              <a:rPr lang="en-GB" sz="2000" b="1" i="1" dirty="0"/>
              <a:t>“The impact is significant, and it is just the tip of the iceberg. Even before the pandemic, far too many children were burdened under the weight of unaddressed mental health issues.”                         </a:t>
            </a:r>
          </a:p>
          <a:p>
            <a:pPr marL="0" indent="0" algn="r">
              <a:buNone/>
            </a:pPr>
            <a:r>
              <a:rPr lang="en-GB" sz="1400" dirty="0"/>
              <a:t>(United Nations 2021)</a:t>
            </a:r>
          </a:p>
          <a:p>
            <a:endParaRPr lang="en-GB" sz="2000" dirty="0"/>
          </a:p>
        </p:txBody>
      </p:sp>
    </p:spTree>
    <p:extLst>
      <p:ext uri="{BB962C8B-B14F-4D97-AF65-F5344CB8AC3E}">
        <p14:creationId xmlns:p14="http://schemas.microsoft.com/office/powerpoint/2010/main" val="1787993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BB6DB-A1F1-4693-9C7F-EE07E00CAFB3}"/>
              </a:ext>
            </a:extLst>
          </p:cNvPr>
          <p:cNvSpPr>
            <a:spLocks noGrp="1"/>
          </p:cNvSpPr>
          <p:nvPr>
            <p:ph type="title"/>
          </p:nvPr>
        </p:nvSpPr>
        <p:spPr/>
        <p:txBody>
          <a:bodyPr>
            <a:normAutofit fontScale="90000"/>
          </a:bodyPr>
          <a:lstStyle/>
          <a:p>
            <a:r>
              <a:rPr lang="en-GB" dirty="0"/>
              <a:t>Covid-19 and the nation's mental health:</a:t>
            </a:r>
            <a:br>
              <a:rPr lang="en-GB" dirty="0"/>
            </a:br>
            <a:endParaRPr lang="en-GB" dirty="0"/>
          </a:p>
        </p:txBody>
      </p:sp>
      <p:sp>
        <p:nvSpPr>
          <p:cNvPr id="3" name="Content Placeholder 2">
            <a:extLst>
              <a:ext uri="{FF2B5EF4-FFF2-40B4-BE49-F238E27FC236}">
                <a16:creationId xmlns:a16="http://schemas.microsoft.com/office/drawing/2014/main" id="{7A13F834-AE3B-49C8-96D3-BB3580A53B30}"/>
              </a:ext>
            </a:extLst>
          </p:cNvPr>
          <p:cNvSpPr>
            <a:spLocks noGrp="1"/>
          </p:cNvSpPr>
          <p:nvPr>
            <p:ph idx="1"/>
          </p:nvPr>
        </p:nvSpPr>
        <p:spPr/>
        <p:txBody>
          <a:bodyPr>
            <a:normAutofit lnSpcReduction="10000"/>
          </a:bodyPr>
          <a:lstStyle/>
          <a:p>
            <a:r>
              <a:rPr lang="en-GB" sz="2000" dirty="0">
                <a:solidFill>
                  <a:schemeClr val="tx1"/>
                </a:solidFill>
              </a:rPr>
              <a:t>Centre for Mental Health worked with NHS colleagues to build a model based on the best available evidence to forecast how many people may need mental health support as a result of the Covid-19 pandemic.</a:t>
            </a:r>
          </a:p>
          <a:p>
            <a:r>
              <a:rPr lang="en-GB" sz="2000" dirty="0">
                <a:solidFill>
                  <a:schemeClr val="tx1"/>
                </a:solidFill>
              </a:rPr>
              <a:t>Nationally, in England, the model predicts that </a:t>
            </a:r>
            <a:r>
              <a:rPr lang="en-GB" sz="2000" b="1" dirty="0">
                <a:solidFill>
                  <a:schemeClr val="tx1"/>
                </a:solidFill>
              </a:rPr>
              <a:t>up to 10 million people (almost 20% of the population)</a:t>
            </a:r>
            <a:r>
              <a:rPr lang="en-GB" sz="2000" dirty="0">
                <a:solidFill>
                  <a:schemeClr val="tx1"/>
                </a:solidFill>
              </a:rPr>
              <a:t> will need either new or additional mental health support as a direct consequence of the crisis. </a:t>
            </a:r>
          </a:p>
          <a:p>
            <a:r>
              <a:rPr lang="en-GB" sz="2000" dirty="0">
                <a:solidFill>
                  <a:schemeClr val="tx1"/>
                </a:solidFill>
              </a:rPr>
              <a:t>1.5 million of those will be children and young people under 18.</a:t>
            </a:r>
          </a:p>
          <a:p>
            <a:endParaRPr lang="en-GB" sz="2000" dirty="0">
              <a:solidFill>
                <a:schemeClr val="tx1"/>
              </a:solidFill>
            </a:endParaRPr>
          </a:p>
          <a:p>
            <a:pPr marL="0" indent="0" algn="r">
              <a:buNone/>
            </a:pPr>
            <a:r>
              <a:rPr lang="en-GB" sz="1400" dirty="0">
                <a:solidFill>
                  <a:schemeClr val="tx1"/>
                </a:solidFill>
              </a:rPr>
              <a:t>(Centre for Mental Health, 2020)</a:t>
            </a:r>
          </a:p>
          <a:p>
            <a:endParaRPr lang="en-GB" sz="2000" dirty="0">
              <a:solidFill>
                <a:schemeClr val="tx1"/>
              </a:solidFill>
            </a:endParaRPr>
          </a:p>
        </p:txBody>
      </p:sp>
    </p:spTree>
    <p:extLst>
      <p:ext uri="{BB962C8B-B14F-4D97-AF65-F5344CB8AC3E}">
        <p14:creationId xmlns:p14="http://schemas.microsoft.com/office/powerpoint/2010/main" val="35256881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75EA4-3E83-AE38-264C-B04321D66405}"/>
              </a:ext>
            </a:extLst>
          </p:cNvPr>
          <p:cNvSpPr>
            <a:spLocks noGrp="1"/>
          </p:cNvSpPr>
          <p:nvPr>
            <p:ph type="title"/>
          </p:nvPr>
        </p:nvSpPr>
        <p:spPr/>
        <p:txBody>
          <a:bodyPr/>
          <a:lstStyle/>
          <a:p>
            <a:r>
              <a:rPr lang="en-GB" dirty="0"/>
              <a:t>What other issues affect mental health and well-being?</a:t>
            </a:r>
          </a:p>
        </p:txBody>
      </p:sp>
      <p:sp>
        <p:nvSpPr>
          <p:cNvPr id="3" name="Content Placeholder 2">
            <a:extLst>
              <a:ext uri="{FF2B5EF4-FFF2-40B4-BE49-F238E27FC236}">
                <a16:creationId xmlns:a16="http://schemas.microsoft.com/office/drawing/2014/main" id="{E4FD93D9-1DBF-7E88-CDE8-8CD2E72D4D7F}"/>
              </a:ext>
            </a:extLst>
          </p:cNvPr>
          <p:cNvSpPr>
            <a:spLocks noGrp="1"/>
          </p:cNvSpPr>
          <p:nvPr>
            <p:ph idx="1"/>
          </p:nvPr>
        </p:nvSpPr>
        <p:spPr/>
        <p:txBody>
          <a:bodyPr>
            <a:normAutofit/>
          </a:bodyPr>
          <a:lstStyle/>
          <a:p>
            <a:r>
              <a:rPr lang="en-GB" sz="2800" dirty="0"/>
              <a:t>Environment</a:t>
            </a:r>
          </a:p>
          <a:p>
            <a:r>
              <a:rPr lang="en-GB" sz="2800" dirty="0"/>
              <a:t>Stress</a:t>
            </a:r>
          </a:p>
          <a:p>
            <a:r>
              <a:rPr lang="en-GB" sz="2800" dirty="0"/>
              <a:t>Family circumstances</a:t>
            </a:r>
          </a:p>
          <a:p>
            <a:r>
              <a:rPr lang="en-GB" sz="2800" dirty="0"/>
              <a:t>Traumatic events</a:t>
            </a:r>
          </a:p>
          <a:p>
            <a:pPr marL="0" indent="0">
              <a:buNone/>
            </a:pPr>
            <a:endParaRPr lang="en-GB" sz="2800" dirty="0"/>
          </a:p>
          <a:p>
            <a:pPr marL="0" indent="0">
              <a:buNone/>
            </a:pPr>
            <a:r>
              <a:rPr lang="en-GB" sz="2800" dirty="0"/>
              <a:t>Let’s add specific issues to this list………………..</a:t>
            </a:r>
          </a:p>
          <a:p>
            <a:endParaRPr lang="en-GB" dirty="0"/>
          </a:p>
        </p:txBody>
      </p:sp>
    </p:spTree>
    <p:extLst>
      <p:ext uri="{BB962C8B-B14F-4D97-AF65-F5344CB8AC3E}">
        <p14:creationId xmlns:p14="http://schemas.microsoft.com/office/powerpoint/2010/main" val="4357006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A0E84-F0CB-896B-3336-66BA4513BFB8}"/>
              </a:ext>
            </a:extLst>
          </p:cNvPr>
          <p:cNvSpPr>
            <a:spLocks noGrp="1"/>
          </p:cNvSpPr>
          <p:nvPr>
            <p:ph type="title"/>
          </p:nvPr>
        </p:nvSpPr>
        <p:spPr/>
        <p:txBody>
          <a:bodyPr>
            <a:normAutofit fontScale="90000"/>
          </a:bodyPr>
          <a:lstStyle/>
          <a:p>
            <a:pPr algn="ctr"/>
            <a:r>
              <a:rPr lang="en-GB" sz="3600" dirty="0"/>
              <a:t>Some issues you could choose to focus on for your assignment</a:t>
            </a:r>
            <a:br>
              <a:rPr lang="en-GB" sz="3600" dirty="0"/>
            </a:br>
            <a:endParaRPr lang="en-GB" dirty="0"/>
          </a:p>
        </p:txBody>
      </p:sp>
      <p:sp>
        <p:nvSpPr>
          <p:cNvPr id="3" name="Content Placeholder 2">
            <a:extLst>
              <a:ext uri="{FF2B5EF4-FFF2-40B4-BE49-F238E27FC236}">
                <a16:creationId xmlns:a16="http://schemas.microsoft.com/office/drawing/2014/main" id="{29E3E2E6-BB5A-4E9E-4BB9-6E735E34927D}"/>
              </a:ext>
            </a:extLst>
          </p:cNvPr>
          <p:cNvSpPr>
            <a:spLocks noGrp="1"/>
          </p:cNvSpPr>
          <p:nvPr>
            <p:ph idx="1"/>
          </p:nvPr>
        </p:nvSpPr>
        <p:spPr>
          <a:xfrm>
            <a:off x="2589212" y="2133600"/>
            <a:ext cx="8915400" cy="4100290"/>
          </a:xfrm>
        </p:spPr>
        <p:txBody>
          <a:bodyPr>
            <a:normAutofit/>
          </a:bodyPr>
          <a:lstStyle/>
          <a:p>
            <a:pPr marL="0" indent="0">
              <a:buNone/>
            </a:pPr>
            <a:r>
              <a:rPr lang="en-GB" sz="3600" b="1" u="sng" dirty="0"/>
              <a:t>Environment</a:t>
            </a:r>
          </a:p>
          <a:p>
            <a:r>
              <a:rPr lang="en-GB" sz="3600" dirty="0"/>
              <a:t>Housing and neighbourhood</a:t>
            </a:r>
          </a:p>
          <a:p>
            <a:r>
              <a:rPr lang="en-GB" sz="3600" dirty="0"/>
              <a:t>How children feel and do at school</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7257193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A0E84-F0CB-896B-3336-66BA4513BFB8}"/>
              </a:ext>
            </a:extLst>
          </p:cNvPr>
          <p:cNvSpPr>
            <a:spLocks noGrp="1"/>
          </p:cNvSpPr>
          <p:nvPr>
            <p:ph type="title"/>
          </p:nvPr>
        </p:nvSpPr>
        <p:spPr/>
        <p:txBody>
          <a:bodyPr>
            <a:normAutofit fontScale="90000"/>
          </a:bodyPr>
          <a:lstStyle/>
          <a:p>
            <a:pPr algn="ctr"/>
            <a:r>
              <a:rPr lang="en-GB" sz="3600" dirty="0"/>
              <a:t>Some issues you could choose to focus on for your assignment</a:t>
            </a:r>
            <a:br>
              <a:rPr lang="en-GB" sz="3600" dirty="0"/>
            </a:br>
            <a:endParaRPr lang="en-GB" dirty="0"/>
          </a:p>
        </p:txBody>
      </p:sp>
      <p:sp>
        <p:nvSpPr>
          <p:cNvPr id="3" name="Content Placeholder 2">
            <a:extLst>
              <a:ext uri="{FF2B5EF4-FFF2-40B4-BE49-F238E27FC236}">
                <a16:creationId xmlns:a16="http://schemas.microsoft.com/office/drawing/2014/main" id="{29E3E2E6-BB5A-4E9E-4BB9-6E735E34927D}"/>
              </a:ext>
            </a:extLst>
          </p:cNvPr>
          <p:cNvSpPr>
            <a:spLocks noGrp="1"/>
          </p:cNvSpPr>
          <p:nvPr>
            <p:ph idx="1"/>
          </p:nvPr>
        </p:nvSpPr>
        <p:spPr>
          <a:xfrm>
            <a:off x="2589212" y="2133600"/>
            <a:ext cx="8915400" cy="4100290"/>
          </a:xfrm>
        </p:spPr>
        <p:txBody>
          <a:bodyPr>
            <a:normAutofit fontScale="92500"/>
          </a:bodyPr>
          <a:lstStyle/>
          <a:p>
            <a:pPr marL="0" indent="0">
              <a:buNone/>
            </a:pPr>
            <a:r>
              <a:rPr lang="en-GB" sz="4000" b="1" u="sng" dirty="0"/>
              <a:t>Stress</a:t>
            </a:r>
          </a:p>
          <a:p>
            <a:r>
              <a:rPr lang="en-GB" sz="4000" dirty="0"/>
              <a:t>Impact of social media (e.g. young girls and eating disorders)</a:t>
            </a:r>
          </a:p>
          <a:p>
            <a:r>
              <a:rPr lang="en-GB" sz="4000" dirty="0"/>
              <a:t>LGBTQIA (</a:t>
            </a:r>
            <a:r>
              <a:rPr lang="en-GB" sz="4000" b="0" i="0" dirty="0">
                <a:solidFill>
                  <a:srgbClr val="111111"/>
                </a:solidFill>
                <a:effectLst/>
              </a:rPr>
              <a:t>lesbian, gay, bisexual, transgender, queer (or questioning), intersex, and asexual).</a:t>
            </a:r>
          </a:p>
          <a:p>
            <a:pPr marL="0" indent="0">
              <a:buNone/>
            </a:pPr>
            <a:endParaRPr lang="en-GB" sz="4000"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19047727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A0E84-F0CB-896B-3336-66BA4513BFB8}"/>
              </a:ext>
            </a:extLst>
          </p:cNvPr>
          <p:cNvSpPr>
            <a:spLocks noGrp="1"/>
          </p:cNvSpPr>
          <p:nvPr>
            <p:ph type="title"/>
          </p:nvPr>
        </p:nvSpPr>
        <p:spPr/>
        <p:txBody>
          <a:bodyPr>
            <a:normAutofit fontScale="90000"/>
          </a:bodyPr>
          <a:lstStyle/>
          <a:p>
            <a:pPr algn="ctr"/>
            <a:r>
              <a:rPr lang="en-GB" sz="3600" dirty="0"/>
              <a:t>Some issues you could choose to focus on for your assignment</a:t>
            </a:r>
            <a:br>
              <a:rPr lang="en-GB" sz="3600" dirty="0"/>
            </a:br>
            <a:endParaRPr lang="en-GB" dirty="0"/>
          </a:p>
        </p:txBody>
      </p:sp>
      <p:sp>
        <p:nvSpPr>
          <p:cNvPr id="3" name="Content Placeholder 2">
            <a:extLst>
              <a:ext uri="{FF2B5EF4-FFF2-40B4-BE49-F238E27FC236}">
                <a16:creationId xmlns:a16="http://schemas.microsoft.com/office/drawing/2014/main" id="{29E3E2E6-BB5A-4E9E-4BB9-6E735E34927D}"/>
              </a:ext>
            </a:extLst>
          </p:cNvPr>
          <p:cNvSpPr>
            <a:spLocks noGrp="1"/>
          </p:cNvSpPr>
          <p:nvPr>
            <p:ph idx="1"/>
          </p:nvPr>
        </p:nvSpPr>
        <p:spPr>
          <a:xfrm>
            <a:off x="2589212" y="2133600"/>
            <a:ext cx="8915400" cy="4100290"/>
          </a:xfrm>
        </p:spPr>
        <p:txBody>
          <a:bodyPr>
            <a:normAutofit/>
          </a:bodyPr>
          <a:lstStyle/>
          <a:p>
            <a:pPr marL="0" indent="0">
              <a:buNone/>
            </a:pPr>
            <a:r>
              <a:rPr lang="en-GB" sz="3600" b="1" u="sng" dirty="0"/>
              <a:t>Family circumstances</a:t>
            </a:r>
          </a:p>
          <a:p>
            <a:r>
              <a:rPr lang="en-GB" sz="3600" dirty="0"/>
              <a:t>Low income</a:t>
            </a:r>
          </a:p>
          <a:p>
            <a:r>
              <a:rPr lang="en-GB" sz="3600" dirty="0"/>
              <a:t>Health (physical and mental health of child or member of their family)</a:t>
            </a:r>
          </a:p>
          <a:p>
            <a:r>
              <a:rPr lang="en-GB" sz="3600" dirty="0"/>
              <a:t>Quality of family relationships</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12608352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A0E84-F0CB-896B-3336-66BA4513BFB8}"/>
              </a:ext>
            </a:extLst>
          </p:cNvPr>
          <p:cNvSpPr>
            <a:spLocks noGrp="1"/>
          </p:cNvSpPr>
          <p:nvPr>
            <p:ph type="title"/>
          </p:nvPr>
        </p:nvSpPr>
        <p:spPr/>
        <p:txBody>
          <a:bodyPr>
            <a:normAutofit fontScale="90000"/>
          </a:bodyPr>
          <a:lstStyle/>
          <a:p>
            <a:pPr algn="ctr"/>
            <a:r>
              <a:rPr lang="en-GB" sz="3600" dirty="0"/>
              <a:t>Some issues you could choose to focus on for your assignment</a:t>
            </a:r>
            <a:br>
              <a:rPr lang="en-GB" sz="3600" dirty="0"/>
            </a:br>
            <a:endParaRPr lang="en-GB" dirty="0"/>
          </a:p>
        </p:txBody>
      </p:sp>
      <p:sp>
        <p:nvSpPr>
          <p:cNvPr id="3" name="Content Placeholder 2">
            <a:extLst>
              <a:ext uri="{FF2B5EF4-FFF2-40B4-BE49-F238E27FC236}">
                <a16:creationId xmlns:a16="http://schemas.microsoft.com/office/drawing/2014/main" id="{29E3E2E6-BB5A-4E9E-4BB9-6E735E34927D}"/>
              </a:ext>
            </a:extLst>
          </p:cNvPr>
          <p:cNvSpPr>
            <a:spLocks noGrp="1"/>
          </p:cNvSpPr>
          <p:nvPr>
            <p:ph idx="1"/>
          </p:nvPr>
        </p:nvSpPr>
        <p:spPr>
          <a:xfrm>
            <a:off x="2589212" y="2133600"/>
            <a:ext cx="8915400" cy="4100290"/>
          </a:xfrm>
        </p:spPr>
        <p:txBody>
          <a:bodyPr>
            <a:normAutofit/>
          </a:bodyPr>
          <a:lstStyle/>
          <a:p>
            <a:pPr marL="0" indent="0">
              <a:buNone/>
            </a:pPr>
            <a:r>
              <a:rPr lang="en-GB" sz="4000" b="1" u="sng" dirty="0"/>
              <a:t>Traumatic events</a:t>
            </a:r>
          </a:p>
          <a:p>
            <a:r>
              <a:rPr lang="en-GB" sz="4000" dirty="0"/>
              <a:t>Covid-19</a:t>
            </a:r>
          </a:p>
          <a:p>
            <a:r>
              <a:rPr lang="en-GB" sz="4000" dirty="0"/>
              <a:t>Young refugees (e.g. from Ukraine)</a:t>
            </a:r>
          </a:p>
          <a:p>
            <a:r>
              <a:rPr lang="en-GB" sz="4000" dirty="0"/>
              <a:t>A move, a death, an accident</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11328979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4737B-2269-49A3-9C29-69253FD1A695}"/>
              </a:ext>
            </a:extLst>
          </p:cNvPr>
          <p:cNvSpPr>
            <a:spLocks noGrp="1"/>
          </p:cNvSpPr>
          <p:nvPr>
            <p:ph type="title"/>
          </p:nvPr>
        </p:nvSpPr>
        <p:spPr>
          <a:xfrm>
            <a:off x="2592925" y="300251"/>
            <a:ext cx="8911687" cy="641446"/>
          </a:xfrm>
        </p:spPr>
        <p:txBody>
          <a:bodyPr>
            <a:normAutofit/>
          </a:bodyPr>
          <a:lstStyle/>
          <a:p>
            <a:r>
              <a:rPr lang="en-GB" dirty="0"/>
              <a:t>Mental Health and Well-being</a:t>
            </a:r>
          </a:p>
        </p:txBody>
      </p:sp>
      <p:sp>
        <p:nvSpPr>
          <p:cNvPr id="3" name="Content Placeholder 2">
            <a:extLst>
              <a:ext uri="{FF2B5EF4-FFF2-40B4-BE49-F238E27FC236}">
                <a16:creationId xmlns:a16="http://schemas.microsoft.com/office/drawing/2014/main" id="{F41B8173-C7FC-4A9D-B613-A83216D7FD4A}"/>
              </a:ext>
            </a:extLst>
          </p:cNvPr>
          <p:cNvSpPr>
            <a:spLocks noGrp="1"/>
          </p:cNvSpPr>
          <p:nvPr>
            <p:ph idx="1"/>
          </p:nvPr>
        </p:nvSpPr>
        <p:spPr>
          <a:xfrm>
            <a:off x="1282890" y="1269242"/>
            <a:ext cx="8316185" cy="3507473"/>
          </a:xfrm>
        </p:spPr>
        <p:txBody>
          <a:bodyPr>
            <a:normAutofit fontScale="92500" lnSpcReduction="20000"/>
          </a:bodyPr>
          <a:lstStyle/>
          <a:p>
            <a:r>
              <a:rPr lang="en-GB" sz="2200" dirty="0"/>
              <a:t>An essential part of children's overall health </a:t>
            </a:r>
          </a:p>
          <a:p>
            <a:r>
              <a:rPr lang="en-GB" sz="2200" dirty="0"/>
              <a:t>Has a complex interactive relationship with their physical health and their ability to succeed in school, at work and in society. </a:t>
            </a:r>
          </a:p>
          <a:p>
            <a:r>
              <a:rPr lang="en-GB" sz="2200" dirty="0"/>
              <a:t>Both physical and mental health affect how we think, feel and act on the inside and outside </a:t>
            </a:r>
          </a:p>
          <a:p>
            <a:pPr marL="0" indent="0" algn="r">
              <a:buNone/>
            </a:pPr>
            <a:r>
              <a:rPr lang="en-GB" sz="1500" dirty="0"/>
              <a:t>(APA, 2016)</a:t>
            </a:r>
          </a:p>
          <a:p>
            <a:pPr marL="0" indent="0">
              <a:buNone/>
            </a:pPr>
            <a:r>
              <a:rPr lang="en-GB" dirty="0"/>
              <a:t>‘</a:t>
            </a:r>
            <a:r>
              <a:rPr lang="en-GB" i="1" dirty="0">
                <a:solidFill>
                  <a:srgbClr val="C00000"/>
                </a:solidFill>
              </a:rPr>
              <a:t>All children and youth have the right to happy and healthy lives and deserve access to effective care to prevent or treat any mental health problems that they may develop. However, there is a tremendous amount of unmet need, and health disparities are particularly pronounced for children and youth living in low-income communities, ethnic minority youth or those with special needs.’ APA.2016</a:t>
            </a:r>
          </a:p>
          <a:p>
            <a:pPr marL="0" indent="0">
              <a:buNone/>
            </a:pPr>
            <a:endParaRPr lang="en-GB" dirty="0"/>
          </a:p>
        </p:txBody>
      </p:sp>
      <p:pic>
        <p:nvPicPr>
          <p:cNvPr id="4" name="Picture 3">
            <a:extLst>
              <a:ext uri="{FF2B5EF4-FFF2-40B4-BE49-F238E27FC236}">
                <a16:creationId xmlns:a16="http://schemas.microsoft.com/office/drawing/2014/main" id="{56326BF8-15DE-45B1-ADC4-0F5CBC375503}"/>
              </a:ext>
            </a:extLst>
          </p:cNvPr>
          <p:cNvPicPr>
            <a:picLocks noChangeAspect="1"/>
          </p:cNvPicPr>
          <p:nvPr/>
        </p:nvPicPr>
        <p:blipFill>
          <a:blip r:embed="rId2"/>
          <a:stretch>
            <a:fillRect/>
          </a:stretch>
        </p:blipFill>
        <p:spPr>
          <a:xfrm>
            <a:off x="7720084" y="4531057"/>
            <a:ext cx="4471916" cy="2326943"/>
          </a:xfrm>
          <a:prstGeom prst="rect">
            <a:avLst/>
          </a:prstGeom>
        </p:spPr>
      </p:pic>
      <p:pic>
        <p:nvPicPr>
          <p:cNvPr id="5" name="Picture 4">
            <a:extLst>
              <a:ext uri="{FF2B5EF4-FFF2-40B4-BE49-F238E27FC236}">
                <a16:creationId xmlns:a16="http://schemas.microsoft.com/office/drawing/2014/main" id="{EA7FF1B0-8666-4F6F-908A-893288BAE864}"/>
              </a:ext>
            </a:extLst>
          </p:cNvPr>
          <p:cNvPicPr>
            <a:picLocks noChangeAspect="1"/>
          </p:cNvPicPr>
          <p:nvPr/>
        </p:nvPicPr>
        <p:blipFill>
          <a:blip r:embed="rId3"/>
          <a:stretch>
            <a:fillRect/>
          </a:stretch>
        </p:blipFill>
        <p:spPr>
          <a:xfrm>
            <a:off x="9758149" y="941696"/>
            <a:ext cx="1897039" cy="1815151"/>
          </a:xfrm>
          <a:prstGeom prst="rect">
            <a:avLst/>
          </a:prstGeom>
        </p:spPr>
      </p:pic>
    </p:spTree>
    <p:extLst>
      <p:ext uri="{BB962C8B-B14F-4D97-AF65-F5344CB8AC3E}">
        <p14:creationId xmlns:p14="http://schemas.microsoft.com/office/powerpoint/2010/main" val="9090107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0820A-F96C-4DA7-AF24-7F08716BD3FD}"/>
              </a:ext>
            </a:extLst>
          </p:cNvPr>
          <p:cNvSpPr>
            <a:spLocks noGrp="1"/>
          </p:cNvSpPr>
          <p:nvPr>
            <p:ph type="title"/>
          </p:nvPr>
        </p:nvSpPr>
        <p:spPr>
          <a:xfrm>
            <a:off x="2592925" y="624110"/>
            <a:ext cx="8911687" cy="765778"/>
          </a:xfrm>
        </p:spPr>
        <p:txBody>
          <a:bodyPr/>
          <a:lstStyle/>
          <a:p>
            <a:r>
              <a:rPr lang="en-GB" dirty="0"/>
              <a:t>References</a:t>
            </a:r>
          </a:p>
        </p:txBody>
      </p:sp>
      <p:sp>
        <p:nvSpPr>
          <p:cNvPr id="3" name="Content Placeholder 2">
            <a:extLst>
              <a:ext uri="{FF2B5EF4-FFF2-40B4-BE49-F238E27FC236}">
                <a16:creationId xmlns:a16="http://schemas.microsoft.com/office/drawing/2014/main" id="{6A7FCEDA-5F0E-4391-9C13-DE9B687DE28E}"/>
              </a:ext>
            </a:extLst>
          </p:cNvPr>
          <p:cNvSpPr>
            <a:spLocks noGrp="1"/>
          </p:cNvSpPr>
          <p:nvPr>
            <p:ph idx="1"/>
          </p:nvPr>
        </p:nvSpPr>
        <p:spPr/>
        <p:txBody>
          <a:bodyPr>
            <a:normAutofit fontScale="77500" lnSpcReduction="20000"/>
          </a:bodyPr>
          <a:lstStyle/>
          <a:p>
            <a:pPr marL="0" indent="0">
              <a:buNone/>
            </a:pPr>
            <a:r>
              <a:rPr lang="en-GB" sz="1400" dirty="0"/>
              <a:t>APA (2016) Children's Mental Health, Why Is Children's Mental Health Important? </a:t>
            </a:r>
            <a:r>
              <a:rPr lang="en-GB" sz="1400" dirty="0">
                <a:hlinkClick r:id="rId2"/>
              </a:rPr>
              <a:t>http://www.apa.org/pi/families/children-mental-health.aspx</a:t>
            </a:r>
            <a:r>
              <a:rPr lang="en-GB" sz="1400" dirty="0"/>
              <a:t>  (Accessed 05.01.2023)</a:t>
            </a:r>
          </a:p>
          <a:p>
            <a:pPr marL="0" indent="0">
              <a:buNone/>
            </a:pPr>
            <a:r>
              <a:rPr lang="en-GB" sz="1400" dirty="0"/>
              <a:t>Centre for Mental Health (2020)https://www.centreformentalhealth.org.uk/publications/covid-19-and-nations-mental-health-october-2020 (Accessed 31/10/20)</a:t>
            </a:r>
          </a:p>
          <a:p>
            <a:pPr marL="0" indent="0">
              <a:buNone/>
            </a:pPr>
            <a:r>
              <a:rPr lang="en-GB" sz="1400" dirty="0"/>
              <a:t>Children’s Society (2008) Available at  http://childrenssociety.org.uk/what-we-do/research/initiatives/well-being/background-programme/2008-survey (Accessed 10.01.19) </a:t>
            </a:r>
          </a:p>
          <a:p>
            <a:pPr marL="0" indent="0">
              <a:buNone/>
            </a:pPr>
            <a:r>
              <a:rPr lang="en-GB" sz="1400" dirty="0"/>
              <a:t>Guardian (2022) CAMHS in Crisis. Available at </a:t>
            </a:r>
            <a:r>
              <a:rPr lang="en-GB" sz="1400" dirty="0">
                <a:hlinkClick r:id="rId3"/>
              </a:rPr>
              <a:t>https://www.theguardian.com/society/2022/apr/10/the-guardian-view-on-camhs-in-crisis-young-people-need-more-help</a:t>
            </a:r>
            <a:r>
              <a:rPr lang="en-GB" sz="1400" dirty="0"/>
              <a:t> (Accessed 07.01.2023)</a:t>
            </a:r>
          </a:p>
          <a:p>
            <a:pPr marL="0" indent="0">
              <a:buNone/>
            </a:pPr>
            <a:r>
              <a:rPr lang="en-GB" sz="1400" dirty="0"/>
              <a:t>Gov.UK (2022) Children &amp; Young [People: Covid 19 Mental Health Surveillance Report. Available at </a:t>
            </a:r>
            <a:r>
              <a:rPr lang="en-GB" sz="1400" dirty="0">
                <a:hlinkClick r:id="rId4"/>
              </a:rPr>
              <a:t>https://www.gov.uk/government/publications/covid-19-mental-health-and-wellbeing-surveillance-report/7-children-and-young-people</a:t>
            </a:r>
            <a:r>
              <a:rPr lang="en-GB" sz="1400" dirty="0"/>
              <a:t>  (Accessed 06.01.2023)</a:t>
            </a:r>
          </a:p>
          <a:p>
            <a:pPr marL="0" indent="0">
              <a:buNone/>
            </a:pPr>
            <a:r>
              <a:rPr lang="en-GB" sz="1400" dirty="0"/>
              <a:t>Joseph Rowntree Foundation (2020) Available at </a:t>
            </a:r>
            <a:r>
              <a:rPr lang="en-GB" sz="1400" dirty="0">
                <a:effectLst/>
                <a:hlinkClick r:id="rId5"/>
              </a:rPr>
              <a:t>https://www.jrf.org.uk/report/poverty-wales-2020</a:t>
            </a:r>
            <a:r>
              <a:rPr lang="en-GB" sz="1400" dirty="0">
                <a:effectLst/>
              </a:rPr>
              <a:t>  (Accessed 24/10/21)</a:t>
            </a:r>
          </a:p>
          <a:p>
            <a:pPr marL="0" indent="0">
              <a:buNone/>
            </a:pPr>
            <a:r>
              <a:rPr lang="en-GB" sz="1400" dirty="0"/>
              <a:t>Layard, R and Dunn J (2009) A Good Childhood, London Penguin Books</a:t>
            </a:r>
          </a:p>
          <a:p>
            <a:pPr marL="0" indent="0">
              <a:buNone/>
            </a:pPr>
            <a:r>
              <a:rPr lang="en-GB" sz="1400" dirty="0"/>
              <a:t>NHS Choices (2016) Talking to children about feelings </a:t>
            </a:r>
            <a:r>
              <a:rPr lang="en-GB" sz="1400" dirty="0">
                <a:hlinkClick r:id="rId6"/>
              </a:rPr>
              <a:t>http://www.nhs.uk/Livewell/mentalhealth/Pages/talkingtochildren.aspx</a:t>
            </a:r>
            <a:endParaRPr lang="en-GB" sz="1400" dirty="0"/>
          </a:p>
          <a:p>
            <a:pPr marL="0" indent="0">
              <a:buNone/>
            </a:pPr>
            <a:r>
              <a:rPr lang="en-GB" sz="1400" dirty="0"/>
              <a:t>NHS(2021) </a:t>
            </a:r>
            <a:r>
              <a:rPr lang="en-GB" sz="1400" i="1" dirty="0"/>
              <a:t>Mental health of children and young people in England. Available at </a:t>
            </a:r>
            <a:r>
              <a:rPr lang="en-GB" sz="1400" i="1" dirty="0">
                <a:hlinkClick r:id="rId7"/>
              </a:rPr>
              <a:t>https://digital.nhs.uk/data-and-information/publications/statistical/mental-health-of-children-and-young-people-in-england/2021-follow-up-to-the-2017-survey</a:t>
            </a:r>
            <a:r>
              <a:rPr lang="en-GB" sz="1400" i="1" dirty="0"/>
              <a:t> (Accessed 06.01.2023)</a:t>
            </a:r>
            <a:endParaRPr lang="en-GB" sz="1400" dirty="0"/>
          </a:p>
          <a:p>
            <a:pPr marL="0" indent="0">
              <a:buNone/>
            </a:pPr>
            <a:endParaRPr lang="en-GB" dirty="0"/>
          </a:p>
        </p:txBody>
      </p:sp>
    </p:spTree>
    <p:extLst>
      <p:ext uri="{BB962C8B-B14F-4D97-AF65-F5344CB8AC3E}">
        <p14:creationId xmlns:p14="http://schemas.microsoft.com/office/powerpoint/2010/main" val="23937603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0820A-F96C-4DA7-AF24-7F08716BD3FD}"/>
              </a:ext>
            </a:extLst>
          </p:cNvPr>
          <p:cNvSpPr>
            <a:spLocks noGrp="1"/>
          </p:cNvSpPr>
          <p:nvPr>
            <p:ph type="title"/>
          </p:nvPr>
        </p:nvSpPr>
        <p:spPr>
          <a:xfrm>
            <a:off x="2592925" y="624110"/>
            <a:ext cx="8911687" cy="765778"/>
          </a:xfrm>
        </p:spPr>
        <p:txBody>
          <a:bodyPr/>
          <a:lstStyle/>
          <a:p>
            <a:r>
              <a:rPr lang="en-GB" dirty="0"/>
              <a:t>References</a:t>
            </a:r>
          </a:p>
        </p:txBody>
      </p:sp>
      <p:sp>
        <p:nvSpPr>
          <p:cNvPr id="3" name="Content Placeholder 2">
            <a:extLst>
              <a:ext uri="{FF2B5EF4-FFF2-40B4-BE49-F238E27FC236}">
                <a16:creationId xmlns:a16="http://schemas.microsoft.com/office/drawing/2014/main" id="{6A7FCEDA-5F0E-4391-9C13-DE9B687DE28E}"/>
              </a:ext>
            </a:extLst>
          </p:cNvPr>
          <p:cNvSpPr>
            <a:spLocks noGrp="1"/>
          </p:cNvSpPr>
          <p:nvPr>
            <p:ph idx="1"/>
          </p:nvPr>
        </p:nvSpPr>
        <p:spPr/>
        <p:txBody>
          <a:bodyPr>
            <a:normAutofit/>
          </a:bodyPr>
          <a:lstStyle/>
          <a:p>
            <a:pPr marL="0" indent="0">
              <a:buNone/>
            </a:pPr>
            <a:r>
              <a:rPr lang="en-GB" sz="1400" dirty="0"/>
              <a:t>NSPCC (2016) Anxiety a rising concern in young people contacting Childline https://www.nspcc.org.uk/what-we-do/news-opinion/anxiety-rising-concern-young-people-contacting-childline/</a:t>
            </a:r>
          </a:p>
          <a:p>
            <a:pPr marL="0" indent="0">
              <a:buNone/>
            </a:pPr>
            <a:r>
              <a:rPr lang="en-GB" sz="1400" dirty="0"/>
              <a:t>Office for National Statistics: Insights into children's mental health and well-being (2015) Available at http://backup.ons.gov.uk/2015/10/20/insights-into-childrens-mental-health-and-well-being/ (Accessed 10.01.19)</a:t>
            </a:r>
          </a:p>
          <a:p>
            <a:pPr marL="0" indent="0">
              <a:buNone/>
            </a:pPr>
            <a:r>
              <a:rPr lang="en-GB" sz="1400" dirty="0"/>
              <a:t>Office of National Statistics (2017) Young People’s  Wellbeing </a:t>
            </a:r>
            <a:r>
              <a:rPr lang="en-GB" sz="1400" dirty="0">
                <a:hlinkClick r:id="rId2"/>
              </a:rPr>
              <a:t>https://www.ons.gov.uk/peoplepopulationandcommunity/wellbeing/articles/youngpeopleswellbeingandpersonalfinance/2017</a:t>
            </a:r>
            <a:endParaRPr lang="en-GB" sz="1400" dirty="0"/>
          </a:p>
          <a:p>
            <a:pPr marL="0" indent="0">
              <a:buNone/>
            </a:pPr>
            <a:r>
              <a:rPr lang="en-GB" sz="1400" dirty="0"/>
              <a:t>UNICEF (2021) Covid-19 Available at </a:t>
            </a:r>
            <a:r>
              <a:rPr lang="en-GB" sz="1400" b="1" dirty="0">
                <a:solidFill>
                  <a:schemeClr val="tx1"/>
                </a:solidFill>
                <a:hlinkClick r:id="rId3"/>
              </a:rPr>
              <a:t>https://www.unicef.org/reports/state-worlds-children-2021</a:t>
            </a:r>
            <a:r>
              <a:rPr lang="en-GB" sz="1400" b="1" dirty="0">
                <a:solidFill>
                  <a:schemeClr val="tx1"/>
                </a:solidFill>
              </a:rPr>
              <a:t>  </a:t>
            </a:r>
            <a:r>
              <a:rPr lang="en-GB" sz="1400" dirty="0">
                <a:solidFill>
                  <a:schemeClr val="tx1"/>
                </a:solidFill>
              </a:rPr>
              <a:t>(Accessed 24/10/21)</a:t>
            </a:r>
          </a:p>
          <a:p>
            <a:pPr marL="0" indent="0">
              <a:buNone/>
            </a:pPr>
            <a:r>
              <a:rPr lang="en-GB" sz="1400" dirty="0">
                <a:solidFill>
                  <a:schemeClr val="tx1"/>
                </a:solidFill>
              </a:rPr>
              <a:t>United Nations (2021) Toll of Covid-19 Available at </a:t>
            </a:r>
            <a:r>
              <a:rPr lang="en-GB" sz="1400" dirty="0">
                <a:hlinkClick r:id="rId4"/>
              </a:rPr>
              <a:t>https://news.un.org/en/story/2021/10/1102122</a:t>
            </a:r>
            <a:r>
              <a:rPr lang="en-GB" sz="1400" dirty="0"/>
              <a:t> (Accessed 24/10/21)</a:t>
            </a:r>
          </a:p>
          <a:p>
            <a:pPr marL="0" indent="0">
              <a:buNone/>
            </a:pPr>
            <a:endParaRPr lang="en-GB" dirty="0"/>
          </a:p>
        </p:txBody>
      </p:sp>
    </p:spTree>
    <p:extLst>
      <p:ext uri="{BB962C8B-B14F-4D97-AF65-F5344CB8AC3E}">
        <p14:creationId xmlns:p14="http://schemas.microsoft.com/office/powerpoint/2010/main" val="394912027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0</TotalTime>
  <Words>1972</Words>
  <Application>Microsoft Office PowerPoint</Application>
  <PresentationFormat>Widescreen</PresentationFormat>
  <Paragraphs>149</Paragraphs>
  <Slides>26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Century Gothic</vt:lpstr>
      <vt:lpstr>Symbol</vt:lpstr>
      <vt:lpstr>Times New Roman</vt:lpstr>
      <vt:lpstr>Wingdings 3</vt:lpstr>
      <vt:lpstr>Wisp</vt:lpstr>
      <vt:lpstr> ECIE5005 Children and Young People’s Mental Health &amp; Well-Being Lecture 1</vt:lpstr>
      <vt:lpstr>Introduction</vt:lpstr>
      <vt:lpstr>Learning Outcomes</vt:lpstr>
      <vt:lpstr>Module Content</vt:lpstr>
      <vt:lpstr>Assessment :   Essay</vt:lpstr>
      <vt:lpstr>MARKING CRITERIA</vt:lpstr>
      <vt:lpstr>Assignment  Guidance</vt:lpstr>
      <vt:lpstr>PowerPoint Presentation</vt:lpstr>
      <vt:lpstr>Again, think of these criteria for marking!</vt:lpstr>
      <vt:lpstr>Plan for this module</vt:lpstr>
      <vt:lpstr>What is mental health? </vt:lpstr>
      <vt:lpstr>What is Mental Health?</vt:lpstr>
      <vt:lpstr>What is children’s wellbeing?</vt:lpstr>
      <vt:lpstr>Why are mental health and wellbeing important?</vt:lpstr>
      <vt:lpstr>Risk of mental health problems is higher among</vt:lpstr>
      <vt:lpstr>The high cost of low investment  </vt:lpstr>
      <vt:lpstr>COVID19</vt:lpstr>
      <vt:lpstr>Covid-19 and the nation's mental health: </vt:lpstr>
      <vt:lpstr>What other issues affect mental health and well-being?</vt:lpstr>
      <vt:lpstr>Some issues you could choose to focus on for your assignment </vt:lpstr>
      <vt:lpstr>Some issues you could choose to focus on for your assignment </vt:lpstr>
      <vt:lpstr>Some issues you could choose to focus on for your assignment </vt:lpstr>
      <vt:lpstr>Some issues you could choose to focus on for your assignment </vt:lpstr>
      <vt:lpstr>Mental Health and Well-being</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MENTAL HEALTH AND WELL-BEING?</dc:title>
  <dc:creator>Cindy Hunt</dc:creator>
  <cp:lastModifiedBy>Sue Ainsworth</cp:lastModifiedBy>
  <cp:revision>15</cp:revision>
  <dcterms:created xsi:type="dcterms:W3CDTF">2020-11-02T15:11:43Z</dcterms:created>
  <dcterms:modified xsi:type="dcterms:W3CDTF">2023-01-07T10:03:07Z</dcterms:modified>
</cp:coreProperties>
</file>