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4" r:id="rId2"/>
    <p:sldId id="256" r:id="rId3"/>
    <p:sldId id="268" r:id="rId4"/>
    <p:sldId id="269" r:id="rId5"/>
    <p:sldId id="270" r:id="rId6"/>
    <p:sldId id="261" r:id="rId7"/>
    <p:sldId id="259" r:id="rId8"/>
    <p:sldId id="262" r:id="rId9"/>
    <p:sldId id="271" r:id="rId10"/>
    <p:sldId id="263" r:id="rId11"/>
    <p:sldId id="264" r:id="rId12"/>
    <p:sldId id="265" r:id="rId13"/>
    <p:sldId id="27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067AEB4-26C7-4380-8881-E346935F8079}"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417721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67AEB4-26C7-4380-8881-E346935F8079}"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3989351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67AEB4-26C7-4380-8881-E346935F8079}"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4095012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67AEB4-26C7-4380-8881-E346935F8079}"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1271773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67AEB4-26C7-4380-8881-E346935F8079}" type="datetimeFigureOut">
              <a:rPr lang="en-GB" smtClean="0"/>
              <a:t>19/11/2023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2260371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67AEB4-26C7-4380-8881-E346935F8079}" type="datetimeFigureOut">
              <a:rPr lang="en-GB" smtClean="0"/>
              <a:t>19/11/2023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4104950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67AEB4-26C7-4380-8881-E346935F8079}" type="datetimeFigureOut">
              <a:rPr lang="en-GB" smtClean="0"/>
              <a:t>19/11/2023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2060227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067AEB4-26C7-4380-8881-E346935F8079}"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275421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67AEB4-26C7-4380-8881-E346935F8079}"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1162436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67AEB4-26C7-4380-8881-E346935F8079}"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449233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67AEB4-26C7-4380-8881-E346935F8079}"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22AF70-772E-41FE-A1D2-4F378D560ED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870675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67AEB4-26C7-4380-8881-E346935F8079}"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2333705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67AEB4-26C7-4380-8881-E346935F8079}"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22AF70-772E-41FE-A1D2-4F378D560ED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23528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67AEB4-26C7-4380-8881-E346935F8079}"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37901142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67AEB4-26C7-4380-8881-E346935F8079}"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161533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67AEB4-26C7-4380-8881-E346935F8079}"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22AF70-772E-41FE-A1D2-4F378D560ED3}" type="slidenum">
              <a:rPr lang="en-GB" smtClean="0"/>
              <a:t>‹#›</a:t>
            </a:fld>
            <a:endParaRPr lang="en-GB"/>
          </a:p>
        </p:txBody>
      </p:sp>
    </p:spTree>
    <p:extLst>
      <p:ext uri="{BB962C8B-B14F-4D97-AF65-F5344CB8AC3E}">
        <p14:creationId xmlns:p14="http://schemas.microsoft.com/office/powerpoint/2010/main" val="1072722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67AEB4-26C7-4380-8881-E346935F8079}" type="datetimeFigureOut">
              <a:rPr lang="en-GB" smtClean="0"/>
              <a:t>19/11/2023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722AF70-772E-41FE-A1D2-4F378D560ED3}" type="slidenum">
              <a:rPr lang="en-GB" smtClean="0"/>
              <a:t>‹#›</a:t>
            </a:fld>
            <a:endParaRPr lang="en-GB"/>
          </a:p>
        </p:txBody>
      </p:sp>
    </p:spTree>
    <p:extLst>
      <p:ext uri="{BB962C8B-B14F-4D97-AF65-F5344CB8AC3E}">
        <p14:creationId xmlns:p14="http://schemas.microsoft.com/office/powerpoint/2010/main" val="38101942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F52844-B59E-A9A4-0615-67ADA376D59D}"/>
              </a:ext>
            </a:extLst>
          </p:cNvPr>
          <p:cNvSpPr>
            <a:spLocks noGrp="1"/>
          </p:cNvSpPr>
          <p:nvPr>
            <p:ph type="title"/>
          </p:nvPr>
        </p:nvSpPr>
        <p:spPr>
          <a:xfrm>
            <a:off x="1286933" y="609600"/>
            <a:ext cx="10197494" cy="1099457"/>
          </a:xfrm>
        </p:spPr>
        <p:txBody>
          <a:bodyPr>
            <a:normAutofit/>
          </a:bodyPr>
          <a:lstStyle/>
          <a:p>
            <a:pPr algn="ctr">
              <a:lnSpc>
                <a:spcPct val="90000"/>
              </a:lnSpc>
            </a:pPr>
            <a:r>
              <a:rPr lang="en-GB" sz="2400" b="1" dirty="0">
                <a:latin typeface="Arial" panose="020B0604020202020204" pitchFamily="34" charset="0"/>
                <a:cs typeface="Arial" panose="020B0604020202020204" pitchFamily="34" charset="0"/>
              </a:rPr>
              <a:t>Training Program for Housekeeping staff </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 @ Premier Inn, Harlow</a:t>
            </a:r>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9" name="Content Placeholder 3">
            <a:extLst>
              <a:ext uri="{FF2B5EF4-FFF2-40B4-BE49-F238E27FC236}">
                <a16:creationId xmlns:a16="http://schemas.microsoft.com/office/drawing/2014/main" id="{EB515DEC-1B0D-236C-0566-1CBF5F1ECF3F}"/>
              </a:ext>
            </a:extLst>
          </p:cNvPr>
          <p:cNvGraphicFramePr>
            <a:graphicFrameLocks noGrp="1"/>
          </p:cNvGraphicFramePr>
          <p:nvPr>
            <p:ph idx="1"/>
            <p:extLst>
              <p:ext uri="{D42A27DB-BD31-4B8C-83A1-F6EECF244321}">
                <p14:modId xmlns:p14="http://schemas.microsoft.com/office/powerpoint/2010/main" val="3905300976"/>
              </p:ext>
            </p:extLst>
          </p:nvPr>
        </p:nvGraphicFramePr>
        <p:xfrm>
          <a:off x="2367342" y="1948543"/>
          <a:ext cx="7457315" cy="4434304"/>
        </p:xfrm>
        <a:graphic>
          <a:graphicData uri="http://schemas.openxmlformats.org/drawingml/2006/table">
            <a:tbl>
              <a:tblPr firstRow="1" firstCol="1" lastRow="1" lastCol="1" bandRow="1" bandCol="1">
                <a:noFill/>
              </a:tblPr>
              <a:tblGrid>
                <a:gridCol w="2948029">
                  <a:extLst>
                    <a:ext uri="{9D8B030D-6E8A-4147-A177-3AD203B41FA5}">
                      <a16:colId xmlns:a16="http://schemas.microsoft.com/office/drawing/2014/main" val="1015707545"/>
                    </a:ext>
                  </a:extLst>
                </a:gridCol>
                <a:gridCol w="4509286">
                  <a:extLst>
                    <a:ext uri="{9D8B030D-6E8A-4147-A177-3AD203B41FA5}">
                      <a16:colId xmlns:a16="http://schemas.microsoft.com/office/drawing/2014/main" val="2943634441"/>
                    </a:ext>
                  </a:extLst>
                </a:gridCol>
              </a:tblGrid>
              <a:tr h="1301396">
                <a:tc>
                  <a:txBody>
                    <a:bodyPr/>
                    <a:lstStyle/>
                    <a:p>
                      <a:pPr algn="r" fontAlgn="ctr">
                        <a:lnSpc>
                          <a:spcPct val="107000"/>
                        </a:lnSpc>
                        <a:spcBef>
                          <a:spcPts val="600"/>
                        </a:spcBef>
                        <a:spcAft>
                          <a:spcPts val="800"/>
                        </a:spcAft>
                      </a:pPr>
                      <a:endParaRPr lang="en-GB" sz="1600" b="0" i="0" u="none" strike="noStrike" dirty="0">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a:p>
                      <a:pPr algn="r" fontAlgn="ctr">
                        <a:lnSpc>
                          <a:spcPct val="107000"/>
                        </a:lnSpc>
                        <a:spcBef>
                          <a:spcPts val="600"/>
                        </a:spcBef>
                        <a:spcAft>
                          <a:spcPts val="800"/>
                        </a:spcAft>
                      </a:pPr>
                      <a:r>
                        <a:rPr lang="en-GB" sz="1600" b="0" i="0" u="none" strike="noStrike" dirty="0">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Student No:</a:t>
                      </a:r>
                      <a:endParaRPr lang="en-GB" sz="1600" b="0" i="0" u="none" strike="noStrike" dirty="0">
                        <a:solidFill>
                          <a:schemeClr val="tx1">
                            <a:lumMod val="75000"/>
                            <a:lumOff val="25000"/>
                          </a:schemeClr>
                        </a:solidFill>
                        <a:effectLst/>
                        <a:latin typeface="Arial" panose="020B0604020202020204" pitchFamily="34" charset="0"/>
                      </a:endParaRPr>
                    </a:p>
                  </a:txBody>
                  <a:tcPr marL="293732" marR="440598" marT="146866" marB="146866" anchor="ctr">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ctr" fontAlgn="ctr">
                        <a:lnSpc>
                          <a:spcPct val="107000"/>
                        </a:lnSpc>
                        <a:spcBef>
                          <a:spcPts val="0"/>
                        </a:spcBef>
                        <a:spcAft>
                          <a:spcPts val="800"/>
                        </a:spcAft>
                      </a:pPr>
                      <a:r>
                        <a:rPr lang="en-AU" sz="1600" b="0" i="0" u="none" strike="noStrike">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Bogdan Ion Vidoi</a:t>
                      </a:r>
                      <a:endParaRPr lang="en-AU" sz="1600" b="0" i="0" u="none" strike="noStrike">
                        <a:solidFill>
                          <a:schemeClr val="tx1">
                            <a:lumMod val="75000"/>
                            <a:lumOff val="25000"/>
                          </a:schemeClr>
                        </a:solidFill>
                        <a:effectLst/>
                        <a:latin typeface="Arial" panose="020B0604020202020204" pitchFamily="34" charset="0"/>
                      </a:endParaRPr>
                    </a:p>
                    <a:p>
                      <a:pPr algn="ctr" fontAlgn="ctr">
                        <a:lnSpc>
                          <a:spcPct val="107000"/>
                        </a:lnSpc>
                        <a:spcBef>
                          <a:spcPts val="0"/>
                        </a:spcBef>
                        <a:spcAft>
                          <a:spcPts val="800"/>
                        </a:spcAft>
                      </a:pPr>
                      <a:r>
                        <a:rPr lang="en-AU" sz="1600" b="0" i="0" u="none" strike="noStrike">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2209545</a:t>
                      </a:r>
                      <a:endParaRPr lang="en-AU" sz="1600" b="0" i="0" u="none" strike="noStrike">
                        <a:solidFill>
                          <a:schemeClr val="tx1">
                            <a:lumMod val="75000"/>
                            <a:lumOff val="25000"/>
                          </a:schemeClr>
                        </a:solidFill>
                        <a:effectLst/>
                        <a:latin typeface="Arial" panose="020B0604020202020204" pitchFamily="34" charset="0"/>
                      </a:endParaRPr>
                    </a:p>
                  </a:txBody>
                  <a:tcPr marL="293732" marR="252721" marT="146866" marB="146866" anchor="ctr">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3053767789"/>
                  </a:ext>
                </a:extLst>
              </a:tr>
              <a:tr h="1301396">
                <a:tc>
                  <a:txBody>
                    <a:bodyPr/>
                    <a:lstStyle/>
                    <a:p>
                      <a:pPr algn="r" fontAlgn="ctr">
                        <a:lnSpc>
                          <a:spcPct val="107000"/>
                        </a:lnSpc>
                        <a:spcBef>
                          <a:spcPts val="0"/>
                        </a:spcBef>
                        <a:spcAft>
                          <a:spcPts val="800"/>
                        </a:spcAft>
                      </a:pPr>
                      <a:r>
                        <a:rPr lang="en-AU" sz="1600" b="0" i="0" u="none" strike="noStrike" dirty="0">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AU" sz="1600" b="0" i="0" u="none" strike="noStrike" dirty="0">
                        <a:solidFill>
                          <a:schemeClr val="tx1">
                            <a:lumMod val="75000"/>
                            <a:lumOff val="25000"/>
                          </a:schemeClr>
                        </a:solidFill>
                        <a:effectLst/>
                        <a:latin typeface="Arial" panose="020B0604020202020204" pitchFamily="34" charset="0"/>
                      </a:endParaRPr>
                    </a:p>
                    <a:p>
                      <a:pPr algn="r" fontAlgn="ctr">
                        <a:lnSpc>
                          <a:spcPct val="107000"/>
                        </a:lnSpc>
                        <a:spcBef>
                          <a:spcPts val="0"/>
                        </a:spcBef>
                        <a:spcAft>
                          <a:spcPts val="800"/>
                        </a:spcAft>
                      </a:pPr>
                      <a:r>
                        <a:rPr lang="en-AU" sz="1600" b="0" i="0" u="none" strike="noStrike" dirty="0">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Module Title:</a:t>
                      </a:r>
                      <a:endParaRPr lang="en-AU" sz="1600" b="0" i="0" u="none" strike="noStrike" dirty="0">
                        <a:solidFill>
                          <a:schemeClr val="tx1">
                            <a:lumMod val="75000"/>
                            <a:lumOff val="25000"/>
                          </a:schemeClr>
                        </a:solidFill>
                        <a:effectLst/>
                        <a:latin typeface="Arial" panose="020B0604020202020204" pitchFamily="34" charset="0"/>
                      </a:endParaRPr>
                    </a:p>
                  </a:txBody>
                  <a:tcPr marL="293732" marR="440598" marT="146866" marB="146866" anchor="ctr">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ctr" fontAlgn="ctr">
                        <a:lnSpc>
                          <a:spcPct val="107000"/>
                        </a:lnSpc>
                        <a:spcBef>
                          <a:spcPts val="0"/>
                        </a:spcBef>
                        <a:spcAft>
                          <a:spcPts val="800"/>
                        </a:spcAft>
                      </a:pPr>
                      <a:endParaRPr lang="en-GB" sz="1600" b="0" i="0" u="none" strike="noStrike" dirty="0">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a:p>
                      <a:pPr algn="ctr" fontAlgn="ctr">
                        <a:lnSpc>
                          <a:spcPct val="107000"/>
                        </a:lnSpc>
                        <a:spcBef>
                          <a:spcPts val="0"/>
                        </a:spcBef>
                        <a:spcAft>
                          <a:spcPts val="800"/>
                        </a:spcAft>
                      </a:pPr>
                      <a:endParaRPr lang="en-GB" sz="1600" b="0" i="0" u="none" strike="noStrike" dirty="0">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a:p>
                      <a:pPr algn="ctr" fontAlgn="ctr">
                        <a:lnSpc>
                          <a:spcPct val="107000"/>
                        </a:lnSpc>
                        <a:spcBef>
                          <a:spcPts val="0"/>
                        </a:spcBef>
                        <a:spcAft>
                          <a:spcPts val="800"/>
                        </a:spcAft>
                      </a:pPr>
                      <a:r>
                        <a:rPr lang="en-GB" sz="1600" b="0" i="0" u="none" strike="noStrike" dirty="0">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Operating Hotel Facilities </a:t>
                      </a:r>
                      <a:endParaRPr lang="en-GB" sz="1600" b="0" i="0" u="none" strike="noStrike" dirty="0">
                        <a:solidFill>
                          <a:schemeClr val="tx1">
                            <a:lumMod val="75000"/>
                            <a:lumOff val="25000"/>
                          </a:schemeClr>
                        </a:solidFill>
                        <a:effectLst/>
                        <a:latin typeface="Arial" panose="020B0604020202020204" pitchFamily="34" charset="0"/>
                      </a:endParaRPr>
                    </a:p>
                    <a:p>
                      <a:pPr algn="ctr" fontAlgn="ctr">
                        <a:lnSpc>
                          <a:spcPct val="107000"/>
                        </a:lnSpc>
                        <a:spcBef>
                          <a:spcPts val="0"/>
                        </a:spcBef>
                        <a:spcAft>
                          <a:spcPts val="800"/>
                        </a:spcAft>
                      </a:pPr>
                      <a:r>
                        <a:rPr lang="en-GB" sz="1600" b="0" i="0" u="none" strike="noStrike" dirty="0">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b="0" i="0" u="none" strike="noStrike" dirty="0">
                        <a:solidFill>
                          <a:schemeClr val="tx1">
                            <a:lumMod val="75000"/>
                            <a:lumOff val="25000"/>
                          </a:schemeClr>
                        </a:solidFill>
                        <a:effectLst/>
                        <a:latin typeface="Arial" panose="020B0604020202020204" pitchFamily="34" charset="0"/>
                      </a:endParaRPr>
                    </a:p>
                  </a:txBody>
                  <a:tcPr marL="293732" marR="252721" marT="146866" marB="146866" anchor="ctr">
                    <a:lnL w="9525" cap="flat" cmpd="sng" algn="ctr">
                      <a:solidFill>
                        <a:srgbClr val="D8DCDC"/>
                      </a:solidFill>
                      <a:prstDash val="solid"/>
                    </a:lnL>
                    <a:lnR w="12700" cmpd="sng">
                      <a:noFill/>
                      <a:prstDash val="solid"/>
                    </a:lnR>
                    <a:lnT w="9525" cap="flat" cmpd="sng" algn="ctr">
                      <a:solidFill>
                        <a:srgbClr val="D8DCDC"/>
                      </a:solidFill>
                      <a:prstDash val="solid"/>
                    </a:lnT>
                    <a:lnB w="12700" cmpd="sng">
                      <a:noFill/>
                      <a:prstDash val="solid"/>
                    </a:lnB>
                    <a:noFill/>
                  </a:tcPr>
                </a:tc>
                <a:extLst>
                  <a:ext uri="{0D108BD9-81ED-4DB2-BD59-A6C34878D82A}">
                    <a16:rowId xmlns:a16="http://schemas.microsoft.com/office/drawing/2014/main" val="1094575349"/>
                  </a:ext>
                </a:extLst>
              </a:tr>
              <a:tr h="745345">
                <a:tc>
                  <a:txBody>
                    <a:bodyPr/>
                    <a:lstStyle/>
                    <a:p>
                      <a:pPr algn="r" fontAlgn="ctr">
                        <a:lnSpc>
                          <a:spcPct val="107000"/>
                        </a:lnSpc>
                        <a:spcBef>
                          <a:spcPts val="0"/>
                        </a:spcBef>
                        <a:spcAft>
                          <a:spcPts val="800"/>
                        </a:spcAft>
                      </a:pPr>
                      <a:r>
                        <a:rPr lang="en-AU" sz="1600" b="0" i="0" u="none" strike="noStrike">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Module Code:</a:t>
                      </a:r>
                      <a:endParaRPr lang="en-AU" sz="1600" b="0" i="0" u="none" strike="noStrike">
                        <a:solidFill>
                          <a:schemeClr val="tx1">
                            <a:lumMod val="75000"/>
                            <a:lumOff val="25000"/>
                          </a:schemeClr>
                        </a:solidFill>
                        <a:effectLst/>
                        <a:latin typeface="Arial" panose="020B0604020202020204" pitchFamily="34" charset="0"/>
                      </a:endParaRPr>
                    </a:p>
                  </a:txBody>
                  <a:tcPr marL="293732" marR="440598" marT="146866" marB="146866" anchor="ctr">
                    <a:lnL w="12700" cmpd="sng">
                      <a:no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ctr" fontAlgn="ctr">
                        <a:lnSpc>
                          <a:spcPct val="107000"/>
                        </a:lnSpc>
                        <a:spcBef>
                          <a:spcPts val="0"/>
                        </a:spcBef>
                        <a:spcAft>
                          <a:spcPts val="800"/>
                        </a:spcAft>
                      </a:pPr>
                      <a:r>
                        <a:rPr lang="en-GB" sz="1600" b="0" i="0" u="none" strike="noStrike">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(BMIH4006)</a:t>
                      </a:r>
                      <a:endParaRPr lang="en-GB" sz="1600" b="0" i="0" u="none" strike="noStrike">
                        <a:solidFill>
                          <a:schemeClr val="tx1">
                            <a:lumMod val="75000"/>
                            <a:lumOff val="25000"/>
                          </a:schemeClr>
                        </a:solidFill>
                        <a:effectLst/>
                        <a:latin typeface="Arial" panose="020B0604020202020204" pitchFamily="34" charset="0"/>
                      </a:endParaRPr>
                    </a:p>
                  </a:txBody>
                  <a:tcPr marL="293732" marR="252721" marT="146866" marB="146866" anchor="ctr">
                    <a:lnL w="9525" cap="flat" cmpd="sng" algn="ctr">
                      <a:solidFill>
                        <a:srgbClr val="D8DCDC"/>
                      </a:solid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1995131436"/>
                  </a:ext>
                </a:extLst>
              </a:tr>
              <a:tr h="745345">
                <a:tc>
                  <a:txBody>
                    <a:bodyPr/>
                    <a:lstStyle/>
                    <a:p>
                      <a:pPr algn="r" fontAlgn="ctr">
                        <a:lnSpc>
                          <a:spcPct val="107000"/>
                        </a:lnSpc>
                        <a:spcBef>
                          <a:spcPts val="0"/>
                        </a:spcBef>
                        <a:spcAft>
                          <a:spcPts val="800"/>
                        </a:spcAft>
                      </a:pPr>
                      <a:r>
                        <a:rPr lang="en-AU" sz="1600" b="0" i="0" u="none" strike="noStrike">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Lecturer:</a:t>
                      </a:r>
                      <a:endParaRPr lang="en-AU" sz="1600" b="0" i="0" u="none" strike="noStrike">
                        <a:solidFill>
                          <a:schemeClr val="tx1">
                            <a:lumMod val="75000"/>
                            <a:lumOff val="25000"/>
                          </a:schemeClr>
                        </a:solidFill>
                        <a:effectLst/>
                        <a:latin typeface="Arial" panose="020B0604020202020204" pitchFamily="34" charset="0"/>
                      </a:endParaRPr>
                    </a:p>
                  </a:txBody>
                  <a:tcPr marL="293732" marR="440598" marT="146866" marB="146866" anchor="ctr">
                    <a:lnL w="12700" cmpd="sng">
                      <a:noFill/>
                      <a:prstDash val="solid"/>
                    </a:lnL>
                    <a:lnR w="12700" cmpd="sng">
                      <a:noFill/>
                      <a:prstDash val="solid"/>
                    </a:lnR>
                    <a:lnT w="9525" cap="flat" cmpd="sng" algn="ctr">
                      <a:solidFill>
                        <a:srgbClr val="D8DCDC"/>
                      </a:solidFill>
                      <a:prstDash val="solid"/>
                    </a:lnT>
                    <a:lnB w="12700" cmpd="sng">
                      <a:noFill/>
                      <a:prstDash val="solid"/>
                    </a:lnB>
                    <a:noFill/>
                  </a:tcPr>
                </a:tc>
                <a:tc>
                  <a:txBody>
                    <a:bodyPr/>
                    <a:lstStyle/>
                    <a:p>
                      <a:pPr algn="ctr" fontAlgn="ctr">
                        <a:lnSpc>
                          <a:spcPct val="107000"/>
                        </a:lnSpc>
                        <a:spcBef>
                          <a:spcPts val="0"/>
                        </a:spcBef>
                        <a:spcAft>
                          <a:spcPts val="800"/>
                        </a:spcAft>
                      </a:pPr>
                      <a:r>
                        <a:rPr lang="en-AU" sz="1600" b="0" i="0" u="none" strike="noStrike" dirty="0">
                          <a:solidFill>
                            <a:schemeClr val="tx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Natalie Brailsford</a:t>
                      </a:r>
                      <a:endParaRPr lang="en-AU" sz="1600" b="0" i="0" u="none" strike="noStrike" dirty="0">
                        <a:solidFill>
                          <a:schemeClr val="tx1">
                            <a:lumMod val="75000"/>
                            <a:lumOff val="25000"/>
                          </a:schemeClr>
                        </a:solidFill>
                        <a:effectLst/>
                        <a:latin typeface="Arial" panose="020B0604020202020204" pitchFamily="34" charset="0"/>
                      </a:endParaRPr>
                    </a:p>
                  </a:txBody>
                  <a:tcPr marL="293732" marR="252721" marT="146866" marB="146866" anchor="ctr">
                    <a:lnL w="12700" cmpd="sng">
                      <a:noFill/>
                      <a:prstDash val="solid"/>
                    </a:lnL>
                    <a:lnR w="12700" cmpd="sng">
                      <a:noFill/>
                      <a:prstDash val="solid"/>
                    </a:lnR>
                    <a:lnT w="9525" cap="flat" cmpd="sng" algn="ctr">
                      <a:solidFill>
                        <a:srgbClr val="D8DCDC"/>
                      </a:solidFill>
                      <a:prstDash val="solid"/>
                    </a:lnT>
                    <a:lnB w="12700" cmpd="sng">
                      <a:noFill/>
                      <a:prstDash val="solid"/>
                    </a:lnB>
                    <a:noFill/>
                  </a:tcPr>
                </a:tc>
                <a:extLst>
                  <a:ext uri="{0D108BD9-81ED-4DB2-BD59-A6C34878D82A}">
                    <a16:rowId xmlns:a16="http://schemas.microsoft.com/office/drawing/2014/main" val="2235607722"/>
                  </a:ext>
                </a:extLst>
              </a:tr>
            </a:tbl>
          </a:graphicData>
        </a:graphic>
      </p:graphicFrame>
    </p:spTree>
    <p:extLst>
      <p:ext uri="{BB962C8B-B14F-4D97-AF65-F5344CB8AC3E}">
        <p14:creationId xmlns:p14="http://schemas.microsoft.com/office/powerpoint/2010/main" val="3123630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DB23A-9B10-97B7-9DEB-C373C055EDF9}"/>
              </a:ext>
            </a:extLst>
          </p:cNvPr>
          <p:cNvSpPr>
            <a:spLocks noGrp="1"/>
          </p:cNvSpPr>
          <p:nvPr>
            <p:ph type="ctrTitle"/>
          </p:nvPr>
        </p:nvSpPr>
        <p:spPr>
          <a:xfrm>
            <a:off x="1524000" y="177165"/>
            <a:ext cx="9144000" cy="850789"/>
          </a:xfrm>
        </p:spPr>
        <p:txBody>
          <a:bodyPr>
            <a:normAutofit/>
          </a:bodyPr>
          <a:lstStyle/>
          <a:p>
            <a:pPr algn="l"/>
            <a:r>
              <a:rPr lang="en-GB" sz="2400" dirty="0">
                <a:latin typeface="Arial" panose="020B0604020202020204" pitchFamily="34" charset="0"/>
                <a:cs typeface="Arial" panose="020B0604020202020204" pitchFamily="34" charset="0"/>
              </a:rPr>
              <a:t>Training Presentation</a:t>
            </a:r>
          </a:p>
        </p:txBody>
      </p:sp>
      <p:sp>
        <p:nvSpPr>
          <p:cNvPr id="3" name="Subtitle 2">
            <a:extLst>
              <a:ext uri="{FF2B5EF4-FFF2-40B4-BE49-F238E27FC236}">
                <a16:creationId xmlns:a16="http://schemas.microsoft.com/office/drawing/2014/main" id="{D1BC9C29-1085-E358-F2A2-AAF1C00D3288}"/>
              </a:ext>
            </a:extLst>
          </p:cNvPr>
          <p:cNvSpPr>
            <a:spLocks noGrp="1"/>
          </p:cNvSpPr>
          <p:nvPr>
            <p:ph type="subTitle" idx="1"/>
          </p:nvPr>
        </p:nvSpPr>
        <p:spPr>
          <a:xfrm>
            <a:off x="531845" y="1272989"/>
            <a:ext cx="9923430" cy="5265270"/>
          </a:xfrm>
        </p:spPr>
        <p:txBody>
          <a:bodyPr>
            <a:normAutofit/>
          </a:bodyPr>
          <a:lstStyle/>
          <a:p>
            <a:pPr algn="just">
              <a:lnSpc>
                <a:spcPct val="150000"/>
              </a:lnSpc>
            </a:pPr>
            <a:r>
              <a:rPr lang="en-GB" sz="14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Aim of training: </a:t>
            </a:r>
          </a:p>
          <a:p>
            <a:pPr marL="285750" indent="-285750" algn="just">
              <a:lnSpc>
                <a:spcPct val="150000"/>
              </a:lnSpc>
              <a:buFont typeface="Arial" panose="020B0604020202020204" pitchFamily="34" charset="0"/>
              <a:buChar char="•"/>
            </a:pPr>
            <a:r>
              <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 comprehensive training program and orientation </a:t>
            </a:r>
          </a:p>
          <a:p>
            <a:pPr marL="285750" indent="-285750" algn="just">
              <a:lnSpc>
                <a:spcPct val="150000"/>
              </a:lnSpc>
              <a:buFont typeface="Arial" panose="020B0604020202020204" pitchFamily="34" charset="0"/>
              <a:buChar char="•"/>
            </a:pPr>
            <a:r>
              <a:rPr lang="en-GB" sz="1400" kern="100" dirty="0">
                <a:solidFill>
                  <a:schemeClr val="tx1"/>
                </a:solidFill>
                <a:latin typeface="Arial" panose="020B0604020202020204" pitchFamily="34" charset="0"/>
                <a:ea typeface="Calibri" panose="020F0502020204030204" pitchFamily="34" charset="0"/>
                <a:cs typeface="Arial" panose="020B0604020202020204" pitchFamily="34" charset="0"/>
              </a:rPr>
              <a:t>To </a:t>
            </a:r>
            <a:r>
              <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reduce employee turnover </a:t>
            </a:r>
          </a:p>
          <a:p>
            <a:pPr marL="285750" indent="-285750" algn="just">
              <a:lnSpc>
                <a:spcPct val="150000"/>
              </a:lnSpc>
              <a:buFont typeface="Arial" panose="020B0604020202020204" pitchFamily="34" charset="0"/>
              <a:buChar char="•"/>
            </a:pPr>
            <a:r>
              <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keep longstanding employees up to innovation</a:t>
            </a:r>
          </a:p>
          <a:p>
            <a:pPr algn="just">
              <a:lnSpc>
                <a:spcPct val="150000"/>
              </a:lnSpc>
            </a:pPr>
            <a:r>
              <a:rPr lang="en-GB" sz="1400" b="1" dirty="0">
                <a:solidFill>
                  <a:schemeClr val="tx1"/>
                </a:solidFill>
                <a:latin typeface="Arial" panose="020B0604020202020204" pitchFamily="34" charset="0"/>
                <a:cs typeface="Arial" panose="020B0604020202020204" pitchFamily="34" charset="0"/>
              </a:rPr>
              <a:t>Role of housekeeping teams:</a:t>
            </a:r>
          </a:p>
          <a:p>
            <a:pPr marL="285750" indent="-285750" algn="just">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Provide customers with clean, attractive, comfortable and welcoming surroundings that offer value for money</a:t>
            </a:r>
          </a:p>
          <a:p>
            <a:pPr marL="285750" indent="-285750" algn="just">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to maintain Premier Inn Hotel cleaning standards and </a:t>
            </a:r>
            <a:r>
              <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adherence to company policies and protocols</a:t>
            </a:r>
            <a:endParaRPr lang="en-GB" sz="1400" dirty="0">
              <a:solidFill>
                <a:schemeClr val="tx1"/>
              </a:solidFill>
              <a:latin typeface="Arial" panose="020B0604020202020204" pitchFamily="34" charset="0"/>
              <a:cs typeface="Arial" panose="020B0604020202020204" pitchFamily="34" charset="0"/>
            </a:endParaRPr>
          </a:p>
          <a:p>
            <a:pPr algn="just">
              <a:lnSpc>
                <a:spcPct val="150000"/>
              </a:lnSpc>
            </a:pPr>
            <a:r>
              <a:rPr lang="en-GB" sz="1400" b="1" dirty="0">
                <a:solidFill>
                  <a:schemeClr val="tx1"/>
                </a:solidFill>
                <a:latin typeface="Arial" panose="020B0604020202020204" pitchFamily="34" charset="0"/>
                <a:cs typeface="Arial" panose="020B0604020202020204" pitchFamily="34" charset="0"/>
              </a:rPr>
              <a:t>Areas the housekeeping Department is responsible for: </a:t>
            </a:r>
          </a:p>
          <a:p>
            <a:pPr marL="285750" indent="-285750" algn="just">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public space cleaning, lobby, elevators, stairs, corridors, hallways, public restroom</a:t>
            </a:r>
          </a:p>
          <a:p>
            <a:pPr marL="285750" indent="-285750" algn="just">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front desk, business offices, meeting rooms, banquet halls, exercise areas, pools and spas, </a:t>
            </a:r>
          </a:p>
          <a:p>
            <a:pPr marL="285750" indent="-285750" algn="just">
              <a:lnSpc>
                <a:spcPct val="15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employee break room </a:t>
            </a:r>
          </a:p>
          <a:p>
            <a:endParaRPr lang="en-GB" dirty="0"/>
          </a:p>
        </p:txBody>
      </p:sp>
    </p:spTree>
    <p:extLst>
      <p:ext uri="{BB962C8B-B14F-4D97-AF65-F5344CB8AC3E}">
        <p14:creationId xmlns:p14="http://schemas.microsoft.com/office/powerpoint/2010/main" val="1940299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17D10-8867-EFED-6EA9-AAB042B53C5A}"/>
              </a:ext>
            </a:extLst>
          </p:cNvPr>
          <p:cNvSpPr>
            <a:spLocks noGrp="1"/>
          </p:cNvSpPr>
          <p:nvPr>
            <p:ph type="title"/>
          </p:nvPr>
        </p:nvSpPr>
        <p:spPr>
          <a:xfrm>
            <a:off x="677334" y="609600"/>
            <a:ext cx="8596668" cy="721361"/>
          </a:xfrm>
        </p:spPr>
        <p:txBody>
          <a:bodyPr>
            <a:normAutofit/>
          </a:bodyPr>
          <a:lstStyle/>
          <a:p>
            <a:r>
              <a:rPr lang="en-GB" sz="2400" kern="100" dirty="0">
                <a:effectLst/>
                <a:latin typeface="Arial" panose="020B0604020202020204" pitchFamily="34" charset="0"/>
                <a:ea typeface="Calibri" panose="020F0502020204030204" pitchFamily="34" charset="0"/>
                <a:cs typeface="Arial" panose="020B0604020202020204" pitchFamily="34" charset="0"/>
              </a:rPr>
              <a:t>Fire Training</a:t>
            </a:r>
            <a:endParaRPr lang="en-GB" sz="2400" dirty="0"/>
          </a:p>
        </p:txBody>
      </p:sp>
      <p:sp>
        <p:nvSpPr>
          <p:cNvPr id="3" name="Content Placeholder 2">
            <a:extLst>
              <a:ext uri="{FF2B5EF4-FFF2-40B4-BE49-F238E27FC236}">
                <a16:creationId xmlns:a16="http://schemas.microsoft.com/office/drawing/2014/main" id="{83B2EC2F-06C9-90EF-9A15-E03C2D30A3D4}"/>
              </a:ext>
            </a:extLst>
          </p:cNvPr>
          <p:cNvSpPr>
            <a:spLocks noGrp="1"/>
          </p:cNvSpPr>
          <p:nvPr>
            <p:ph idx="1"/>
          </p:nvPr>
        </p:nvSpPr>
        <p:spPr>
          <a:xfrm>
            <a:off x="677334" y="1330961"/>
            <a:ext cx="8596668" cy="4710402"/>
          </a:xfrm>
        </p:spPr>
        <p:txBody>
          <a:bodyPr>
            <a:normAutofit/>
          </a:bodyPr>
          <a:lstStyle/>
          <a:p>
            <a:pPr marL="0" lvl="0" indent="0">
              <a:lnSpc>
                <a:spcPct val="107000"/>
              </a:lnSpc>
              <a:buNone/>
            </a:pPr>
            <a:r>
              <a:rPr lang="en-GB" sz="1600" b="1" kern="100" dirty="0">
                <a:effectLst/>
                <a:latin typeface="Arial" panose="020B0604020202020204" pitchFamily="34" charset="0"/>
                <a:ea typeface="Calibri" panose="020F0502020204030204" pitchFamily="34" charset="0"/>
                <a:cs typeface="Arial" panose="020B0604020202020204" pitchFamily="34" charset="0"/>
              </a:rPr>
              <a:t>Fire detection</a:t>
            </a:r>
            <a:r>
              <a:rPr lang="en-GB" sz="1600" b="1" kern="100" dirty="0">
                <a:latin typeface="Arial" panose="020B0604020202020204" pitchFamily="34" charset="0"/>
                <a:ea typeface="Calibri" panose="020F0502020204030204" pitchFamily="34" charset="0"/>
                <a:cs typeface="Arial" panose="020B0604020202020204" pitchFamily="34" charset="0"/>
              </a:rPr>
              <a:t>: </a:t>
            </a:r>
            <a:r>
              <a:rPr lang="en-GB" sz="1600" kern="100" dirty="0">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Heat detectors and smoke detectors</a:t>
            </a:r>
          </a:p>
          <a:p>
            <a:pPr marL="342900" lvl="0" indent="-342900">
              <a:lnSpc>
                <a:spcPct val="107000"/>
              </a:lnSpc>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Periodic cleaning of detectors is required to avoid nuisance alarms due to dust building up on smoke detectors </a:t>
            </a:r>
            <a:r>
              <a:rPr lang="en-GB" sz="1600" dirty="0">
                <a:solidFill>
                  <a:schemeClr val="tx1"/>
                </a:solidFill>
                <a:latin typeface="Arial" panose="020B0604020202020204" pitchFamily="34" charset="0"/>
                <a:cs typeface="Arial" panose="020B0604020202020204" pitchFamily="34" charset="0"/>
              </a:rPr>
              <a:t>(</a:t>
            </a: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Reynolds et al</a:t>
            </a:r>
            <a:r>
              <a:rPr lang="en-GB" sz="1600" kern="100">
                <a:solidFill>
                  <a:schemeClr val="tx1"/>
                </a:solidFill>
                <a:effectLst/>
                <a:latin typeface="Arial" panose="020B0604020202020204" pitchFamily="34" charset="0"/>
                <a:ea typeface="Calibri" panose="020F0502020204030204" pitchFamily="34" charset="0"/>
                <a:cs typeface="Arial" panose="020B0604020202020204" pitchFamily="34" charset="0"/>
              </a:rPr>
              <a:t>., 2021)</a:t>
            </a:r>
            <a:endPar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Designated specific smoking areas (id.)</a:t>
            </a:r>
          </a:p>
          <a:p>
            <a:pPr>
              <a:lnSpc>
                <a:spcPct val="107000"/>
              </a:lnSpc>
              <a:spcAft>
                <a:spcPts val="800"/>
              </a:spcAft>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Building alarms to be checked regularly, alarms must be audible in guest rooms </a:t>
            </a:r>
            <a:r>
              <a:rPr lang="en-GB" sz="1600" dirty="0">
                <a:solidFill>
                  <a:schemeClr val="tx1"/>
                </a:solidFill>
                <a:latin typeface="Arial" panose="020B0604020202020204" pitchFamily="34" charset="0"/>
                <a:cs typeface="Arial" panose="020B0604020202020204" pitchFamily="34" charset="0"/>
              </a:rPr>
              <a:t>(</a:t>
            </a: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Reynolds et al., 2021)</a:t>
            </a:r>
            <a:endParaRPr lang="en-GB" sz="1600" dirty="0">
              <a:solidFill>
                <a:schemeClr val="tx1"/>
              </a:solidFill>
              <a:latin typeface="Arial" panose="020B0604020202020204" pitchFamily="34" charset="0"/>
              <a:cs typeface="Arial" panose="020B0604020202020204" pitchFamily="34" charset="0"/>
            </a:endParaRPr>
          </a:p>
          <a:p>
            <a:pPr marL="0" lvl="0" indent="0">
              <a:lnSpc>
                <a:spcPct val="107000"/>
              </a:lnSpc>
              <a:spcAft>
                <a:spcPts val="800"/>
              </a:spcAft>
              <a:buNone/>
            </a:pPr>
            <a:r>
              <a:rPr lang="en-GB" sz="1600" b="1" kern="100" dirty="0">
                <a:solidFill>
                  <a:schemeClr val="tx1"/>
                </a:solidFill>
                <a:latin typeface="Arial" panose="020B0604020202020204" pitchFamily="34" charset="0"/>
                <a:ea typeface="Calibri" panose="020F0502020204030204" pitchFamily="34" charset="0"/>
                <a:cs typeface="Arial" panose="020B0604020202020204" pitchFamily="34" charset="0"/>
              </a:rPr>
              <a:t>Fire notification</a:t>
            </a:r>
          </a:p>
          <a:p>
            <a:pPr marL="342900" lvl="0" indent="-342900">
              <a:lnSpc>
                <a:spcPct val="107000"/>
              </a:lnSpc>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network fire alarm system connects smoke detectors to a central management system through a wireless network</a:t>
            </a:r>
          </a:p>
          <a:p>
            <a:pPr marL="342900" lvl="0" indent="-342900">
              <a:lnSpc>
                <a:spcPct val="107000"/>
              </a:lnSpc>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fire system is also interfaced with a paging system</a:t>
            </a:r>
          </a:p>
          <a:p>
            <a:pPr marL="342900" lvl="0" indent="-342900">
              <a:lnSpc>
                <a:spcPct val="107000"/>
              </a:lnSpc>
              <a:spcAft>
                <a:spcPts val="800"/>
              </a:spcAft>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Security is paged and directed to a specific area to verify the status/ false alarm/ incident</a:t>
            </a:r>
          </a:p>
          <a:p>
            <a:pPr marL="0" lvl="0" indent="0">
              <a:lnSpc>
                <a:spcPct val="107000"/>
              </a:lnSpc>
              <a:spcAft>
                <a:spcPts val="800"/>
              </a:spcAft>
              <a:buNone/>
            </a:pP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800"/>
              </a:spcAft>
            </a:pPr>
            <a:endParaRPr lang="en-GB" dirty="0"/>
          </a:p>
        </p:txBody>
      </p:sp>
    </p:spTree>
    <p:extLst>
      <p:ext uri="{BB962C8B-B14F-4D97-AF65-F5344CB8AC3E}">
        <p14:creationId xmlns:p14="http://schemas.microsoft.com/office/powerpoint/2010/main" val="813408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8536F-9843-AC2C-D2D7-0E54E39A0554}"/>
              </a:ext>
            </a:extLst>
          </p:cNvPr>
          <p:cNvSpPr>
            <a:spLocks noGrp="1"/>
          </p:cNvSpPr>
          <p:nvPr>
            <p:ph type="title"/>
          </p:nvPr>
        </p:nvSpPr>
        <p:spPr>
          <a:xfrm>
            <a:off x="677334" y="467360"/>
            <a:ext cx="8596668" cy="701040"/>
          </a:xfrm>
        </p:spPr>
        <p:txBody>
          <a:bodyPr>
            <a:normAutofit/>
          </a:bodyPr>
          <a:lstStyle/>
          <a:p>
            <a:r>
              <a:rPr lang="en-GB" sz="2400" dirty="0">
                <a:latin typeface="Arial" panose="020B0604020202020204" pitchFamily="34" charset="0"/>
                <a:cs typeface="Arial" panose="020B0604020202020204" pitchFamily="34" charset="0"/>
              </a:rPr>
              <a:t>Fire Training</a:t>
            </a:r>
          </a:p>
        </p:txBody>
      </p:sp>
      <p:sp>
        <p:nvSpPr>
          <p:cNvPr id="3" name="Content Placeholder 2">
            <a:extLst>
              <a:ext uri="{FF2B5EF4-FFF2-40B4-BE49-F238E27FC236}">
                <a16:creationId xmlns:a16="http://schemas.microsoft.com/office/drawing/2014/main" id="{A075A1C7-03C6-12BE-81AE-0EC6BBB37CE8}"/>
              </a:ext>
            </a:extLst>
          </p:cNvPr>
          <p:cNvSpPr>
            <a:spLocks noGrp="1"/>
          </p:cNvSpPr>
          <p:nvPr>
            <p:ph idx="1"/>
          </p:nvPr>
        </p:nvSpPr>
        <p:spPr>
          <a:xfrm>
            <a:off x="677334" y="1351280"/>
            <a:ext cx="8596668" cy="5344159"/>
          </a:xfrm>
        </p:spPr>
        <p:txBody>
          <a:bodyPr>
            <a:normAutofit fontScale="85000" lnSpcReduction="20000"/>
          </a:bodyPr>
          <a:lstStyle/>
          <a:p>
            <a:pPr marL="0" indent="0">
              <a:buNone/>
            </a:pPr>
            <a:r>
              <a:rPr lang="en-GB" sz="1900" b="1" dirty="0">
                <a:latin typeface="Arial" panose="020B0604020202020204" pitchFamily="34" charset="0"/>
                <a:cs typeface="Arial" panose="020B0604020202020204" pitchFamily="34" charset="0"/>
              </a:rPr>
              <a:t>Raising the Alarm</a:t>
            </a:r>
          </a:p>
          <a:p>
            <a:pPr marL="342900" lvl="0" indent="-342900">
              <a:lnSpc>
                <a:spcPct val="107000"/>
              </a:lnSpc>
              <a:buFont typeface="Symbol" panose="05050102010706020507" pitchFamily="18" charset="2"/>
              <a:buChar char=""/>
            </a:pPr>
            <a:r>
              <a:rPr lang="en-GB" sz="19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Emergency instruction and floor plans</a:t>
            </a:r>
          </a:p>
          <a:p>
            <a:pPr marL="342900" lvl="0" indent="-342900">
              <a:lnSpc>
                <a:spcPct val="107000"/>
              </a:lnSpc>
              <a:buFont typeface="Symbol" panose="05050102010706020507" pitchFamily="18" charset="2"/>
              <a:buChar char=""/>
            </a:pPr>
            <a:r>
              <a:rPr lang="en-GB" sz="19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Raising alarms and communicating systems</a:t>
            </a:r>
          </a:p>
          <a:p>
            <a:pPr>
              <a:lnSpc>
                <a:spcPct val="107000"/>
              </a:lnSpc>
              <a:buFont typeface="Symbol" panose="05050102010706020507" pitchFamily="18" charset="2"/>
              <a:buChar char=""/>
            </a:pPr>
            <a:r>
              <a:rPr lang="en-GB" sz="19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Emergency instructions posted on guest rooms tell guests what to do in case of a fire or other emergency </a:t>
            </a:r>
            <a:r>
              <a:rPr lang="en-GB" sz="2000" dirty="0">
                <a:solidFill>
                  <a:schemeClr val="tx1"/>
                </a:solidFill>
                <a:latin typeface="Arial" panose="020B0604020202020204" pitchFamily="34" charset="0"/>
                <a:cs typeface="Arial" panose="020B0604020202020204" pitchFamily="34" charset="0"/>
              </a:rPr>
              <a:t>(</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Reynolds et al., 2021)</a:t>
            </a:r>
            <a:endParaRPr lang="en-GB" sz="2000" dirty="0">
              <a:solidFill>
                <a:schemeClr val="tx1"/>
              </a:solidFill>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9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Guest to be instructed not to use elevators in case of a fire</a:t>
            </a:r>
          </a:p>
          <a:p>
            <a:pPr>
              <a:lnSpc>
                <a:spcPct val="107000"/>
              </a:lnSpc>
              <a:buFont typeface="Symbol" panose="05050102010706020507" pitchFamily="18" charset="2"/>
              <a:buChar char=""/>
            </a:pPr>
            <a:r>
              <a:rPr lang="en-GB" sz="19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Graphic instruction for international travellers and instructions in common languages spoken by hotel guests </a:t>
            </a:r>
            <a:r>
              <a:rPr lang="en-GB" sz="2000" dirty="0">
                <a:solidFill>
                  <a:schemeClr val="tx1"/>
                </a:solidFill>
                <a:latin typeface="Arial" panose="020B0604020202020204" pitchFamily="34" charset="0"/>
                <a:cs typeface="Arial" panose="020B0604020202020204" pitchFamily="34" charset="0"/>
              </a:rPr>
              <a:t>(</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Reynolds et al., 2021)</a:t>
            </a:r>
            <a:endParaRPr lang="en-GB" sz="2000" dirty="0">
              <a:solidFill>
                <a:schemeClr val="tx1"/>
              </a:solidFill>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9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Guest and staff to be instructed to reach Assembly Point</a:t>
            </a:r>
          </a:p>
          <a:p>
            <a:pPr marL="342900" lvl="0" indent="-342900">
              <a:lnSpc>
                <a:spcPct val="107000"/>
              </a:lnSpc>
              <a:buFont typeface="Symbol" panose="05050102010706020507" pitchFamily="18" charset="2"/>
              <a:buChar char=""/>
            </a:pPr>
            <a:r>
              <a:rPr lang="en-GB" sz="19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Fire Marshal and calling the Fire Brigade</a:t>
            </a:r>
          </a:p>
          <a:p>
            <a:pPr marL="342900" lvl="0" indent="-342900">
              <a:lnSpc>
                <a:spcPct val="107000"/>
              </a:lnSpc>
              <a:spcAft>
                <a:spcPts val="800"/>
              </a:spcAft>
              <a:buFont typeface="Symbol" panose="05050102010706020507" pitchFamily="18" charset="2"/>
              <a:buChar char=""/>
            </a:pPr>
            <a:r>
              <a:rPr lang="en-GB" sz="19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Colour-coded fire extinguishers</a:t>
            </a:r>
          </a:p>
          <a:p>
            <a:pPr marL="0" lvl="0" indent="0">
              <a:lnSpc>
                <a:spcPct val="150000"/>
              </a:lnSpc>
              <a:buNone/>
            </a:pPr>
            <a:r>
              <a:rPr lang="en-GB" sz="19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Aims of training:</a:t>
            </a:r>
          </a:p>
          <a:p>
            <a:pPr marL="342900" lvl="0" indent="-342900">
              <a:lnSpc>
                <a:spcPct val="150000"/>
              </a:lnSpc>
              <a:buFont typeface="Symbol" panose="05050102010706020507" pitchFamily="18" charset="2"/>
              <a:buChar char=""/>
            </a:pPr>
            <a:r>
              <a:rPr lang="en-US" sz="1900" dirty="0">
                <a:solidFill>
                  <a:schemeClr val="tx1"/>
                </a:solidFill>
                <a:effectLst/>
                <a:latin typeface="Arial" panose="020B0604020202020204" pitchFamily="34" charset="0"/>
                <a:ea typeface="Carlito"/>
                <a:cs typeface="Arial" panose="020B0604020202020204" pitchFamily="34" charset="0"/>
              </a:rPr>
              <a:t>staff are aware of fire safety procedures and comply with relevant policies in place in the hotel </a:t>
            </a:r>
            <a:endParaRPr lang="en-GB" sz="1900" dirty="0">
              <a:solidFill>
                <a:schemeClr val="tx1"/>
              </a:solidFill>
              <a:effectLst/>
              <a:latin typeface="Arial" panose="020B0604020202020204" pitchFamily="34" charset="0"/>
              <a:ea typeface="Carlito"/>
              <a:cs typeface="Arial" panose="020B0604020202020204" pitchFamily="34" charset="0"/>
            </a:endParaRPr>
          </a:p>
          <a:p>
            <a:pPr marL="342900" lvl="0" indent="-342900">
              <a:lnSpc>
                <a:spcPct val="150000"/>
              </a:lnSpc>
              <a:buFont typeface="Symbol" panose="05050102010706020507" pitchFamily="18" charset="2"/>
              <a:buChar char=""/>
            </a:pPr>
            <a:r>
              <a:rPr lang="en-US" sz="1900" dirty="0">
                <a:solidFill>
                  <a:schemeClr val="tx1"/>
                </a:solidFill>
                <a:effectLst/>
                <a:latin typeface="Arial" panose="020B0604020202020204" pitchFamily="34" charset="0"/>
                <a:ea typeface="Carlito"/>
                <a:cs typeface="Arial" panose="020B0604020202020204" pitchFamily="34" charset="0"/>
              </a:rPr>
              <a:t>safety for staff and guests and promote safe stay for guests.  </a:t>
            </a:r>
            <a:endParaRPr lang="en-GB" sz="1900" dirty="0">
              <a:solidFill>
                <a:schemeClr val="tx1"/>
              </a:solidFill>
              <a:effectLst/>
              <a:latin typeface="Arial" panose="020B0604020202020204" pitchFamily="34" charset="0"/>
              <a:ea typeface="Carlito"/>
              <a:cs typeface="Arial" panose="020B0604020202020204" pitchFamily="34" charset="0"/>
            </a:endParaRPr>
          </a:p>
          <a:p>
            <a:pPr marL="0" lv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b="1" dirty="0"/>
          </a:p>
        </p:txBody>
      </p:sp>
    </p:spTree>
    <p:extLst>
      <p:ext uri="{BB962C8B-B14F-4D97-AF65-F5344CB8AC3E}">
        <p14:creationId xmlns:p14="http://schemas.microsoft.com/office/powerpoint/2010/main" val="2916969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5026B-0228-2061-A3F3-ABCBFE125D65}"/>
              </a:ext>
            </a:extLst>
          </p:cNvPr>
          <p:cNvSpPr>
            <a:spLocks noGrp="1"/>
          </p:cNvSpPr>
          <p:nvPr>
            <p:ph type="title"/>
          </p:nvPr>
        </p:nvSpPr>
        <p:spPr>
          <a:xfrm>
            <a:off x="677334" y="609600"/>
            <a:ext cx="8596668" cy="792480"/>
          </a:xfrm>
        </p:spPr>
        <p:txBody>
          <a:bodyPr>
            <a:noAutofit/>
          </a:bodyPr>
          <a:lstStyle/>
          <a:p>
            <a:r>
              <a:rPr lang="en-GB" sz="2400" dirty="0">
                <a:latin typeface="Arial" panose="020B0604020202020204" pitchFamily="34" charset="0"/>
                <a:cs typeface="Arial" panose="020B0604020202020204" pitchFamily="34" charset="0"/>
              </a:rPr>
              <a:t>COSHH- </a:t>
            </a:r>
            <a:r>
              <a:rPr lang="en-GB" sz="2400" kern="100" dirty="0">
                <a:effectLst/>
                <a:latin typeface="Arial" panose="020B0604020202020204" pitchFamily="34" charset="0"/>
                <a:ea typeface="Calibri" panose="020F0502020204030204" pitchFamily="34" charset="0"/>
                <a:cs typeface="Arial" panose="020B0604020202020204" pitchFamily="34" charset="0"/>
              </a:rPr>
              <a:t>The proper way of handling chemicals</a:t>
            </a:r>
            <a:br>
              <a:rPr lang="en-GB" sz="2400" kern="100" dirty="0">
                <a:effectLst/>
                <a:latin typeface="Arial" panose="020B0604020202020204" pitchFamily="34" charset="0"/>
                <a:ea typeface="Calibri" panose="020F050202020403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361649C-A7AC-D0D2-A790-9E58508703BF}"/>
              </a:ext>
            </a:extLst>
          </p:cNvPr>
          <p:cNvSpPr>
            <a:spLocks noGrp="1"/>
          </p:cNvSpPr>
          <p:nvPr>
            <p:ph idx="1"/>
          </p:nvPr>
        </p:nvSpPr>
        <p:spPr>
          <a:xfrm>
            <a:off x="677334" y="1757681"/>
            <a:ext cx="8596668" cy="4283682"/>
          </a:xfrm>
        </p:spPr>
        <p:txBody>
          <a:bodyPr/>
          <a:lstStyle/>
          <a:p>
            <a:pPr marL="342900" lvl="0" indent="-342900">
              <a:lnSpc>
                <a:spcPct val="107000"/>
              </a:lnSpc>
              <a:spcAft>
                <a:spcPts val="800"/>
              </a:spcAft>
              <a:buFont typeface="Symbol" panose="05050102010706020507" pitchFamily="18" charset="2"/>
              <a:buChar char=""/>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Arial" panose="020B0604020202020204" pitchFamily="34" charset="0"/>
              </a:rPr>
              <a:t>Labels on chemicals should provide clear instructions for safe use (Jones, 2010)</a:t>
            </a:r>
          </a:p>
          <a:p>
            <a:pPr marL="342900" lvl="0" indent="-342900">
              <a:lnSpc>
                <a:spcPct val="107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Arial" panose="020B0604020202020204" pitchFamily="34" charset="0"/>
              </a:rPr>
              <a:t>Guideline on material safety data sheets (MSDSs)</a:t>
            </a:r>
          </a:p>
          <a:p>
            <a:pPr marL="342900" lvl="0" indent="-342900">
              <a:lnSpc>
                <a:spcPct val="107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Arial" panose="020B0604020202020204" pitchFamily="34" charset="0"/>
              </a:rPr>
              <a:t> Ignoring instructions can lead to allergies, burns, falls, and shortening the life of surfaces and fixtures they are applied to </a:t>
            </a:r>
            <a:r>
              <a:rPr lang="en-GB" sz="1600" dirty="0">
                <a:effectLst/>
                <a:latin typeface="Arial" panose="020B0604020202020204" pitchFamily="34" charset="0"/>
                <a:ea typeface="Calibri" panose="020F0502020204030204" pitchFamily="34" charset="0"/>
                <a:cs typeface="Arial" panose="020B0604020202020204" pitchFamily="34" charset="0"/>
              </a:rPr>
              <a:t> (Raghubalan &amp; Raghubalan, 2016). </a:t>
            </a:r>
            <a:endParaRPr lang="en-GB" sz="1600" kern="100" dirty="0">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None/>
            </a:pPr>
            <a:r>
              <a:rPr lang="en-GB" sz="16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a:t>
            </a:r>
            <a:r>
              <a:rPr lang="en-GB" sz="16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ims: </a:t>
            </a:r>
            <a:r>
              <a:rPr lang="en-GB" sz="1600" dirty="0">
                <a:effectLst/>
                <a:latin typeface="Arial" panose="020B0604020202020204" pitchFamily="34" charset="0"/>
                <a:ea typeface="Calibri" panose="020F0502020204030204" pitchFamily="34" charset="0"/>
                <a:cs typeface="Arial" panose="020B0604020202020204" pitchFamily="34" charset="0"/>
              </a:rPr>
              <a:t>(Jones, 2010). </a:t>
            </a:r>
            <a:endParaRPr lang="en-GB" sz="16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Symbol" panose="05050102010706020507" pitchFamily="18" charset="2"/>
              <a:buChar char=""/>
            </a:pPr>
            <a:r>
              <a:rPr lang="en-US" sz="1600" dirty="0">
                <a:effectLst/>
                <a:latin typeface="Arial" panose="020B0604020202020204" pitchFamily="34" charset="0"/>
                <a:ea typeface="Carlito"/>
                <a:cs typeface="Arial" panose="020B0604020202020204" pitchFamily="34" charset="0"/>
              </a:rPr>
              <a:t>Reduce risks for staff and guests</a:t>
            </a:r>
            <a:endParaRPr lang="en-GB" sz="1600" dirty="0">
              <a:effectLst/>
              <a:latin typeface="Arial" panose="020B0604020202020204" pitchFamily="34" charset="0"/>
              <a:ea typeface="Carlito"/>
              <a:cs typeface="Arial" panose="020B0604020202020204" pitchFamily="34" charset="0"/>
            </a:endParaRPr>
          </a:p>
          <a:p>
            <a:pPr marL="342900" lvl="0" indent="-342900">
              <a:lnSpc>
                <a:spcPct val="150000"/>
              </a:lnSpc>
              <a:buFont typeface="Symbol" panose="05050102010706020507" pitchFamily="18" charset="2"/>
              <a:buChar char=""/>
            </a:pPr>
            <a:r>
              <a:rPr lang="en-US" sz="1600" dirty="0">
                <a:effectLst/>
                <a:latin typeface="Arial" panose="020B0604020202020204" pitchFamily="34" charset="0"/>
                <a:ea typeface="Carlito"/>
                <a:cs typeface="Arial" panose="020B0604020202020204" pitchFamily="34" charset="0"/>
              </a:rPr>
              <a:t>Promote best practices using cleaning chemicals</a:t>
            </a:r>
            <a:endParaRPr lang="en-GB" sz="1600" dirty="0">
              <a:effectLst/>
              <a:latin typeface="Arial" panose="020B0604020202020204" pitchFamily="34" charset="0"/>
              <a:ea typeface="Carlito"/>
              <a:cs typeface="Arial" panose="020B0604020202020204" pitchFamily="34" charset="0"/>
            </a:endParaRPr>
          </a:p>
          <a:p>
            <a:endParaRPr lang="en-GB" dirty="0"/>
          </a:p>
        </p:txBody>
      </p:sp>
    </p:spTree>
    <p:extLst>
      <p:ext uri="{BB962C8B-B14F-4D97-AF65-F5344CB8AC3E}">
        <p14:creationId xmlns:p14="http://schemas.microsoft.com/office/powerpoint/2010/main" val="3520385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2EE10-E122-9288-5DDA-155A9E71A61C}"/>
              </a:ext>
            </a:extLst>
          </p:cNvPr>
          <p:cNvSpPr>
            <a:spLocks noGrp="1"/>
          </p:cNvSpPr>
          <p:nvPr>
            <p:ph type="title"/>
          </p:nvPr>
        </p:nvSpPr>
        <p:spPr>
          <a:xfrm>
            <a:off x="838200" y="365125"/>
            <a:ext cx="9825990" cy="717951"/>
          </a:xfrm>
        </p:spPr>
        <p:txBody>
          <a:bodyPr>
            <a:normAutofit fontScale="90000"/>
          </a:bodyPr>
          <a:lstStyle/>
          <a:p>
            <a:r>
              <a:rPr lang="en-GB" sz="2700" kern="100" dirty="0">
                <a:latin typeface="Arial" panose="020B0604020202020204" pitchFamily="34" charset="0"/>
                <a:ea typeface="Calibri" panose="020F0502020204030204" pitchFamily="34" charset="0"/>
                <a:cs typeface="Times New Roman" panose="02020603050405020304" pitchFamily="18" charset="0"/>
              </a:rPr>
              <a:t>Maintenance and Cleaning</a:t>
            </a:r>
            <a:r>
              <a:rPr lang="en-GB" sz="2700" kern="100" dirty="0">
                <a:effectLst/>
                <a:latin typeface="Arial" panose="020B0604020202020204" pitchFamily="34" charset="0"/>
                <a:ea typeface="Calibri" panose="020F0502020204030204" pitchFamily="34" charset="0"/>
                <a:cs typeface="Times New Roman" panose="02020603050405020304" pitchFamily="18" charset="0"/>
              </a:rPr>
              <a:t> standards and procedures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0E50D7E-ECBC-3A62-B97E-AC7598DF471F}"/>
              </a:ext>
            </a:extLst>
          </p:cNvPr>
          <p:cNvSpPr>
            <a:spLocks noGrp="1"/>
          </p:cNvSpPr>
          <p:nvPr>
            <p:ph idx="1"/>
          </p:nvPr>
        </p:nvSpPr>
        <p:spPr>
          <a:xfrm>
            <a:off x="838200" y="1177290"/>
            <a:ext cx="10010313" cy="4983813"/>
          </a:xfrm>
        </p:spPr>
        <p:txBody>
          <a:bodyPr>
            <a:normAutofit fontScale="92500" lnSpcReduction="10000"/>
          </a:bodyPr>
          <a:lstStyle/>
          <a:p>
            <a:pPr>
              <a:lnSpc>
                <a:spcPct val="107000"/>
              </a:lnSpc>
              <a:spcAft>
                <a:spcPts val="800"/>
              </a:spcAft>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Training to implement hotel standards and expectations for staff</a:t>
            </a:r>
          </a:p>
          <a:p>
            <a:pPr>
              <a:lnSpc>
                <a:spcPct val="107000"/>
              </a:lnSpc>
              <a:spcAft>
                <a:spcPts val="800"/>
              </a:spcAft>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Carry out tasks properly, such as making beds, disposing of dirty laundry, using the appropriate cleaning supplies, bathtubs and mirrors, and looking for bedbugs</a:t>
            </a:r>
            <a:r>
              <a:rPr lang="en-GB" sz="1600" kern="100" dirty="0">
                <a:solidFill>
                  <a:schemeClr val="tx1"/>
                </a:solidFill>
                <a:latin typeface="Arial" panose="020B0604020202020204" pitchFamily="34" charset="0"/>
                <a:ea typeface="Calibri" panose="020F0502020204030204" pitchFamily="34" charset="0"/>
                <a:cs typeface="Arial" panose="020B0604020202020204" pitchFamily="34" charset="0"/>
              </a:rPr>
              <a:t> (Jones, 2010). </a:t>
            </a:r>
          </a:p>
          <a:p>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Be aware of all manufacturer’s directions for the items you will be cleaning </a:t>
            </a:r>
          </a:p>
          <a:p>
            <a:pPr>
              <a:lnSpc>
                <a:spcPct val="107000"/>
              </a:lnSpc>
              <a:spcAft>
                <a:spcPts val="800"/>
              </a:spcAft>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Note and report problems and items </a:t>
            </a:r>
            <a:r>
              <a:rPr lang="en-GB" sz="1600" kern="100" dirty="0">
                <a:solidFill>
                  <a:schemeClr val="tx1"/>
                </a:solidFill>
                <a:latin typeface="Arial" panose="020B0604020202020204" pitchFamily="34" charset="0"/>
                <a:ea typeface="Calibri" panose="020F0502020204030204" pitchFamily="34" charset="0"/>
                <a:cs typeface="Arial" panose="020B0604020202020204" pitchFamily="34" charset="0"/>
              </a:rPr>
              <a:t>that need repair </a:t>
            </a: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promptly</a:t>
            </a:r>
          </a:p>
          <a:p>
            <a:pPr>
              <a:lnSpc>
                <a:spcPct val="107000"/>
              </a:lnSpc>
              <a:spcAft>
                <a:spcPts val="800"/>
              </a:spcAft>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Disposing of trash</a:t>
            </a:r>
          </a:p>
          <a:p>
            <a:pPr>
              <a:lnSpc>
                <a:spcPct val="107000"/>
              </a:lnSpc>
              <a:spcAft>
                <a:spcPts val="800"/>
              </a:spcAft>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use of cleaning checklists</a:t>
            </a:r>
            <a:r>
              <a:rPr lang="en-GB" sz="16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600" dirty="0" err="1">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Shulver</a:t>
            </a:r>
            <a:r>
              <a:rPr lang="en-GB" sz="16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et al., 2012)</a:t>
            </a:r>
          </a:p>
          <a:p>
            <a:pPr>
              <a:lnSpc>
                <a:spcPct val="107000"/>
              </a:lnSpc>
              <a:spcAft>
                <a:spcPts val="800"/>
              </a:spcAft>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Safe work practices (</a:t>
            </a:r>
            <a:r>
              <a:rPr lang="en-GB" sz="16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Stipanuk</a:t>
            </a: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2016)</a:t>
            </a:r>
          </a:p>
          <a:p>
            <a:pPr marL="0" indent="0">
              <a:lnSpc>
                <a:spcPct val="107000"/>
              </a:lnSpc>
              <a:spcAft>
                <a:spcPts val="800"/>
              </a:spcAft>
              <a:buNone/>
            </a:pPr>
            <a:r>
              <a:rPr lang="en-GB" sz="1600" b="1" kern="100" dirty="0">
                <a:solidFill>
                  <a:schemeClr val="tx1"/>
                </a:solidFill>
                <a:latin typeface="Arial" panose="020B0604020202020204" pitchFamily="34" charset="0"/>
                <a:ea typeface="Calibri" panose="020F0502020204030204" pitchFamily="34" charset="0"/>
                <a:cs typeface="Arial" panose="020B0604020202020204" pitchFamily="34" charset="0"/>
              </a:rPr>
              <a:t>Aims:</a:t>
            </a:r>
          </a:p>
          <a:p>
            <a:pPr>
              <a:lnSpc>
                <a:spcPct val="107000"/>
              </a:lnSpc>
              <a:spcAft>
                <a:spcPts val="800"/>
              </a:spcAft>
              <a:buFont typeface="Arial" panose="020B0604020202020204" pitchFamily="34" charset="0"/>
              <a:buChar char="•"/>
            </a:pPr>
            <a:r>
              <a:rPr lang="en-GB" sz="1600" kern="100" dirty="0">
                <a:solidFill>
                  <a:schemeClr val="tx1"/>
                </a:solidFill>
                <a:latin typeface="Arial" panose="020B0604020202020204" pitchFamily="34" charset="0"/>
                <a:ea typeface="Calibri" panose="020F0502020204030204" pitchFamily="34" charset="0"/>
                <a:cs typeface="Arial" panose="020B0604020202020204" pitchFamily="34" charset="0"/>
              </a:rPr>
              <a:t>Ensure rooms are clean to a high standard</a:t>
            </a:r>
          </a:p>
          <a:p>
            <a:pPr>
              <a:lnSpc>
                <a:spcPct val="107000"/>
              </a:lnSpc>
              <a:spcAft>
                <a:spcPts val="800"/>
              </a:spcAft>
              <a:buFont typeface="Arial" panose="020B0604020202020204" pitchFamily="34" charset="0"/>
              <a:buChar char="•"/>
            </a:pPr>
            <a:r>
              <a:rPr lang="en-US" sz="1600" dirty="0">
                <a:solidFill>
                  <a:schemeClr val="tx1"/>
                </a:solidFill>
                <a:effectLst/>
                <a:latin typeface="Arial" panose="020B0604020202020204" pitchFamily="34" charset="0"/>
                <a:ea typeface="Carlito"/>
                <a:cs typeface="Arial" panose="020B0604020202020204" pitchFamily="34" charset="0"/>
              </a:rPr>
              <a:t>Reduce risks for staff and guests</a:t>
            </a:r>
          </a:p>
          <a:p>
            <a:pPr>
              <a:buFont typeface="Arial" panose="020B0604020202020204" pitchFamily="34" charset="0"/>
              <a:buChar char="•"/>
            </a:pPr>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Promote best practices </a:t>
            </a:r>
            <a:endPar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969679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33B17-4D71-EEA3-CBE8-69B55C413693}"/>
              </a:ext>
            </a:extLst>
          </p:cNvPr>
          <p:cNvSpPr>
            <a:spLocks noGrp="1"/>
          </p:cNvSpPr>
          <p:nvPr>
            <p:ph type="title"/>
          </p:nvPr>
        </p:nvSpPr>
        <p:spPr>
          <a:xfrm>
            <a:off x="677334" y="609600"/>
            <a:ext cx="8596668" cy="955040"/>
          </a:xfrm>
        </p:spPr>
        <p:txBody>
          <a:bodyPr>
            <a:normAutofit fontScale="90000"/>
          </a:bodyPr>
          <a:lstStyle/>
          <a:p>
            <a:pPr>
              <a:lnSpc>
                <a:spcPct val="150000"/>
              </a:lnSpc>
            </a:pPr>
            <a:r>
              <a:rPr lang="en-GB" sz="2700" dirty="0">
                <a:latin typeface="Arial" panose="020B0604020202020204" pitchFamily="34" charset="0"/>
                <a:cs typeface="Arial" panose="020B0604020202020204" pitchFamily="34" charset="0"/>
              </a:rPr>
              <a:t>Proper ways of handling equipment</a:t>
            </a:r>
            <a:br>
              <a:rPr lang="en-GB" sz="2800" dirty="0">
                <a:latin typeface="Arial" panose="020B0604020202020204" pitchFamily="34" charset="0"/>
                <a:cs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15640D5A-07E3-C6EB-2F4D-9C48CEBAED6C}"/>
              </a:ext>
            </a:extLst>
          </p:cNvPr>
          <p:cNvSpPr>
            <a:spLocks noGrp="1"/>
          </p:cNvSpPr>
          <p:nvPr>
            <p:ph idx="1"/>
          </p:nvPr>
        </p:nvSpPr>
        <p:spPr>
          <a:xfrm>
            <a:off x="649605" y="1905635"/>
            <a:ext cx="10515600" cy="4351338"/>
          </a:xfrm>
        </p:spPr>
        <p:txBody>
          <a:bodyPr>
            <a:normAutofit lnSpcReduction="10000"/>
          </a:bodyPr>
          <a:lstStyle/>
          <a:p>
            <a:pPr marL="0" indent="0" algn="just">
              <a:lnSpc>
                <a:spcPct val="150000"/>
              </a:lnSpc>
              <a:buNone/>
            </a:pPr>
            <a:r>
              <a:rPr lang="en-GB" sz="1600" dirty="0">
                <a:latin typeface="Arial" panose="020B0604020202020204" pitchFamily="34" charset="0"/>
                <a:cs typeface="Arial" panose="020B0604020202020204" pitchFamily="34" charset="0"/>
              </a:rPr>
              <a:t>• Housekeepers can only handle machinery and equipment they are trained for like </a:t>
            </a:r>
          </a:p>
          <a:p>
            <a:pPr marL="0" indent="0" algn="just">
              <a:lnSpc>
                <a:spcPct val="150000"/>
              </a:lnSpc>
              <a:buNone/>
            </a:pPr>
            <a:r>
              <a:rPr lang="en-GB" sz="1600" dirty="0">
                <a:latin typeface="Arial" panose="020B0604020202020204" pitchFamily="34" charset="0"/>
                <a:cs typeface="Arial" panose="020B0604020202020204" pitchFamily="34" charset="0"/>
              </a:rPr>
              <a:t>vacuum cleaners, floor polishers (</a:t>
            </a:r>
            <a:r>
              <a:rPr lang="en-GB" sz="1600" dirty="0" err="1">
                <a:effectLst/>
                <a:latin typeface="Arial" panose="020B0604020202020204" pitchFamily="34" charset="0"/>
                <a:ea typeface="Calibri" panose="020F0502020204030204" pitchFamily="34" charset="0"/>
              </a:rPr>
              <a:t>Vallen</a:t>
            </a:r>
            <a:r>
              <a:rPr lang="en-GB" sz="1600" dirty="0">
                <a:effectLst/>
                <a:latin typeface="Arial" panose="020B0604020202020204" pitchFamily="34" charset="0"/>
                <a:ea typeface="Calibri" panose="020F0502020204030204" pitchFamily="34" charset="0"/>
              </a:rPr>
              <a:t> &amp; </a:t>
            </a:r>
            <a:r>
              <a:rPr lang="en-GB" sz="1600" dirty="0" err="1">
                <a:effectLst/>
                <a:latin typeface="Arial" panose="020B0604020202020204" pitchFamily="34" charset="0"/>
                <a:ea typeface="Calibri" panose="020F0502020204030204" pitchFamily="34" charset="0"/>
              </a:rPr>
              <a:t>Vallen</a:t>
            </a:r>
            <a:r>
              <a:rPr lang="en-GB" sz="1600" dirty="0">
                <a:effectLst/>
                <a:latin typeface="Arial" panose="020B0604020202020204" pitchFamily="34" charset="0"/>
                <a:ea typeface="Calibri" panose="020F0502020204030204" pitchFamily="34" charset="0"/>
              </a:rPr>
              <a:t>, 2012).</a:t>
            </a:r>
            <a:r>
              <a:rPr lang="en-GB" sz="1600" dirty="0">
                <a:latin typeface="Arial" panose="020B0604020202020204" pitchFamily="34" charset="0"/>
                <a:cs typeface="Arial" panose="020B0604020202020204" pitchFamily="34" charset="0"/>
              </a:rPr>
              <a:t> </a:t>
            </a:r>
          </a:p>
          <a:p>
            <a:pPr marL="0" indent="0" algn="just">
              <a:lnSpc>
                <a:spcPct val="150000"/>
              </a:lnSpc>
              <a:buNone/>
            </a:pPr>
            <a:r>
              <a:rPr lang="en-GB" sz="1600" dirty="0">
                <a:latin typeface="Arial" panose="020B0604020202020204" pitchFamily="34" charset="0"/>
                <a:cs typeface="Arial" panose="020B0604020202020204" pitchFamily="34" charset="0"/>
              </a:rPr>
              <a:t>• It’s the duty of the housekeeper executive to use training needs and provide training.</a:t>
            </a:r>
          </a:p>
          <a:p>
            <a:pPr marL="0" indent="0" algn="just">
              <a:lnSpc>
                <a:spcPct val="150000"/>
              </a:lnSpc>
              <a:buNone/>
            </a:pPr>
            <a:r>
              <a:rPr lang="en-GB" sz="1600" dirty="0">
                <a:latin typeface="Arial" panose="020B0604020202020204" pitchFamily="34" charset="0"/>
                <a:cs typeface="Arial" panose="020B0604020202020204" pitchFamily="34" charset="0"/>
              </a:rPr>
              <a:t>• Risk of injury: nearly 40% more likely to be injured on the job than other service   sector workers</a:t>
            </a:r>
          </a:p>
          <a:p>
            <a:pPr marL="0" indent="0" algn="just">
              <a:lnSpc>
                <a:spcPct val="150000"/>
              </a:lnSpc>
              <a:buNone/>
            </a:pPr>
            <a:r>
              <a:rPr lang="en-GB" sz="1600" dirty="0">
                <a:latin typeface="Arial" panose="020B0604020202020204" pitchFamily="34" charset="0"/>
                <a:cs typeface="Arial" panose="020B0604020202020204" pitchFamily="34" charset="0"/>
              </a:rPr>
              <a:t>(Reynolds et al., 2021)</a:t>
            </a:r>
          </a:p>
          <a:p>
            <a:pPr marL="0" indent="0" algn="just">
              <a:lnSpc>
                <a:spcPct val="150000"/>
              </a:lnSpc>
              <a:buNone/>
            </a:pPr>
            <a:endParaRPr lang="en-GB" sz="1600" dirty="0">
              <a:latin typeface="Arial" panose="020B0604020202020204" pitchFamily="34" charset="0"/>
              <a:cs typeface="Arial" panose="020B0604020202020204" pitchFamily="34" charset="0"/>
            </a:endParaRPr>
          </a:p>
          <a:p>
            <a:pPr marL="0" lvl="0" indent="0">
              <a:lnSpc>
                <a:spcPct val="107000"/>
              </a:lnSpc>
              <a:spcAft>
                <a:spcPts val="800"/>
              </a:spcAft>
              <a:buNone/>
            </a:pPr>
            <a:r>
              <a:rPr lang="en-GB" sz="16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a:t>
            </a:r>
            <a:r>
              <a:rPr lang="en-GB" sz="16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ims: </a:t>
            </a:r>
            <a:r>
              <a:rPr lang="en-GB" sz="1600" dirty="0">
                <a:effectLst/>
                <a:latin typeface="Arial" panose="020B0604020202020204" pitchFamily="34" charset="0"/>
                <a:ea typeface="Calibri" panose="020F0502020204030204" pitchFamily="34" charset="0"/>
              </a:rPr>
              <a:t>(</a:t>
            </a:r>
            <a:r>
              <a:rPr lang="en-GB" sz="1600" dirty="0" err="1">
                <a:effectLst/>
                <a:latin typeface="Arial" panose="020B0604020202020204" pitchFamily="34" charset="0"/>
                <a:ea typeface="Calibri" panose="020F0502020204030204" pitchFamily="34" charset="0"/>
              </a:rPr>
              <a:t>Vallen</a:t>
            </a:r>
            <a:r>
              <a:rPr lang="en-GB" sz="1600" dirty="0">
                <a:effectLst/>
                <a:latin typeface="Arial" panose="020B0604020202020204" pitchFamily="34" charset="0"/>
                <a:ea typeface="Calibri" panose="020F0502020204030204" pitchFamily="34" charset="0"/>
              </a:rPr>
              <a:t> &amp; </a:t>
            </a:r>
            <a:r>
              <a:rPr lang="en-GB" sz="1600" dirty="0" err="1">
                <a:effectLst/>
                <a:latin typeface="Arial" panose="020B0604020202020204" pitchFamily="34" charset="0"/>
                <a:ea typeface="Calibri" panose="020F0502020204030204" pitchFamily="34" charset="0"/>
              </a:rPr>
              <a:t>Vallen</a:t>
            </a:r>
            <a:r>
              <a:rPr lang="en-GB" sz="1600" dirty="0">
                <a:effectLst/>
                <a:latin typeface="Arial" panose="020B0604020202020204" pitchFamily="34" charset="0"/>
                <a:ea typeface="Calibri" panose="020F0502020204030204" pitchFamily="34" charset="0"/>
              </a:rPr>
              <a:t>, 2012) </a:t>
            </a:r>
            <a:endParaRPr lang="en-GB" sz="16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Symbol" panose="05050102010706020507" pitchFamily="18" charset="2"/>
              <a:buChar char=""/>
            </a:pPr>
            <a:r>
              <a:rPr lang="en-US" sz="1600" dirty="0">
                <a:effectLst/>
                <a:latin typeface="Arial" panose="020B0604020202020204" pitchFamily="34" charset="0"/>
                <a:ea typeface="Carlito"/>
                <a:cs typeface="Arial" panose="020B0604020202020204" pitchFamily="34" charset="0"/>
              </a:rPr>
              <a:t>Reduce risks for staff and guests</a:t>
            </a:r>
            <a:endParaRPr lang="en-GB" sz="1600" dirty="0">
              <a:effectLst/>
              <a:latin typeface="Arial" panose="020B0604020202020204" pitchFamily="34" charset="0"/>
              <a:ea typeface="Carlito"/>
              <a:cs typeface="Arial" panose="020B0604020202020204" pitchFamily="34" charset="0"/>
            </a:endParaRPr>
          </a:p>
          <a:p>
            <a:pPr marL="342900" lvl="0" indent="-342900">
              <a:lnSpc>
                <a:spcPct val="150000"/>
              </a:lnSpc>
              <a:buFont typeface="Symbol" panose="05050102010706020507" pitchFamily="18" charset="2"/>
              <a:buChar char=""/>
            </a:pPr>
            <a:r>
              <a:rPr lang="en-US" sz="1600" dirty="0">
                <a:effectLst/>
                <a:latin typeface="Arial" panose="020B0604020202020204" pitchFamily="34" charset="0"/>
                <a:ea typeface="Carlito"/>
                <a:cs typeface="Arial" panose="020B0604020202020204" pitchFamily="34" charset="0"/>
              </a:rPr>
              <a:t>Promote best practices</a:t>
            </a:r>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16322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88101-FD50-3632-AE0B-42DF64CE8794}"/>
              </a:ext>
            </a:extLst>
          </p:cNvPr>
          <p:cNvSpPr>
            <a:spLocks noGrp="1"/>
          </p:cNvSpPr>
          <p:nvPr>
            <p:ph type="title"/>
          </p:nvPr>
        </p:nvSpPr>
        <p:spPr>
          <a:xfrm>
            <a:off x="677334" y="550416"/>
            <a:ext cx="8596668" cy="656947"/>
          </a:xfrm>
        </p:spPr>
        <p:txBody>
          <a:bodyPr>
            <a:normAutofit fontScale="90000"/>
          </a:bodyPr>
          <a:lstStyle/>
          <a:p>
            <a:pPr>
              <a:lnSpc>
                <a:spcPct val="150000"/>
              </a:lnSpc>
            </a:pPr>
            <a:r>
              <a:rPr lang="en-GB" sz="2700" b="1" kern="100" dirty="0">
                <a:effectLst/>
                <a:latin typeface="Arial" panose="020B0604020202020204" pitchFamily="34" charset="0"/>
                <a:ea typeface="Calibri" panose="020F0502020204030204" pitchFamily="34" charset="0"/>
                <a:cs typeface="Arial" panose="020B0604020202020204" pitchFamily="34" charset="0"/>
              </a:rPr>
              <a:t>Correct lifting techniques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4153A83-A586-F8BD-1206-81DB8C0A8780}"/>
              </a:ext>
            </a:extLst>
          </p:cNvPr>
          <p:cNvSpPr>
            <a:spLocks noGrp="1"/>
          </p:cNvSpPr>
          <p:nvPr>
            <p:ph idx="1"/>
          </p:nvPr>
        </p:nvSpPr>
        <p:spPr>
          <a:xfrm>
            <a:off x="678181" y="1855433"/>
            <a:ext cx="10443210" cy="4367814"/>
          </a:xfrm>
        </p:spPr>
        <p:txBody>
          <a:bodyPr>
            <a:normAutofit/>
          </a:bodyPr>
          <a:lstStyle/>
          <a:p>
            <a:pPr>
              <a:lnSpc>
                <a:spcPct val="150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Most injuries are repetitive motion injuries (Reynolds et al., 2021)</a:t>
            </a:r>
          </a:p>
          <a:p>
            <a:pPr>
              <a:lnSpc>
                <a:spcPct val="150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8000 distinct postures during a typical shift (id.)</a:t>
            </a:r>
          </a:p>
          <a:p>
            <a:pPr>
              <a:lnSpc>
                <a:spcPct val="150000"/>
              </a:lnSpc>
              <a:spcAft>
                <a:spcPts val="800"/>
              </a:spcAft>
            </a:pPr>
            <a:r>
              <a:rPr lang="fr-FR" sz="1600" kern="100" dirty="0">
                <a:effectLst/>
                <a:latin typeface="Arial" panose="020B0604020202020204" pitchFamily="34" charset="0"/>
                <a:ea typeface="Calibri" panose="020F0502020204030204" pitchFamily="34" charset="0"/>
                <a:cs typeface="Arial" panose="020B0604020202020204" pitchFamily="34" charset="0"/>
              </a:rPr>
              <a:t>Correct lifting technique (</a:t>
            </a:r>
            <a:r>
              <a:rPr lang="fr-FR" sz="1600" kern="100" dirty="0" err="1">
                <a:effectLst/>
                <a:latin typeface="Arial" panose="020B0604020202020204" pitchFamily="34" charset="0"/>
                <a:ea typeface="Calibri" panose="020F0502020204030204" pitchFamily="34" charset="0"/>
                <a:cs typeface="Arial" panose="020B0604020202020204" pitchFamily="34" charset="0"/>
              </a:rPr>
              <a:t>Vallen</a:t>
            </a:r>
            <a:r>
              <a:rPr lang="fr-FR" sz="1600" kern="100" dirty="0">
                <a:effectLst/>
                <a:latin typeface="Arial" panose="020B0604020202020204" pitchFamily="34" charset="0"/>
                <a:ea typeface="Calibri" panose="020F0502020204030204" pitchFamily="34" charset="0"/>
                <a:cs typeface="Arial" panose="020B0604020202020204" pitchFamily="34" charset="0"/>
              </a:rPr>
              <a:t> &amp; </a:t>
            </a:r>
            <a:r>
              <a:rPr lang="fr-FR" sz="1600" kern="100" dirty="0" err="1">
                <a:effectLst/>
                <a:latin typeface="Arial" panose="020B0604020202020204" pitchFamily="34" charset="0"/>
                <a:ea typeface="Calibri" panose="020F0502020204030204" pitchFamily="34" charset="0"/>
                <a:cs typeface="Arial" panose="020B0604020202020204" pitchFamily="34" charset="0"/>
              </a:rPr>
              <a:t>Vallen</a:t>
            </a:r>
            <a:r>
              <a:rPr lang="fr-FR" sz="1600" kern="100" dirty="0">
                <a:effectLst/>
                <a:latin typeface="Arial" panose="020B0604020202020204" pitchFamily="34" charset="0"/>
                <a:ea typeface="Calibri" panose="020F0502020204030204" pitchFamily="34" charset="0"/>
                <a:cs typeface="Arial" panose="020B0604020202020204" pitchFamily="34" charset="0"/>
              </a:rPr>
              <a:t>, 2012).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Maintain proper posture while performing tasks that require standing, stooping, squatting, kneeling, stretching, reaching, bending, twisting, or crouching</a:t>
            </a:r>
          </a:p>
          <a:p>
            <a:pPr marL="0" lvl="0" indent="0">
              <a:lnSpc>
                <a:spcPct val="107000"/>
              </a:lnSpc>
              <a:spcAft>
                <a:spcPts val="800"/>
              </a:spcAft>
              <a:buNone/>
            </a:pPr>
            <a:r>
              <a:rPr lang="en-GB" sz="16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a:t>
            </a:r>
            <a:r>
              <a:rPr lang="en-GB" sz="16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ims: </a:t>
            </a:r>
            <a:r>
              <a:rPr lang="en-GB" sz="1600" dirty="0">
                <a:effectLst/>
                <a:latin typeface="Arial" panose="020B0604020202020204" pitchFamily="34" charset="0"/>
                <a:ea typeface="Calibri" panose="020F0502020204030204" pitchFamily="34" charset="0"/>
              </a:rPr>
              <a:t>(</a:t>
            </a:r>
            <a:r>
              <a:rPr lang="en-GB" sz="1600" dirty="0" err="1">
                <a:effectLst/>
                <a:latin typeface="Arial" panose="020B0604020202020204" pitchFamily="34" charset="0"/>
                <a:ea typeface="Calibri" panose="020F0502020204030204" pitchFamily="34" charset="0"/>
              </a:rPr>
              <a:t>Vallen</a:t>
            </a:r>
            <a:r>
              <a:rPr lang="en-GB" sz="1600" dirty="0">
                <a:effectLst/>
                <a:latin typeface="Arial" panose="020B0604020202020204" pitchFamily="34" charset="0"/>
                <a:ea typeface="Calibri" panose="020F0502020204030204" pitchFamily="34" charset="0"/>
              </a:rPr>
              <a:t> &amp; </a:t>
            </a:r>
            <a:r>
              <a:rPr lang="en-GB" sz="1600" dirty="0" err="1">
                <a:effectLst/>
                <a:latin typeface="Arial" panose="020B0604020202020204" pitchFamily="34" charset="0"/>
                <a:ea typeface="Calibri" panose="020F0502020204030204" pitchFamily="34" charset="0"/>
              </a:rPr>
              <a:t>Vallen</a:t>
            </a:r>
            <a:r>
              <a:rPr lang="en-GB" sz="1600" dirty="0">
                <a:effectLst/>
                <a:latin typeface="Arial" panose="020B0604020202020204" pitchFamily="34" charset="0"/>
                <a:ea typeface="Calibri" panose="020F0502020204030204" pitchFamily="34" charset="0"/>
              </a:rPr>
              <a:t>, 2012). </a:t>
            </a:r>
            <a:endParaRPr lang="en-GB" sz="16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Symbol" panose="05050102010706020507" pitchFamily="18" charset="2"/>
              <a:buChar char=""/>
            </a:pPr>
            <a:r>
              <a:rPr lang="en-US" sz="1600" dirty="0">
                <a:effectLst/>
                <a:latin typeface="Arial" panose="020B0604020202020204" pitchFamily="34" charset="0"/>
                <a:ea typeface="Carlito"/>
                <a:cs typeface="Arial" panose="020B0604020202020204" pitchFamily="34" charset="0"/>
              </a:rPr>
              <a:t>Reduce risks for staff and guests</a:t>
            </a:r>
            <a:endParaRPr lang="en-GB" sz="1600" dirty="0">
              <a:effectLst/>
              <a:latin typeface="Arial" panose="020B0604020202020204" pitchFamily="34" charset="0"/>
              <a:ea typeface="Carlito"/>
              <a:cs typeface="Arial" panose="020B0604020202020204" pitchFamily="34" charset="0"/>
            </a:endParaRPr>
          </a:p>
          <a:p>
            <a:pPr marL="342900" lvl="0" indent="-342900">
              <a:lnSpc>
                <a:spcPct val="150000"/>
              </a:lnSpc>
              <a:buFont typeface="Symbol" panose="05050102010706020507" pitchFamily="18" charset="2"/>
              <a:buChar char=""/>
            </a:pPr>
            <a:r>
              <a:rPr lang="en-US" sz="1600" dirty="0">
                <a:effectLst/>
                <a:latin typeface="Arial" panose="020B0604020202020204" pitchFamily="34" charset="0"/>
                <a:ea typeface="Carlito"/>
                <a:cs typeface="Arial" panose="020B0604020202020204" pitchFamily="34" charset="0"/>
              </a:rPr>
              <a:t>Promote best practices</a:t>
            </a:r>
            <a:endParaRPr lang="en-GB" sz="1600" dirty="0">
              <a:latin typeface="Arial" panose="020B0604020202020204" pitchFamily="34" charset="0"/>
              <a:cs typeface="Arial" panose="020B0604020202020204" pitchFamily="34" charset="0"/>
            </a:endParaRPr>
          </a:p>
          <a:p>
            <a:pPr>
              <a:lnSpc>
                <a:spcPct val="150000"/>
              </a:lnSpc>
              <a:spcAft>
                <a:spcPts val="800"/>
              </a:spcAft>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44644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08360-92F6-CBCC-69F5-EC353D4B1E91}"/>
              </a:ext>
            </a:extLst>
          </p:cNvPr>
          <p:cNvSpPr>
            <a:spLocks noGrp="1"/>
          </p:cNvSpPr>
          <p:nvPr>
            <p:ph type="title"/>
          </p:nvPr>
        </p:nvSpPr>
        <p:spPr/>
        <p:txBody>
          <a:bodyPr>
            <a:normAutofit/>
          </a:bodyPr>
          <a:lstStyle/>
          <a:p>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Interacting with guests and being gust-oriented</a:t>
            </a:r>
            <a:endParaRPr lang="en-GB" sz="2400" dirty="0"/>
          </a:p>
        </p:txBody>
      </p:sp>
      <p:sp>
        <p:nvSpPr>
          <p:cNvPr id="3" name="Content Placeholder 2">
            <a:extLst>
              <a:ext uri="{FF2B5EF4-FFF2-40B4-BE49-F238E27FC236}">
                <a16:creationId xmlns:a16="http://schemas.microsoft.com/office/drawing/2014/main" id="{095A2C1E-8E92-0EFA-493F-7D7CF9D746D8}"/>
              </a:ext>
            </a:extLst>
          </p:cNvPr>
          <p:cNvSpPr>
            <a:spLocks noGrp="1"/>
          </p:cNvSpPr>
          <p:nvPr>
            <p:ph idx="1"/>
          </p:nvPr>
        </p:nvSpPr>
        <p:spPr>
          <a:xfrm>
            <a:off x="677334" y="1677880"/>
            <a:ext cx="8596668" cy="4900473"/>
          </a:xfrm>
        </p:spPr>
        <p:txBody>
          <a:bodyPr>
            <a:normAutofit/>
          </a:bodyPr>
          <a:lstStyle/>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To behave courteously during such encounters (Reynolds et al., 2021)</a:t>
            </a: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How to approach or enter a guest rooms (</a:t>
            </a:r>
            <a:r>
              <a:rPr lang="en-GB" sz="1600" kern="100" dirty="0" err="1">
                <a:effectLst/>
                <a:latin typeface="Arial" panose="020B0604020202020204" pitchFamily="34" charset="0"/>
                <a:ea typeface="Calibri" panose="020F0502020204030204" pitchFamily="34" charset="0"/>
                <a:cs typeface="Arial" panose="020B0604020202020204" pitchFamily="34" charset="0"/>
              </a:rPr>
              <a:t>Bucata</a:t>
            </a:r>
            <a:r>
              <a:rPr lang="en-GB" sz="1600" kern="100" dirty="0">
                <a:effectLst/>
                <a:latin typeface="Arial" panose="020B0604020202020204" pitchFamily="34" charset="0"/>
                <a:ea typeface="Calibri" panose="020F0502020204030204" pitchFamily="34" charset="0"/>
                <a:cs typeface="Arial" panose="020B0604020202020204" pitchFamily="34" charset="0"/>
              </a:rPr>
              <a:t> &amp; </a:t>
            </a:r>
            <a:r>
              <a:rPr lang="en-GB" sz="1600" kern="100" dirty="0" err="1">
                <a:effectLst/>
                <a:latin typeface="Arial" panose="020B0604020202020204" pitchFamily="34" charset="0"/>
                <a:ea typeface="Calibri" panose="020F0502020204030204" pitchFamily="34" charset="0"/>
                <a:cs typeface="Arial" panose="020B0604020202020204" pitchFamily="34" charset="0"/>
              </a:rPr>
              <a:t>Rizescu</a:t>
            </a:r>
            <a:r>
              <a:rPr lang="en-GB" sz="1600" kern="100" dirty="0">
                <a:effectLst/>
                <a:latin typeface="Arial" panose="020B0604020202020204" pitchFamily="34" charset="0"/>
                <a:ea typeface="Calibri" panose="020F0502020204030204" pitchFamily="34" charset="0"/>
                <a:cs typeface="Arial" panose="020B0604020202020204" pitchFamily="34" charset="0"/>
              </a:rPr>
              <a:t>, 2017). </a:t>
            </a:r>
          </a:p>
          <a:p>
            <a:pPr>
              <a:lnSpc>
                <a:spcPct val="107000"/>
              </a:lnSpc>
              <a:spcAft>
                <a:spcPts val="800"/>
              </a:spcAft>
            </a:pPr>
            <a:r>
              <a:rPr lang="en-GB" sz="1600" kern="100" dirty="0">
                <a:latin typeface="Arial" panose="020B0604020202020204" pitchFamily="34" charset="0"/>
                <a:ea typeface="Calibri" panose="020F0502020204030204" pitchFamily="34" charset="0"/>
                <a:cs typeface="Arial" panose="020B0604020202020204" pitchFamily="34" charset="0"/>
              </a:rPr>
              <a:t>O</a:t>
            </a:r>
            <a:r>
              <a:rPr lang="en-GB" sz="1600" kern="100" dirty="0">
                <a:effectLst/>
                <a:latin typeface="Arial" panose="020B0604020202020204" pitchFamily="34" charset="0"/>
                <a:ea typeface="Calibri" panose="020F0502020204030204" pitchFamily="34" charset="0"/>
                <a:cs typeface="Arial" panose="020B0604020202020204" pitchFamily="34" charset="0"/>
              </a:rPr>
              <a:t>ffer guests a friendly greeting (O'Halloran, 2014)</a:t>
            </a: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Apologies if you might have disturbed them</a:t>
            </a:r>
          </a:p>
          <a:p>
            <a:pPr>
              <a:lnSpc>
                <a:spcPct val="107000"/>
              </a:lnSpc>
              <a:spcAft>
                <a:spcPts val="800"/>
              </a:spcAft>
            </a:pPr>
            <a:r>
              <a:rPr lang="en-GB" sz="1600" kern="100" dirty="0">
                <a:latin typeface="Arial" panose="020B0604020202020204" pitchFamily="34" charset="0"/>
                <a:ea typeface="Calibri" panose="020F0502020204030204" pitchFamily="34" charset="0"/>
                <a:cs typeface="Arial" panose="020B0604020202020204" pitchFamily="34" charset="0"/>
              </a:rPr>
              <a:t>R</a:t>
            </a:r>
            <a:r>
              <a:rPr lang="en-GB" sz="1600" kern="100" dirty="0">
                <a:effectLst/>
                <a:latin typeface="Arial" panose="020B0604020202020204" pitchFamily="34" charset="0"/>
                <a:ea typeface="Calibri" panose="020F0502020204030204" pitchFamily="34" charset="0"/>
                <a:cs typeface="Arial" panose="020B0604020202020204" pitchFamily="34" charset="0"/>
              </a:rPr>
              <a:t>espect guest privacy, especially regarding sensitive or valuable items (Reynolds et al., 2021)</a:t>
            </a: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 Practical guidelines in response to a guest’s request; an extra towel, for example</a:t>
            </a: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Act in a friendly but respectful manner</a:t>
            </a:r>
          </a:p>
          <a:p>
            <a:pPr marL="0" indent="0">
              <a:lnSpc>
                <a:spcPct val="107000"/>
              </a:lnSpc>
              <a:spcAft>
                <a:spcPts val="800"/>
              </a:spcAft>
              <a:buNone/>
            </a:pPr>
            <a:r>
              <a:rPr lang="en-GB" sz="1600" b="1" kern="100" dirty="0">
                <a:effectLst/>
                <a:latin typeface="Arial" panose="020B0604020202020204" pitchFamily="34" charset="0"/>
                <a:ea typeface="Calibri" panose="020F0502020204030204" pitchFamily="34" charset="0"/>
                <a:cs typeface="Arial" panose="020B0604020202020204" pitchFamily="34" charset="0"/>
              </a:rPr>
              <a:t>Aims:</a:t>
            </a:r>
          </a:p>
          <a:p>
            <a:pPr>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Calibri" panose="020F0502020204030204" pitchFamily="34" charset="0"/>
                <a:cs typeface="Arial" panose="020B0604020202020204" pitchFamily="34" charset="0"/>
              </a:rPr>
              <a:t>Promote effective communication with guests to ensure guest needs are met </a:t>
            </a:r>
          </a:p>
          <a:p>
            <a:pPr marL="0" indent="0">
              <a:lnSpc>
                <a:spcPct val="107000"/>
              </a:lnSpc>
              <a:spcAft>
                <a:spcPts val="800"/>
              </a:spcAft>
              <a:buNone/>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93278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20B5F-5E9F-7CEC-9787-7E4E4F8E27FD}"/>
              </a:ext>
            </a:extLst>
          </p:cNvPr>
          <p:cNvSpPr>
            <a:spLocks noGrp="1"/>
          </p:cNvSpPr>
          <p:nvPr>
            <p:ph type="title"/>
          </p:nvPr>
        </p:nvSpPr>
        <p:spPr>
          <a:xfrm>
            <a:off x="677334" y="217503"/>
            <a:ext cx="8596668" cy="1131903"/>
          </a:xfrm>
        </p:spPr>
        <p:txBody>
          <a:bodyPr>
            <a:normAutofit fontScale="90000"/>
          </a:bodyPr>
          <a:lstStyle/>
          <a:p>
            <a:pPr algn="l"/>
            <a:r>
              <a:rPr lang="en-GB" sz="2700" b="1" i="0" u="none" strike="noStrike" baseline="0" dirty="0">
                <a:latin typeface="Arial" panose="020B0604020202020204" pitchFamily="34" charset="0"/>
                <a:cs typeface="Arial" panose="020B0604020202020204" pitchFamily="34" charset="0"/>
              </a:rPr>
              <a:t>Understanding risks and preventative measures</a:t>
            </a:r>
            <a:br>
              <a:rPr lang="en-GB" sz="2700" b="1" i="0" u="none" strike="noStrike" baseline="0" dirty="0">
                <a:latin typeface="Arial" panose="020B0604020202020204" pitchFamily="34" charset="0"/>
                <a:cs typeface="Arial" panose="020B0604020202020204" pitchFamily="34" charset="0"/>
              </a:rPr>
            </a:br>
            <a:r>
              <a:rPr lang="en-GB" sz="2700" b="1" kern="100" dirty="0">
                <a:effectLst/>
                <a:latin typeface="Arial" panose="020B0604020202020204" pitchFamily="34" charset="0"/>
                <a:ea typeface="Calibri" panose="020F0502020204030204" pitchFamily="34" charset="0"/>
                <a:cs typeface="Arial" panose="020B0604020202020204" pitchFamily="34" charset="0"/>
              </a:rPr>
              <a:t>Guest room security and safety procedures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B2D40B7-9EAF-D989-9DE4-B3AAF26090FB}"/>
              </a:ext>
            </a:extLst>
          </p:cNvPr>
          <p:cNvSpPr>
            <a:spLocks noGrp="1"/>
          </p:cNvSpPr>
          <p:nvPr>
            <p:ph idx="1"/>
          </p:nvPr>
        </p:nvSpPr>
        <p:spPr>
          <a:xfrm>
            <a:off x="677334" y="1349406"/>
            <a:ext cx="8596668" cy="5291091"/>
          </a:xfrm>
        </p:spPr>
        <p:txBody>
          <a:bodyPr>
            <a:normAutofit fontScale="62500" lnSpcReduction="20000"/>
          </a:bodyPr>
          <a:lstStyle/>
          <a:p>
            <a:pPr>
              <a:lnSpc>
                <a:spcPct val="150000"/>
              </a:lnSpc>
              <a:spcAft>
                <a:spcPts val="800"/>
              </a:spcAft>
            </a:pP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Finding potentially dangerous items or situations, firearms, uncaged animals, ill and unconscious guests, drugs and drugs supply, blood and potential blood-borne pathogens (Reynolds et al., 2021)</a:t>
            </a:r>
          </a:p>
          <a:p>
            <a:pPr>
              <a:lnSpc>
                <a:spcPct val="150000"/>
              </a:lnSpc>
              <a:spcAft>
                <a:spcPts val="800"/>
              </a:spcAft>
            </a:pP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Security and safety protocols (Jones, 2010; Quick, 2020</a:t>
            </a:r>
            <a:r>
              <a:rPr lang="en-GB" sz="2000" kern="100" dirty="0">
                <a:solidFill>
                  <a:schemeClr val="tx1"/>
                </a:solidFill>
                <a:latin typeface="Arial" panose="020B0604020202020204" pitchFamily="34" charset="0"/>
                <a:ea typeface="Calibri" panose="020F0502020204030204" pitchFamily="34" charset="0"/>
                <a:cs typeface="Arial" panose="020B0604020202020204" pitchFamily="34" charset="0"/>
              </a:rPr>
              <a:t>;</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Wood, 2013, Premier Inn, 2023)</a:t>
            </a:r>
          </a:p>
          <a:p>
            <a:pPr>
              <a:lnSpc>
                <a:spcPct val="150000"/>
              </a:lnSpc>
              <a:spcAft>
                <a:spcPts val="800"/>
              </a:spcAft>
            </a:pP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Immediate contact a hotel security team or police</a:t>
            </a:r>
          </a:p>
          <a:p>
            <a:pPr>
              <a:lnSpc>
                <a:spcPct val="150000"/>
              </a:lnSpc>
              <a:spcAft>
                <a:spcPts val="800"/>
              </a:spcAft>
            </a:pP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Adequate supply of gloves, face masks, first aid kits, biohazard bags, </a:t>
            </a:r>
          </a:p>
          <a:p>
            <a:pPr>
              <a:lnSpc>
                <a:spcPct val="150000"/>
              </a:lnSpc>
              <a:spcAft>
                <a:spcPts val="800"/>
              </a:spcAft>
            </a:pP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Regular handwashing and sanitising practices </a:t>
            </a:r>
            <a:r>
              <a:rPr lang="en-GB" sz="2000" dirty="0">
                <a:solidFill>
                  <a:schemeClr val="tx1"/>
                </a:solidFill>
                <a:latin typeface="Arial" panose="020B0604020202020204" pitchFamily="34" charset="0"/>
                <a:cs typeface="Arial" panose="020B0604020202020204" pitchFamily="34" charset="0"/>
              </a:rPr>
              <a:t>(</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Reynolds et al., 2021)</a:t>
            </a:r>
            <a:endParaRPr lang="en-GB" sz="2000" dirty="0">
              <a:solidFill>
                <a:schemeClr val="tx1"/>
              </a:solidFill>
              <a:latin typeface="Arial" panose="020B0604020202020204" pitchFamily="34" charset="0"/>
              <a:cs typeface="Arial" panose="020B0604020202020204" pitchFamily="34" charset="0"/>
            </a:endParaRPr>
          </a:p>
          <a:p>
            <a:pPr>
              <a:lnSpc>
                <a:spcPct val="150000"/>
              </a:lnSpc>
              <a:spcAft>
                <a:spcPts val="800"/>
              </a:spcAft>
            </a:pP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Ensure housekeeping personnel is properly vaccinated </a:t>
            </a:r>
            <a:r>
              <a:rPr lang="en-GB" sz="2000" dirty="0">
                <a:solidFill>
                  <a:schemeClr val="tx1"/>
                </a:solidFill>
                <a:latin typeface="Arial" panose="020B0604020202020204" pitchFamily="34" charset="0"/>
                <a:cs typeface="Arial" panose="020B0604020202020204" pitchFamily="34" charset="0"/>
              </a:rPr>
              <a:t>(</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id.)</a:t>
            </a:r>
            <a:endParaRPr lang="en-GB" sz="2000" dirty="0">
              <a:solidFill>
                <a:schemeClr val="tx1"/>
              </a:solidFill>
              <a:latin typeface="Arial" panose="020B0604020202020204" pitchFamily="34" charset="0"/>
              <a:cs typeface="Arial" panose="020B0604020202020204" pitchFamily="34" charset="0"/>
            </a:endParaRPr>
          </a:p>
          <a:p>
            <a:pPr marL="0" indent="0">
              <a:lnSpc>
                <a:spcPct val="150000"/>
              </a:lnSpc>
              <a:spcAft>
                <a:spcPts val="800"/>
              </a:spcAft>
              <a:buNone/>
            </a:pPr>
            <a:r>
              <a:rPr lang="en-GB" sz="20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Aims : </a:t>
            </a:r>
          </a:p>
          <a:p>
            <a:pPr marL="342900" lvl="0" indent="-342900">
              <a:lnSpc>
                <a:spcPct val="150000"/>
              </a:lnSpc>
              <a:buFont typeface="Symbol" panose="05050102010706020507" pitchFamily="18" charset="2"/>
              <a:buChar char=""/>
            </a:pPr>
            <a:r>
              <a:rPr lang="en-US" sz="2000" dirty="0">
                <a:solidFill>
                  <a:schemeClr val="tx1"/>
                </a:solidFill>
                <a:effectLst/>
                <a:latin typeface="Arial" panose="020B0604020202020204" pitchFamily="34" charset="0"/>
                <a:ea typeface="Carlito"/>
                <a:cs typeface="Arial" panose="020B0604020202020204" pitchFamily="34" charset="0"/>
              </a:rPr>
              <a:t>Reduce risks for staff and guests</a:t>
            </a:r>
            <a:endParaRPr lang="en-GB" sz="2000" dirty="0">
              <a:solidFill>
                <a:schemeClr val="tx1"/>
              </a:solidFill>
              <a:effectLst/>
              <a:latin typeface="Arial" panose="020B0604020202020204" pitchFamily="34" charset="0"/>
              <a:ea typeface="Carlito"/>
              <a:cs typeface="Arial" panose="020B0604020202020204" pitchFamily="34" charset="0"/>
            </a:endParaRPr>
          </a:p>
          <a:p>
            <a:pPr marL="342900" lvl="0" indent="-342900">
              <a:lnSpc>
                <a:spcPct val="150000"/>
              </a:lnSpc>
              <a:buFont typeface="Symbol" panose="05050102010706020507" pitchFamily="18" charset="2"/>
              <a:buChar char=""/>
            </a:pPr>
            <a:r>
              <a:rPr lang="en-US" sz="2000" dirty="0">
                <a:solidFill>
                  <a:schemeClr val="tx1"/>
                </a:solidFill>
                <a:effectLst/>
                <a:latin typeface="Arial" panose="020B0604020202020204" pitchFamily="34" charset="0"/>
                <a:ea typeface="Carlito"/>
                <a:cs typeface="Arial" panose="020B0604020202020204" pitchFamily="34" charset="0"/>
              </a:rPr>
              <a:t>Promote best practices </a:t>
            </a:r>
            <a:endParaRPr lang="en-GB" sz="2000" dirty="0">
              <a:solidFill>
                <a:schemeClr val="tx1"/>
              </a:solidFill>
              <a:effectLst/>
              <a:latin typeface="Arial" panose="020B0604020202020204" pitchFamily="34" charset="0"/>
              <a:ea typeface="Carlito"/>
              <a:cs typeface="Arial" panose="020B0604020202020204" pitchFamily="34" charset="0"/>
            </a:endParaRPr>
          </a:p>
          <a:p>
            <a:pPr marL="342900" lvl="0" indent="-342900">
              <a:lnSpc>
                <a:spcPct val="150000"/>
              </a:lnSpc>
              <a:buFont typeface="Symbol" panose="05050102010706020507" pitchFamily="18" charset="2"/>
              <a:buChar char=""/>
            </a:pPr>
            <a:r>
              <a:rPr lang="en-US" sz="2000" dirty="0">
                <a:solidFill>
                  <a:schemeClr val="tx1"/>
                </a:solidFill>
                <a:effectLst/>
                <a:latin typeface="Arial" panose="020B0604020202020204" pitchFamily="34" charset="0"/>
                <a:ea typeface="Carlito"/>
                <a:cs typeface="Arial" panose="020B0604020202020204" pitchFamily="34" charset="0"/>
              </a:rPr>
              <a:t>Developing a positive health and safety culture</a:t>
            </a:r>
            <a:endParaRPr lang="en-GB" sz="2000" dirty="0">
              <a:solidFill>
                <a:schemeClr val="tx1"/>
              </a:solidFill>
              <a:effectLst/>
              <a:latin typeface="Arial" panose="020B0604020202020204" pitchFamily="34" charset="0"/>
              <a:ea typeface="Carlito"/>
              <a:cs typeface="Arial" panose="020B0604020202020204" pitchFamily="34" charset="0"/>
            </a:endParaRPr>
          </a:p>
          <a:p>
            <a:pPr marL="342900" lvl="0" indent="-342900">
              <a:lnSpc>
                <a:spcPct val="150000"/>
              </a:lnSpc>
              <a:buFont typeface="Symbol" panose="05050102010706020507" pitchFamily="18" charset="2"/>
              <a:buChar char=""/>
            </a:pPr>
            <a:r>
              <a:rPr lang="en-US" sz="2000" dirty="0">
                <a:solidFill>
                  <a:schemeClr val="tx1"/>
                </a:solidFill>
                <a:effectLst/>
                <a:latin typeface="Arial" panose="020B0604020202020204" pitchFamily="34" charset="0"/>
                <a:ea typeface="Carlito"/>
                <a:cs typeface="Arial" panose="020B0604020202020204" pitchFamily="34" charset="0"/>
              </a:rPr>
              <a:t>Handling incidents</a:t>
            </a:r>
            <a:endParaRPr lang="en-GB" sz="2000" dirty="0">
              <a:solidFill>
                <a:schemeClr val="tx1"/>
              </a:solidFill>
              <a:effectLst/>
              <a:latin typeface="Arial" panose="020B0604020202020204" pitchFamily="34" charset="0"/>
              <a:ea typeface="Carlito"/>
              <a:cs typeface="Arial" panose="020B0604020202020204" pitchFamily="34" charset="0"/>
            </a:endParaRPr>
          </a:p>
          <a:p>
            <a:pPr>
              <a:lnSpc>
                <a:spcPct val="150000"/>
              </a:lnSpc>
              <a:spcAft>
                <a:spcPts val="800"/>
              </a:spcAft>
            </a:pP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50987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70A87-1DAA-F22A-F537-1F1ACE7219E0}"/>
              </a:ext>
            </a:extLst>
          </p:cNvPr>
          <p:cNvSpPr>
            <a:spLocks noGrp="1"/>
          </p:cNvSpPr>
          <p:nvPr>
            <p:ph type="title"/>
          </p:nvPr>
        </p:nvSpPr>
        <p:spPr>
          <a:xfrm>
            <a:off x="400051" y="445770"/>
            <a:ext cx="10953750" cy="862965"/>
          </a:xfrm>
        </p:spPr>
        <p:txBody>
          <a:bodyPr>
            <a:normAutofit fontScale="90000"/>
          </a:bodyPr>
          <a:lstStyle/>
          <a:p>
            <a:r>
              <a:rPr lang="en-GB" sz="2700" b="1" kern="100" dirty="0">
                <a:effectLst/>
                <a:latin typeface="Arial" panose="020B0604020202020204" pitchFamily="34" charset="0"/>
                <a:ea typeface="Calibri" panose="020F0502020204030204" pitchFamily="34" charset="0"/>
                <a:cs typeface="Arial" panose="020B0604020202020204" pitchFamily="34" charset="0"/>
              </a:rPr>
              <a:t>Sexual Harassment</a:t>
            </a:r>
            <a:br>
              <a:rPr lang="en-GB" sz="2800" kern="100" dirty="0">
                <a:effectLst/>
                <a:latin typeface="Arial" panose="020B0604020202020204" pitchFamily="34" charset="0"/>
                <a:ea typeface="Calibri" panose="020F050202020403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6774DAC-6AD4-01C7-AFE5-1FE694FF653E}"/>
              </a:ext>
            </a:extLst>
          </p:cNvPr>
          <p:cNvSpPr>
            <a:spLocks noGrp="1"/>
          </p:cNvSpPr>
          <p:nvPr>
            <p:ph idx="1"/>
          </p:nvPr>
        </p:nvSpPr>
        <p:spPr>
          <a:xfrm>
            <a:off x="400050" y="1825625"/>
            <a:ext cx="10953750" cy="4351338"/>
          </a:xfrm>
        </p:spPr>
        <p:txBody>
          <a:bodyPr>
            <a:normAutofit fontScale="92500" lnSpcReduction="20000"/>
          </a:bodyPr>
          <a:lstStyle/>
          <a:p>
            <a:pPr>
              <a:lnSpc>
                <a:spcPct val="150000"/>
              </a:lnSpc>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89% of young housekeepers in Australian hotels experience sexual harassment at work, 19% reported being assaulted (Reynolds et al., 2021)</a:t>
            </a:r>
          </a:p>
          <a:p>
            <a:pPr marL="342900" lvl="0" indent="-342900">
              <a:lnSpc>
                <a:spcPct val="150000"/>
              </a:lnSpc>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Must raise awareness of sexual harassment and report such incidents</a:t>
            </a:r>
          </a:p>
          <a:p>
            <a:pPr marL="342900" lvl="0" indent="-342900">
              <a:lnSpc>
                <a:spcPct val="150000"/>
              </a:lnSpc>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Zero tolerance policies</a:t>
            </a:r>
          </a:p>
          <a:p>
            <a:pPr marL="342900" lvl="0" indent="-342900">
              <a:lnSpc>
                <a:spcPct val="150000"/>
              </a:lnSpc>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Wearing watch-like devices  equipped with panic buttons as a safety mechanism</a:t>
            </a:r>
          </a:p>
          <a:p>
            <a:pPr marL="342900" lvl="0" indent="-342900">
              <a:lnSpc>
                <a:spcPct val="150000"/>
              </a:lnSpc>
              <a:spcAft>
                <a:spcPts val="800"/>
              </a:spcAft>
              <a:buFont typeface="Symbol" panose="05050102010706020507" pitchFamily="18" charset="2"/>
              <a:buChar char=""/>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Policies and protocols in place for reporting sexual harassment involving guests and colleagues (Internal Policies, Premier Inn, 2023, Schein &amp; Schein, 2017)</a:t>
            </a:r>
          </a:p>
          <a:p>
            <a:pPr marL="0" lvl="0" indent="0">
              <a:lnSpc>
                <a:spcPct val="150000"/>
              </a:lnSpc>
              <a:spcAft>
                <a:spcPts val="800"/>
              </a:spcAft>
              <a:buNone/>
            </a:pPr>
            <a:r>
              <a:rPr lang="en-GB" sz="1600" b="1" kern="100" dirty="0">
                <a:solidFill>
                  <a:schemeClr val="tx1"/>
                </a:solidFill>
                <a:latin typeface="Arial" panose="020B0604020202020204" pitchFamily="34" charset="0"/>
                <a:ea typeface="Calibri" panose="020F0502020204030204" pitchFamily="34" charset="0"/>
                <a:cs typeface="Arial" panose="020B0604020202020204" pitchFamily="34" charset="0"/>
              </a:rPr>
              <a:t>Aims:</a:t>
            </a:r>
          </a:p>
          <a:p>
            <a:pPr marL="342900" lvl="0" indent="-342900">
              <a:lnSpc>
                <a:spcPct val="150000"/>
              </a:lnSpc>
              <a:buFont typeface="Symbol" panose="05050102010706020507" pitchFamily="18" charset="2"/>
              <a:buChar char=""/>
            </a:pPr>
            <a:r>
              <a:rPr lang="en-US" sz="1600" dirty="0">
                <a:solidFill>
                  <a:schemeClr val="tx1"/>
                </a:solidFill>
                <a:effectLst/>
                <a:latin typeface="Arial" panose="020B0604020202020204" pitchFamily="34" charset="0"/>
                <a:ea typeface="Carlito"/>
                <a:cs typeface="Arial" panose="020B0604020202020204" pitchFamily="34" charset="0"/>
              </a:rPr>
              <a:t>Developing a positive health and safety culture</a:t>
            </a:r>
            <a:endParaRPr lang="en-GB" sz="1600" dirty="0">
              <a:solidFill>
                <a:schemeClr val="tx1"/>
              </a:solidFill>
              <a:effectLst/>
              <a:latin typeface="Arial" panose="020B0604020202020204" pitchFamily="34" charset="0"/>
              <a:ea typeface="Carlito"/>
              <a:cs typeface="Arial" panose="020B0604020202020204" pitchFamily="34" charset="0"/>
            </a:endParaRPr>
          </a:p>
          <a:p>
            <a:pPr marL="342900" lvl="0" indent="-342900">
              <a:lnSpc>
                <a:spcPct val="150000"/>
              </a:lnSpc>
              <a:buFont typeface="Symbol" panose="05050102010706020507" pitchFamily="18" charset="2"/>
              <a:buChar char=""/>
            </a:pPr>
            <a:r>
              <a:rPr lang="en-US" sz="1600" dirty="0">
                <a:solidFill>
                  <a:schemeClr val="tx1"/>
                </a:solidFill>
                <a:effectLst/>
                <a:latin typeface="Arial" panose="020B0604020202020204" pitchFamily="34" charset="0"/>
                <a:ea typeface="Carlito"/>
                <a:cs typeface="Arial" panose="020B0604020202020204" pitchFamily="34" charset="0"/>
              </a:rPr>
              <a:t>Handling incidents</a:t>
            </a:r>
            <a:endParaRPr lang="en-GB" sz="1600" dirty="0">
              <a:solidFill>
                <a:schemeClr val="tx1"/>
              </a:solidFill>
              <a:effectLst/>
              <a:latin typeface="Arial" panose="020B0604020202020204" pitchFamily="34" charset="0"/>
              <a:ea typeface="Carlito"/>
              <a:cs typeface="Arial" panose="020B0604020202020204" pitchFamily="34" charset="0"/>
            </a:endParaRPr>
          </a:p>
          <a:p>
            <a:pPr marL="0" lvl="0" indent="0">
              <a:lnSpc>
                <a:spcPct val="150000"/>
              </a:lnSpc>
              <a:spcAft>
                <a:spcPts val="800"/>
              </a:spcAft>
              <a:buNone/>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97438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11ABD-A764-3FF1-174E-133445258A76}"/>
              </a:ext>
            </a:extLst>
          </p:cNvPr>
          <p:cNvSpPr>
            <a:spLocks noGrp="1"/>
          </p:cNvSpPr>
          <p:nvPr>
            <p:ph type="title"/>
          </p:nvPr>
        </p:nvSpPr>
        <p:spPr>
          <a:xfrm>
            <a:off x="838200" y="365125"/>
            <a:ext cx="10454640" cy="892175"/>
          </a:xfrm>
        </p:spPr>
        <p:txBody>
          <a:bodyPr>
            <a:normAutofit fontScale="90000"/>
          </a:bodyPr>
          <a:lstStyle/>
          <a:p>
            <a:r>
              <a:rPr lang="en-GB" sz="2700" b="1" kern="100" dirty="0">
                <a:effectLst/>
                <a:latin typeface="Arial" panose="020B0604020202020204" pitchFamily="34" charset="0"/>
                <a:ea typeface="Calibri" panose="020F0502020204030204" pitchFamily="34" charset="0"/>
                <a:cs typeface="Arial" panose="020B0604020202020204" pitchFamily="34" charset="0"/>
              </a:rPr>
              <a:t>Properly following lost and found procedures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B7FAC9E-FC6C-D5F6-84E8-1BF4D9D3345A}"/>
              </a:ext>
            </a:extLst>
          </p:cNvPr>
          <p:cNvSpPr>
            <a:spLocks noGrp="1"/>
          </p:cNvSpPr>
          <p:nvPr>
            <p:ph idx="1"/>
          </p:nvPr>
        </p:nvSpPr>
        <p:spPr>
          <a:xfrm>
            <a:off x="838200" y="852256"/>
            <a:ext cx="10515600" cy="5814874"/>
          </a:xfrm>
        </p:spPr>
        <p:txBody>
          <a:bodyPr>
            <a:normAutofit fontScale="55000" lnSpcReduction="20000"/>
          </a:bodyPr>
          <a:lstStyle/>
          <a:p>
            <a:pPr marL="342900" lvl="0" indent="-342900">
              <a:lnSpc>
                <a:spcPct val="150000"/>
              </a:lnSpc>
              <a:buFont typeface="Symbol" panose="05050102010706020507" pitchFamily="18" charset="2"/>
              <a:buChar char=""/>
            </a:pPr>
            <a:r>
              <a:rPr lang="en-GB" sz="2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In-room safes- reduce theft and reduce insurance premiums </a:t>
            </a:r>
          </a:p>
          <a:p>
            <a:pPr marL="342900" lvl="0" indent="-342900">
              <a:lnSpc>
                <a:spcPct val="150000"/>
              </a:lnSpc>
              <a:buFont typeface="Symbol" panose="05050102010706020507" pitchFamily="18" charset="2"/>
              <a:buChar char=""/>
            </a:pPr>
            <a:r>
              <a:rPr lang="en-GB" sz="2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54% of travellers report leaving personal items behind in hotel rooms (Reynolds et al., 2021)</a:t>
            </a:r>
          </a:p>
          <a:p>
            <a:pPr marL="342900" lvl="0" indent="-342900">
              <a:lnSpc>
                <a:spcPct val="150000"/>
              </a:lnSpc>
              <a:buFont typeface="Symbol" panose="05050102010706020507" pitchFamily="18" charset="2"/>
              <a:buChar char=""/>
            </a:pPr>
            <a:r>
              <a:rPr lang="en-GB" sz="2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64% of guests think more positively of the hotel if it helped retrieve a lost item  (id.)</a:t>
            </a:r>
          </a:p>
          <a:p>
            <a:pPr marL="342900" lvl="0" indent="-342900">
              <a:lnSpc>
                <a:spcPct val="150000"/>
              </a:lnSpc>
              <a:buFont typeface="Symbol" panose="05050102010706020507" pitchFamily="18" charset="2"/>
              <a:buChar char=""/>
            </a:pPr>
            <a:r>
              <a:rPr lang="en-GB" sz="2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 mislaid or lost item is declared abandoned after a certain period of time if the owner doesn’t return or contact the hotel to claim it, and the item must be safeguarded for a period that complies with the laws</a:t>
            </a:r>
          </a:p>
          <a:p>
            <a:pPr marL="342900" lvl="0" indent="-342900">
              <a:lnSpc>
                <a:spcPct val="150000"/>
              </a:lnSpc>
              <a:buFont typeface="Symbol" panose="05050102010706020507" pitchFamily="18" charset="2"/>
              <a:buChar char=""/>
            </a:pPr>
            <a:r>
              <a:rPr lang="en-GB" sz="2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Specific written and lost procedures in place</a:t>
            </a:r>
          </a:p>
          <a:p>
            <a:pPr marL="342900" lvl="0" indent="-342900">
              <a:lnSpc>
                <a:spcPct val="150000"/>
              </a:lnSpc>
              <a:buFont typeface="Symbol" panose="05050102010706020507" pitchFamily="18" charset="2"/>
              <a:buChar char=""/>
            </a:pPr>
            <a:r>
              <a:rPr lang="en-GB" sz="2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All employees must return a lost item</a:t>
            </a:r>
          </a:p>
          <a:p>
            <a:pPr marL="342900" lvl="0" indent="-342900">
              <a:lnSpc>
                <a:spcPct val="150000"/>
              </a:lnSpc>
              <a:buFont typeface="Symbol" panose="05050102010706020507" pitchFamily="18" charset="2"/>
              <a:buChar char=""/>
            </a:pPr>
            <a:r>
              <a:rPr lang="en-GB" sz="2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Written records should be kept when an item is found, including description, date, location of premises where was found, name of the person who found it, name of the supervisor who received it</a:t>
            </a:r>
          </a:p>
          <a:p>
            <a:pPr marL="342900" lvl="0" indent="-342900">
              <a:lnSpc>
                <a:spcPct val="150000"/>
              </a:lnSpc>
              <a:buFont typeface="Symbol" panose="05050102010706020507" pitchFamily="18" charset="2"/>
              <a:buChar char=""/>
            </a:pPr>
            <a:r>
              <a:rPr lang="en-GB" sz="2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Reasonable efforts to locate the rightful owner</a:t>
            </a:r>
          </a:p>
          <a:p>
            <a:pPr marL="342900" lvl="0" indent="-342900">
              <a:lnSpc>
                <a:spcPct val="150000"/>
              </a:lnSpc>
              <a:spcAft>
                <a:spcPts val="800"/>
              </a:spcAft>
              <a:buFont typeface="Symbol" panose="05050102010706020507" pitchFamily="18" charset="2"/>
              <a:buChar char=""/>
            </a:pPr>
            <a:r>
              <a:rPr lang="en-GB" sz="23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Only one manager must be allowed to return the found item to the owner</a:t>
            </a:r>
          </a:p>
          <a:p>
            <a:pPr marL="0" indent="0">
              <a:lnSpc>
                <a:spcPct val="150000"/>
              </a:lnSpc>
              <a:spcAft>
                <a:spcPts val="800"/>
              </a:spcAft>
              <a:buNone/>
            </a:pPr>
            <a:r>
              <a:rPr lang="en-GB" sz="24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Aims : </a:t>
            </a:r>
          </a:p>
          <a:p>
            <a:pPr marL="342900" lvl="0" indent="-342900">
              <a:lnSpc>
                <a:spcPct val="150000"/>
              </a:lnSpc>
              <a:buFont typeface="Symbol" panose="05050102010706020507" pitchFamily="18" charset="2"/>
              <a:buChar char=""/>
            </a:pPr>
            <a:r>
              <a:rPr lang="en-US" sz="2400" dirty="0">
                <a:solidFill>
                  <a:schemeClr val="tx1"/>
                </a:solidFill>
                <a:effectLst/>
                <a:latin typeface="Arial" panose="020B0604020202020204" pitchFamily="34" charset="0"/>
                <a:ea typeface="Carlito"/>
                <a:cs typeface="Arial" panose="020B0604020202020204" pitchFamily="34" charset="0"/>
              </a:rPr>
              <a:t>Reduce risks for staff and guests</a:t>
            </a:r>
            <a:endParaRPr lang="en-GB" sz="2400" dirty="0">
              <a:solidFill>
                <a:schemeClr val="tx1"/>
              </a:solidFill>
              <a:effectLst/>
              <a:latin typeface="Arial" panose="020B0604020202020204" pitchFamily="34" charset="0"/>
              <a:ea typeface="Carlito"/>
              <a:cs typeface="Arial" panose="020B0604020202020204" pitchFamily="34" charset="0"/>
            </a:endParaRPr>
          </a:p>
          <a:p>
            <a:pPr marL="342900" lvl="0" indent="-342900">
              <a:lnSpc>
                <a:spcPct val="150000"/>
              </a:lnSpc>
              <a:buFont typeface="Symbol" panose="05050102010706020507" pitchFamily="18" charset="2"/>
              <a:buChar char=""/>
            </a:pPr>
            <a:r>
              <a:rPr lang="en-US" sz="2400" dirty="0">
                <a:solidFill>
                  <a:schemeClr val="tx1"/>
                </a:solidFill>
                <a:effectLst/>
                <a:latin typeface="Arial" panose="020B0604020202020204" pitchFamily="34" charset="0"/>
                <a:ea typeface="Carlito"/>
                <a:cs typeface="Arial" panose="020B0604020202020204" pitchFamily="34" charset="0"/>
              </a:rPr>
              <a:t>Promote best practices </a:t>
            </a:r>
            <a:endParaRPr lang="en-GB" sz="2400" dirty="0">
              <a:solidFill>
                <a:schemeClr val="tx1"/>
              </a:solidFill>
              <a:effectLst/>
              <a:latin typeface="Arial" panose="020B0604020202020204" pitchFamily="34" charset="0"/>
              <a:ea typeface="Carlito"/>
              <a:cs typeface="Arial" panose="020B0604020202020204" pitchFamily="34" charset="0"/>
            </a:endParaRPr>
          </a:p>
          <a:p>
            <a:pPr marL="342900" lvl="0" indent="-342900">
              <a:lnSpc>
                <a:spcPct val="150000"/>
              </a:lnSpc>
              <a:buFont typeface="Symbol" panose="05050102010706020507" pitchFamily="18" charset="2"/>
              <a:buChar char=""/>
            </a:pPr>
            <a:r>
              <a:rPr lang="en-US" sz="2400" dirty="0">
                <a:solidFill>
                  <a:schemeClr val="tx1"/>
                </a:solidFill>
                <a:effectLst/>
                <a:latin typeface="Arial" panose="020B0604020202020204" pitchFamily="34" charset="0"/>
                <a:ea typeface="Carlito"/>
                <a:cs typeface="Arial" panose="020B0604020202020204" pitchFamily="34" charset="0"/>
              </a:rPr>
              <a:t>Handling incidents</a:t>
            </a:r>
            <a:endParaRPr lang="en-GB" sz="2400" dirty="0">
              <a:solidFill>
                <a:schemeClr val="tx1"/>
              </a:solidFill>
              <a:effectLst/>
              <a:latin typeface="Arial" panose="020B0604020202020204" pitchFamily="34" charset="0"/>
              <a:ea typeface="Carlito"/>
              <a:cs typeface="Arial" panose="020B0604020202020204" pitchFamily="34" charset="0"/>
            </a:endParaRPr>
          </a:p>
          <a:p>
            <a:pPr marL="342900" lvl="0" indent="-342900">
              <a:lnSpc>
                <a:spcPct val="150000"/>
              </a:lnSpc>
              <a:spcAft>
                <a:spcPts val="800"/>
              </a:spcAft>
              <a:buFont typeface="Symbol" panose="05050102010706020507" pitchFamily="18" charset="2"/>
              <a:buChar char=""/>
            </a:pPr>
            <a:endParaRPr lang="en-GB" sz="23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329407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91FD8-7A20-441F-3B94-32F99F17CA7F}"/>
              </a:ext>
            </a:extLst>
          </p:cNvPr>
          <p:cNvSpPr>
            <a:spLocks noGrp="1"/>
          </p:cNvSpPr>
          <p:nvPr>
            <p:ph type="title"/>
          </p:nvPr>
        </p:nvSpPr>
        <p:spPr>
          <a:xfrm>
            <a:off x="677334" y="609600"/>
            <a:ext cx="8596668" cy="775317"/>
          </a:xfrm>
        </p:spPr>
        <p:txBody>
          <a:bodyPr>
            <a:normAutofit fontScale="90000"/>
          </a:bodyPr>
          <a:lstStyle/>
          <a:p>
            <a:r>
              <a:rPr lang="en-GB" sz="2700" b="1" kern="100" dirty="0">
                <a:effectLst/>
                <a:latin typeface="Arial" panose="020B0604020202020204" pitchFamily="34" charset="0"/>
                <a:ea typeface="Calibri" panose="020F0502020204030204" pitchFamily="34" charset="0"/>
                <a:cs typeface="Times New Roman" panose="02020603050405020304" pitchFamily="18" charset="0"/>
              </a:rPr>
              <a:t>Technology in the room</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77E3D80-5559-0724-C396-54C7FBDD308E}"/>
              </a:ext>
            </a:extLst>
          </p:cNvPr>
          <p:cNvSpPr>
            <a:spLocks noGrp="1"/>
          </p:cNvSpPr>
          <p:nvPr>
            <p:ph idx="1"/>
          </p:nvPr>
        </p:nvSpPr>
        <p:spPr>
          <a:xfrm>
            <a:off x="677334" y="1908699"/>
            <a:ext cx="8596668" cy="4132663"/>
          </a:xfrm>
        </p:spPr>
        <p:txBody>
          <a:bodyPr>
            <a:normAutofit/>
          </a:bodyPr>
          <a:lstStyle/>
          <a:p>
            <a:r>
              <a:rPr lang="en-GB" sz="1600" dirty="0">
                <a:solidFill>
                  <a:schemeClr val="tx1"/>
                </a:solidFill>
                <a:latin typeface="Arial" panose="020B0604020202020204" pitchFamily="34" charset="0"/>
                <a:cs typeface="Arial" panose="020B0604020202020204" pitchFamily="34" charset="0"/>
              </a:rPr>
              <a:t>Opening doors with magnetic stripe cards (swipe card access) ( electronic key card systems) and key lock codes (code-based digital entry)  (</a:t>
            </a: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Reynolds et al., 2021)</a:t>
            </a:r>
            <a:endParaRPr lang="en-GB" sz="1600" dirty="0">
              <a:solidFill>
                <a:schemeClr val="tx1"/>
              </a:solidFill>
              <a:latin typeface="Arial" panose="020B0604020202020204" pitchFamily="34" charset="0"/>
              <a:cs typeface="Arial" panose="020B0604020202020204" pitchFamily="34" charset="0"/>
            </a:endParaRPr>
          </a:p>
          <a:p>
            <a:r>
              <a:rPr lang="en-GB" sz="1600" dirty="0">
                <a:solidFill>
                  <a:schemeClr val="tx1"/>
                </a:solidFill>
                <a:latin typeface="Arial" panose="020B0604020202020204" pitchFamily="34" charset="0"/>
                <a:cs typeface="Arial" panose="020B0604020202020204" pitchFamily="34" charset="0"/>
              </a:rPr>
              <a:t>Smart cards and memory card locking systems (</a:t>
            </a:r>
            <a:r>
              <a:rPr lang="en-GB" sz="1600" dirty="0" err="1">
                <a:solidFill>
                  <a:schemeClr val="tx1"/>
                </a:solidFill>
                <a:latin typeface="Arial" panose="020B0604020202020204" pitchFamily="34" charset="0"/>
                <a:cs typeface="Arial" panose="020B0604020202020204" pitchFamily="34" charset="0"/>
              </a:rPr>
              <a:t>Tesone</a:t>
            </a:r>
            <a:r>
              <a:rPr lang="en-GB" sz="1600" dirty="0">
                <a:solidFill>
                  <a:schemeClr val="tx1"/>
                </a:solidFill>
                <a:latin typeface="Arial" panose="020B0604020202020204" pitchFamily="34" charset="0"/>
                <a:cs typeface="Arial" panose="020B0604020202020204" pitchFamily="34" charset="0"/>
              </a:rPr>
              <a:t>, 2010)</a:t>
            </a:r>
          </a:p>
          <a:p>
            <a:r>
              <a:rPr lang="en-GB" sz="1600" dirty="0">
                <a:solidFill>
                  <a:schemeClr val="tx1"/>
                </a:solidFill>
                <a:latin typeface="Arial" panose="020B0604020202020204" pitchFamily="34" charset="0"/>
                <a:cs typeface="Arial" panose="020B0604020202020204" pitchFamily="34" charset="0"/>
              </a:rPr>
              <a:t>Easy access</a:t>
            </a:r>
          </a:p>
          <a:p>
            <a:r>
              <a:rPr lang="en-GB" sz="1600" dirty="0">
                <a:solidFill>
                  <a:schemeClr val="tx1"/>
                </a:solidFill>
                <a:latin typeface="Arial" panose="020B0604020202020204" pitchFamily="34" charset="0"/>
                <a:cs typeface="Arial" panose="020B0604020202020204" pitchFamily="34" charset="0"/>
              </a:rPr>
              <a:t>Less maintenance</a:t>
            </a:r>
          </a:p>
          <a:p>
            <a:r>
              <a:rPr lang="en-GB" sz="1600" dirty="0">
                <a:solidFill>
                  <a:schemeClr val="tx1"/>
                </a:solidFill>
                <a:latin typeface="Arial" panose="020B0604020202020204" pitchFamily="34" charset="0"/>
                <a:cs typeface="Arial" panose="020B0604020202020204" pitchFamily="34" charset="0"/>
              </a:rPr>
              <a:t>Energy management and climate control systems(</a:t>
            </a: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Reynolds et al., 2021)</a:t>
            </a:r>
            <a:endParaRPr lang="en-GB" sz="1600" dirty="0">
              <a:solidFill>
                <a:schemeClr val="tx1"/>
              </a:solidFill>
              <a:latin typeface="Arial" panose="020B0604020202020204" pitchFamily="34" charset="0"/>
              <a:cs typeface="Arial" panose="020B0604020202020204" pitchFamily="34" charset="0"/>
            </a:endParaRPr>
          </a:p>
          <a:p>
            <a:r>
              <a:rPr lang="en-GB" sz="1600" dirty="0">
                <a:solidFill>
                  <a:schemeClr val="tx1"/>
                </a:solidFill>
                <a:latin typeface="Arial" panose="020B0604020202020204" pitchFamily="34" charset="0"/>
                <a:cs typeface="Arial" panose="020B0604020202020204" pitchFamily="34" charset="0"/>
              </a:rPr>
              <a:t>Body motion detection systems (id.)</a:t>
            </a:r>
          </a:p>
          <a:p>
            <a:pPr marL="0" indent="0">
              <a:buNone/>
            </a:pPr>
            <a:r>
              <a:rPr lang="en-GB" sz="1600" b="1" dirty="0">
                <a:solidFill>
                  <a:schemeClr val="tx1"/>
                </a:solidFill>
                <a:latin typeface="Arial" panose="020B0604020202020204" pitchFamily="34" charset="0"/>
                <a:cs typeface="Arial" panose="020B0604020202020204" pitchFamily="34" charset="0"/>
              </a:rPr>
              <a:t>Aims:</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Familiarise with the technology used by Premier Inn (Mullins &amp; </a:t>
            </a:r>
            <a:r>
              <a:rPr lang="en-GB" sz="1600" dirty="0" err="1">
                <a:solidFill>
                  <a:schemeClr val="tx1"/>
                </a:solidFill>
                <a:latin typeface="Arial" panose="020B0604020202020204" pitchFamily="34" charset="0"/>
                <a:cs typeface="Arial" panose="020B0604020202020204" pitchFamily="34" charset="0"/>
              </a:rPr>
              <a:t>Dossor</a:t>
            </a:r>
            <a:r>
              <a:rPr lang="en-GB" sz="1600" dirty="0">
                <a:solidFill>
                  <a:schemeClr val="tx1"/>
                </a:solidFill>
                <a:latin typeface="Arial" panose="020B0604020202020204" pitchFamily="34" charset="0"/>
                <a:cs typeface="Arial" panose="020B0604020202020204" pitchFamily="34" charset="0"/>
              </a:rPr>
              <a:t>, 2013). </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Promote a smooth check-in and out for guests</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Enhance digitalisation per core business strategy </a:t>
            </a:r>
          </a:p>
          <a:p>
            <a:endParaRPr lang="en-GB" dirty="0"/>
          </a:p>
        </p:txBody>
      </p:sp>
    </p:spTree>
    <p:extLst>
      <p:ext uri="{BB962C8B-B14F-4D97-AF65-F5344CB8AC3E}">
        <p14:creationId xmlns:p14="http://schemas.microsoft.com/office/powerpoint/2010/main" val="2278362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D3629-9BA7-B099-27F0-46AF86896041}"/>
              </a:ext>
            </a:extLst>
          </p:cNvPr>
          <p:cNvSpPr>
            <a:spLocks noGrp="1"/>
          </p:cNvSpPr>
          <p:nvPr>
            <p:ph type="title"/>
          </p:nvPr>
        </p:nvSpPr>
        <p:spPr>
          <a:xfrm>
            <a:off x="838200" y="365126"/>
            <a:ext cx="10157460" cy="452119"/>
          </a:xfrm>
        </p:spPr>
        <p:txBody>
          <a:bodyPr>
            <a:normAutofit fontScale="90000"/>
          </a:bodyPr>
          <a:lstStyle/>
          <a:p>
            <a:r>
              <a:rPr lang="en-GB" sz="2700" b="1" kern="100" dirty="0">
                <a:effectLst/>
                <a:latin typeface="Arial" panose="020B0604020202020204" pitchFamily="34" charset="0"/>
                <a:ea typeface="Calibri" panose="020F0502020204030204" pitchFamily="34" charset="0"/>
                <a:cs typeface="Times New Roman" panose="02020603050405020304" pitchFamily="18" charset="0"/>
              </a:rPr>
              <a:t>References: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DCA5993-B72E-278D-0FD8-4CDCE6C33F63}"/>
              </a:ext>
            </a:extLst>
          </p:cNvPr>
          <p:cNvSpPr>
            <a:spLocks noGrp="1"/>
          </p:cNvSpPr>
          <p:nvPr>
            <p:ph idx="1"/>
          </p:nvPr>
        </p:nvSpPr>
        <p:spPr>
          <a:xfrm>
            <a:off x="617220" y="817245"/>
            <a:ext cx="11258550" cy="5977889"/>
          </a:xfrm>
        </p:spPr>
        <p:txBody>
          <a:bodyPr>
            <a:normAutofit/>
          </a:bodyPr>
          <a:lstStyle/>
          <a:p>
            <a:pPr>
              <a:lnSpc>
                <a:spcPct val="107000"/>
              </a:lnSpc>
              <a:spcAft>
                <a:spcPts val="800"/>
              </a:spcAft>
            </a:pP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Reynolds, D, Rahman I, Barrows, C., (2021). </a:t>
            </a:r>
            <a:r>
              <a:rPr lang="en-GB" sz="1200" i="1"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Introduction to Hospitality Management</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NJ: Wiley</a:t>
            </a:r>
          </a:p>
          <a:p>
            <a:pPr>
              <a:lnSpc>
                <a:spcPct val="107000"/>
              </a:lnSpc>
              <a:spcAft>
                <a:spcPts val="800"/>
              </a:spcAft>
            </a:pPr>
            <a:r>
              <a:rPr lang="en-GB" sz="1200" dirty="0" err="1">
                <a:solidFill>
                  <a:schemeClr val="tx1">
                    <a:lumMod val="50000"/>
                    <a:lumOff val="50000"/>
                  </a:schemeClr>
                </a:solidFill>
                <a:effectLst/>
                <a:latin typeface="Arial" panose="020B0604020202020204" pitchFamily="34" charset="0"/>
                <a:ea typeface="Times New Roman" panose="02020603050405020304" pitchFamily="18" charset="0"/>
                <a:cs typeface="Arial" panose="020B0604020202020204" pitchFamily="34" charset="0"/>
              </a:rPr>
              <a:t>Bucata</a:t>
            </a:r>
            <a:r>
              <a:rPr lang="en-GB" sz="1200" dirty="0">
                <a:solidFill>
                  <a:schemeClr val="tx1">
                    <a:lumMod val="50000"/>
                    <a:lumOff val="50000"/>
                  </a:schemeClr>
                </a:solidFill>
                <a:effectLst/>
                <a:latin typeface="Arial" panose="020B0604020202020204" pitchFamily="34" charset="0"/>
                <a:ea typeface="Times New Roman" panose="02020603050405020304" pitchFamily="18" charset="0"/>
                <a:cs typeface="Arial" panose="020B0604020202020204" pitchFamily="34" charset="0"/>
              </a:rPr>
              <a:t>, G. and </a:t>
            </a:r>
            <a:r>
              <a:rPr lang="en-GB" sz="1200" dirty="0" err="1">
                <a:solidFill>
                  <a:schemeClr val="tx1">
                    <a:lumMod val="50000"/>
                    <a:lumOff val="50000"/>
                  </a:schemeClr>
                </a:solidFill>
                <a:effectLst/>
                <a:latin typeface="Arial" panose="020B0604020202020204" pitchFamily="34" charset="0"/>
                <a:ea typeface="Times New Roman" panose="02020603050405020304" pitchFamily="18" charset="0"/>
                <a:cs typeface="Arial" panose="020B0604020202020204" pitchFamily="34" charset="0"/>
              </a:rPr>
              <a:t>Rizescu</a:t>
            </a:r>
            <a:r>
              <a:rPr lang="en-GB" sz="1200" dirty="0">
                <a:solidFill>
                  <a:schemeClr val="tx1">
                    <a:lumMod val="50000"/>
                    <a:lumOff val="50000"/>
                  </a:schemeClr>
                </a:solidFill>
                <a:effectLst/>
                <a:latin typeface="Arial" panose="020B0604020202020204" pitchFamily="34" charset="0"/>
                <a:ea typeface="Times New Roman" panose="02020603050405020304" pitchFamily="18" charset="0"/>
                <a:cs typeface="Arial" panose="020B0604020202020204" pitchFamily="34" charset="0"/>
              </a:rPr>
              <a:t>, M. A. (2017), The role of communication in enhancing work effectiveness of an organisation, </a:t>
            </a:r>
            <a:r>
              <a:rPr lang="en-GB" sz="1200" i="1" dirty="0">
                <a:solidFill>
                  <a:schemeClr val="tx1">
                    <a:lumMod val="50000"/>
                    <a:lumOff val="50000"/>
                  </a:schemeClr>
                </a:solidFill>
                <a:effectLst/>
                <a:latin typeface="Arial" panose="020B0604020202020204" pitchFamily="34" charset="0"/>
                <a:ea typeface="Times New Roman" panose="02020603050405020304" pitchFamily="18" charset="0"/>
                <a:cs typeface="Arial" panose="020B0604020202020204" pitchFamily="34" charset="0"/>
              </a:rPr>
              <a:t>Land Forces Academy Review</a:t>
            </a:r>
            <a:r>
              <a:rPr lang="en-GB" sz="1200" dirty="0">
                <a:solidFill>
                  <a:schemeClr val="tx1">
                    <a:lumMod val="50000"/>
                    <a:lumOff val="50000"/>
                  </a:schemeClr>
                </a:solidFill>
                <a:effectLst/>
                <a:latin typeface="Arial" panose="020B0604020202020204" pitchFamily="34" charset="0"/>
                <a:ea typeface="Times New Roman" panose="02020603050405020304" pitchFamily="18" charset="0"/>
                <a:cs typeface="Arial" panose="020B0604020202020204" pitchFamily="34" charset="0"/>
              </a:rPr>
              <a:t>, 22(1).</a:t>
            </a:r>
            <a:endPar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kern="100" dirty="0" err="1">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Stipanuk</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David, M., (2006)</a:t>
            </a:r>
            <a:r>
              <a:rPr lang="en-GB" sz="1200" kern="100" dirty="0">
                <a:solidFill>
                  <a:schemeClr val="tx1">
                    <a:lumMod val="50000"/>
                    <a:lumOff val="50000"/>
                  </a:schemeClr>
                </a:solidFill>
                <a:latin typeface="Arial" panose="020B0604020202020204" pitchFamily="34" charset="0"/>
                <a:ea typeface="Calibri" panose="020F0502020204030204" pitchFamily="34" charset="0"/>
                <a:cs typeface="Arial" panose="020B0604020202020204" pitchFamily="34" charset="0"/>
              </a:rPr>
              <a:t>.</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a:t>
            </a:r>
            <a:r>
              <a:rPr lang="en-GB" sz="1200" i="1"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Hospitality facilities, management and design</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3</a:t>
            </a:r>
            <a:r>
              <a:rPr lang="en-GB" sz="1200" kern="100" baseline="300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rd</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ed, Michigan: Educational Institute of the American Hotel and Lodging Association</a:t>
            </a:r>
          </a:p>
          <a:p>
            <a:pPr>
              <a:lnSpc>
                <a:spcPct val="107000"/>
              </a:lnSpc>
              <a:spcAft>
                <a:spcPts val="800"/>
              </a:spcAft>
            </a:pP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Mahmood A. Khan et al., (2017)</a:t>
            </a:r>
            <a:r>
              <a:rPr lang="en-GB" sz="1200" kern="100" dirty="0">
                <a:solidFill>
                  <a:schemeClr val="tx1">
                    <a:lumMod val="50000"/>
                    <a:lumOff val="50000"/>
                  </a:schemeClr>
                </a:solidFill>
                <a:latin typeface="Arial" panose="020B0604020202020204" pitchFamily="34" charset="0"/>
                <a:ea typeface="Calibri" panose="020F0502020204030204" pitchFamily="34" charset="0"/>
                <a:cs typeface="Arial" panose="020B0604020202020204" pitchFamily="34" charset="0"/>
              </a:rPr>
              <a:t>.</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a:t>
            </a:r>
            <a:r>
              <a:rPr lang="en-GB" sz="1200" i="1"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Management Science in Hospitality and Tourism, Theory, Practice, and Applications </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New York:, Apple Academic Press</a:t>
            </a:r>
          </a:p>
          <a:p>
            <a:pPr>
              <a:lnSpc>
                <a:spcPct val="107000"/>
              </a:lnSpc>
              <a:spcAft>
                <a:spcPts val="800"/>
              </a:spcAft>
            </a:pP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H. G. </a:t>
            </a:r>
            <a:r>
              <a:rPr lang="en-GB" sz="1200" kern="100" dirty="0" err="1">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Parsa</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Vijaya </a:t>
            </a:r>
            <a:r>
              <a:rPr lang="en-GB" sz="1200" kern="100" dirty="0" err="1">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Narapareddy</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(2015). Sustainability, Social Responsibility, and Innovations in the Hospitality Industry </a:t>
            </a:r>
            <a:r>
              <a:rPr lang="en-GB" sz="1200" i="1"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(Advances in Hospitality and Tourism</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1st Edition, NY: Apple Academic Press</a:t>
            </a:r>
          </a:p>
          <a:p>
            <a:pPr>
              <a:lnSpc>
                <a:spcPct val="107000"/>
              </a:lnSpc>
              <a:spcAft>
                <a:spcPts val="800"/>
              </a:spcAft>
            </a:pP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Tom Powers and Clayton Barrows, (2006)</a:t>
            </a:r>
            <a:r>
              <a:rPr lang="en-GB" sz="1200" kern="100" dirty="0">
                <a:solidFill>
                  <a:schemeClr val="tx1">
                    <a:lumMod val="50000"/>
                    <a:lumOff val="50000"/>
                  </a:schemeClr>
                </a:solidFill>
                <a:latin typeface="Arial" panose="020B0604020202020204" pitchFamily="34" charset="0"/>
                <a:ea typeface="Calibri" panose="020F0502020204030204" pitchFamily="34" charset="0"/>
                <a:cs typeface="Arial" panose="020B0604020202020204" pitchFamily="34" charset="0"/>
              </a:rPr>
              <a:t>.</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a:t>
            </a:r>
            <a:r>
              <a:rPr lang="en-GB" sz="1200" i="1"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Introduction to Management in the Hospitality Industry, </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8</a:t>
            </a:r>
            <a:r>
              <a:rPr lang="en-GB" sz="1200" kern="100" baseline="300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th</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ed., NJ: Wiley</a:t>
            </a:r>
          </a:p>
          <a:p>
            <a:pPr>
              <a:lnSpc>
                <a:spcPct val="107000"/>
              </a:lnSpc>
              <a:spcAft>
                <a:spcPts val="800"/>
              </a:spcAft>
            </a:pP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John R., Walker, (2017). </a:t>
            </a:r>
            <a:r>
              <a:rPr lang="en-GB" sz="1200" i="1"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Introduction to Hospitality</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7</a:t>
            </a:r>
            <a:r>
              <a:rPr lang="en-GB" sz="1200" kern="100" baseline="300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th</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ed Harlow: Pearson </a:t>
            </a:r>
          </a:p>
          <a:p>
            <a:pPr algn="just">
              <a:lnSpc>
                <a:spcPct val="150000"/>
              </a:lnSpc>
              <a:spcAft>
                <a:spcPts val="800"/>
              </a:spcAft>
            </a:pPr>
            <a:r>
              <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Jones, T. (2010). </a:t>
            </a:r>
            <a:r>
              <a:rPr lang="en-GB" sz="1200" i="1"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Professional Management of Housekeeping Operations</a:t>
            </a:r>
            <a:r>
              <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London: Wiley.</a:t>
            </a:r>
          </a:p>
          <a:p>
            <a:pPr algn="just">
              <a:lnSpc>
                <a:spcPct val="150000"/>
              </a:lnSpc>
              <a:spcAft>
                <a:spcPts val="800"/>
              </a:spcAft>
            </a:pPr>
            <a:r>
              <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Quick, L. (2020). </a:t>
            </a:r>
            <a:r>
              <a:rPr lang="en-GB" sz="1200" i="1"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Managing Events. Real Challenges, Real Outcomes</a:t>
            </a:r>
            <a:r>
              <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London: SAGE Publications Ltd.</a:t>
            </a:r>
          </a:p>
          <a:p>
            <a:pPr marL="0" indent="0">
              <a:lnSpc>
                <a:spcPct val="107000"/>
              </a:lnSpc>
              <a:spcAft>
                <a:spcPts val="800"/>
              </a:spcAft>
              <a:buNone/>
            </a:pP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26430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80FB7-4112-A6CE-DF02-CECF03A5B021}"/>
              </a:ext>
            </a:extLst>
          </p:cNvPr>
          <p:cNvSpPr>
            <a:spLocks noGrp="1"/>
          </p:cNvSpPr>
          <p:nvPr>
            <p:ph type="title"/>
          </p:nvPr>
        </p:nvSpPr>
        <p:spPr>
          <a:xfrm>
            <a:off x="677334" y="609600"/>
            <a:ext cx="8596668" cy="943992"/>
          </a:xfrm>
        </p:spPr>
        <p:txBody>
          <a:bodyPr>
            <a:normAutofit/>
          </a:bodyPr>
          <a:lstStyle/>
          <a:p>
            <a:r>
              <a:rPr lang="en-GB" sz="2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58E553A-20CA-6FEC-2695-ACAE431BB2AE}"/>
              </a:ext>
            </a:extLst>
          </p:cNvPr>
          <p:cNvSpPr>
            <a:spLocks noGrp="1"/>
          </p:cNvSpPr>
          <p:nvPr>
            <p:ph idx="1"/>
          </p:nvPr>
        </p:nvSpPr>
        <p:spPr>
          <a:xfrm>
            <a:off x="677334" y="1260629"/>
            <a:ext cx="8596668" cy="4780733"/>
          </a:xfrm>
        </p:spPr>
        <p:txBody>
          <a:bodyPr>
            <a:normAutofit fontScale="92500" lnSpcReduction="20000"/>
          </a:bodyPr>
          <a:lstStyle/>
          <a:p>
            <a:pPr>
              <a:lnSpc>
                <a:spcPct val="107000"/>
              </a:lnSpc>
              <a:spcAft>
                <a:spcPts val="800"/>
              </a:spcAft>
            </a:pPr>
            <a:endParaRPr lang="en-US" sz="17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Robert M. O'Halloran (2014), Key Concepts in Hospitality Management, </a:t>
            </a:r>
            <a:r>
              <a:rPr lang="en-GB" sz="1200" i="1"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International Journal of Contemporary Hospitality Management</a:t>
            </a:r>
            <a:r>
              <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Vol. 26 No. 2, pp. 324-325. https://doi.org/10.1108/IJCHM-04-2013-0184</a:t>
            </a:r>
          </a:p>
          <a:p>
            <a:pPr>
              <a:lnSpc>
                <a:spcPct val="107000"/>
              </a:lnSpc>
              <a:spcAft>
                <a:spcPts val="800"/>
              </a:spcAft>
            </a:pPr>
            <a:r>
              <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Mullins, L. and </a:t>
            </a:r>
            <a:r>
              <a:rPr lang="en-GB" sz="1200" dirty="0" err="1">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Dossor</a:t>
            </a:r>
            <a:r>
              <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P. (2013). </a:t>
            </a:r>
            <a:r>
              <a:rPr lang="en-GB" sz="1200" i="1"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Hospitality Management and Organizational </a:t>
            </a:r>
            <a:r>
              <a:rPr lang="en-GB" sz="1200" i="1" dirty="0" err="1">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Behavior</a:t>
            </a:r>
            <a:r>
              <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5th ed. Harlow: Pearson</a:t>
            </a:r>
          </a:p>
          <a:p>
            <a:pPr>
              <a:lnSpc>
                <a:spcPct val="107000"/>
              </a:lnSpc>
              <a:spcAft>
                <a:spcPts val="800"/>
              </a:spcAft>
            </a:pPr>
            <a:r>
              <a:rPr lang="en-GB"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Premier Inn, (2023). </a:t>
            </a:r>
            <a:r>
              <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https://www.premierinn.com</a:t>
            </a:r>
          </a:p>
          <a:p>
            <a:pPr>
              <a:lnSpc>
                <a:spcPct val="107000"/>
              </a:lnSpc>
              <a:spcAft>
                <a:spcPts val="800"/>
              </a:spcAft>
            </a:pPr>
            <a:r>
              <a:rPr lang="en-GB" sz="12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Raghubalan, G. and Raghubalan, S. (2016) Hotel Housekeeping - Operations and Management. 3rd ed. India: Oxford University Press.  </a:t>
            </a:r>
          </a:p>
          <a:p>
            <a:pPr>
              <a:lnSpc>
                <a:spcPct val="107000"/>
              </a:lnSpc>
              <a:spcAft>
                <a:spcPts val="800"/>
              </a:spcAft>
            </a:pPr>
            <a:r>
              <a:rPr lang="en-US"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Sharma, N., Chaudhary, N. and Singh, V. (2019). Management Techniques For Employee Engagement In </a:t>
            </a:r>
            <a:r>
              <a:rPr lang="en-US" sz="1200" i="1"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Contemporary Organizations</a:t>
            </a:r>
            <a:r>
              <a:rPr lang="en-US"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Hershey, Pennsylvania: IGI Global.</a:t>
            </a:r>
            <a:endPar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100" dirty="0" err="1">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Tesone</a:t>
            </a:r>
            <a:r>
              <a:rPr lang="en-US"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D. (2010). </a:t>
            </a:r>
            <a:r>
              <a:rPr lang="en-US" sz="1200" i="1"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Principles Of Management For The Hospitality Industry</a:t>
            </a:r>
            <a:r>
              <a:rPr lang="en-US"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1st ed. London: Routledge</a:t>
            </a:r>
            <a:endPar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nl-NL"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Vallen, G. &amp; Vallen, J. (2012). </a:t>
            </a:r>
            <a:r>
              <a:rPr lang="nl-NL" sz="1200" i="1"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Managing Hotel Operations,</a:t>
            </a:r>
            <a:r>
              <a:rPr lang="nl-NL"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a:t>
            </a:r>
            <a:r>
              <a:rPr lang="en-US"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London: Pearson</a:t>
            </a:r>
            <a:endPar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Wood, R. (2013). </a:t>
            </a:r>
            <a:r>
              <a:rPr lang="en-US" sz="1200" i="1"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Key Concepts in Hospitality Management</a:t>
            </a:r>
            <a:r>
              <a:rPr lang="en-US" sz="1200" i="1" kern="100" dirty="0">
                <a:solidFill>
                  <a:schemeClr val="tx1">
                    <a:lumMod val="50000"/>
                    <a:lumOff val="50000"/>
                  </a:schemeClr>
                </a:solidFill>
                <a:latin typeface="Arial" panose="020B0604020202020204" pitchFamily="34" charset="0"/>
                <a:ea typeface="Calibri" panose="020F0502020204030204" pitchFamily="34" charset="0"/>
                <a:cs typeface="Arial" panose="020B0604020202020204" pitchFamily="34" charset="0"/>
              </a:rPr>
              <a:t>,</a:t>
            </a:r>
            <a:r>
              <a:rPr lang="en-US"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London: Sage</a:t>
            </a:r>
            <a:endPar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Edgar H., Schein, Peter Schein, (2017). </a:t>
            </a:r>
            <a:r>
              <a:rPr lang="en-GB" sz="1200" i="1"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Organisational Culture and Leadership</a:t>
            </a:r>
            <a:r>
              <a:rPr lang="en-GB" sz="1200" kern="100" dirty="0">
                <a:solidFill>
                  <a:schemeClr val="tx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 5 ed Oxford: Wiley</a:t>
            </a:r>
          </a:p>
          <a:p>
            <a:pPr>
              <a:lnSpc>
                <a:spcPct val="107000"/>
              </a:lnSpc>
              <a:spcAft>
                <a:spcPts val="800"/>
              </a:spcAft>
            </a:pPr>
            <a:r>
              <a:rPr lang="en-GB" sz="1200" dirty="0">
                <a:solidFill>
                  <a:schemeClr val="tx1">
                    <a:lumMod val="50000"/>
                    <a:lumOff val="50000"/>
                  </a:schemeClr>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Johnston, R Clark, G. </a:t>
            </a:r>
            <a:r>
              <a:rPr lang="en-GB" sz="1200" dirty="0" err="1">
                <a:solidFill>
                  <a:schemeClr val="tx1">
                    <a:lumMod val="50000"/>
                    <a:lumOff val="50000"/>
                  </a:schemeClr>
                </a:solidFill>
                <a:effectLst/>
                <a:highlight>
                  <a:srgbClr val="FFFFFF"/>
                </a:highlight>
                <a:latin typeface="Arial" panose="020B0604020202020204" pitchFamily="34" charset="0"/>
                <a:ea typeface="Arial" panose="020B0604020202020204" pitchFamily="34" charset="0"/>
                <a:cs typeface="Arial" panose="020B0604020202020204" pitchFamily="34" charset="0"/>
              </a:rPr>
              <a:t>Shulver</a:t>
            </a:r>
            <a:r>
              <a:rPr lang="en-GB" sz="1200" dirty="0">
                <a:solidFill>
                  <a:schemeClr val="tx1">
                    <a:lumMod val="50000"/>
                    <a:lumOff val="50000"/>
                  </a:schemeClr>
                </a:solidFill>
                <a:effectLst/>
                <a:highlight>
                  <a:srgbClr val="FFFFFF"/>
                </a:highlight>
                <a:latin typeface="Arial" panose="020B0604020202020204" pitchFamily="34" charset="0"/>
                <a:ea typeface="Arial" panose="020B0604020202020204" pitchFamily="34" charset="0"/>
                <a:cs typeface="Arial" panose="020B0604020202020204" pitchFamily="34" charset="0"/>
              </a:rPr>
              <a:t>, M. (2012). </a:t>
            </a:r>
            <a:r>
              <a:rPr lang="en-GB" sz="1200" i="1" dirty="0">
                <a:solidFill>
                  <a:schemeClr val="tx1">
                    <a:lumMod val="50000"/>
                    <a:lumOff val="50000"/>
                  </a:schemeClr>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Service Operations Management</a:t>
            </a:r>
            <a:r>
              <a:rPr lang="en-GB" sz="1200" dirty="0">
                <a:solidFill>
                  <a:schemeClr val="tx1">
                    <a:lumMod val="50000"/>
                    <a:lumOff val="50000"/>
                  </a:schemeClr>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Pearson, London </a:t>
            </a:r>
          </a:p>
          <a:p>
            <a:endParaRPr lang="en-GB" dirty="0"/>
          </a:p>
        </p:txBody>
      </p:sp>
    </p:spTree>
    <p:extLst>
      <p:ext uri="{BB962C8B-B14F-4D97-AF65-F5344CB8AC3E}">
        <p14:creationId xmlns:p14="http://schemas.microsoft.com/office/powerpoint/2010/main" val="415227164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1836</Words>
  <Application>Microsoft Office PowerPoint</Application>
  <PresentationFormat>Widescreen</PresentationFormat>
  <Paragraphs>170</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Symbol</vt:lpstr>
      <vt:lpstr>Trebuchet MS</vt:lpstr>
      <vt:lpstr>Wingdings 3</vt:lpstr>
      <vt:lpstr>Facet</vt:lpstr>
      <vt:lpstr>Training Program for Housekeeping staff   @ Premier Inn, Harlow</vt:lpstr>
      <vt:lpstr>Training Presentation</vt:lpstr>
      <vt:lpstr>Fire Training</vt:lpstr>
      <vt:lpstr>Fire Training</vt:lpstr>
      <vt:lpstr>COSHH- The proper way of handling chemicals </vt:lpstr>
      <vt:lpstr>Maintenance and Cleaning standards and procedures </vt:lpstr>
      <vt:lpstr>Proper ways of handling equipment </vt:lpstr>
      <vt:lpstr>Correct lifting techniques </vt:lpstr>
      <vt:lpstr>Interacting with guests and being gust-oriented</vt:lpstr>
      <vt:lpstr>Understanding risks and preventative measures Guest room security and safety procedures </vt:lpstr>
      <vt:lpstr>Sexual Harassment </vt:lpstr>
      <vt:lpstr>Properly following lost and found procedures </vt:lpstr>
      <vt:lpstr>Technology in the room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Alina Bagut</dc:creator>
  <cp:lastModifiedBy>Alina Bagut</cp:lastModifiedBy>
  <cp:revision>30</cp:revision>
  <dcterms:created xsi:type="dcterms:W3CDTF">2023-11-15T16:11:40Z</dcterms:created>
  <dcterms:modified xsi:type="dcterms:W3CDTF">2023-11-19T16:56:24Z</dcterms:modified>
</cp:coreProperties>
</file>