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</p:sldIdLst>
  <p:sldSz cy="5143500" cx="9144000"/>
  <p:notesSz cx="6858000" cy="9144000"/>
  <p:embeddedFontLst>
    <p:embeddedFont>
      <p:font typeface="Merriweather"/>
      <p:regular r:id="rId9"/>
      <p:bold r:id="rId10"/>
      <p:italic r:id="rId11"/>
      <p:boldItalic r:id="rId1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http://customooxmlschemas.google.com/">
      <go:slidesCustomData xmlns:go="http://customooxmlschemas.google.com/" r:id="rId13" roundtripDataSignature="AMtx7mjYgbypZ95ZVGlrPwFKAaSbnyQhv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font" Target="fonts/Merriweather-italic.fntdata"/><Relationship Id="rId10" Type="http://schemas.openxmlformats.org/officeDocument/2006/relationships/font" Target="fonts/Merriweather-bold.fntdata"/><Relationship Id="rId13" Type="http://customschemas.google.com/relationships/presentationmetadata" Target="metadata"/><Relationship Id="rId12" Type="http://schemas.openxmlformats.org/officeDocument/2006/relationships/font" Target="fonts/Merriweather-boldItalic.fnt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font" Target="fonts/Merriweather-regular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2" name="Google Shape;52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1" name="Google Shape;61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1" name="Google Shape;71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5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5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5" name="Google Shape;15;p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6" name="Google Shape;16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7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9" name="Google Shape;19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8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8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10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10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11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12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" name="Google Shape;37;p12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12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12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3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4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4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17500" lvl="1" marL="914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17500" lvl="2" marL="1371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17500" lvl="3" marL="1828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17500" lvl="4" marL="22860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17500" lvl="5" marL="2743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17500" lvl="6" marL="3200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17500" lvl="7" marL="3657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17500" lvl="8" marL="4114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png"/><Relationship Id="rId4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hyperlink" Target="https://www.webstaurantstore.com/article/89/menu-psychology-the-science-behind-menu-engineering.html" TargetMode="External"/><Relationship Id="rId4" Type="http://schemas.openxmlformats.org/officeDocument/2006/relationships/hyperlink" Target="https://doi.org/10.1177/1096348009349823" TargetMode="External"/><Relationship Id="rId9" Type="http://schemas.openxmlformats.org/officeDocument/2006/relationships/hyperlink" Target="https://www.youtube.com/watch?v=VgHUsiP4CnA" TargetMode="External"/><Relationship Id="rId5" Type="http://schemas.openxmlformats.org/officeDocument/2006/relationships/hyperlink" Target="https://doi.org/10.3390/su142114017" TargetMode="External"/><Relationship Id="rId6" Type="http://schemas.openxmlformats.org/officeDocument/2006/relationships/hyperlink" Target="https://doi.org/10.1057/s41272-019-00194-6" TargetMode="External"/><Relationship Id="rId7" Type="http://schemas.openxmlformats.org/officeDocument/2006/relationships/hyperlink" Target="https://doi.org/10.1177/1467358417708228" TargetMode="External"/><Relationship Id="rId8" Type="http://schemas.openxmlformats.org/officeDocument/2006/relationships/hyperlink" Target="https://doi.org/10.3390/su11195212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"/>
          <p:cNvPicPr preferRelativeResize="0"/>
          <p:nvPr/>
        </p:nvPicPr>
        <p:blipFill rotWithShape="1">
          <a:blip r:embed="rId3">
            <a:alphaModFix amt="52000"/>
          </a:blip>
          <a:srcRect b="0" l="0" r="0" t="0"/>
          <a:stretch/>
        </p:blipFill>
        <p:spPr>
          <a:xfrm>
            <a:off x="13" y="8164"/>
            <a:ext cx="9143997" cy="5143496"/>
          </a:xfrm>
          <a:prstGeom prst="rect">
            <a:avLst/>
          </a:prstGeom>
          <a:noFill/>
          <a:ln>
            <a:noFill/>
          </a:ln>
          <a:effectLst>
            <a:outerShdw rotWithShape="0" algn="bl" dir="10680000" dist="19050">
              <a:srgbClr val="000000">
                <a:alpha val="67843"/>
              </a:srgbClr>
            </a:outerShdw>
          </a:effectLst>
        </p:spPr>
      </p:pic>
      <p:pic>
        <p:nvPicPr>
          <p:cNvPr id="55" name="Google Shape;55;p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4023018" y="71925"/>
            <a:ext cx="1097975" cy="728475"/>
          </a:xfrm>
          <a:prstGeom prst="rect">
            <a:avLst/>
          </a:prstGeom>
          <a:noFill/>
          <a:ln>
            <a:noFill/>
          </a:ln>
        </p:spPr>
      </p:pic>
      <p:sp>
        <p:nvSpPr>
          <p:cNvPr id="56" name="Google Shape;56;p1"/>
          <p:cNvSpPr txBox="1"/>
          <p:nvPr/>
        </p:nvSpPr>
        <p:spPr>
          <a:xfrm>
            <a:off x="3485700" y="800400"/>
            <a:ext cx="21726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i="0" lang="en" sz="1400" u="sng" cap="none" strike="noStrike">
                <a:solidFill>
                  <a:srgbClr val="000000"/>
                </a:solidFill>
                <a:latin typeface="Merriweather"/>
                <a:ea typeface="Merriweather"/>
                <a:cs typeface="Merriweather"/>
                <a:sym typeface="Merriweather"/>
              </a:rPr>
              <a:t>Freshness Follows Us</a:t>
            </a:r>
            <a:endParaRPr b="1" i="0" sz="1400" u="sng" cap="none" strike="noStrike">
              <a:solidFill>
                <a:srgbClr val="000000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57" name="Google Shape;57;p1"/>
          <p:cNvSpPr txBox="1"/>
          <p:nvPr/>
        </p:nvSpPr>
        <p:spPr>
          <a:xfrm>
            <a:off x="2937000" y="1121125"/>
            <a:ext cx="3270000" cy="923299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1" i="0" lang="en" sz="1200" u="sng" cap="none" strike="noStrike">
                <a:solidFill>
                  <a:srgbClr val="000000"/>
                </a:solidFill>
                <a:latin typeface="Merriweather"/>
                <a:ea typeface="Merriweather"/>
                <a:cs typeface="Merriweather"/>
                <a:sym typeface="Merriweather"/>
              </a:rPr>
              <a:t>Valentines Menu</a:t>
            </a:r>
            <a:br>
              <a:rPr b="1" i="0" lang="en" sz="1200" u="none" cap="none" strike="noStrike">
                <a:solidFill>
                  <a:srgbClr val="000000"/>
                </a:solidFill>
                <a:latin typeface="Merriweather"/>
                <a:ea typeface="Merriweather"/>
                <a:cs typeface="Merriweather"/>
                <a:sym typeface="Merriweather"/>
              </a:rPr>
            </a:br>
            <a:r>
              <a:rPr b="1" i="0" lang="en" sz="1200" u="none" cap="none" strike="noStrike">
                <a:solidFill>
                  <a:srgbClr val="000000"/>
                </a:solidFill>
                <a:latin typeface="Merriweather"/>
                <a:ea typeface="Merriweather"/>
                <a:cs typeface="Merriweather"/>
                <a:sym typeface="Merriweather"/>
              </a:rPr>
              <a:t>14 February 2023</a:t>
            </a:r>
            <a:endParaRPr/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1" i="0" sz="1200" u="none" cap="none" strike="noStrike">
              <a:solidFill>
                <a:srgbClr val="00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b="1" i="0" lang="en" sz="1000" u="none" cap="none" strike="noStrike">
                <a:solidFill>
                  <a:srgbClr val="000000"/>
                </a:solidFill>
                <a:latin typeface="Merriweather"/>
                <a:ea typeface="Merriweather"/>
                <a:cs typeface="Merriweather"/>
                <a:sym typeface="Merriweather"/>
              </a:rPr>
              <a:t>Open 10:00 am – 24:00 pm</a:t>
            </a:r>
            <a:endParaRPr b="1" i="0" sz="1000" u="none" cap="none" strike="noStrike">
              <a:solidFill>
                <a:srgbClr val="000000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58" name="Google Shape;58;p1"/>
          <p:cNvSpPr txBox="1"/>
          <p:nvPr/>
        </p:nvSpPr>
        <p:spPr>
          <a:xfrm>
            <a:off x="675900" y="1861575"/>
            <a:ext cx="7792200" cy="299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00"/>
              <a:buFont typeface="Arial"/>
              <a:buNone/>
            </a:pPr>
            <a:r>
              <a:rPr b="1" i="0" lang="en" sz="15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Choose one from each of the following:</a:t>
            </a:r>
            <a:endParaRPr b="1" i="0" sz="15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Starter:</a:t>
            </a:r>
            <a:endParaRPr b="1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0" i="0" lang="en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Crab Cakes with Lemon Aioli (Crab, Breadcrumbs, Lemon, Aioli)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0" i="0" lang="en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Burrata with Prosciutto and Grilled Peaches (Burrata Cheese, Prosciutto, Grilled Peaches)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0" i="0" lang="en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Grilled Prawns with Chimichurri Sauce (Prawns, Chimichurri Sauce, Grilled Vegetables)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Main Course:</a:t>
            </a:r>
            <a:endParaRPr b="1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Ribeye Steak Grilled with Garlic Butter (Ribeye Steak, Garlic, Butter, Roasted Potatoes)</a:t>
            </a:r>
            <a:endParaRPr/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0" i="0" lang="en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Pan-Seared Sea Bass with Beurre Blanc Sauce (Sea Bass, White Wine, Butter, Lemon)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0" i="0" lang="en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Gnocchi with Wild Mushrooms and Truffle Oil (Gnocchi, Wild Mushrooms, Truffle Oil)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" name="Google Shape;63;p2"/>
          <p:cNvPicPr preferRelativeResize="0"/>
          <p:nvPr/>
        </p:nvPicPr>
        <p:blipFill rotWithShape="1">
          <a:blip r:embed="rId3">
            <a:alphaModFix amt="52000"/>
          </a:blip>
          <a:srcRect b="0" l="0" r="0" t="0"/>
          <a:stretch/>
        </p:blipFill>
        <p:spPr>
          <a:xfrm>
            <a:off x="0" y="0"/>
            <a:ext cx="9143997" cy="5143496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11340000" dist="19050">
              <a:srgbClr val="000000">
                <a:alpha val="68627"/>
              </a:srgbClr>
            </a:outerShdw>
          </a:effectLst>
        </p:spPr>
      </p:pic>
      <p:sp>
        <p:nvSpPr>
          <p:cNvPr id="64" name="Google Shape;64;p2"/>
          <p:cNvSpPr txBox="1"/>
          <p:nvPr/>
        </p:nvSpPr>
        <p:spPr>
          <a:xfrm>
            <a:off x="1104450" y="99400"/>
            <a:ext cx="6935100" cy="250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Dessert:</a:t>
            </a:r>
            <a:endParaRPr b="1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Salted Caramel Chocolate Tart (Dark Chocolate, Salted Caramel, Flour, Sugar)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Raspberry Sorbet with Fresh Berries (Raspberry, Sugar, Berries)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Classic Creme Brulee (Egg Yolks, Heavy Cream, Sugar)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i="0" lang="en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Drinks: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Dessert Wine (A sweet and flavorful dessert wine, such as a Sauternes or Port, to pair with the dessert course.) - £35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b="0" i="0" lang="en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Craft Beer (A selection of locally-sourced or specialty craft beers, to offer a unique alternative to traditional alcoholic beverages. - £25</a:t>
            </a:r>
            <a:endParaRPr b="1" i="0" sz="1400" u="sng" cap="none" strike="noStrike">
              <a:solidFill>
                <a:srgbClr val="000000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65" name="Google Shape;65;p2"/>
          <p:cNvSpPr txBox="1"/>
          <p:nvPr/>
        </p:nvSpPr>
        <p:spPr>
          <a:xfrm>
            <a:off x="0" y="4743300"/>
            <a:ext cx="91440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Trinity Hotel, 372 Strand, London WC2R 0JJ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6" name="Google Shape;66;p2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355300" y="2608300"/>
            <a:ext cx="2181300" cy="151860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11340000" dist="19050">
              <a:srgbClr val="000000">
                <a:alpha val="68627"/>
              </a:srgbClr>
            </a:outerShdw>
          </a:effectLst>
        </p:spPr>
      </p:pic>
      <p:sp>
        <p:nvSpPr>
          <p:cNvPr id="67" name="Google Shape;67;p2"/>
          <p:cNvSpPr txBox="1"/>
          <p:nvPr/>
        </p:nvSpPr>
        <p:spPr>
          <a:xfrm>
            <a:off x="296400" y="2818025"/>
            <a:ext cx="3410700" cy="207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i="0" lang="en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*Please note drinks are not included on any offer</a:t>
            </a:r>
            <a:endParaRPr b="0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Price per Couple: £140</a:t>
            </a:r>
            <a:endParaRPr b="1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i="0" lang="en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Price per Person: £70</a:t>
            </a:r>
            <a:endParaRPr b="1" i="0" sz="1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" sz="1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 glass of Complimentary Champagne per person</a:t>
            </a:r>
            <a:endParaRPr b="1" i="0" sz="1400" u="sng" cap="none" strike="noStrike">
              <a:solidFill>
                <a:schemeClr val="dk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i="0" lang="en" sz="1400" u="sng" cap="none" strike="noStrike">
                <a:solidFill>
                  <a:schemeClr val="dk1"/>
                </a:solidFill>
                <a:latin typeface="Merriweather"/>
                <a:ea typeface="Merriweather"/>
                <a:cs typeface="Merriweather"/>
                <a:sym typeface="Merriweather"/>
              </a:rPr>
              <a:t>No Pre-Booking Available</a:t>
            </a:r>
            <a:endParaRPr b="1" i="0" sz="1400" u="sng" cap="none" strike="noStrike">
              <a:solidFill>
                <a:schemeClr val="dk1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68" name="Google Shape;68;p2"/>
          <p:cNvSpPr txBox="1"/>
          <p:nvPr/>
        </p:nvSpPr>
        <p:spPr>
          <a:xfrm>
            <a:off x="5712350" y="4126900"/>
            <a:ext cx="3268200" cy="52319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b="1" i="0" lang="en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*If you have any food allergies or other dietray restrictions kindly let our staff know.</a:t>
            </a:r>
            <a:endParaRPr b="1" i="0" sz="11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3"/>
          <p:cNvSpPr txBox="1"/>
          <p:nvPr>
            <p:ph type="title"/>
          </p:nvPr>
        </p:nvSpPr>
        <p:spPr>
          <a:xfrm>
            <a:off x="0" y="0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"/>
              <a:t>References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t/>
            </a:r>
            <a:endParaRPr/>
          </a:p>
        </p:txBody>
      </p:sp>
      <p:sp>
        <p:nvSpPr>
          <p:cNvPr id="74" name="Google Shape;74;p3"/>
          <p:cNvSpPr txBox="1"/>
          <p:nvPr>
            <p:ph idx="1" type="body"/>
          </p:nvPr>
        </p:nvSpPr>
        <p:spPr>
          <a:xfrm>
            <a:off x="0" y="572700"/>
            <a:ext cx="9144000" cy="457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-277249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766"/>
              <a:buAutoNum type="arabicPeriod"/>
            </a:pPr>
            <a:r>
              <a:rPr lang="en" sz="1266"/>
              <a:t>Webstaurantstore (2019) </a:t>
            </a:r>
            <a:r>
              <a:rPr i="1" lang="en" sz="1266"/>
              <a:t>How to Design a Successful Menu Using Menu Engineering</a:t>
            </a:r>
            <a:r>
              <a:rPr lang="en" sz="1266"/>
              <a:t> [Blog] 19 August, Available at: </a:t>
            </a:r>
            <a:r>
              <a:rPr lang="en" sz="1266" u="sng">
                <a:solidFill>
                  <a:schemeClr val="hlink"/>
                </a:solidFill>
                <a:hlinkClick r:id="rId3"/>
              </a:rPr>
              <a:t>https://www.webstaurantstore.com/article/89/menu-psychology-the-science-behind-menu-engineering.html</a:t>
            </a:r>
            <a:r>
              <a:rPr lang="en" sz="1266"/>
              <a:t> (Accessed: 10 February 2023)</a:t>
            </a:r>
            <a:endParaRPr sz="1266"/>
          </a:p>
          <a:p>
            <a:pPr indent="-277249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766"/>
              <a:buAutoNum type="arabicPeriod"/>
            </a:pPr>
            <a:r>
              <a:rPr lang="en" sz="1266"/>
              <a:t>Raab, C., Mayer, K. and Shoemaker, S. (2009) “</a:t>
            </a:r>
            <a:r>
              <a:rPr lang="en" sz="1266"/>
              <a:t>An exploratory study using a profit factor comparison approach was conducted on menu engineering using activity-based costing.</a:t>
            </a:r>
            <a:r>
              <a:rPr lang="en" sz="1266"/>
              <a:t>,” </a:t>
            </a:r>
            <a:r>
              <a:rPr i="1" lang="en" sz="1266"/>
              <a:t>Journal of Hospitality &amp;Amp; Tourism Research</a:t>
            </a:r>
            <a:r>
              <a:rPr lang="en" sz="1266"/>
              <a:t>, 34(2), pp. 204–224. DOI: </a:t>
            </a:r>
            <a:r>
              <a:rPr lang="en" sz="1266" u="sng">
                <a:solidFill>
                  <a:schemeClr val="hlink"/>
                </a:solidFill>
                <a:hlinkClick r:id="rId4"/>
              </a:rPr>
              <a:t>https://doi.org/10.1177/1096348009349823</a:t>
            </a:r>
            <a:r>
              <a:rPr lang="en" sz="1266"/>
              <a:t>. </a:t>
            </a:r>
            <a:endParaRPr sz="1266"/>
          </a:p>
          <a:p>
            <a:pPr indent="-277249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766"/>
              <a:buAutoNum type="arabicPeriod"/>
            </a:pPr>
            <a:r>
              <a:rPr lang="en" sz="1266"/>
              <a:t>Vuong, T.D.N. and Nguyen, L.T. (2022) ‘</a:t>
            </a:r>
            <a:r>
              <a:rPr lang="en" sz="1266"/>
              <a:t>A Comprehensive Analysis of the Main Approaches to Assessing Employee Performance in Organizations</a:t>
            </a:r>
            <a:r>
              <a:rPr lang="en" sz="1266"/>
              <a:t>,’ </a:t>
            </a:r>
            <a:r>
              <a:rPr i="1" lang="en" sz="1266"/>
              <a:t>Sustainability</a:t>
            </a:r>
            <a:r>
              <a:rPr lang="en" sz="1266"/>
              <a:t>, 14(21), p. 14017. DOI: </a:t>
            </a:r>
            <a:r>
              <a:rPr lang="en" sz="1266" u="sng">
                <a:solidFill>
                  <a:schemeClr val="hlink"/>
                </a:solidFill>
                <a:hlinkClick r:id="rId5"/>
              </a:rPr>
              <a:t>https://doi.org/10.3390/su142114017</a:t>
            </a:r>
            <a:r>
              <a:rPr lang="en" sz="1266"/>
              <a:t>. </a:t>
            </a:r>
            <a:endParaRPr sz="1266"/>
          </a:p>
          <a:p>
            <a:pPr indent="-277249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766"/>
              <a:buAutoNum type="arabicPeriod"/>
            </a:pPr>
            <a:r>
              <a:rPr lang="en" sz="1266"/>
              <a:t>Lai, H.B.J. et al. (2019) ‘</a:t>
            </a:r>
            <a:r>
              <a:rPr lang="en" sz="1266"/>
              <a:t>Can menu analysis be used in restaurant revenue management?</a:t>
            </a:r>
            <a:r>
              <a:rPr lang="en" sz="1266"/>
              <a:t>,’ </a:t>
            </a:r>
            <a:r>
              <a:rPr i="1" lang="en" sz="1266"/>
              <a:t>Journal of Revenue and Pricing Management</a:t>
            </a:r>
            <a:r>
              <a:rPr lang="en" sz="1266"/>
              <a:t>, 18(3), pp. 204–212. DOI: </a:t>
            </a:r>
            <a:r>
              <a:rPr lang="en" sz="1266" u="sng">
                <a:solidFill>
                  <a:schemeClr val="hlink"/>
                </a:solidFill>
                <a:hlinkClick r:id="rId6"/>
              </a:rPr>
              <a:t>https://doi.org/10.1057/s41272-019-00194-6</a:t>
            </a:r>
            <a:r>
              <a:rPr lang="en" sz="1266"/>
              <a:t>. </a:t>
            </a:r>
            <a:endParaRPr sz="1266"/>
          </a:p>
          <a:p>
            <a:pPr indent="-277249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766"/>
              <a:buAutoNum type="arabicPeriod"/>
            </a:pPr>
            <a:r>
              <a:rPr lang="en" sz="1266"/>
              <a:t>Lee, H. J., &amp; Lee, S. (2019). ‘</a:t>
            </a:r>
            <a:r>
              <a:rPr lang="en" sz="1266"/>
              <a:t>The impact of menu engineering on client satisfaction and value</a:t>
            </a:r>
            <a:r>
              <a:rPr lang="en" sz="1266"/>
              <a:t>’. J</a:t>
            </a:r>
            <a:r>
              <a:rPr i="1" lang="en" sz="1266"/>
              <a:t>ournal of Foodservice Business Research</a:t>
            </a:r>
            <a:r>
              <a:rPr lang="en" sz="1266"/>
              <a:t>, 22(5), 485-499.</a:t>
            </a:r>
            <a:endParaRPr sz="1266"/>
          </a:p>
          <a:p>
            <a:pPr indent="-277249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766"/>
              <a:buAutoNum type="arabicPeriod"/>
            </a:pPr>
            <a:r>
              <a:rPr lang="en" sz="1266"/>
              <a:t>Baiomy, A.E., Jones, E. and Goode, M.M.H. (2017) ‘</a:t>
            </a:r>
            <a:r>
              <a:rPr lang="en" sz="1266"/>
              <a:t>consumer happiness and factors including menu diversity, item descriptions, and design. An examination of Egypt</a:t>
            </a:r>
            <a:r>
              <a:rPr lang="en" sz="1266"/>
              <a:t>,’ </a:t>
            </a:r>
            <a:r>
              <a:rPr i="1" lang="en" sz="1266"/>
              <a:t>Tourism and Hospitality Research</a:t>
            </a:r>
            <a:r>
              <a:rPr lang="en" sz="1266"/>
              <a:t>, 19(2), pp. 213–224. DOI: </a:t>
            </a:r>
            <a:r>
              <a:rPr lang="en" sz="1266" u="sng">
                <a:solidFill>
                  <a:schemeClr val="hlink"/>
                </a:solidFill>
                <a:hlinkClick r:id="rId7"/>
              </a:rPr>
              <a:t>https://doi.org/10.1177/1467358417708228</a:t>
            </a:r>
            <a:r>
              <a:rPr lang="en" sz="1266"/>
              <a:t>. </a:t>
            </a:r>
            <a:endParaRPr sz="1266"/>
          </a:p>
          <a:p>
            <a:pPr indent="-277249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766"/>
              <a:buAutoNum type="arabicPeriod"/>
            </a:pPr>
            <a:r>
              <a:rPr lang="en" sz="1266"/>
              <a:t>Kim, K.-J. and Choi, K. (2019) “</a:t>
            </a:r>
            <a:r>
              <a:rPr lang="en" sz="1266"/>
              <a:t>The Korean All-You-Can-Eat Buffet helps close the perception gap between management and patrons on DINESERV attributes.</a:t>
            </a:r>
            <a:r>
              <a:rPr lang="en" sz="1266"/>
              <a:t>,” </a:t>
            </a:r>
            <a:r>
              <a:rPr i="1" lang="en" sz="1266"/>
              <a:t>Sustainability</a:t>
            </a:r>
            <a:r>
              <a:rPr lang="en" sz="1266"/>
              <a:t>, 11(19), p. 5212. DOI: </a:t>
            </a:r>
            <a:r>
              <a:rPr lang="en" sz="1266" u="sng">
                <a:solidFill>
                  <a:schemeClr val="hlink"/>
                </a:solidFill>
                <a:hlinkClick r:id="rId8"/>
              </a:rPr>
              <a:t>https://doi.org/10.3390/su11195212</a:t>
            </a:r>
            <a:r>
              <a:rPr lang="en" sz="1266"/>
              <a:t>. </a:t>
            </a:r>
            <a:endParaRPr sz="1266"/>
          </a:p>
          <a:p>
            <a:pPr indent="-3111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300"/>
              <a:buAutoNum type="arabicPeriod"/>
            </a:pPr>
            <a:r>
              <a:rPr lang="en" sz="1266"/>
              <a:t>CloudTalk (2022) </a:t>
            </a:r>
            <a:r>
              <a:rPr i="1" lang="en" sz="1266"/>
              <a:t>Consumer perceived value (CPV): An explanation, some factors, and some illustrations</a:t>
            </a:r>
            <a:r>
              <a:rPr lang="en" sz="1266"/>
              <a:t>. Available at: </a:t>
            </a:r>
            <a:r>
              <a:rPr lang="en" sz="1266" u="sng">
                <a:solidFill>
                  <a:schemeClr val="hlink"/>
                </a:solidFill>
                <a:hlinkClick r:id="rId9"/>
              </a:rPr>
              <a:t>https://www.youtube.com/watch?v=VgHUsiP4CnA</a:t>
            </a:r>
            <a:r>
              <a:rPr lang="en" sz="1266"/>
              <a:t>. 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Junaed Ahmed Khan</dc:creator>
</cp:coreProperties>
</file>