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CC71DFC-D45A-4237-8DEA-D12D12E9B3FD}" v="178" dt="2019-11-06T22:58:56.574"/>
    <p1510:client id="{BAE13E2B-2084-9DF1-7183-0148EEB39654}" v="796" dt="2019-11-08T20:37:39.751"/>
    <p1510:client id="{E7E3D9B2-D6BB-AAAA-9D9A-DFB713B17D85}" v="844" dt="2019-11-06T19:45:59.16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&#65279;<?xml version="1.0" encoding="utf-8"?><Relationships xmlns="http://schemas.openxmlformats.org/package/2006/relationships"><Relationship Type="http://schemas.openxmlformats.org/officeDocument/2006/relationships/slide" Target="slides/slide2.xml" Id="rId3" /><Relationship Type="http://schemas.openxmlformats.org/officeDocument/2006/relationships/tableStyles" Target="tableStyles.xml" Id="rId7" /><Relationship Type="http://schemas.openxmlformats.org/officeDocument/2006/relationships/slide" Target="slides/slide1.xml" Id="rId2" /><Relationship Type="http://schemas.openxmlformats.org/officeDocument/2006/relationships/slideMaster" Target="slideMasters/slideMaster1.xml" Id="rId1" /><Relationship Type="http://schemas.openxmlformats.org/officeDocument/2006/relationships/theme" Target="theme/theme1.xml" Id="rId6" /><Relationship Type="http://schemas.openxmlformats.org/officeDocument/2006/relationships/viewProps" Target="viewProps.xml" Id="rId5" /><Relationship Type="http://schemas.openxmlformats.org/officeDocument/2006/relationships/presProps" Target="presProps.xml" Id="rId4" /><Relationship Type="http://schemas.microsoft.com/office/2015/10/relationships/revisionInfo" Target="revisionInfo.xml" Id="rId9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rgbClr val="ED7D3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Pr>
        <a:solidFill>
          <a:srgbClr val="ED7D3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rgbClr val="ED7D3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Pr>
        <a:solidFill>
          <a:srgbClr val="ED7D3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bg>
      <p:bgPr>
        <a:solidFill>
          <a:srgbClr val="ED7D3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08/11/2019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Pr>
        <a:solidFill>
          <a:srgbClr val="ED7D3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08/11/2019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bg>
      <p:bgPr>
        <a:solidFill>
          <a:srgbClr val="ED7D3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08/11/2019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bg>
      <p:bgPr>
        <a:solidFill>
          <a:srgbClr val="ED7D3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solidFill>
          <a:srgbClr val="ED7D3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bg>
      <p:bgPr>
        <a:solidFill>
          <a:srgbClr val="ED7D3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bg>
      <p:bgPr>
        <a:solidFill>
          <a:srgbClr val="ED7D3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D7D3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08/11/2019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jpeg"/><Relationship Id="rId3" Type="http://schemas.openxmlformats.org/officeDocument/2006/relationships/hyperlink" Target="https://owl.excelsior.edu/educator-resources/sample-course-activities/sample-course-activities-argument-critical-thinking/" TargetMode="External"/><Relationship Id="rId7" Type="http://schemas.openxmlformats.org/officeDocument/2006/relationships/hyperlink" Target="http://idajones.wordpress.com/2012/02/03/critical-thinking-in-the-legal-profession/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jpeg"/><Relationship Id="rId11" Type="http://schemas.openxmlformats.org/officeDocument/2006/relationships/hyperlink" Target="http://the-smiling-pony.deviantart.com/art/Question-marks-cutie-mark-261946101" TargetMode="External"/><Relationship Id="rId5" Type="http://schemas.openxmlformats.org/officeDocument/2006/relationships/hyperlink" Target="http://nancynwilson.com/understanding-google/" TargetMode="External"/><Relationship Id="rId10" Type="http://schemas.openxmlformats.org/officeDocument/2006/relationships/image" Target="../media/image5.png"/><Relationship Id="rId4" Type="http://schemas.openxmlformats.org/officeDocument/2006/relationships/image" Target="../media/image2.jpeg"/><Relationship Id="rId9" Type="http://schemas.openxmlformats.org/officeDocument/2006/relationships/hyperlink" Target="https://www.flickr.com/photos/wingedwolf/5471047557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thepeakperformancecenter.com/educational-learning/thinking/critical-thinking/" TargetMode="External"/><Relationship Id="rId2" Type="http://schemas.openxmlformats.org/officeDocument/2006/relationships/hyperlink" Target="https://philosophy.hku.hk/think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A9F529C3-C941-49FD-8C67-82F134F64B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50000"/>
              <a:lumOff val="5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20586029-32A0-47E5-9AEC-AE3ABA6B94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A picture containing building&#10;&#10;Description generated with very high confidence">
            <a:extLst>
              <a:ext uri="{FF2B5EF4-FFF2-40B4-BE49-F238E27FC236}">
                <a16:creationId xmlns:a16="http://schemas.microsoft.com/office/drawing/2014/main" id="{A8950CF7-EA2A-4094-802D-F8CFBCB092B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974146" y="3097103"/>
            <a:ext cx="3109359" cy="3726171"/>
          </a:xfrm>
          <a:prstGeom prst="rect">
            <a:avLst/>
          </a:prstGeom>
        </p:spPr>
      </p:pic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8C730EAB-A532-4295-A302-FB4B90DB9F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79958" y="1143000"/>
            <a:ext cx="0" cy="4572000"/>
          </a:xfrm>
          <a:prstGeom prst="line">
            <a:avLst/>
          </a:prstGeom>
          <a:ln>
            <a:solidFill>
              <a:srgbClr val="4E4E4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" name="Picture 11" descr="A picture containing drawing&#10;&#10;Description generated with very high confidence">
            <a:extLst>
              <a:ext uri="{FF2B5EF4-FFF2-40B4-BE49-F238E27FC236}">
                <a16:creationId xmlns:a16="http://schemas.microsoft.com/office/drawing/2014/main" id="{BAE40D49-207D-4911-AC6D-437FE8CCBC6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4082838" y="479719"/>
            <a:ext cx="7710109" cy="5941695"/>
          </a:xfrm>
          <a:prstGeom prst="rect">
            <a:avLst/>
          </a:prstGeom>
        </p:spPr>
      </p:pic>
      <p:pic>
        <p:nvPicPr>
          <p:cNvPr id="32" name="Picture 32" descr="A picture containing drawing&#10;&#10;Description generated with very high confidence">
            <a:extLst>
              <a:ext uri="{FF2B5EF4-FFF2-40B4-BE49-F238E27FC236}">
                <a16:creationId xmlns:a16="http://schemas.microsoft.com/office/drawing/2014/main" id="{AD3B05BD-269B-45D0-A50E-048B32EE2D5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559550" y="474542"/>
            <a:ext cx="3265996" cy="2070160"/>
          </a:xfrm>
          <a:prstGeom prst="rect">
            <a:avLst/>
          </a:prstGeom>
        </p:spPr>
      </p:pic>
      <p:sp>
        <p:nvSpPr>
          <p:cNvPr id="38" name="TextBox 37">
            <a:extLst>
              <a:ext uri="{FF2B5EF4-FFF2-40B4-BE49-F238E27FC236}">
                <a16:creationId xmlns:a16="http://schemas.microsoft.com/office/drawing/2014/main" id="{DBC26B9F-91B0-496E-98E0-7EB5C9BE7E47}"/>
              </a:ext>
            </a:extLst>
          </p:cNvPr>
          <p:cNvSpPr txBox="1"/>
          <p:nvPr/>
        </p:nvSpPr>
        <p:spPr>
          <a:xfrm>
            <a:off x="5080240" y="4203221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b="1" u="sng">
                <a:latin typeface="News Gothic MT"/>
                <a:cs typeface="Calibri"/>
              </a:rPr>
              <a:t>Remembering</a:t>
            </a: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2D5C2D7D-6398-4EF9-AD71-FC25C7BF107A}"/>
              </a:ext>
            </a:extLst>
          </p:cNvPr>
          <p:cNvSpPr txBox="1"/>
          <p:nvPr/>
        </p:nvSpPr>
        <p:spPr>
          <a:xfrm>
            <a:off x="4775621" y="764336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b="1" u="sng">
                <a:latin typeface="News Gothic MT"/>
              </a:rPr>
              <a:t>Understanding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83D9B01A-00DB-4745-9237-C5D42D3C6F81}"/>
              </a:ext>
            </a:extLst>
          </p:cNvPr>
          <p:cNvSpPr txBox="1"/>
          <p:nvPr/>
        </p:nvSpPr>
        <p:spPr>
          <a:xfrm>
            <a:off x="9159814" y="677173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b="1" u="sng">
                <a:latin typeface="News Gothic MT"/>
                <a:cs typeface="Calibri"/>
              </a:rPr>
              <a:t>Analysing</a:t>
            </a: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71DB2623-1BED-4EDA-8B16-152C17F8FBDE}"/>
              </a:ext>
            </a:extLst>
          </p:cNvPr>
          <p:cNvSpPr txBox="1"/>
          <p:nvPr/>
        </p:nvSpPr>
        <p:spPr>
          <a:xfrm>
            <a:off x="9259558" y="3824918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b="1" u="sng">
                <a:latin typeface="News Gothic MT"/>
              </a:rPr>
              <a:t>Evaluating</a:t>
            </a:r>
            <a:endParaRPr lang="en-GB" b="1" u="sng">
              <a:latin typeface="News Gothic MT"/>
              <a:cs typeface="Calibri"/>
            </a:endParaRPr>
          </a:p>
        </p:txBody>
      </p:sp>
      <p:pic>
        <p:nvPicPr>
          <p:cNvPr id="7" name="Picture 7" descr="A close up of a toy&#10;&#10;Description generated with high confidence">
            <a:extLst>
              <a:ext uri="{FF2B5EF4-FFF2-40B4-BE49-F238E27FC236}">
                <a16:creationId xmlns:a16="http://schemas.microsoft.com/office/drawing/2014/main" id="{AFFC379F-6CB9-48CF-A221-153AD9CD0585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7556738" y="3193210"/>
            <a:ext cx="687241" cy="658487"/>
          </a:xfrm>
          <a:prstGeom prst="rect">
            <a:avLst/>
          </a:prstGeom>
        </p:spPr>
      </p:pic>
      <p:pic>
        <p:nvPicPr>
          <p:cNvPr id="2" name="Picture 2" descr="A picture containing drawing&#10;&#10;Description generated with very high confidence">
            <a:extLst>
              <a:ext uri="{FF2B5EF4-FFF2-40B4-BE49-F238E27FC236}">
                <a16:creationId xmlns:a16="http://schemas.microsoft.com/office/drawing/2014/main" id="{E4463551-BD7B-4C6E-8B7C-51D9010D416C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837473B0-CC2E-450A-ABE3-18F120FF3D39}">
                <a1611:picAttrSrcUrl xmlns:a1611="http://schemas.microsoft.com/office/drawing/2016/11/main" r:id="rId11"/>
              </a:ext>
            </a:extLst>
          </a:blip>
          <a:stretch>
            <a:fillRect/>
          </a:stretch>
        </p:blipFill>
        <p:spPr>
          <a:xfrm>
            <a:off x="1173192" y="3852994"/>
            <a:ext cx="1219200" cy="1840578"/>
          </a:xfrm>
          <a:prstGeom prst="rect">
            <a:avLst/>
          </a:prstGeom>
        </p:spPr>
      </p:pic>
      <p:sp>
        <p:nvSpPr>
          <p:cNvPr id="9" name="Wave 8">
            <a:extLst>
              <a:ext uri="{FF2B5EF4-FFF2-40B4-BE49-F238E27FC236}">
                <a16:creationId xmlns:a16="http://schemas.microsoft.com/office/drawing/2014/main" id="{7EC054B4-53AA-4A22-8ACE-B0572DA38F3D}"/>
              </a:ext>
            </a:extLst>
          </p:cNvPr>
          <p:cNvSpPr/>
          <p:nvPr/>
        </p:nvSpPr>
        <p:spPr>
          <a:xfrm>
            <a:off x="979636" y="2654599"/>
            <a:ext cx="2401018" cy="963282"/>
          </a:xfrm>
          <a:prstGeom prst="wav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>
                <a:cs typeface="Calibri"/>
              </a:rPr>
              <a:t>What is Critical Thinking?</a:t>
            </a:r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71E4548-4BB5-4ED0-87E6-BFC302A881BE}"/>
              </a:ext>
            </a:extLst>
          </p:cNvPr>
          <p:cNvSpPr txBox="1"/>
          <p:nvPr/>
        </p:nvSpPr>
        <p:spPr>
          <a:xfrm>
            <a:off x="8892037" y="1257658"/>
            <a:ext cx="2743200" cy="15696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1600">
                <a:cs typeface="Calibri"/>
              </a:rPr>
              <a:t>Comparing</a:t>
            </a:r>
          </a:p>
          <a:p>
            <a:pPr marL="285750" indent="-285750">
              <a:buFont typeface="Arial"/>
              <a:buChar char="•"/>
            </a:pPr>
            <a:r>
              <a:rPr lang="en-GB" sz="1600">
                <a:cs typeface="Calibri"/>
              </a:rPr>
              <a:t>Reasoning</a:t>
            </a:r>
          </a:p>
          <a:p>
            <a:pPr marL="285750" indent="-285750">
              <a:buFont typeface="Arial"/>
              <a:buChar char="•"/>
            </a:pPr>
            <a:r>
              <a:rPr lang="en-GB" sz="1600">
                <a:cs typeface="Calibri"/>
              </a:rPr>
              <a:t>Problem solving</a:t>
            </a:r>
          </a:p>
          <a:p>
            <a:pPr marL="285750" indent="-285750">
              <a:buFont typeface="Arial"/>
              <a:buChar char="•"/>
            </a:pPr>
            <a:r>
              <a:rPr lang="en-GB" sz="1600">
                <a:cs typeface="Calibri"/>
              </a:rPr>
              <a:t>attributing</a:t>
            </a:r>
            <a:endParaRPr lang="en-GB" sz="1600" dirty="0">
              <a:cs typeface="Calibri"/>
            </a:endParaRPr>
          </a:p>
          <a:p>
            <a:pPr marL="285750" indent="-285750">
              <a:buFont typeface="Arial"/>
              <a:buChar char="•"/>
            </a:pPr>
            <a:endParaRPr lang="en-GB" sz="1600">
              <a:cs typeface="Calibri"/>
            </a:endParaRPr>
          </a:p>
          <a:p>
            <a:pPr marL="285750" indent="-285750">
              <a:buFont typeface="Arial"/>
              <a:buChar char="•"/>
            </a:pPr>
            <a:endParaRPr lang="en-GB" sz="1600">
              <a:cs typeface="Calibri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FE18551-4939-41F5-B81D-928DA2C874FF}"/>
              </a:ext>
            </a:extLst>
          </p:cNvPr>
          <p:cNvSpPr txBox="1"/>
          <p:nvPr/>
        </p:nvSpPr>
        <p:spPr>
          <a:xfrm>
            <a:off x="9049289" y="4232874"/>
            <a:ext cx="2743200" cy="258532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 algn="l">
              <a:buFont typeface="Arial"/>
              <a:buChar char="•"/>
            </a:pPr>
            <a:r>
              <a:rPr lang="en-GB">
                <a:cs typeface="Calibri"/>
              </a:rPr>
              <a:t>Evidence</a:t>
            </a:r>
          </a:p>
          <a:p>
            <a:pPr marL="285750" indent="-285750">
              <a:buFont typeface="Arial"/>
              <a:buChar char="•"/>
            </a:pPr>
            <a:r>
              <a:rPr lang="en-GB">
                <a:cs typeface="Calibri"/>
              </a:rPr>
              <a:t>Judging the value</a:t>
            </a:r>
            <a:endParaRPr lang="en-GB" dirty="0"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>
                <a:cs typeface="Calibri"/>
              </a:rPr>
              <a:t>Credibility</a:t>
            </a:r>
            <a:endParaRPr lang="en-GB" dirty="0"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>
                <a:cs typeface="Calibri"/>
              </a:rPr>
              <a:t>Strengths</a:t>
            </a:r>
            <a:endParaRPr lang="en-GB" dirty="0"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>
                <a:cs typeface="Calibri"/>
              </a:rPr>
              <a:t>Checking</a:t>
            </a:r>
            <a:endParaRPr lang="en-GB" dirty="0"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>
                <a:cs typeface="Calibri"/>
              </a:rPr>
              <a:t>Experimenting</a:t>
            </a:r>
            <a:endParaRPr lang="en-GB" dirty="0">
              <a:cs typeface="Calibri"/>
            </a:endParaRPr>
          </a:p>
          <a:p>
            <a:pPr marL="285750" indent="-285750">
              <a:buFont typeface="Arial"/>
              <a:buChar char="•"/>
            </a:pPr>
            <a:endParaRPr lang="en-GB" dirty="0">
              <a:cs typeface="Calibri"/>
            </a:endParaRPr>
          </a:p>
          <a:p>
            <a:pPr marL="285750" indent="-285750">
              <a:buFont typeface="Arial"/>
              <a:buChar char="•"/>
            </a:pPr>
            <a:endParaRPr lang="en-GB">
              <a:cs typeface="Calibri"/>
            </a:endParaRPr>
          </a:p>
          <a:p>
            <a:pPr marL="285750" indent="-285750">
              <a:buFont typeface="Arial"/>
              <a:buChar char="•"/>
            </a:pPr>
            <a:endParaRPr lang="en-GB">
              <a:cs typeface="Calibri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FF43D1E-7D9E-412D-959F-357221CC903C}"/>
              </a:ext>
            </a:extLst>
          </p:cNvPr>
          <p:cNvSpPr txBox="1"/>
          <p:nvPr/>
        </p:nvSpPr>
        <p:spPr>
          <a:xfrm>
            <a:off x="4562654" y="4577032"/>
            <a:ext cx="2743200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>
                <a:cs typeface="Calibri"/>
              </a:rPr>
              <a:t>Recognition</a:t>
            </a:r>
            <a:endParaRPr lang="en-US"/>
          </a:p>
          <a:p>
            <a:pPr marL="285750" indent="-285750">
              <a:buFont typeface="Arial"/>
              <a:buChar char="•"/>
            </a:pPr>
            <a:r>
              <a:rPr lang="en-GB">
                <a:cs typeface="Calibri"/>
              </a:rPr>
              <a:t>Retrieval</a:t>
            </a:r>
          </a:p>
          <a:p>
            <a:pPr marL="285750" indent="-285750">
              <a:buFont typeface="Arial"/>
              <a:buChar char="•"/>
            </a:pPr>
            <a:r>
              <a:rPr lang="en-GB">
                <a:cs typeface="Calibri"/>
              </a:rPr>
              <a:t>Identyfing</a:t>
            </a:r>
          </a:p>
          <a:p>
            <a:pPr marL="285750" indent="-285750">
              <a:buFont typeface="Arial"/>
              <a:buChar char="•"/>
            </a:pPr>
            <a:r>
              <a:rPr lang="en-GB">
                <a:cs typeface="Calibri"/>
              </a:rPr>
              <a:t>Naming</a:t>
            </a:r>
          </a:p>
          <a:p>
            <a:pPr marL="285750" indent="-285750">
              <a:buFont typeface="Arial"/>
              <a:buChar char="•"/>
            </a:pPr>
            <a:r>
              <a:rPr lang="en-GB">
                <a:cs typeface="Calibri"/>
              </a:rPr>
              <a:t>Memory strategies/ findings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28659A2-E9AB-48DC-8A8C-02D25AD383FC}"/>
              </a:ext>
            </a:extLst>
          </p:cNvPr>
          <p:cNvSpPr txBox="1"/>
          <p:nvPr/>
        </p:nvSpPr>
        <p:spPr>
          <a:xfrm>
            <a:off x="4561757" y="1355605"/>
            <a:ext cx="3246407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>
                <a:cs typeface="Calibri"/>
              </a:rPr>
              <a:t>Classifying</a:t>
            </a:r>
            <a:endParaRPr lang="en-GB" dirty="0"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>
                <a:cs typeface="Calibri"/>
              </a:rPr>
              <a:t>Summarizing</a:t>
            </a:r>
            <a:endParaRPr lang="en-GB" dirty="0"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>
                <a:cs typeface="Calibri"/>
              </a:rPr>
              <a:t>Explaining</a:t>
            </a:r>
            <a:endParaRPr lang="en-GB" dirty="0"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>
                <a:cs typeface="Calibri"/>
              </a:rPr>
              <a:t>Interpreting</a:t>
            </a:r>
            <a:endParaRPr lang="en-GB" dirty="0"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>
                <a:cs typeface="Calibri"/>
              </a:rPr>
              <a:t>Tagging</a:t>
            </a:r>
            <a:endParaRPr lang="en-GB" dirty="0">
              <a:cs typeface="Calibri"/>
            </a:endParaRPr>
          </a:p>
          <a:p>
            <a:pPr marL="285750" indent="-285750">
              <a:buFont typeface="Arial"/>
              <a:buChar char="•"/>
            </a:pPr>
            <a:endParaRPr lang="en-GB">
              <a:cs typeface="Calibri"/>
            </a:endParaRPr>
          </a:p>
          <a:p>
            <a:pPr marL="285750" indent="-285750">
              <a:buFont typeface="Arial"/>
              <a:buChar char="•"/>
            </a:pPr>
            <a:endParaRPr lang="en-GB">
              <a:cs typeface="Calibri"/>
            </a:endParaRPr>
          </a:p>
          <a:p>
            <a:pPr marL="285750" indent="-285750">
              <a:buFont typeface="Arial"/>
              <a:buChar char="•"/>
            </a:pPr>
            <a:endParaRPr lang="en-GB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ED84FF30-16F8-4DCF-8D54-82E771082688}"/>
              </a:ext>
            </a:extLst>
          </p:cNvPr>
          <p:cNvSpPr txBox="1"/>
          <p:nvPr/>
        </p:nvSpPr>
        <p:spPr>
          <a:xfrm>
            <a:off x="237765" y="223388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u="sng">
                <a:latin typeface="Arial Black"/>
                <a:cs typeface="Calibri"/>
              </a:rPr>
              <a:t>Reference List</a:t>
            </a:r>
            <a:endParaRPr lang="en-GB" u="sng">
              <a:latin typeface="Arial Black"/>
              <a:cs typeface="Calibri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6808CC8-3ED0-41D9-B916-C0BE49073F09}"/>
              </a:ext>
            </a:extLst>
          </p:cNvPr>
          <p:cNvSpPr txBox="1"/>
          <p:nvPr/>
        </p:nvSpPr>
        <p:spPr>
          <a:xfrm>
            <a:off x="208113" y="970112"/>
            <a:ext cx="9428670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cs typeface="Calibri"/>
              </a:rPr>
              <a:t>Stella Cottrell. The Study Skills Handbook. (2nd Edition)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cs typeface="Calibri"/>
              </a:rPr>
              <a:t>Stella Cottrell. Palgrave Study Skills, Critical Thinking Skills (3rd Edition)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cs typeface="Calibri"/>
              </a:rPr>
              <a:t>Alec Fisher. Critical Thinking, An Introduction second Edition.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cs typeface="Calibri"/>
              </a:rPr>
              <a:t>Nicky Hayes.Foundation of Psychology . Third Edition. Cognitive psychology p80,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ea typeface="+mn-lt"/>
                <a:cs typeface="+mn-lt"/>
                <a:hlinkClick r:id="rId2"/>
              </a:rPr>
              <a:t>https://philosophy.hku.hk/think/</a:t>
            </a:r>
            <a:endParaRPr lang="en-GB" dirty="0">
              <a:cs typeface="Calibri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ea typeface="+mn-lt"/>
                <a:cs typeface="+mn-lt"/>
                <a:hlinkClick r:id="rId3"/>
              </a:rPr>
              <a:t>http://thepeakperformancecenter.com/educational-learning/thinking/critical-thinking/</a:t>
            </a:r>
            <a:endParaRPr lang="en-GB">
              <a:cs typeface="Calibri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cs typeface="Calibri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7978287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2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office theme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49</cp:revision>
  <dcterms:created xsi:type="dcterms:W3CDTF">2019-11-06T14:20:30Z</dcterms:created>
  <dcterms:modified xsi:type="dcterms:W3CDTF">2019-11-08T20:37:40Z</dcterms:modified>
</cp:coreProperties>
</file>