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6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0"/>
  </p:notesMasterIdLst>
  <p:sldIdLst>
    <p:sldId id="256" r:id="rId2"/>
    <p:sldId id="284" r:id="rId3"/>
    <p:sldId id="319" r:id="rId4"/>
    <p:sldId id="320" r:id="rId5"/>
    <p:sldId id="321" r:id="rId6"/>
    <p:sldId id="322" r:id="rId7"/>
    <p:sldId id="323" r:id="rId8"/>
    <p:sldId id="324" r:id="rId9"/>
    <p:sldId id="265" r:id="rId10"/>
    <p:sldId id="266" r:id="rId11"/>
    <p:sldId id="267" r:id="rId12"/>
    <p:sldId id="268" r:id="rId13"/>
    <p:sldId id="269" r:id="rId14"/>
    <p:sldId id="270" r:id="rId15"/>
    <p:sldId id="285" r:id="rId16"/>
    <p:sldId id="257" r:id="rId17"/>
    <p:sldId id="281" r:id="rId18"/>
    <p:sldId id="283" r:id="rId19"/>
    <p:sldId id="262" r:id="rId20"/>
    <p:sldId id="263" r:id="rId21"/>
    <p:sldId id="282" r:id="rId22"/>
    <p:sldId id="273" r:id="rId23"/>
    <p:sldId id="275" r:id="rId24"/>
    <p:sldId id="277" r:id="rId25"/>
    <p:sldId id="278" r:id="rId26"/>
    <p:sldId id="302" r:id="rId27"/>
    <p:sldId id="303" r:id="rId28"/>
    <p:sldId id="304" r:id="rId29"/>
    <p:sldId id="305" r:id="rId30"/>
    <p:sldId id="306" r:id="rId31"/>
    <p:sldId id="307" r:id="rId32"/>
    <p:sldId id="308" r:id="rId33"/>
    <p:sldId id="309" r:id="rId34"/>
    <p:sldId id="310" r:id="rId35"/>
    <p:sldId id="311" r:id="rId36"/>
    <p:sldId id="312" r:id="rId37"/>
    <p:sldId id="313" r:id="rId38"/>
    <p:sldId id="314" r:id="rId39"/>
    <p:sldId id="316" r:id="rId40"/>
    <p:sldId id="318" r:id="rId41"/>
    <p:sldId id="286" r:id="rId42"/>
    <p:sldId id="287" r:id="rId43"/>
    <p:sldId id="288" r:id="rId44"/>
    <p:sldId id="289" r:id="rId45"/>
    <p:sldId id="290" r:id="rId46"/>
    <p:sldId id="291" r:id="rId47"/>
    <p:sldId id="292" r:id="rId48"/>
    <p:sldId id="293" r:id="rId49"/>
    <p:sldId id="294" r:id="rId50"/>
    <p:sldId id="295" r:id="rId51"/>
    <p:sldId id="296" r:id="rId52"/>
    <p:sldId id="297" r:id="rId53"/>
    <p:sldId id="298" r:id="rId54"/>
    <p:sldId id="299" r:id="rId55"/>
    <p:sldId id="300" r:id="rId56"/>
    <p:sldId id="301" r:id="rId57"/>
    <p:sldId id="325" r:id="rId58"/>
    <p:sldId id="326" r:id="rId5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749" autoAdjust="0"/>
  </p:normalViewPr>
  <p:slideViewPr>
    <p:cSldViewPr>
      <p:cViewPr varScale="1">
        <p:scale>
          <a:sx n="104" d="100"/>
          <a:sy n="104" d="100"/>
        </p:scale>
        <p:origin x="182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sz="1862" b="0" i="0" u="none" strike="noStrike" baseline="0" dirty="0" smtClean="0">
                <a:solidFill>
                  <a:schemeClr val="tx1"/>
                </a:solidFill>
                <a:effectLst/>
              </a:rPr>
              <a:t>Attitudes toward legal and illegal migration as a function of prejudice type</a:t>
            </a:r>
            <a:endParaRPr lang="en-GB" dirty="0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Legal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Egal</c:v>
                </c:pt>
                <c:pt idx="1">
                  <c:v>AR</c:v>
                </c:pt>
                <c:pt idx="2">
                  <c:v>PC</c:v>
                </c:pt>
                <c:pt idx="3">
                  <c:v>MR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37.700000000000003</c:v>
                </c:pt>
                <c:pt idx="1">
                  <c:v>39.49</c:v>
                </c:pt>
                <c:pt idx="2">
                  <c:v>57</c:v>
                </c:pt>
                <c:pt idx="3">
                  <c:v>62.12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835-4592-8590-99E3EBC9CE09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Illegal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Egal</c:v>
                </c:pt>
                <c:pt idx="1">
                  <c:v>AR</c:v>
                </c:pt>
                <c:pt idx="2">
                  <c:v>PC</c:v>
                </c:pt>
                <c:pt idx="3">
                  <c:v>MR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56.62</c:v>
                </c:pt>
                <c:pt idx="1">
                  <c:v>65.260000000000005</c:v>
                </c:pt>
                <c:pt idx="2">
                  <c:v>85.9</c:v>
                </c:pt>
                <c:pt idx="3">
                  <c:v>92.81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835-4592-8590-99E3EBC9CE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585599928"/>
        <c:axId val="585600320"/>
      </c:barChart>
      <c:catAx>
        <c:axId val="5855999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85600320"/>
        <c:crosses val="autoZero"/>
        <c:auto val="1"/>
        <c:lblAlgn val="ctr"/>
        <c:lblOffset val="100"/>
        <c:noMultiLvlLbl val="0"/>
      </c:catAx>
      <c:valAx>
        <c:axId val="585600320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855999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sz="1862" b="0" i="0" u="none" strike="noStrike" baseline="0" dirty="0" smtClean="0">
                <a:solidFill>
                  <a:schemeClr val="tx1"/>
                </a:solidFill>
                <a:effectLst/>
              </a:rPr>
              <a:t>Symbolic and Realistic Threat attitudes toward legal and illegal migration as a function of prejudice type</a:t>
            </a:r>
            <a:endParaRPr lang="en-GB" dirty="0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LMST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Egal</c:v>
                </c:pt>
                <c:pt idx="1">
                  <c:v>AR</c:v>
                </c:pt>
                <c:pt idx="2">
                  <c:v>PC</c:v>
                </c:pt>
                <c:pt idx="3">
                  <c:v>MR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14.7</c:v>
                </c:pt>
                <c:pt idx="1">
                  <c:v>15.97</c:v>
                </c:pt>
                <c:pt idx="2">
                  <c:v>29.35</c:v>
                </c:pt>
                <c:pt idx="3">
                  <c:v>33.21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B0D-450E-B327-FB42CBB7A842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LMRT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Egal</c:v>
                </c:pt>
                <c:pt idx="1">
                  <c:v>AR</c:v>
                </c:pt>
                <c:pt idx="2">
                  <c:v>PC</c:v>
                </c:pt>
                <c:pt idx="3">
                  <c:v>MR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24.58</c:v>
                </c:pt>
                <c:pt idx="1">
                  <c:v>26.43</c:v>
                </c:pt>
                <c:pt idx="2">
                  <c:v>35.869999999999997</c:v>
                </c:pt>
                <c:pt idx="3">
                  <c:v>38.659999999999997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B0D-450E-B327-FB42CBB7A842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IMST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Egal</c:v>
                </c:pt>
                <c:pt idx="1">
                  <c:v>AR</c:v>
                </c:pt>
                <c:pt idx="2">
                  <c:v>PC</c:v>
                </c:pt>
                <c:pt idx="3">
                  <c:v>MR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29.49</c:v>
                </c:pt>
                <c:pt idx="1">
                  <c:v>33.57</c:v>
                </c:pt>
                <c:pt idx="2">
                  <c:v>45.46</c:v>
                </c:pt>
                <c:pt idx="3">
                  <c:v>49.74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B0D-450E-B327-FB42CBB7A842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IMRT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Egal</c:v>
                </c:pt>
                <c:pt idx="1">
                  <c:v>AR</c:v>
                </c:pt>
                <c:pt idx="2">
                  <c:v>PC</c:v>
                </c:pt>
                <c:pt idx="3">
                  <c:v>MR</c:v>
                </c:pt>
              </c:strCache>
            </c:strRef>
          </c:cat>
          <c:val>
            <c:numRef>
              <c:f>Sheet1!$E$2:$E$5</c:f>
              <c:numCache>
                <c:formatCode>General</c:formatCode>
                <c:ptCount val="4"/>
                <c:pt idx="0">
                  <c:v>27.14</c:v>
                </c:pt>
                <c:pt idx="1">
                  <c:v>31.69</c:v>
                </c:pt>
                <c:pt idx="2">
                  <c:v>40.43</c:v>
                </c:pt>
                <c:pt idx="3">
                  <c:v>43.07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DB0D-450E-B327-FB42CBB7A8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-27"/>
        <c:axId val="591339776"/>
        <c:axId val="591340168"/>
      </c:barChart>
      <c:catAx>
        <c:axId val="5913397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1340168"/>
        <c:crosses val="autoZero"/>
        <c:auto val="1"/>
        <c:lblAlgn val="ctr"/>
        <c:lblOffset val="100"/>
        <c:noMultiLvlLbl val="0"/>
      </c:catAx>
      <c:valAx>
        <c:axId val="591340168"/>
        <c:scaling>
          <c:orientation val="minMax"/>
          <c:max val="50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1339776"/>
        <c:crosses val="autoZero"/>
        <c:crossBetween val="between"/>
        <c:majorUnit val="10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>
                <a:solidFill>
                  <a:schemeClr val="tx1"/>
                </a:solidFill>
              </a:rPr>
              <a:t>Vote</a:t>
            </a:r>
            <a:r>
              <a:rPr lang="en-GB" baseline="0" dirty="0" smtClean="0">
                <a:solidFill>
                  <a:schemeClr val="tx1"/>
                </a:solidFill>
              </a:rPr>
              <a:t> by Prejudice Type</a:t>
            </a:r>
            <a:endParaRPr lang="en-GB" dirty="0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Remain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Egal</c:v>
                </c:pt>
                <c:pt idx="1">
                  <c:v>AR</c:v>
                </c:pt>
                <c:pt idx="2">
                  <c:v>PC</c:v>
                </c:pt>
                <c:pt idx="3">
                  <c:v>MR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87.72</c:v>
                </c:pt>
                <c:pt idx="1">
                  <c:v>86.44</c:v>
                </c:pt>
                <c:pt idx="2">
                  <c:v>53.06</c:v>
                </c:pt>
                <c:pt idx="3">
                  <c:v>39.340000000000003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30F-433C-8FFF-878551BAE963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Leave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Egal</c:v>
                </c:pt>
                <c:pt idx="1">
                  <c:v>AR</c:v>
                </c:pt>
                <c:pt idx="2">
                  <c:v>PC</c:v>
                </c:pt>
                <c:pt idx="3">
                  <c:v>MR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12.28</c:v>
                </c:pt>
                <c:pt idx="1">
                  <c:v>13.56</c:v>
                </c:pt>
                <c:pt idx="2">
                  <c:v>46.94</c:v>
                </c:pt>
                <c:pt idx="3">
                  <c:v>60.66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30F-433C-8FFF-878551BAE9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33609408"/>
        <c:axId val="433609800"/>
      </c:barChart>
      <c:catAx>
        <c:axId val="4336094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3609800"/>
        <c:crosses val="autoZero"/>
        <c:auto val="1"/>
        <c:lblAlgn val="ctr"/>
        <c:lblOffset val="100"/>
        <c:noMultiLvlLbl val="0"/>
      </c:catAx>
      <c:valAx>
        <c:axId val="4336098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3609408"/>
        <c:crosses val="autoZero"/>
        <c:crossBetween val="between"/>
        <c:majorUnit val="20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>
                <a:solidFill>
                  <a:schemeClr val="tx1"/>
                </a:solidFill>
              </a:rPr>
              <a:t>Political</a:t>
            </a:r>
            <a:r>
              <a:rPr lang="en-GB" baseline="0" dirty="0" smtClean="0">
                <a:solidFill>
                  <a:schemeClr val="tx1"/>
                </a:solidFill>
              </a:rPr>
              <a:t> affiliation by Prejudice sub-type</a:t>
            </a:r>
            <a:endParaRPr lang="en-GB" dirty="0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Egal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4.3499999999999996</c:v>
                </c:pt>
                <c:pt idx="1">
                  <c:v>26.67</c:v>
                </c:pt>
                <c:pt idx="2">
                  <c:v>38.71</c:v>
                </c:pt>
                <c:pt idx="3">
                  <c:v>0</c:v>
                </c:pt>
                <c:pt idx="4">
                  <c:v>27.77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E3-459A-A54A-EA81AB689B8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AR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23.9</c:v>
                </c:pt>
                <c:pt idx="1">
                  <c:v>30</c:v>
                </c:pt>
                <c:pt idx="2">
                  <c:v>29</c:v>
                </c:pt>
                <c:pt idx="3">
                  <c:v>8.3000000000000007</c:v>
                </c:pt>
                <c:pt idx="4">
                  <c:v>19.440000000000001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DE3-459A-A54A-EA81AB689B8E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PC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Sheet1!$D$2:$D$6</c:f>
              <c:numCache>
                <c:formatCode>General</c:formatCode>
                <c:ptCount val="5"/>
                <c:pt idx="0">
                  <c:v>34.78</c:v>
                </c:pt>
                <c:pt idx="1">
                  <c:v>23.33</c:v>
                </c:pt>
                <c:pt idx="2">
                  <c:v>6.45</c:v>
                </c:pt>
                <c:pt idx="3">
                  <c:v>33.299999999999997</c:v>
                </c:pt>
                <c:pt idx="4">
                  <c:v>22.22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DE3-459A-A54A-EA81AB689B8E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MR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Sheet1!$E$2:$E$6</c:f>
              <c:numCache>
                <c:formatCode>General</c:formatCode>
                <c:ptCount val="5"/>
                <c:pt idx="0">
                  <c:v>37</c:v>
                </c:pt>
                <c:pt idx="1">
                  <c:v>20</c:v>
                </c:pt>
                <c:pt idx="2">
                  <c:v>25.8</c:v>
                </c:pt>
                <c:pt idx="3">
                  <c:v>58.33</c:v>
                </c:pt>
                <c:pt idx="4">
                  <c:v>30.55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DE3-459A-A54A-EA81AB689B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33611760"/>
        <c:axId val="437829608"/>
      </c:barChart>
      <c:catAx>
        <c:axId val="433611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7829608"/>
        <c:crosses val="autoZero"/>
        <c:auto val="1"/>
        <c:lblAlgn val="ctr"/>
        <c:lblOffset val="100"/>
        <c:noMultiLvlLbl val="0"/>
      </c:catAx>
      <c:valAx>
        <c:axId val="437829608"/>
        <c:scaling>
          <c:orientation val="minMax"/>
          <c:max val="6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3611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>
                <a:solidFill>
                  <a:schemeClr val="tx1"/>
                </a:solidFill>
              </a:rPr>
              <a:t>EU</a:t>
            </a:r>
            <a:r>
              <a:rPr lang="en-GB" baseline="0" dirty="0" smtClean="0">
                <a:solidFill>
                  <a:schemeClr val="tx1"/>
                </a:solidFill>
              </a:rPr>
              <a:t> Referendum vote by Political Affiliation</a:t>
            </a:r>
            <a:endParaRPr lang="en-GB" dirty="0">
              <a:solidFill>
                <a:schemeClr val="tx1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Remain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45.65</c:v>
                </c:pt>
                <c:pt idx="1">
                  <c:v>75</c:v>
                </c:pt>
                <c:pt idx="2">
                  <c:v>93.54</c:v>
                </c:pt>
                <c:pt idx="3">
                  <c:v>16.670000000000002</c:v>
                </c:pt>
                <c:pt idx="4">
                  <c:v>58.33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672-4BE3-9E76-5F10865F2B7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Leave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54.35</c:v>
                </c:pt>
                <c:pt idx="1">
                  <c:v>25</c:v>
                </c:pt>
                <c:pt idx="2">
                  <c:v>6.46</c:v>
                </c:pt>
                <c:pt idx="3">
                  <c:v>83.33</c:v>
                </c:pt>
                <c:pt idx="4">
                  <c:v>41.67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672-4BE3-9E76-5F10865F2B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33610584"/>
        <c:axId val="437830784"/>
      </c:barChart>
      <c:catAx>
        <c:axId val="4336105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7830784"/>
        <c:crosses val="autoZero"/>
        <c:auto val="1"/>
        <c:lblAlgn val="ctr"/>
        <c:lblOffset val="100"/>
        <c:noMultiLvlLbl val="0"/>
      </c:catAx>
      <c:valAx>
        <c:axId val="4378307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3610584"/>
        <c:crosses val="autoZero"/>
        <c:crossBetween val="between"/>
        <c:majorUnit val="20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0.16429</cdr:x>
      <cdr:y>0.59015</cdr:y>
    </cdr:from>
    <cdr:to>
      <cdr:x>0.37527</cdr:x>
      <cdr:y>0.926</cdr:y>
    </cdr:to>
    <cdr:sp macro="" textlink="">
      <cdr:nvSpPr>
        <cdr:cNvPr id="3" name="Arc 2"/>
        <cdr:cNvSpPr/>
      </cdr:nvSpPr>
      <cdr:spPr>
        <a:xfrm xmlns:a="http://schemas.openxmlformats.org/drawingml/2006/main" rot="7491937">
          <a:off x="1076293" y="1922543"/>
          <a:ext cx="1136619" cy="1286146"/>
        </a:xfrm>
        <a:prstGeom xmlns:a="http://schemas.openxmlformats.org/drawingml/2006/main" prst="arc">
          <a:avLst>
            <a:gd name="adj1" fmla="val 14504730"/>
            <a:gd name="adj2" fmla="val 2894066"/>
          </a:avLst>
        </a:prstGeom>
        <a:ln xmlns:a="http://schemas.openxmlformats.org/drawingml/2006/main">
          <a:headEnd type="triangle"/>
          <a:tailEnd type="triangle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0.20081</cdr:x>
      <cdr:y>0.93617</cdr:y>
    </cdr:from>
    <cdr:to>
      <cdr:x>0.33075</cdr:x>
      <cdr:y>1</cdr:y>
    </cdr:to>
    <cdr:sp macro="" textlink="">
      <cdr:nvSpPr>
        <cdr:cNvPr id="4" name="TextBox 3"/>
        <cdr:cNvSpPr txBox="1"/>
      </cdr:nvSpPr>
      <cdr:spPr>
        <a:xfrm xmlns:a="http://schemas.openxmlformats.org/drawingml/2006/main">
          <a:off x="1224136" y="3168352"/>
          <a:ext cx="792088" cy="21602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n-GB" sz="1100" dirty="0" smtClean="0"/>
            <a:t>ns</a:t>
          </a:r>
          <a:endParaRPr lang="en-GB" sz="11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8C1B39-D4FB-4FBA-BE64-D45492414B4A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9BF4AE-291B-45C1-BB29-E0E64D944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55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CCAF019-7507-4B1D-84F3-4900BA557B1C}" type="slidenum">
              <a:rPr lang="en-GB" smtClean="0"/>
              <a:pPr/>
              <a:t>9</a:t>
            </a:fld>
            <a:endParaRPr lang="en-GB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76449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5C671A-AE8C-4B54-92C9-B25A79EDAABA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9925736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941736-E8CE-41CB-904A-90486D7FD5F7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219098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2F87E1-AA14-4A8F-B43D-9FF9B1D2CB8D}" type="slidenum">
              <a:rPr lang="en-GB" smtClean="0"/>
              <a:pPr/>
              <a:t>12</a:t>
            </a:fld>
            <a:endParaRPr lang="en-GB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9022699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5D678D9-BED5-44A4-A92C-75588756D84B}" type="slidenum">
              <a:rPr lang="en-GB" smtClean="0"/>
              <a:pPr/>
              <a:t>13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3530361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E686AA3-7309-4241-9B3A-903B9FB3CF7F}" type="slidenum">
              <a:rPr lang="en-GB" altLang="en-US" smtClean="0"/>
              <a:pPr>
                <a:spcBef>
                  <a:spcPct val="0"/>
                </a:spcBef>
              </a:pPr>
              <a:t>26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602193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7B90DA-951A-48AA-BF46-BF4753778D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873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B329E00-FD38-42B4-99C3-5417A3CD552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4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57/s41599-018-0214-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2708920"/>
            <a:ext cx="8856984" cy="1199704"/>
          </a:xfrm>
        </p:spPr>
        <p:txBody>
          <a:bodyPr>
            <a:noAutofit/>
          </a:bodyPr>
          <a:lstStyle/>
          <a:p>
            <a:pPr algn="ctr"/>
            <a:r>
              <a:rPr lang="en-GB" dirty="0"/>
              <a:t>The Psychology of Nationalism, </a:t>
            </a:r>
            <a:r>
              <a:rPr lang="en-GB" dirty="0" err="1"/>
              <a:t>Supranationalism</a:t>
            </a:r>
            <a:r>
              <a:rPr lang="en-GB" dirty="0"/>
              <a:t>, and Prejudice in the </a:t>
            </a:r>
            <a:r>
              <a:rPr lang="en-GB" dirty="0" err="1"/>
              <a:t>Brexit</a:t>
            </a:r>
            <a:r>
              <a:rPr lang="en-GB" dirty="0"/>
              <a:t> Vote</a:t>
            </a:r>
            <a:endParaRPr lang="en-GB" sz="3600" dirty="0">
              <a:solidFill>
                <a:schemeClr val="tx1"/>
              </a:solidFill>
            </a:endParaRPr>
          </a:p>
          <a:p>
            <a:pPr algn="ctr"/>
            <a:endParaRPr lang="en-GB" sz="4800" dirty="0">
              <a:solidFill>
                <a:schemeClr val="tx1"/>
              </a:solidFill>
            </a:endParaRPr>
          </a:p>
          <a:p>
            <a:pPr algn="ctr"/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Paul B. Hutchings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CPsychol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Csci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AFBPsS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2753" y="0"/>
            <a:ext cx="2991247" cy="137528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91880" cy="13752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What is nationalism/patriotism?</a:t>
            </a:r>
          </a:p>
          <a:p>
            <a:pPr>
              <a:lnSpc>
                <a:spcPct val="20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supranationalism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20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What is prejudice?</a:t>
            </a:r>
          </a:p>
          <a:p>
            <a:pPr>
              <a:lnSpc>
                <a:spcPct val="20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How do they all interact?</a:t>
            </a:r>
          </a:p>
          <a:p>
            <a:pPr lvl="1">
              <a:lnSpc>
                <a:spcPct val="20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At a national, supranational, and global level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109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6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People like to be positive about themselves and the groups they belong to</a:t>
            </a:r>
          </a:p>
          <a:p>
            <a:pPr lvl="1">
              <a:lnSpc>
                <a:spcPct val="16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Fundamental basis to SIT 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Tajfel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&amp; Turner, 1986)</a:t>
            </a:r>
          </a:p>
          <a:p>
            <a:pPr>
              <a:lnSpc>
                <a:spcPct val="16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But what is ‘healthy’ national pride?</a:t>
            </a:r>
          </a:p>
          <a:p>
            <a:pPr lvl="1">
              <a:lnSpc>
                <a:spcPct val="16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Akin to individual pride? But what about hubris? Narcissism?</a:t>
            </a:r>
          </a:p>
          <a:p>
            <a:pPr>
              <a:lnSpc>
                <a:spcPct val="16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Patriotism as a valuable identity asset</a:t>
            </a:r>
          </a:p>
          <a:p>
            <a:pPr>
              <a:lnSpc>
                <a:spcPct val="16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Nationalism as the detrimental facet</a:t>
            </a:r>
          </a:p>
          <a:p>
            <a:pPr lvl="1">
              <a:lnSpc>
                <a:spcPct val="160000"/>
              </a:lnSpc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Kosterman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Feshbach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Nationalism and Patriotism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3934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SIT view (</a:t>
            </a:r>
            <a:r>
              <a:rPr lang="en-GB" dirty="0" err="1" smtClean="0"/>
              <a:t>Tajfel</a:t>
            </a:r>
            <a:r>
              <a:rPr lang="en-GB" dirty="0" smtClean="0"/>
              <a:t> &amp; Turner, 1986)</a:t>
            </a:r>
          </a:p>
          <a:p>
            <a:pPr lvl="1">
              <a:lnSpc>
                <a:spcPct val="150000"/>
              </a:lnSpc>
            </a:pPr>
            <a:endParaRPr lang="en-GB" dirty="0" smtClean="0"/>
          </a:p>
          <a:p>
            <a:pPr lvl="1">
              <a:lnSpc>
                <a:spcPct val="150000"/>
              </a:lnSpc>
            </a:pPr>
            <a:r>
              <a:rPr lang="en-GB" dirty="0" smtClean="0"/>
              <a:t>Nationalism as intergroup differentiation</a:t>
            </a:r>
          </a:p>
          <a:p>
            <a:pPr lvl="2">
              <a:lnSpc>
                <a:spcPct val="150000"/>
              </a:lnSpc>
            </a:pPr>
            <a:r>
              <a:rPr lang="en-GB" dirty="0" smtClean="0"/>
              <a:t>Uncritical support</a:t>
            </a:r>
          </a:p>
          <a:p>
            <a:pPr lvl="1">
              <a:lnSpc>
                <a:spcPct val="150000"/>
              </a:lnSpc>
            </a:pPr>
            <a:endParaRPr lang="en-GB" dirty="0" smtClean="0"/>
          </a:p>
          <a:p>
            <a:pPr lvl="1">
              <a:lnSpc>
                <a:spcPct val="150000"/>
              </a:lnSpc>
            </a:pPr>
            <a:r>
              <a:rPr lang="en-GB" dirty="0" smtClean="0"/>
              <a:t>Patriotism as positive </a:t>
            </a:r>
            <a:r>
              <a:rPr lang="en-GB" dirty="0" err="1" smtClean="0"/>
              <a:t>ingroup</a:t>
            </a:r>
            <a:r>
              <a:rPr lang="en-GB" dirty="0" smtClean="0"/>
              <a:t> evaluation</a:t>
            </a:r>
          </a:p>
          <a:p>
            <a:pPr lvl="2">
              <a:lnSpc>
                <a:spcPct val="150000"/>
              </a:lnSpc>
            </a:pPr>
            <a:r>
              <a:rPr lang="en-GB" dirty="0" smtClean="0"/>
              <a:t>Affective </a:t>
            </a:r>
            <a:r>
              <a:rPr lang="en-GB" dirty="0" err="1" smtClean="0"/>
              <a:t>ingroup</a:t>
            </a:r>
            <a:r>
              <a:rPr lang="en-GB" dirty="0" smtClean="0"/>
              <a:t> attachment – belongingness, responsibility and pride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620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Transfer of state government authority to centralised institution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USA/European union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Can vary from some elements to complete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Strongly opposed across Europe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UKIP (UK)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National Front (France)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Party for Freedom (Netherlands)</a:t>
            </a:r>
          </a:p>
          <a:p>
            <a:pPr lvl="2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Ideologically opposed to supranational government 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Hutter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et al. (2016)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Supranationalism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1621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Four cornerstones of </a:t>
            </a:r>
            <a:r>
              <a:rPr lang="en-GB" dirty="0" err="1" smtClean="0"/>
              <a:t>supranationalism</a:t>
            </a:r>
            <a:endParaRPr lang="en-GB" dirty="0" smtClean="0"/>
          </a:p>
          <a:p>
            <a:pPr marL="850392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Willingness to participate in supranational projects</a:t>
            </a:r>
          </a:p>
          <a:p>
            <a:pPr marL="850392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Belief in supranational problem-solving capacity</a:t>
            </a:r>
          </a:p>
          <a:p>
            <a:pPr marL="850392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Commitment to binding rules outside of individual national control</a:t>
            </a:r>
          </a:p>
          <a:p>
            <a:pPr marL="850392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Desire to see supranational institution play greater role in global governance</a:t>
            </a:r>
          </a:p>
          <a:p>
            <a:pPr marL="393192" lvl="1" indent="0">
              <a:lnSpc>
                <a:spcPct val="150000"/>
              </a:lnSpc>
              <a:buNone/>
            </a:pPr>
            <a:r>
              <a:rPr lang="en-GB" dirty="0"/>
              <a:t>	</a:t>
            </a:r>
            <a:r>
              <a:rPr lang="en-GB" dirty="0" smtClean="0"/>
              <a:t>	</a:t>
            </a:r>
            <a:r>
              <a:rPr lang="en-GB" sz="1600" dirty="0" smtClean="0"/>
              <a:t>(Nugent, 2006; </a:t>
            </a:r>
            <a:r>
              <a:rPr lang="en-GB" sz="1600" dirty="0" err="1" smtClean="0"/>
              <a:t>Tallberg</a:t>
            </a:r>
            <a:r>
              <a:rPr lang="en-GB" sz="1600" dirty="0" smtClean="0"/>
              <a:t>, 2002)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92433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386603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evidence that popular support for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was substantially driven by concerns about UK sovereignty and EU membership (Clarke, Goodwin, &amp; Whitely, 2017;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Pietz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Dhont, &amp;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2018)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But… there is a problem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Opposition to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supranationalism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is highly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corellated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with prejudice, RWA and SDO</a:t>
            </a:r>
          </a:p>
          <a:p>
            <a:pPr lvl="2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 that is where we will start looking…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550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ctr">
              <a:lnSpc>
                <a:spcPct val="150000"/>
              </a:lnSpc>
            </a:pPr>
            <a:r>
              <a:rPr lang="en-GB" sz="4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MEASURE PREJUDICE</a:t>
            </a:r>
          </a:p>
          <a:p>
            <a:pPr algn="ctr">
              <a:lnSpc>
                <a:spcPct val="150000"/>
              </a:lnSpc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And we’re very good at it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Explicit prejudice – consciously aware, can be brought to mind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Implicit prejudice – beyond conscious awareness, often unnoticed, subtle in behavioural influence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04597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2800" dirty="0" smtClean="0">
                <a:solidFill>
                  <a:schemeClr val="accent1">
                    <a:satMod val="1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Implicit Association Test (IAT)</a:t>
            </a:r>
            <a:endParaRPr lang="en-US" sz="2800" dirty="0">
              <a:solidFill>
                <a:schemeClr val="accent1">
                  <a:satMod val="1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411" name="Picture 2" descr="b2neutral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68350" y="1806575"/>
            <a:ext cx="3049588" cy="3849688"/>
          </a:xfrm>
          <a:noFill/>
        </p:spPr>
      </p:pic>
      <p:pic>
        <p:nvPicPr>
          <p:cNvPr id="17412" name="Picture 3" descr="w3neutral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494338" y="1806575"/>
            <a:ext cx="3016250" cy="3806825"/>
          </a:xfrm>
          <a:noFill/>
        </p:spPr>
      </p:pic>
    </p:spTree>
    <p:extLst>
      <p:ext uri="{BB962C8B-B14F-4D97-AF65-F5344CB8AC3E}">
        <p14:creationId xmlns:p14="http://schemas.microsoft.com/office/powerpoint/2010/main" val="27967827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300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3838" cy="4530725"/>
          </a:xfrm>
        </p:spPr>
        <p:txBody>
          <a:bodyPr/>
          <a:lstStyle/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4000" smtClean="0">
                <a:solidFill>
                  <a:schemeClr val="hlink"/>
                </a:solidFill>
              </a:rPr>
              <a:t>Disease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652963" y="1600200"/>
            <a:ext cx="4033837" cy="4530725"/>
          </a:xfrm>
        </p:spPr>
        <p:txBody>
          <a:bodyPr/>
          <a:lstStyle/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4000" smtClean="0">
                <a:solidFill>
                  <a:schemeClr val="hlink"/>
                </a:solidFill>
              </a:rPr>
              <a:t>Honour</a:t>
            </a:r>
          </a:p>
        </p:txBody>
      </p:sp>
    </p:spTree>
    <p:extLst>
      <p:ext uri="{BB962C8B-B14F-4D97-AF65-F5344CB8AC3E}">
        <p14:creationId xmlns:p14="http://schemas.microsoft.com/office/powerpoint/2010/main" val="13990296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46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accent1">
                    <a:satMod val="150000"/>
                  </a:schemeClr>
                </a:solidFill>
              </a:rPr>
              <a:t>Critical Trial </a:t>
            </a:r>
            <a:r>
              <a:rPr lang="en-GB" sz="2800" dirty="0">
                <a:solidFill>
                  <a:schemeClr val="accent1">
                    <a:satMod val="150000"/>
                  </a:schemeClr>
                </a:solidFill>
              </a:rPr>
              <a:t>1</a:t>
            </a:r>
          </a:p>
        </p:txBody>
      </p:sp>
      <p:pic>
        <p:nvPicPr>
          <p:cNvPr id="19459" name="Picture 5" descr="b2neutral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609725" y="1600200"/>
            <a:ext cx="1728788" cy="2181225"/>
          </a:xfrm>
          <a:noFill/>
        </p:spPr>
      </p:pic>
      <p:pic>
        <p:nvPicPr>
          <p:cNvPr id="19460" name="Picture 6" descr="w3neutral1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805488" y="1600200"/>
            <a:ext cx="1728787" cy="2181225"/>
          </a:xfrm>
          <a:noFill/>
        </p:spPr>
      </p:pic>
      <p:sp>
        <p:nvSpPr>
          <p:cNvPr id="19461" name="Rectangle 3"/>
          <p:cNvSpPr>
            <a:spLocks noGrp="1" noChangeArrowheads="1"/>
          </p:cNvSpPr>
          <p:nvPr>
            <p:ph sz="quarter" idx="3"/>
          </p:nvPr>
        </p:nvSpPr>
        <p:spPr>
          <a:xfrm>
            <a:off x="457200" y="3949700"/>
            <a:ext cx="4033838" cy="21812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sz="240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3600" smtClean="0">
                <a:solidFill>
                  <a:schemeClr val="hlink"/>
                </a:solidFill>
              </a:rPr>
              <a:t>Disease</a:t>
            </a:r>
          </a:p>
        </p:txBody>
      </p:sp>
      <p:sp>
        <p:nvSpPr>
          <p:cNvPr id="19462" name="Rectangle 4"/>
          <p:cNvSpPr>
            <a:spLocks noGrp="1" noChangeArrowheads="1"/>
          </p:cNvSpPr>
          <p:nvPr>
            <p:ph sz="quarter" idx="4"/>
          </p:nvPr>
        </p:nvSpPr>
        <p:spPr>
          <a:xfrm>
            <a:off x="4652963" y="3949700"/>
            <a:ext cx="4033837" cy="2181225"/>
          </a:xfrm>
        </p:spPr>
        <p:txBody>
          <a:bodyPr/>
          <a:lstStyle/>
          <a:p>
            <a:pPr eaLnBrk="1" hangingPunct="1"/>
            <a:endParaRPr lang="en-GB" sz="240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3600" smtClean="0">
                <a:solidFill>
                  <a:schemeClr val="hlink"/>
                </a:solidFill>
              </a:rPr>
              <a:t>Honour</a:t>
            </a:r>
          </a:p>
        </p:txBody>
      </p:sp>
    </p:spTree>
    <p:extLst>
      <p:ext uri="{BB962C8B-B14F-4D97-AF65-F5344CB8AC3E}">
        <p14:creationId xmlns:p14="http://schemas.microsoft.com/office/powerpoint/2010/main" val="383876784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394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accent1">
                    <a:satMod val="150000"/>
                  </a:schemeClr>
                </a:solidFill>
              </a:rPr>
              <a:t>Critical Trial </a:t>
            </a:r>
            <a:r>
              <a:rPr lang="en-GB" sz="2800" dirty="0">
                <a:solidFill>
                  <a:schemeClr val="accent1">
                    <a:satMod val="150000"/>
                  </a:schemeClr>
                </a:solidFill>
              </a:rPr>
              <a:t>2</a:t>
            </a:r>
          </a:p>
        </p:txBody>
      </p:sp>
      <p:pic>
        <p:nvPicPr>
          <p:cNvPr id="20483" name="Picture 5" descr="b2neutral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609725" y="1600200"/>
            <a:ext cx="1728788" cy="2181225"/>
          </a:xfrm>
          <a:noFill/>
        </p:spPr>
      </p:pic>
      <p:pic>
        <p:nvPicPr>
          <p:cNvPr id="20484" name="Picture 6" descr="w3neutral1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805488" y="1600200"/>
            <a:ext cx="1728787" cy="2181225"/>
          </a:xfrm>
          <a:noFill/>
        </p:spPr>
      </p:pic>
      <p:sp>
        <p:nvSpPr>
          <p:cNvPr id="20485" name="Rectangle 3"/>
          <p:cNvSpPr>
            <a:spLocks noGrp="1" noChangeArrowheads="1"/>
          </p:cNvSpPr>
          <p:nvPr>
            <p:ph sz="quarter" idx="3"/>
          </p:nvPr>
        </p:nvSpPr>
        <p:spPr>
          <a:xfrm>
            <a:off x="457200" y="3949700"/>
            <a:ext cx="4033838" cy="21812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sz="2400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3600" dirty="0" smtClean="0">
                <a:solidFill>
                  <a:schemeClr val="hlink"/>
                </a:solidFill>
              </a:rPr>
              <a:t>Honour</a:t>
            </a:r>
          </a:p>
        </p:txBody>
      </p:sp>
      <p:sp>
        <p:nvSpPr>
          <p:cNvPr id="20486" name="Rectangle 4"/>
          <p:cNvSpPr>
            <a:spLocks noGrp="1" noChangeArrowheads="1"/>
          </p:cNvSpPr>
          <p:nvPr>
            <p:ph sz="quarter" idx="4"/>
          </p:nvPr>
        </p:nvSpPr>
        <p:spPr>
          <a:xfrm>
            <a:off x="4652963" y="3949700"/>
            <a:ext cx="4033837" cy="21812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sz="240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3600" smtClean="0">
                <a:solidFill>
                  <a:schemeClr val="hlink"/>
                </a:solidFill>
              </a:rPr>
              <a:t>Disease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03848" y="5445224"/>
            <a:ext cx="57606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IAT (d’ calculation) based on RT difference between responses to critical trials 1 &amp; 2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negative d’ = higher prejudice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236786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Explicit Prejudice Questionnaire (EPQ)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329"/>
            <a:ext cx="8229600" cy="2091688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dirty="0" smtClean="0"/>
              <a:t>15-item questionnaire</a:t>
            </a:r>
            <a:endParaRPr lang="en-GB" sz="2400" dirty="0"/>
          </a:p>
          <a:p>
            <a:pPr lvl="1"/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If people move to another country they should be allowed to maintain their own traditions</a:t>
            </a:r>
          </a:p>
          <a:p>
            <a:pPr lvl="1"/>
            <a:endParaRPr lang="en-GB" sz="1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Those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immigrants who do not have immigration documents should be sent back to their </a:t>
            </a:r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countries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(Reverse scored)</a:t>
            </a: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67644" y="4149080"/>
            <a:ext cx="6408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AutoNum type="arabicPlain"/>
            </a:pPr>
            <a:r>
              <a:rPr lang="en-GB" dirty="0" smtClean="0"/>
              <a:t>      2         3         4         5         6         7</a:t>
            </a:r>
          </a:p>
          <a:p>
            <a:pPr algn="ctr"/>
            <a:r>
              <a:rPr lang="en-GB" dirty="0" smtClean="0"/>
              <a:t>Strongly                                                      </a:t>
            </a:r>
            <a:r>
              <a:rPr lang="en-GB" dirty="0" err="1" smtClean="0"/>
              <a:t>Strongly</a:t>
            </a:r>
            <a:endParaRPr lang="en-GB" dirty="0" smtClean="0"/>
          </a:p>
          <a:p>
            <a:pPr algn="ctr"/>
            <a:r>
              <a:rPr lang="en-GB" dirty="0" smtClean="0"/>
              <a:t>   Agree                                                        Disagree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438328" y="602128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Higher score = higher prejudice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785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5516" y="836713"/>
            <a:ext cx="8712968" cy="29523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Interaction between implicit and explicit prejudice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Low implicit/Low explicit = Egalitarian/Truly Low Prejudice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High implicit/Low explicit = Aversive racist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Low implicit/High explicit = Principled conservative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High implicit/High explicit = Modern racist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Son-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Hing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 (2008) dual-process model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501008"/>
            <a:ext cx="5387617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810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55576" y="2924944"/>
            <a:ext cx="7560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IMMIGRATION STUDY</a:t>
            </a: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949280"/>
            <a:ext cx="5976664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b="1" dirty="0"/>
              <a:t>Sullivan, K. E., &amp; Hutchings, P. B. (2018a, May). Symbolic and realistic threat attitudes toward legal and illegal migration. Paper presented at British Psychological Society Annual Conference, Nottingham, UK</a:t>
            </a:r>
            <a:r>
              <a:rPr lang="en-GB" sz="1400" b="1" dirty="0" smtClean="0"/>
              <a:t>.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227919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Image result for legal immigration images uk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062" y="2092635"/>
            <a:ext cx="2809875" cy="346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2983222"/>
            <a:ext cx="2705100" cy="16859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0082" y="1128167"/>
            <a:ext cx="2606718" cy="24502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1081" y="4509120"/>
            <a:ext cx="2799543" cy="2101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16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332656"/>
            <a:ext cx="8579296" cy="6336704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Legal migration – granted authorisation to live and work within the EU (if from outside of the EU) or meets the criteria if moving between member states within the EU</a:t>
            </a:r>
          </a:p>
          <a:p>
            <a:pPr>
              <a:lnSpc>
                <a:spcPct val="170000"/>
              </a:lnSpc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Illegal (Irregular) migration – violating the immigration laws of the destination country/state, usually involving illegal entry or overstaying</a:t>
            </a:r>
          </a:p>
          <a:p>
            <a:pPr>
              <a:lnSpc>
                <a:spcPct val="170000"/>
              </a:lnSpc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Refugee status – fled own country due to well-founded fear of being persecuted (after five years can apply for Indefinite Leave to Remain)</a:t>
            </a:r>
          </a:p>
          <a:p>
            <a:pPr>
              <a:lnSpc>
                <a:spcPct val="170000"/>
              </a:lnSpc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Asylum seeker – someone who has applied to home office for refugee status (or other form of international protection)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Sources: </a:t>
            </a:r>
          </a:p>
          <a:p>
            <a:pPr lvl="2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</a:p>
          <a:p>
            <a:pPr lvl="2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Geneva Convention on Refugees</a:t>
            </a:r>
          </a:p>
          <a:p>
            <a:pPr lvl="2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European Commission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27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59632"/>
            <a:ext cx="8229600" cy="4747659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Realistic threat – challenging the welfare of the majority</a:t>
            </a:r>
          </a:p>
          <a:p>
            <a:pPr lvl="1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Threat to resources such as jobs</a:t>
            </a:r>
          </a:p>
          <a:p>
            <a:pPr lvl="1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Threat to societal resources (health care, schools)</a:t>
            </a:r>
          </a:p>
          <a:p>
            <a:pPr lvl="1">
              <a:lnSpc>
                <a:spcPct val="150000"/>
              </a:lnSpc>
            </a:pP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93192" lvl="1" indent="0">
              <a:lnSpc>
                <a:spcPct val="15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Symbolic threat – challenging morals, values and identity of the majority</a:t>
            </a:r>
          </a:p>
          <a:p>
            <a:pPr lvl="1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Threat to customs and ways of doing things</a:t>
            </a:r>
          </a:p>
          <a:p>
            <a:pPr lvl="1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Threat to general ‘way of life’</a:t>
            </a:r>
          </a:p>
          <a:p>
            <a:pPr lvl="1">
              <a:lnSpc>
                <a:spcPct val="150000"/>
              </a:lnSpc>
            </a:pP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93192" lvl="1" indent="0">
              <a:lnSpc>
                <a:spcPct val="15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50000"/>
              </a:lnSpc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Ceobanu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Escandell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(2010);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Murray &amp;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Marx (2013); Stephen, Ybarra, &amp; Bachman (1999).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Immigrants as a ‘Threat to Society’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0752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64096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 people differ in attitudes toward legal and illegal migration, particularly in terms of realistic and symbolic threat, in accord with their prejudice sub-type classification?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study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092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574664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Online study –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SurveyGizmo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Inquisit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carried out March – June 2017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Measure implicit prejudice (IAT; Greenwald et al., 1998)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Measure explicit prejudice (EPQ; adapted from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Lepore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Brown, 1997)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Attitudes toward legal/illegal migration (Murray &amp; Marx, 2013, adapted from Stephan &amp; Stephan, 2000)</a:t>
            </a:r>
          </a:p>
          <a:p>
            <a:pPr lvl="1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411 participants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290 provided eligible data from UK (completion of all measures)</a:t>
            </a:r>
          </a:p>
        </p:txBody>
      </p:sp>
    </p:spTree>
    <p:extLst>
      <p:ext uri="{BB962C8B-B14F-4D97-AF65-F5344CB8AC3E}">
        <p14:creationId xmlns:p14="http://schemas.microsoft.com/office/powerpoint/2010/main" val="276970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10539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14 statements Legal/Illegal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Strongly agree – Strongly disagree, 1 – 9 scale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7 Realistic Threat, 7 Symbolic Threat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14 – 126 range, higher score = higher perceived threat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‘Legal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immigrants should be eligible for the same healthcare benefits (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e.g., NHS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Service) as those received by British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citizens’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(Realistic)</a:t>
            </a:r>
          </a:p>
          <a:p>
            <a:pPr lvl="1">
              <a:lnSpc>
                <a:spcPct val="150000"/>
              </a:lnSpc>
            </a:pP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7 – 63 range for Realistic Threat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‘The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values and beliefs of legal immigrants regarding family issues and socialising children are basically quite similar to that of British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natives’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(Symbolic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>
              <a:lnSpc>
                <a:spcPct val="150000"/>
              </a:lnSpc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7 – 63 range for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Symbolic Threat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Integrated Threat Measure </a:t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000" dirty="0" smtClean="0">
                <a:solidFill>
                  <a:schemeClr val="tx1"/>
                </a:solidFill>
              </a:rPr>
              <a:t>(adapted from Murray &amp; Marx, 2013)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409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290 participants (168 </a:t>
            </a:r>
            <a:r>
              <a:rPr lang="en-GB" sz="2000" dirty="0"/>
              <a:t>Female; </a:t>
            </a:r>
            <a:r>
              <a:rPr lang="en-GB" sz="2000" dirty="0" smtClean="0"/>
              <a:t>120 </a:t>
            </a:r>
            <a:r>
              <a:rPr lang="en-GB" sz="2000" dirty="0"/>
              <a:t>Male; two </a:t>
            </a:r>
            <a:r>
              <a:rPr lang="en-GB" sz="2000" dirty="0" smtClean="0"/>
              <a:t>unknown, </a:t>
            </a:r>
          </a:p>
          <a:p>
            <a:pPr marL="109728" indent="0">
              <a:buNone/>
            </a:pPr>
            <a:r>
              <a:rPr lang="en-GB" sz="2000" dirty="0" smtClean="0"/>
              <a:t>   M</a:t>
            </a:r>
            <a:r>
              <a:rPr lang="en-GB" sz="2000" baseline="-25000" dirty="0" smtClean="0"/>
              <a:t>age</a:t>
            </a:r>
            <a:r>
              <a:rPr lang="en-GB" sz="2000" dirty="0" smtClean="0"/>
              <a:t> </a:t>
            </a:r>
            <a:r>
              <a:rPr lang="en-GB" sz="2000" dirty="0"/>
              <a:t>= </a:t>
            </a:r>
            <a:r>
              <a:rPr lang="en-GB" sz="2000" dirty="0" smtClean="0"/>
              <a:t>36 </a:t>
            </a:r>
            <a:r>
              <a:rPr lang="en-GB" sz="2000" dirty="0"/>
              <a:t>years, SD = </a:t>
            </a:r>
            <a:r>
              <a:rPr lang="en-GB" sz="2000" dirty="0" smtClean="0"/>
              <a:t>12.15 </a:t>
            </a:r>
            <a:r>
              <a:rPr lang="en-GB" sz="2000" dirty="0"/>
              <a:t>years</a:t>
            </a:r>
            <a:r>
              <a:rPr lang="en-GB" sz="2000" dirty="0" smtClean="0"/>
              <a:t>)</a:t>
            </a:r>
          </a:p>
          <a:p>
            <a:pPr lvl="1"/>
            <a:endParaRPr lang="en-GB" sz="1600" dirty="0" smtClean="0"/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IAT d’ dichotomous split at -.44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EPQ dichotomous split at 50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6393284"/>
              </p:ext>
            </p:extLst>
          </p:nvPr>
        </p:nvGraphicFramePr>
        <p:xfrm>
          <a:off x="1851342" y="4005064"/>
          <a:ext cx="5441315" cy="10972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403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99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05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49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455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Egalitarian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Principled Conservative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Aversive Racist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Modern Racist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74 (25.52%)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69 (23.79%)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74 (25.52%)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73 (25.17%)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4674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1403803659"/>
              </p:ext>
            </p:extLst>
          </p:nvPr>
        </p:nvGraphicFramePr>
        <p:xfrm>
          <a:off x="1547664" y="548680"/>
          <a:ext cx="6096000" cy="33843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07504" y="4149080"/>
            <a:ext cx="4536504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Main effect of migration type </a:t>
            </a:r>
            <a:r>
              <a:rPr lang="en-GB" altLang="en-US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alt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(1, 286) = 511.28, </a:t>
            </a:r>
            <a:r>
              <a:rPr lang="en-GB" altLang="en-US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alt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&lt;.001, </a:t>
            </a:r>
            <a:r>
              <a:rPr lang="en-GB" alt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partial </a:t>
            </a:r>
            <a:r>
              <a:rPr lang="en-GB" altLang="en-US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ɳ</a:t>
            </a:r>
            <a:r>
              <a:rPr lang="en-GB" altLang="en-US" baseline="300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altLang="en-US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= .64</a:t>
            </a:r>
            <a:endParaRPr lang="en-GB" altLang="en-US" dirty="0"/>
          </a:p>
          <a:p>
            <a:endParaRPr lang="en-GB" dirty="0" smtClean="0"/>
          </a:p>
          <a:p>
            <a:r>
              <a:rPr lang="en-GB" dirty="0"/>
              <a:t>Main effect of </a:t>
            </a:r>
            <a:r>
              <a:rPr lang="en-GB" dirty="0" smtClean="0"/>
              <a:t>prejudice </a:t>
            </a:r>
            <a:r>
              <a:rPr lang="en-GB" dirty="0"/>
              <a:t>type </a:t>
            </a:r>
            <a:r>
              <a:rPr lang="en-GB" altLang="en-US" i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altLang="en-US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(3, </a:t>
            </a:r>
            <a:r>
              <a:rPr lang="en-GB" alt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286) = </a:t>
            </a:r>
            <a:r>
              <a:rPr lang="en-GB" altLang="en-US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83.2, </a:t>
            </a:r>
            <a:r>
              <a:rPr lang="en-GB" altLang="en-US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alt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&lt;.001, </a:t>
            </a:r>
            <a:r>
              <a:rPr lang="en-GB" alt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partial ɳ</a:t>
            </a:r>
            <a:r>
              <a:rPr lang="en-GB" altLang="en-US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alt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GB" altLang="en-US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.47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5076056" y="4426079"/>
            <a:ext cx="3816424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Legal: </a:t>
            </a:r>
            <a:r>
              <a:rPr lang="en-GB" dirty="0" err="1" smtClean="0"/>
              <a:t>Egal</a:t>
            </a:r>
            <a:r>
              <a:rPr lang="en-GB" dirty="0" smtClean="0"/>
              <a:t>=AR &lt; PC=MR</a:t>
            </a:r>
          </a:p>
          <a:p>
            <a:endParaRPr lang="en-GB" dirty="0"/>
          </a:p>
          <a:p>
            <a:r>
              <a:rPr lang="en-GB" dirty="0" smtClean="0"/>
              <a:t>Illegal: </a:t>
            </a:r>
            <a:r>
              <a:rPr lang="en-GB" dirty="0" err="1" smtClean="0"/>
              <a:t>Egal</a:t>
            </a:r>
            <a:r>
              <a:rPr lang="en-GB" dirty="0"/>
              <a:t> </a:t>
            </a:r>
            <a:r>
              <a:rPr lang="en-GB" dirty="0" smtClean="0"/>
              <a:t>&lt; AR &lt; PC/MR</a:t>
            </a:r>
            <a:endParaRPr lang="en-GB" dirty="0"/>
          </a:p>
        </p:txBody>
      </p:sp>
      <p:sp>
        <p:nvSpPr>
          <p:cNvPr id="23" name="Arc 22"/>
          <p:cNvSpPr/>
          <p:nvPr/>
        </p:nvSpPr>
        <p:spPr>
          <a:xfrm rot="18016217">
            <a:off x="3117366" y="1597796"/>
            <a:ext cx="1136619" cy="1286146"/>
          </a:xfrm>
          <a:prstGeom prst="arc">
            <a:avLst>
              <a:gd name="adj1" fmla="val 14504730"/>
              <a:gd name="adj2" fmla="val 2894066"/>
            </a:avLst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>
            <a:lvl1pPr marL="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3181619" y="1447174"/>
            <a:ext cx="10081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 smtClean="0"/>
              <a:t>p=.03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19861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9182592"/>
              </p:ext>
            </p:extLst>
          </p:nvPr>
        </p:nvGraphicFramePr>
        <p:xfrm>
          <a:off x="107504" y="116632"/>
          <a:ext cx="8928992" cy="36724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07504" y="3933056"/>
            <a:ext cx="4536504" cy="206210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Main effect of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threat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type </a:t>
            </a:r>
            <a:r>
              <a:rPr lang="en-GB" altLang="en-US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</a:t>
            </a:r>
            <a:r>
              <a:rPr lang="en-GB" alt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(1, 286) = </a:t>
            </a:r>
            <a:r>
              <a:rPr lang="en-GB" altLang="en-US" sz="1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21.82, </a:t>
            </a:r>
            <a:r>
              <a:rPr lang="en-GB" altLang="en-US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GB" alt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&lt;.001, partial ɳ</a:t>
            </a:r>
            <a:r>
              <a:rPr lang="en-GB" altLang="en-US" sz="16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alt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= </a:t>
            </a:r>
            <a:r>
              <a:rPr lang="en-GB" altLang="en-US" sz="1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.07</a:t>
            </a:r>
          </a:p>
          <a:p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Interaction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 threat type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&amp;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prej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subtype </a:t>
            </a:r>
            <a:r>
              <a:rPr lang="en-GB" altLang="en-US" sz="1600" i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</a:t>
            </a:r>
            <a:r>
              <a:rPr lang="en-GB" altLang="en-US" sz="1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(3, </a:t>
            </a:r>
            <a:r>
              <a:rPr lang="en-GB" alt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286) = </a:t>
            </a:r>
            <a:r>
              <a:rPr lang="en-GB" altLang="en-US" sz="1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7.32, </a:t>
            </a:r>
            <a:r>
              <a:rPr lang="en-GB" altLang="en-US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GB" alt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&lt;.001, partial ɳ</a:t>
            </a:r>
            <a:r>
              <a:rPr lang="en-GB" altLang="en-US" sz="16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alt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= .</a:t>
            </a:r>
            <a:r>
              <a:rPr lang="en-GB" altLang="en-US" sz="1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07</a:t>
            </a:r>
          </a:p>
          <a:p>
            <a:endParaRPr lang="en-GB" alt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Interaction of threat type &amp;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immigration type </a:t>
            </a:r>
            <a:r>
              <a:rPr lang="en-GB" altLang="en-US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</a:t>
            </a:r>
            <a:r>
              <a:rPr lang="en-GB" alt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(3, 286) = </a:t>
            </a:r>
            <a:r>
              <a:rPr lang="en-GB" altLang="en-US" sz="1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315.69, </a:t>
            </a:r>
            <a:r>
              <a:rPr lang="en-GB" altLang="en-US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GB" alt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&lt;.001, partial ɳ</a:t>
            </a:r>
            <a:r>
              <a:rPr lang="en-GB" altLang="en-US" sz="16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alt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= </a:t>
            </a:r>
            <a:r>
              <a:rPr lang="en-GB" altLang="en-US" sz="1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.53</a:t>
            </a:r>
            <a:endParaRPr lang="en-GB" altLang="en-US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932040" y="4426079"/>
            <a:ext cx="410445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Legal: 	</a:t>
            </a:r>
            <a:r>
              <a:rPr lang="en-GB" dirty="0" err="1" smtClean="0"/>
              <a:t>Egal</a:t>
            </a:r>
            <a:r>
              <a:rPr lang="en-GB" dirty="0" smtClean="0"/>
              <a:t>=AR &lt; PC &lt; MR</a:t>
            </a:r>
          </a:p>
          <a:p>
            <a:endParaRPr lang="en-GB" dirty="0"/>
          </a:p>
          <a:p>
            <a:r>
              <a:rPr lang="en-GB" dirty="0" smtClean="0"/>
              <a:t>Illegal: 	</a:t>
            </a:r>
            <a:r>
              <a:rPr lang="en-GB" dirty="0" err="1" smtClean="0"/>
              <a:t>Egal</a:t>
            </a:r>
            <a:r>
              <a:rPr lang="en-GB" dirty="0" smtClean="0"/>
              <a:t> &lt; AR &lt; PC &lt; MR </a:t>
            </a:r>
            <a:r>
              <a:rPr lang="en-GB" baseline="-25000" dirty="0" smtClean="0"/>
              <a:t>(ST)</a:t>
            </a:r>
          </a:p>
          <a:p>
            <a:r>
              <a:rPr lang="en-GB" dirty="0"/>
              <a:t>	</a:t>
            </a:r>
            <a:r>
              <a:rPr lang="en-GB" dirty="0" err="1" smtClean="0"/>
              <a:t>Egal</a:t>
            </a:r>
            <a:r>
              <a:rPr lang="en-GB" dirty="0" smtClean="0"/>
              <a:t> </a:t>
            </a:r>
            <a:r>
              <a:rPr lang="en-GB" dirty="0"/>
              <a:t>&lt; AR &lt; </a:t>
            </a:r>
            <a:r>
              <a:rPr lang="en-GB" dirty="0" smtClean="0"/>
              <a:t>PC = MR </a:t>
            </a:r>
            <a:r>
              <a:rPr lang="en-GB" baseline="-25000" dirty="0" smtClean="0"/>
              <a:t>(RT</a:t>
            </a:r>
            <a:r>
              <a:rPr lang="en-GB" baseline="-25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1390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findings: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Clear differences exist between our prejudice sub-type groups regarding attitudes toward migrants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Definition of legal/illegal influences all sub-types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Symbolic and Realistic threats are viewed differently by prejudice sub-type groups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 similarity to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Egal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for legal but not illegal major finding in AR prejudice literature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615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0" y="1752601"/>
            <a:ext cx="9144000" cy="1829761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10244" name="TextBox 1"/>
          <p:cNvSpPr txBox="1">
            <a:spLocks noChangeArrowheads="1"/>
          </p:cNvSpPr>
          <p:nvPr/>
        </p:nvSpPr>
        <p:spPr bwMode="auto">
          <a:xfrm>
            <a:off x="250825" y="2564904"/>
            <a:ext cx="864235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5400" b="1" dirty="0" smtClean="0"/>
              <a:t>Terrorism</a:t>
            </a:r>
            <a:endParaRPr lang="en-GB" altLang="en-US" sz="5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0" y="5688449"/>
            <a:ext cx="4321175" cy="116955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Sullivan, K. E</a:t>
            </a:r>
            <a:r>
              <a:rPr lang="en-GB" sz="1400" dirty="0" smtClean="0"/>
              <a:t>., &amp; Hutchings, P. B. </a:t>
            </a:r>
            <a:r>
              <a:rPr lang="en-GB" sz="1400" dirty="0"/>
              <a:t>(2017, May). Right-wing authoritarian responses to the Paris terror attacks. Paper presented at British Psychological Society Annual Conference, Brighton, UK</a:t>
            </a:r>
            <a:r>
              <a:rPr lang="en-GB" sz="1400" dirty="0" smtClean="0"/>
              <a:t>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6441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smtClean="0"/>
              <a:t>Carrying out research on attitudes toward same-race/other race immigration</a:t>
            </a:r>
          </a:p>
          <a:p>
            <a:pPr>
              <a:lnSpc>
                <a:spcPct val="150000"/>
              </a:lnSpc>
            </a:pPr>
            <a:endParaRPr lang="en-GB" altLang="en-US" dirty="0" smtClean="0"/>
          </a:p>
          <a:p>
            <a:pPr lvl="1">
              <a:lnSpc>
                <a:spcPct val="150000"/>
              </a:lnSpc>
            </a:pPr>
            <a:r>
              <a:rPr lang="en-GB" altLang="en-US" dirty="0" smtClean="0"/>
              <a:t>Online data collection of explicit prejudice measures (adapted version of </a:t>
            </a:r>
            <a:r>
              <a:rPr lang="en-GB" altLang="en-US" dirty="0" err="1" smtClean="0"/>
              <a:t>Lepore</a:t>
            </a:r>
            <a:r>
              <a:rPr lang="en-GB" altLang="en-US" dirty="0" smtClean="0"/>
              <a:t> &amp; Brown, 1997); RWA scale (</a:t>
            </a:r>
            <a:r>
              <a:rPr lang="en-GB" altLang="en-US" dirty="0" err="1" smtClean="0"/>
              <a:t>Altemeyer</a:t>
            </a:r>
            <a:r>
              <a:rPr lang="en-GB" altLang="en-US" dirty="0" smtClean="0"/>
              <a:t>, 1981)</a:t>
            </a:r>
          </a:p>
          <a:p>
            <a:pPr lvl="1">
              <a:lnSpc>
                <a:spcPct val="150000"/>
              </a:lnSpc>
            </a:pPr>
            <a:r>
              <a:rPr lang="en-GB" altLang="en-US" dirty="0" smtClean="0"/>
              <a:t>Lab-based data collection of implicit prejudice (IAT, Greenwald et al., 1998)</a:t>
            </a:r>
          </a:p>
          <a:p>
            <a:pPr>
              <a:lnSpc>
                <a:spcPct val="150000"/>
              </a:lnSpc>
            </a:pPr>
            <a:endParaRPr lang="en-GB" altLang="en-US" dirty="0" smtClean="0"/>
          </a:p>
          <a:p>
            <a:pPr>
              <a:lnSpc>
                <a:spcPct val="150000"/>
              </a:lnSpc>
            </a:pPr>
            <a:r>
              <a:rPr lang="en-GB" altLang="en-US" dirty="0" smtClean="0"/>
              <a:t>Data from 138 participants</a:t>
            </a:r>
          </a:p>
          <a:p>
            <a:pPr lvl="1">
              <a:lnSpc>
                <a:spcPct val="150000"/>
              </a:lnSpc>
            </a:pPr>
            <a:r>
              <a:rPr lang="en-GB" altLang="en-US" dirty="0" smtClean="0"/>
              <a:t>Anonymous data – unique ID code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sz="3600" dirty="0" smtClean="0">
                <a:solidFill>
                  <a:schemeClr val="tx1"/>
                </a:solidFill>
              </a:rPr>
              <a:t>October 2015</a:t>
            </a:r>
            <a:endParaRPr lang="en-GB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247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1"/>
          <p:cNvSpPr>
            <a:spLocks noGrp="1"/>
          </p:cNvSpPr>
          <p:nvPr>
            <p:ph idx="1"/>
          </p:nvPr>
        </p:nvSpPr>
        <p:spPr>
          <a:xfrm>
            <a:off x="250825" y="1481138"/>
            <a:ext cx="8642350" cy="4525962"/>
          </a:xfrm>
        </p:spPr>
        <p:txBody>
          <a:bodyPr/>
          <a:lstStyle/>
          <a:p>
            <a:endParaRPr lang="en-GB" altLang="en-US" smtClean="0"/>
          </a:p>
          <a:p>
            <a:endParaRPr lang="en-GB" altLang="en-US" smtClean="0"/>
          </a:p>
          <a:p>
            <a:r>
              <a:rPr lang="en-GB" altLang="en-US" smtClean="0"/>
              <a:t>Football match at Stade de france (France V Germany) with President Hollande in attendance</a:t>
            </a:r>
          </a:p>
          <a:p>
            <a:endParaRPr lang="en-GB" altLang="en-US" smtClean="0"/>
          </a:p>
          <a:p>
            <a:r>
              <a:rPr lang="en-GB" altLang="en-US" smtClean="0"/>
              <a:t>Terrorists attempted to enter stadium armed with explosives</a:t>
            </a:r>
          </a:p>
          <a:p>
            <a:pPr lvl="1"/>
            <a:r>
              <a:rPr lang="en-GB" altLang="en-US" smtClean="0"/>
              <a:t>Stopped and detonated explosives outside of ground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smtClean="0">
                <a:solidFill>
                  <a:schemeClr val="tx1"/>
                </a:solidFill>
              </a:rPr>
              <a:t>Friday 13</a:t>
            </a:r>
            <a:r>
              <a:rPr lang="en-GB" baseline="30000" dirty="0" smtClean="0">
                <a:solidFill>
                  <a:schemeClr val="tx1"/>
                </a:solidFill>
              </a:rPr>
              <a:t>th</a:t>
            </a:r>
            <a:r>
              <a:rPr lang="en-GB" dirty="0" smtClean="0">
                <a:solidFill>
                  <a:schemeClr val="tx1"/>
                </a:solidFill>
              </a:rPr>
              <a:t> November 2015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436" name="TextBox 3"/>
          <p:cNvSpPr txBox="1">
            <a:spLocks noChangeArrowheads="1"/>
          </p:cNvSpPr>
          <p:nvPr/>
        </p:nvSpPr>
        <p:spPr bwMode="auto">
          <a:xfrm>
            <a:off x="3708400" y="1557338"/>
            <a:ext cx="17272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800" b="1"/>
              <a:t>9.16pm</a:t>
            </a:r>
          </a:p>
        </p:txBody>
      </p:sp>
    </p:spTree>
    <p:extLst>
      <p:ext uri="{BB962C8B-B14F-4D97-AF65-F5344CB8AC3E}">
        <p14:creationId xmlns:p14="http://schemas.microsoft.com/office/powerpoint/2010/main" val="39294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Content Placeholder 1"/>
          <p:cNvSpPr>
            <a:spLocks noGrp="1"/>
          </p:cNvSpPr>
          <p:nvPr>
            <p:ph idx="1"/>
          </p:nvPr>
        </p:nvSpPr>
        <p:spPr>
          <a:xfrm>
            <a:off x="250825" y="1481138"/>
            <a:ext cx="8642350" cy="4525962"/>
          </a:xfrm>
        </p:spPr>
        <p:txBody>
          <a:bodyPr>
            <a:normAutofit lnSpcReduction="10000"/>
          </a:bodyPr>
          <a:lstStyle/>
          <a:p>
            <a:endParaRPr lang="en-GB" altLang="en-US" smtClean="0"/>
          </a:p>
          <a:p>
            <a:endParaRPr lang="en-GB" altLang="en-US" smtClean="0"/>
          </a:p>
          <a:p>
            <a:r>
              <a:rPr lang="en-GB" altLang="en-US" smtClean="0"/>
              <a:t>Gunfire reported on corner of Rue Bichat and Rue Alibert</a:t>
            </a:r>
          </a:p>
          <a:p>
            <a:endParaRPr lang="en-GB" altLang="en-US" smtClean="0"/>
          </a:p>
          <a:p>
            <a:r>
              <a:rPr lang="en-GB" altLang="en-US" smtClean="0"/>
              <a:t>Shooting of patrons inside and outside le Carillon restaurant</a:t>
            </a:r>
          </a:p>
          <a:p>
            <a:endParaRPr lang="en-GB" altLang="en-US" smtClean="0"/>
          </a:p>
          <a:p>
            <a:pPr lvl="1"/>
            <a:r>
              <a:rPr lang="en-GB" altLang="en-US" smtClean="0"/>
              <a:t>Media (Sky News etc.,) start breaking the story, social media (Twitter etc.,) show spike in ‘on the ground’ reports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smtClean="0">
                <a:solidFill>
                  <a:schemeClr val="tx1"/>
                </a:solidFill>
              </a:rPr>
              <a:t>Friday 13</a:t>
            </a:r>
            <a:r>
              <a:rPr lang="en-GB" baseline="30000" dirty="0" smtClean="0">
                <a:solidFill>
                  <a:schemeClr val="tx1"/>
                </a:solidFill>
              </a:rPr>
              <a:t>th</a:t>
            </a:r>
            <a:r>
              <a:rPr lang="en-GB" dirty="0" smtClean="0">
                <a:solidFill>
                  <a:schemeClr val="tx1"/>
                </a:solidFill>
              </a:rPr>
              <a:t> November 2015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460" name="TextBox 3"/>
          <p:cNvSpPr txBox="1">
            <a:spLocks noChangeArrowheads="1"/>
          </p:cNvSpPr>
          <p:nvPr/>
        </p:nvSpPr>
        <p:spPr bwMode="auto">
          <a:xfrm>
            <a:off x="3708400" y="1557338"/>
            <a:ext cx="17272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800" b="1"/>
              <a:t>9.25pm</a:t>
            </a:r>
          </a:p>
        </p:txBody>
      </p:sp>
    </p:spTree>
    <p:extLst>
      <p:ext uri="{BB962C8B-B14F-4D97-AF65-F5344CB8AC3E}">
        <p14:creationId xmlns:p14="http://schemas.microsoft.com/office/powerpoint/2010/main" val="199981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1"/>
          <p:cNvSpPr>
            <a:spLocks noGrp="1"/>
          </p:cNvSpPr>
          <p:nvPr>
            <p:ph idx="1"/>
          </p:nvPr>
        </p:nvSpPr>
        <p:spPr>
          <a:xfrm>
            <a:off x="250825" y="1481138"/>
            <a:ext cx="8642350" cy="4525962"/>
          </a:xfrm>
        </p:spPr>
        <p:txBody>
          <a:bodyPr/>
          <a:lstStyle/>
          <a:p>
            <a:endParaRPr lang="en-GB" altLang="en-US" smtClean="0"/>
          </a:p>
          <a:p>
            <a:endParaRPr lang="en-GB" altLang="en-US" smtClean="0"/>
          </a:p>
          <a:p>
            <a:r>
              <a:rPr lang="en-GB" altLang="en-US" smtClean="0"/>
              <a:t>Gunfire reported on Boulevard Voltaire</a:t>
            </a:r>
          </a:p>
          <a:p>
            <a:endParaRPr lang="en-GB" altLang="en-US" smtClean="0"/>
          </a:p>
          <a:p>
            <a:r>
              <a:rPr lang="en-GB" altLang="en-US" smtClean="0"/>
              <a:t>Initial reports of possible attack around area of Bataclan Theatre</a:t>
            </a:r>
          </a:p>
          <a:p>
            <a:pPr marL="392113" lvl="1" indent="0">
              <a:buFont typeface="Verdana" panose="020B0604030504040204" pitchFamily="34" charset="0"/>
              <a:buNone/>
            </a:pPr>
            <a:endParaRPr lang="en-GB" altLang="en-US" smtClean="0"/>
          </a:p>
          <a:p>
            <a:endParaRPr lang="en-GB" altLang="en-US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smtClean="0">
                <a:solidFill>
                  <a:schemeClr val="tx1"/>
                </a:solidFill>
              </a:rPr>
              <a:t>Friday 13</a:t>
            </a:r>
            <a:r>
              <a:rPr lang="en-GB" baseline="30000" dirty="0" smtClean="0">
                <a:solidFill>
                  <a:schemeClr val="tx1"/>
                </a:solidFill>
              </a:rPr>
              <a:t>th</a:t>
            </a:r>
            <a:r>
              <a:rPr lang="en-GB" dirty="0" smtClean="0">
                <a:solidFill>
                  <a:schemeClr val="tx1"/>
                </a:solidFill>
              </a:rPr>
              <a:t> November 2015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484" name="TextBox 3"/>
          <p:cNvSpPr txBox="1">
            <a:spLocks noChangeArrowheads="1"/>
          </p:cNvSpPr>
          <p:nvPr/>
        </p:nvSpPr>
        <p:spPr bwMode="auto">
          <a:xfrm>
            <a:off x="3708400" y="1557338"/>
            <a:ext cx="17272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800" b="1"/>
              <a:t>9.40pm</a:t>
            </a:r>
          </a:p>
        </p:txBody>
      </p:sp>
    </p:spTree>
    <p:extLst>
      <p:ext uri="{BB962C8B-B14F-4D97-AF65-F5344CB8AC3E}">
        <p14:creationId xmlns:p14="http://schemas.microsoft.com/office/powerpoint/2010/main" val="42621331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0825" y="1481138"/>
            <a:ext cx="8642350" cy="452596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60000"/>
              </a:lnSpc>
              <a:defRPr/>
            </a:pPr>
            <a:endParaRPr lang="en-GB" dirty="0" smtClean="0"/>
          </a:p>
          <a:p>
            <a:pPr>
              <a:lnSpc>
                <a:spcPct val="160000"/>
              </a:lnSpc>
              <a:defRPr/>
            </a:pPr>
            <a:endParaRPr lang="en-GB" dirty="0"/>
          </a:p>
          <a:p>
            <a:pPr>
              <a:lnSpc>
                <a:spcPct val="160000"/>
              </a:lnSpc>
              <a:defRPr/>
            </a:pPr>
            <a:r>
              <a:rPr lang="en-GB" dirty="0" smtClean="0"/>
              <a:t>First reports of hostage situation inside </a:t>
            </a:r>
            <a:r>
              <a:rPr lang="en-GB" dirty="0" err="1" smtClean="0"/>
              <a:t>Bataclan</a:t>
            </a:r>
            <a:r>
              <a:rPr lang="en-GB" dirty="0" smtClean="0"/>
              <a:t> Theatre</a:t>
            </a:r>
          </a:p>
          <a:p>
            <a:pPr lvl="1">
              <a:lnSpc>
                <a:spcPct val="160000"/>
              </a:lnSpc>
              <a:defRPr/>
            </a:pPr>
            <a:r>
              <a:rPr lang="en-GB" dirty="0" smtClean="0"/>
              <a:t>Over 1,500 people attending concert/working inside building</a:t>
            </a:r>
          </a:p>
          <a:p>
            <a:pPr lvl="1">
              <a:lnSpc>
                <a:spcPct val="160000"/>
              </a:lnSpc>
              <a:defRPr/>
            </a:pPr>
            <a:endParaRPr lang="en-GB" dirty="0"/>
          </a:p>
          <a:p>
            <a:pPr lvl="1">
              <a:lnSpc>
                <a:spcPct val="160000"/>
              </a:lnSpc>
              <a:defRPr/>
            </a:pPr>
            <a:endParaRPr lang="en-GB" dirty="0" smtClean="0"/>
          </a:p>
          <a:p>
            <a:pPr lvl="1">
              <a:lnSpc>
                <a:spcPct val="160000"/>
              </a:lnSpc>
              <a:defRPr/>
            </a:pPr>
            <a:r>
              <a:rPr lang="en-GB" dirty="0" smtClean="0"/>
              <a:t>Media outlets across the world now reporting on attack</a:t>
            </a:r>
          </a:p>
          <a:p>
            <a:pPr lvl="1">
              <a:lnSpc>
                <a:spcPct val="160000"/>
              </a:lnSpc>
              <a:defRPr/>
            </a:pPr>
            <a:r>
              <a:rPr lang="en-GB" dirty="0" smtClean="0"/>
              <a:t>Social media providing pictures, videos, messages (including from inside </a:t>
            </a:r>
            <a:r>
              <a:rPr lang="en-GB" dirty="0" err="1" smtClean="0"/>
              <a:t>Bataclan</a:t>
            </a:r>
            <a:r>
              <a:rPr lang="en-GB" dirty="0" smtClean="0"/>
              <a:t> Theatre)</a:t>
            </a:r>
          </a:p>
          <a:p>
            <a:pPr>
              <a:lnSpc>
                <a:spcPct val="160000"/>
              </a:lnSpc>
              <a:defRPr/>
            </a:pPr>
            <a:endParaRPr lang="en-GB" dirty="0" smtClean="0"/>
          </a:p>
          <a:p>
            <a:pPr marL="392113" lvl="1" indent="0">
              <a:lnSpc>
                <a:spcPct val="160000"/>
              </a:lnSpc>
              <a:buFont typeface="Verdana" panose="020B0604030504040204" pitchFamily="34" charset="0"/>
              <a:buNone/>
              <a:defRPr/>
            </a:pPr>
            <a:endParaRPr lang="en-GB" dirty="0" smtClean="0"/>
          </a:p>
          <a:p>
            <a:pPr>
              <a:lnSpc>
                <a:spcPct val="160000"/>
              </a:lnSpc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smtClean="0">
                <a:solidFill>
                  <a:schemeClr val="tx1"/>
                </a:solidFill>
              </a:rPr>
              <a:t>Friday 13</a:t>
            </a:r>
            <a:r>
              <a:rPr lang="en-GB" baseline="30000" dirty="0" smtClean="0">
                <a:solidFill>
                  <a:schemeClr val="tx1"/>
                </a:solidFill>
              </a:rPr>
              <a:t>th</a:t>
            </a:r>
            <a:r>
              <a:rPr lang="en-GB" dirty="0" smtClean="0">
                <a:solidFill>
                  <a:schemeClr val="tx1"/>
                </a:solidFill>
              </a:rPr>
              <a:t> November 2015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508" name="TextBox 3"/>
          <p:cNvSpPr txBox="1">
            <a:spLocks noChangeArrowheads="1"/>
          </p:cNvSpPr>
          <p:nvPr/>
        </p:nvSpPr>
        <p:spPr bwMode="auto">
          <a:xfrm>
            <a:off x="3708400" y="1557338"/>
            <a:ext cx="17272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800" b="1"/>
              <a:t>10.00pm</a:t>
            </a:r>
          </a:p>
        </p:txBody>
      </p:sp>
    </p:spTree>
    <p:extLst>
      <p:ext uri="{BB962C8B-B14F-4D97-AF65-F5344CB8AC3E}">
        <p14:creationId xmlns:p14="http://schemas.microsoft.com/office/powerpoint/2010/main" val="32843841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0825" y="1481138"/>
            <a:ext cx="8642350" cy="4525962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endParaRPr lang="en-GB" dirty="0" smtClean="0"/>
          </a:p>
          <a:p>
            <a:pPr>
              <a:lnSpc>
                <a:spcPct val="150000"/>
              </a:lnSpc>
              <a:defRPr/>
            </a:pPr>
            <a:endParaRPr lang="en-GB" dirty="0"/>
          </a:p>
          <a:p>
            <a:pPr>
              <a:lnSpc>
                <a:spcPct val="150000"/>
              </a:lnSpc>
              <a:defRPr/>
            </a:pPr>
            <a:r>
              <a:rPr lang="en-GB" dirty="0" smtClean="0"/>
              <a:t>Police storm </a:t>
            </a:r>
            <a:r>
              <a:rPr lang="en-GB" dirty="0" err="1" smtClean="0"/>
              <a:t>Bataclan</a:t>
            </a:r>
            <a:r>
              <a:rPr lang="en-GB" dirty="0" smtClean="0"/>
              <a:t> Theatre, killing three attackers</a:t>
            </a:r>
          </a:p>
          <a:p>
            <a:pPr lvl="1">
              <a:lnSpc>
                <a:spcPct val="150000"/>
              </a:lnSpc>
              <a:defRPr/>
            </a:pPr>
            <a:r>
              <a:rPr lang="en-GB" dirty="0" smtClean="0"/>
              <a:t>89 innocent victims found dead inside theatre</a:t>
            </a:r>
          </a:p>
          <a:p>
            <a:pPr>
              <a:lnSpc>
                <a:spcPct val="150000"/>
              </a:lnSpc>
              <a:defRPr/>
            </a:pPr>
            <a:endParaRPr lang="en-GB" dirty="0" smtClean="0"/>
          </a:p>
          <a:p>
            <a:pPr marL="392113" lvl="1" indent="0">
              <a:lnSpc>
                <a:spcPct val="150000"/>
              </a:lnSpc>
              <a:buFont typeface="Verdana" panose="020B0604030504040204" pitchFamily="34" charset="0"/>
              <a:buNone/>
              <a:defRPr/>
            </a:pPr>
            <a:endParaRPr lang="en-GB" dirty="0" smtClean="0"/>
          </a:p>
          <a:p>
            <a:pPr>
              <a:lnSpc>
                <a:spcPct val="150000"/>
              </a:lnSpc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smtClean="0">
                <a:solidFill>
                  <a:schemeClr val="tx1"/>
                </a:solidFill>
              </a:rPr>
              <a:t>Saturday 14</a:t>
            </a:r>
            <a:r>
              <a:rPr lang="en-GB" baseline="30000" dirty="0" smtClean="0">
                <a:solidFill>
                  <a:schemeClr val="tx1"/>
                </a:solidFill>
              </a:rPr>
              <a:t>th</a:t>
            </a:r>
            <a:r>
              <a:rPr lang="en-GB" dirty="0" smtClean="0">
                <a:solidFill>
                  <a:schemeClr val="tx1"/>
                </a:solidFill>
              </a:rPr>
              <a:t> November 2015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532" name="TextBox 3"/>
          <p:cNvSpPr txBox="1">
            <a:spLocks noChangeArrowheads="1"/>
          </p:cNvSpPr>
          <p:nvPr/>
        </p:nvSpPr>
        <p:spPr bwMode="auto">
          <a:xfrm>
            <a:off x="3708400" y="1557338"/>
            <a:ext cx="17272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800" b="1"/>
              <a:t>12.23am</a:t>
            </a:r>
          </a:p>
        </p:txBody>
      </p:sp>
    </p:spTree>
    <p:extLst>
      <p:ext uri="{BB962C8B-B14F-4D97-AF65-F5344CB8AC3E}">
        <p14:creationId xmlns:p14="http://schemas.microsoft.com/office/powerpoint/2010/main" val="2826238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dirty="0" smtClean="0"/>
              <a:t>All occurred in just over three hours</a:t>
            </a:r>
          </a:p>
          <a:p>
            <a:pPr>
              <a:lnSpc>
                <a:spcPct val="150000"/>
              </a:lnSpc>
            </a:pPr>
            <a:endParaRPr lang="en-GB" altLang="en-US" dirty="0" smtClean="0"/>
          </a:p>
          <a:p>
            <a:pPr>
              <a:lnSpc>
                <a:spcPct val="150000"/>
              </a:lnSpc>
            </a:pPr>
            <a:r>
              <a:rPr lang="en-GB" altLang="en-US" dirty="0" smtClean="0"/>
              <a:t>130 people dead, a further 368 injured</a:t>
            </a:r>
          </a:p>
          <a:p>
            <a:pPr>
              <a:lnSpc>
                <a:spcPct val="150000"/>
              </a:lnSpc>
            </a:pPr>
            <a:endParaRPr lang="en-GB" altLang="en-US" dirty="0" smtClean="0"/>
          </a:p>
          <a:p>
            <a:pPr>
              <a:lnSpc>
                <a:spcPct val="150000"/>
              </a:lnSpc>
            </a:pPr>
            <a:r>
              <a:rPr lang="en-GB" altLang="en-US" dirty="0" smtClean="0"/>
              <a:t>Global news coverage almost continuously from outset</a:t>
            </a:r>
          </a:p>
          <a:p>
            <a:pPr>
              <a:lnSpc>
                <a:spcPct val="150000"/>
              </a:lnSpc>
            </a:pPr>
            <a:endParaRPr lang="en-GB" altLang="en-US" dirty="0" smtClean="0"/>
          </a:p>
          <a:p>
            <a:pPr>
              <a:lnSpc>
                <a:spcPct val="150000"/>
              </a:lnSpc>
            </a:pPr>
            <a:r>
              <a:rPr lang="en-GB" altLang="en-US" dirty="0" smtClean="0"/>
              <a:t>#</a:t>
            </a:r>
            <a:r>
              <a:rPr lang="en-GB" altLang="en-US" dirty="0" err="1" smtClean="0"/>
              <a:t>prayforparis</a:t>
            </a:r>
            <a:r>
              <a:rPr lang="en-GB" altLang="en-US" dirty="0" smtClean="0"/>
              <a:t> and ability to incorporate French flag into profiles on Twitter and Facebook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sz="3600" dirty="0" smtClean="0">
                <a:solidFill>
                  <a:schemeClr val="tx1"/>
                </a:solidFill>
              </a:rPr>
              <a:t>Paris Terror Attack, November 2015</a:t>
            </a:r>
            <a:endParaRPr lang="en-GB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083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Content Placeholder 1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673725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dirty="0" smtClean="0"/>
              <a:t>Our study:</a:t>
            </a:r>
          </a:p>
          <a:p>
            <a:pPr lvl="1">
              <a:lnSpc>
                <a:spcPct val="150000"/>
              </a:lnSpc>
            </a:pPr>
            <a:r>
              <a:rPr lang="en-GB" altLang="en-US" b="1" dirty="0" smtClean="0"/>
              <a:t>Did the Paris attack influence people’s RWA and explicit prejudice scores in the immediate aftermath?</a:t>
            </a:r>
          </a:p>
          <a:p>
            <a:pPr lvl="1">
              <a:lnSpc>
                <a:spcPct val="150000"/>
              </a:lnSpc>
            </a:pPr>
            <a:endParaRPr lang="en-GB" altLang="en-US" dirty="0" smtClean="0"/>
          </a:p>
          <a:p>
            <a:pPr lvl="1">
              <a:lnSpc>
                <a:spcPct val="150000"/>
              </a:lnSpc>
            </a:pPr>
            <a:r>
              <a:rPr lang="en-GB" altLang="en-US" dirty="0" smtClean="0"/>
              <a:t>Participants from our October study (n = 138) invited to complete study online</a:t>
            </a:r>
          </a:p>
          <a:p>
            <a:pPr lvl="2">
              <a:lnSpc>
                <a:spcPct val="150000"/>
              </a:lnSpc>
            </a:pPr>
            <a:r>
              <a:rPr lang="en-GB" altLang="en-US" dirty="0" smtClean="0"/>
              <a:t>Attitudes and opinions relating to issues of ethnicity, religion, migration and authority</a:t>
            </a:r>
          </a:p>
          <a:p>
            <a:pPr lvl="2">
              <a:lnSpc>
                <a:spcPct val="150000"/>
              </a:lnSpc>
            </a:pPr>
            <a:r>
              <a:rPr lang="en-GB" altLang="en-US" dirty="0" smtClean="0"/>
              <a:t>Study opened at 9.16am on Saturday 14</a:t>
            </a:r>
            <a:r>
              <a:rPr lang="en-GB" altLang="en-US" baseline="30000" dirty="0" smtClean="0"/>
              <a:t>th</a:t>
            </a:r>
            <a:r>
              <a:rPr lang="en-GB" altLang="en-US" dirty="0" smtClean="0"/>
              <a:t> November (exactly 12 hours after start of Paris attack)</a:t>
            </a:r>
          </a:p>
          <a:p>
            <a:pPr lvl="2">
              <a:lnSpc>
                <a:spcPct val="150000"/>
              </a:lnSpc>
            </a:pPr>
            <a:r>
              <a:rPr lang="en-GB" altLang="en-US" dirty="0" smtClean="0"/>
              <a:t>Study closed at 9.16pm on Sunday 15</a:t>
            </a:r>
            <a:r>
              <a:rPr lang="en-GB" altLang="en-US" baseline="30000" dirty="0" smtClean="0"/>
              <a:t>th</a:t>
            </a:r>
            <a:r>
              <a:rPr lang="en-GB" altLang="en-US" dirty="0" smtClean="0"/>
              <a:t> November (48 hours after start of Paris attack)</a:t>
            </a:r>
          </a:p>
          <a:p>
            <a:pPr lvl="2">
              <a:lnSpc>
                <a:spcPct val="150000"/>
              </a:lnSpc>
            </a:pPr>
            <a:endParaRPr lang="en-GB" altLang="en-US" dirty="0" smtClean="0"/>
          </a:p>
          <a:p>
            <a:pPr lvl="1">
              <a:lnSpc>
                <a:spcPct val="150000"/>
              </a:lnSpc>
            </a:pPr>
            <a:r>
              <a:rPr lang="en-GB" altLang="en-US" sz="2800" b="1" dirty="0" smtClean="0"/>
              <a:t>36 hour window</a:t>
            </a:r>
          </a:p>
          <a:p>
            <a:pPr lvl="2">
              <a:lnSpc>
                <a:spcPct val="150000"/>
              </a:lnSpc>
            </a:pPr>
            <a:endParaRPr lang="en-GB" altLang="en-US" dirty="0" smtClean="0"/>
          </a:p>
          <a:p>
            <a:pPr lvl="1">
              <a:lnSpc>
                <a:spcPct val="150000"/>
              </a:lnSpc>
            </a:pPr>
            <a:endParaRPr lang="en-GB" altLang="en-US" dirty="0" smtClean="0"/>
          </a:p>
          <a:p>
            <a:pPr lvl="1">
              <a:lnSpc>
                <a:spcPct val="150000"/>
              </a:lnSpc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5952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sz="2400" dirty="0" smtClean="0"/>
              <a:t>Adapted from </a:t>
            </a:r>
            <a:r>
              <a:rPr lang="en-GB" altLang="en-US" sz="2400" dirty="0" err="1" smtClean="0"/>
              <a:t>Lepore</a:t>
            </a:r>
            <a:r>
              <a:rPr lang="en-GB" altLang="en-US" sz="2400" dirty="0" smtClean="0"/>
              <a:t> &amp; Brown (1997)</a:t>
            </a:r>
          </a:p>
          <a:p>
            <a:pPr lvl="1">
              <a:lnSpc>
                <a:spcPct val="150000"/>
              </a:lnSpc>
            </a:pPr>
            <a:r>
              <a:rPr lang="en-GB" altLang="en-US" sz="2000" dirty="0" smtClean="0"/>
              <a:t>15 questions, reverse scoring etc.</a:t>
            </a:r>
          </a:p>
          <a:p>
            <a:pPr lvl="1">
              <a:lnSpc>
                <a:spcPct val="150000"/>
              </a:lnSpc>
            </a:pPr>
            <a:endParaRPr lang="en-GB" altLang="en-US" sz="2000" dirty="0" smtClean="0"/>
          </a:p>
          <a:p>
            <a:pPr>
              <a:lnSpc>
                <a:spcPct val="150000"/>
              </a:lnSpc>
            </a:pPr>
            <a:r>
              <a:rPr lang="en-GB" altLang="en-US" sz="2400" dirty="0" smtClean="0"/>
              <a:t>‘The rights of immigrants should be restricted’</a:t>
            </a:r>
          </a:p>
          <a:p>
            <a:pPr>
              <a:lnSpc>
                <a:spcPct val="150000"/>
              </a:lnSpc>
            </a:pPr>
            <a:endParaRPr lang="en-GB" altLang="en-US" sz="2400" dirty="0" smtClean="0"/>
          </a:p>
          <a:p>
            <a:pPr>
              <a:lnSpc>
                <a:spcPct val="150000"/>
              </a:lnSpc>
            </a:pPr>
            <a:r>
              <a:rPr lang="en-GB" altLang="en-US" sz="2400" dirty="0" smtClean="0"/>
              <a:t>‘Those immigrants who do not have immigration documents should be sent back to their countries’</a:t>
            </a:r>
          </a:p>
          <a:p>
            <a:pPr>
              <a:lnSpc>
                <a:spcPct val="150000"/>
              </a:lnSpc>
            </a:pPr>
            <a:endParaRPr lang="en-GB" altLang="en-US" sz="2400" dirty="0" smtClean="0"/>
          </a:p>
          <a:p>
            <a:pPr>
              <a:lnSpc>
                <a:spcPct val="150000"/>
              </a:lnSpc>
            </a:pPr>
            <a:r>
              <a:rPr lang="en-GB" altLang="en-US" sz="2400" dirty="0" smtClean="0"/>
              <a:t>‘It makes sense for minority groups to live in their own neighbourhoods because they share more and get along better than when mixing with Whites’</a:t>
            </a:r>
          </a:p>
          <a:p>
            <a:pPr>
              <a:lnSpc>
                <a:spcPct val="150000"/>
              </a:lnSpc>
            </a:pPr>
            <a:endParaRPr lang="en-GB" altLang="en-US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smtClean="0">
                <a:solidFill>
                  <a:schemeClr val="tx1"/>
                </a:solidFill>
              </a:rPr>
              <a:t>Explicit Prejudice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604" name="TextBox 3"/>
          <p:cNvSpPr txBox="1">
            <a:spLocks noChangeArrowheads="1"/>
          </p:cNvSpPr>
          <p:nvPr/>
        </p:nvSpPr>
        <p:spPr bwMode="auto">
          <a:xfrm>
            <a:off x="1692275" y="5876925"/>
            <a:ext cx="59864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Strongly Agree                                     Strongly Disagree</a:t>
            </a:r>
          </a:p>
          <a:p>
            <a:r>
              <a:rPr lang="en-GB" altLang="en-US"/>
              <a:t>          1         2         3        4        5        6        7</a:t>
            </a:r>
          </a:p>
        </p:txBody>
      </p:sp>
    </p:spTree>
    <p:extLst>
      <p:ext uri="{BB962C8B-B14F-4D97-AF65-F5344CB8AC3E}">
        <p14:creationId xmlns:p14="http://schemas.microsoft.com/office/powerpoint/2010/main" val="1196944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Content Placeholder 1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09905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Zakrisson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(2005) Short version</a:t>
            </a:r>
          </a:p>
          <a:p>
            <a:pPr lvl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15 questions, reverse scoring etc.</a:t>
            </a:r>
          </a:p>
          <a:p>
            <a:pPr lvl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‘There are many radical, immoral people trying to ruin things; society ought to stop them’</a:t>
            </a:r>
          </a:p>
          <a:p>
            <a:pPr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‘Situations in today’s society would be improved if troublemakers were treated with reason and humanity’</a:t>
            </a:r>
          </a:p>
          <a:p>
            <a:pPr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‘If society so wants, it is the duty of every true citizen to help eliminate the evil that poisons our country from within’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85619"/>
            <a:ext cx="8229600" cy="1143000"/>
          </a:xfrm>
        </p:spPr>
        <p:txBody>
          <a:bodyPr/>
          <a:lstStyle/>
          <a:p>
            <a:pPr algn="ctr">
              <a:defRPr/>
            </a:pPr>
            <a:r>
              <a:rPr lang="en-GB" dirty="0" smtClean="0">
                <a:solidFill>
                  <a:schemeClr val="tx1"/>
                </a:solidFill>
              </a:rPr>
              <a:t>Right Wing Authoritarianism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628" name="TextBox 3"/>
          <p:cNvSpPr txBox="1">
            <a:spLocks noChangeArrowheads="1"/>
          </p:cNvSpPr>
          <p:nvPr/>
        </p:nvSpPr>
        <p:spPr bwMode="auto">
          <a:xfrm>
            <a:off x="1692275" y="5876925"/>
            <a:ext cx="59864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Strongly Disagree                                     Strongly Agree</a:t>
            </a:r>
          </a:p>
          <a:p>
            <a:r>
              <a:rPr lang="en-GB" altLang="en-US"/>
              <a:t>          1         2         3        4        5        6        7</a:t>
            </a:r>
          </a:p>
        </p:txBody>
      </p:sp>
    </p:spTree>
    <p:extLst>
      <p:ext uri="{BB962C8B-B14F-4D97-AF65-F5344CB8AC3E}">
        <p14:creationId xmlns:p14="http://schemas.microsoft.com/office/powerpoint/2010/main" val="98764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1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574675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60000"/>
              </a:lnSpc>
            </a:pPr>
            <a:r>
              <a:rPr lang="en-GB" altLang="en-US" dirty="0" smtClean="0"/>
              <a:t>Follow-up in October 2016 (identical to study carried out in October 2015) of original 138 participants (116 remaining)</a:t>
            </a:r>
          </a:p>
          <a:p>
            <a:pPr>
              <a:lnSpc>
                <a:spcPct val="160000"/>
              </a:lnSpc>
            </a:pPr>
            <a:endParaRPr lang="en-GB" altLang="en-US" dirty="0" smtClean="0"/>
          </a:p>
          <a:p>
            <a:pPr>
              <a:lnSpc>
                <a:spcPct val="160000"/>
              </a:lnSpc>
            </a:pPr>
            <a:r>
              <a:rPr lang="en-GB" altLang="en-US" dirty="0" smtClean="0"/>
              <a:t>Provided data at three time points:</a:t>
            </a:r>
          </a:p>
          <a:p>
            <a:pPr lvl="1">
              <a:lnSpc>
                <a:spcPct val="160000"/>
              </a:lnSpc>
            </a:pPr>
            <a:r>
              <a:rPr lang="en-GB" altLang="en-US" dirty="0" smtClean="0"/>
              <a:t>Pre-attack</a:t>
            </a:r>
          </a:p>
          <a:p>
            <a:pPr lvl="1">
              <a:lnSpc>
                <a:spcPct val="160000"/>
              </a:lnSpc>
            </a:pPr>
            <a:r>
              <a:rPr lang="en-GB" altLang="en-US" dirty="0" smtClean="0"/>
              <a:t>Immediate post-attack</a:t>
            </a:r>
          </a:p>
          <a:p>
            <a:pPr lvl="1">
              <a:lnSpc>
                <a:spcPct val="160000"/>
              </a:lnSpc>
            </a:pPr>
            <a:r>
              <a:rPr lang="en-GB" altLang="en-US" dirty="0" smtClean="0"/>
              <a:t>11 month post-attack</a:t>
            </a:r>
          </a:p>
          <a:p>
            <a:pPr>
              <a:lnSpc>
                <a:spcPct val="160000"/>
              </a:lnSpc>
            </a:pPr>
            <a:endParaRPr lang="en-GB" altLang="en-US" dirty="0" smtClean="0"/>
          </a:p>
          <a:p>
            <a:pPr>
              <a:lnSpc>
                <a:spcPct val="160000"/>
              </a:lnSpc>
            </a:pPr>
            <a:r>
              <a:rPr lang="en-GB" altLang="en-US" dirty="0" smtClean="0"/>
              <a:t>46 participants completed the immediate post-attack study</a:t>
            </a:r>
          </a:p>
          <a:p>
            <a:pPr lvl="1">
              <a:lnSpc>
                <a:spcPct val="160000"/>
              </a:lnSpc>
            </a:pPr>
            <a:r>
              <a:rPr lang="en-GB" altLang="en-US" dirty="0" smtClean="0"/>
              <a:t>Two self-reported non-white/non-British excluded</a:t>
            </a:r>
          </a:p>
          <a:p>
            <a:pPr lvl="1">
              <a:lnSpc>
                <a:spcPct val="160000"/>
              </a:lnSpc>
            </a:pPr>
            <a:r>
              <a:rPr lang="en-GB" altLang="en-US" dirty="0" smtClean="0"/>
              <a:t>Two did not complete post attack study in October 2016 so excluded</a:t>
            </a:r>
          </a:p>
          <a:p>
            <a:pPr>
              <a:lnSpc>
                <a:spcPct val="160000"/>
              </a:lnSpc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809460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1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38638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60000"/>
              </a:lnSpc>
            </a:pPr>
            <a:r>
              <a:rPr lang="en-GB" altLang="en-US" dirty="0" smtClean="0"/>
              <a:t>Overall study:</a:t>
            </a:r>
          </a:p>
          <a:p>
            <a:pPr lvl="1">
              <a:lnSpc>
                <a:spcPct val="160000"/>
              </a:lnSpc>
            </a:pPr>
            <a:r>
              <a:rPr lang="en-GB" altLang="en-US" dirty="0" smtClean="0"/>
              <a:t>42 white British participants</a:t>
            </a:r>
          </a:p>
          <a:p>
            <a:pPr lvl="2">
              <a:lnSpc>
                <a:spcPct val="160000"/>
              </a:lnSpc>
            </a:pPr>
            <a:r>
              <a:rPr lang="en-GB" altLang="en-US" dirty="0" smtClean="0"/>
              <a:t>32 female; 10 male</a:t>
            </a:r>
          </a:p>
          <a:p>
            <a:pPr lvl="2">
              <a:lnSpc>
                <a:spcPct val="160000"/>
              </a:lnSpc>
            </a:pPr>
            <a:r>
              <a:rPr lang="en-GB" altLang="en-US" dirty="0" smtClean="0"/>
              <a:t>(30% or original October 2015 sample)</a:t>
            </a:r>
          </a:p>
          <a:p>
            <a:pPr lvl="2">
              <a:lnSpc>
                <a:spcPct val="160000"/>
              </a:lnSpc>
            </a:pPr>
            <a:endParaRPr lang="en-GB" altLang="en-US" dirty="0" smtClean="0"/>
          </a:p>
          <a:p>
            <a:pPr lvl="2">
              <a:lnSpc>
                <a:spcPct val="160000"/>
              </a:lnSpc>
            </a:pPr>
            <a:endParaRPr lang="en-GB" altLang="en-US" dirty="0" smtClean="0"/>
          </a:p>
          <a:p>
            <a:pPr>
              <a:lnSpc>
                <a:spcPct val="160000"/>
              </a:lnSpc>
            </a:pPr>
            <a:r>
              <a:rPr lang="en-GB" altLang="en-US" dirty="0" smtClean="0"/>
              <a:t>Range of both scales = 15 – 105</a:t>
            </a:r>
          </a:p>
          <a:p>
            <a:pPr>
              <a:lnSpc>
                <a:spcPct val="160000"/>
              </a:lnSpc>
            </a:pPr>
            <a:r>
              <a:rPr lang="en-GB" altLang="en-US" dirty="0" smtClean="0"/>
              <a:t>Counterbalanced across scales</a:t>
            </a:r>
          </a:p>
          <a:p>
            <a:pPr>
              <a:lnSpc>
                <a:spcPct val="160000"/>
              </a:lnSpc>
            </a:pPr>
            <a:r>
              <a:rPr lang="en-GB" altLang="en-US" dirty="0" smtClean="0"/>
              <a:t>Scores on both scales for 42 participants did not differ significantly from 138 in October 2015</a:t>
            </a:r>
          </a:p>
          <a:p>
            <a:pPr lvl="1">
              <a:lnSpc>
                <a:spcPct val="160000"/>
              </a:lnSpc>
            </a:pPr>
            <a:r>
              <a:rPr lang="en-GB" altLang="en-US" dirty="0" smtClean="0"/>
              <a:t>No reason to suspect a sub-group</a:t>
            </a:r>
          </a:p>
          <a:p>
            <a:pPr lvl="1">
              <a:lnSpc>
                <a:spcPct val="160000"/>
              </a:lnSpc>
            </a:pPr>
            <a:r>
              <a:rPr lang="en-GB" altLang="en-US" dirty="0" smtClean="0"/>
              <a:t>All alphas &gt; .75</a:t>
            </a:r>
          </a:p>
          <a:p>
            <a:pPr lvl="1">
              <a:lnSpc>
                <a:spcPct val="160000"/>
              </a:lnSpc>
            </a:pPr>
            <a:r>
              <a:rPr lang="en-GB" altLang="en-US" dirty="0" smtClean="0"/>
              <a:t>Manipulation check – all aware of Paris attack</a:t>
            </a:r>
          </a:p>
        </p:txBody>
      </p:sp>
    </p:spTree>
    <p:extLst>
      <p:ext uri="{BB962C8B-B14F-4D97-AF65-F5344CB8AC3E}">
        <p14:creationId xmlns:p14="http://schemas.microsoft.com/office/powerpoint/2010/main" val="113833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95288" y="260350"/>
          <a:ext cx="8229600" cy="1484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1078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Time</a:t>
                      </a:r>
                      <a:endParaRPr lang="en-GB" sz="1800" dirty="0"/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RWA</a:t>
                      </a:r>
                      <a:endParaRPr lang="en-GB" sz="1800" dirty="0"/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Explicit</a:t>
                      </a:r>
                      <a:endParaRPr lang="en-GB" sz="1800" dirty="0"/>
                    </a:p>
                  </a:txBody>
                  <a:tcPr marT="45749" marB="4574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078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1 (October</a:t>
                      </a:r>
                      <a:r>
                        <a:rPr lang="en-GB" sz="1800" baseline="0" dirty="0" smtClean="0"/>
                        <a:t> 2015)</a:t>
                      </a:r>
                      <a:endParaRPr lang="en-GB" sz="1800" dirty="0"/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51.62 (8.91)</a:t>
                      </a:r>
                      <a:endParaRPr lang="en-GB" sz="1800" dirty="0"/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47.45 (12.78)</a:t>
                      </a:r>
                      <a:endParaRPr lang="en-GB" sz="1800" dirty="0"/>
                    </a:p>
                  </a:txBody>
                  <a:tcPr marT="45749" marB="4574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078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   2 (November 2015)</a:t>
                      </a:r>
                      <a:endParaRPr lang="en-GB" sz="1800" dirty="0"/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55.62 (8.39)</a:t>
                      </a:r>
                      <a:endParaRPr lang="en-GB" sz="1800" dirty="0"/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53.00 (14.17)</a:t>
                      </a:r>
                      <a:endParaRPr lang="en-GB" sz="1800" dirty="0"/>
                    </a:p>
                  </a:txBody>
                  <a:tcPr marT="45749" marB="4574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078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3 (October</a:t>
                      </a:r>
                      <a:r>
                        <a:rPr lang="en-GB" sz="1800" baseline="0" dirty="0" smtClean="0"/>
                        <a:t> 2016)</a:t>
                      </a:r>
                      <a:endParaRPr lang="en-GB" sz="1800" dirty="0"/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  52.00</a:t>
                      </a:r>
                      <a:r>
                        <a:rPr lang="en-GB" sz="1800" baseline="0" dirty="0" smtClean="0"/>
                        <a:t> (10.38)</a:t>
                      </a:r>
                      <a:endParaRPr lang="en-GB" sz="1800" dirty="0"/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47.17 (11.88)</a:t>
                      </a:r>
                      <a:endParaRPr lang="en-GB" sz="1800" dirty="0"/>
                    </a:p>
                  </a:txBody>
                  <a:tcPr marT="45749" marB="4574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30744" name="Chart 4"/>
          <p:cNvGraphicFramePr>
            <a:graphicFrameLocks/>
          </p:cNvGraphicFramePr>
          <p:nvPr/>
        </p:nvGraphicFramePr>
        <p:xfrm>
          <a:off x="344488" y="2441575"/>
          <a:ext cx="4673600" cy="284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Chart" r:id="rId3" imgW="4682134" imgH="2853175" progId="Excel.Chart.8">
                  <p:embed/>
                </p:oleObj>
              </mc:Choice>
              <mc:Fallback>
                <p:oleObj name="Chart" r:id="rId3" imgW="4682134" imgH="2853175" progId="Excel.Chart.8">
                  <p:embed/>
                  <p:pic>
                    <p:nvPicPr>
                      <p:cNvPr id="30744" name="Char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4488" y="2441575"/>
                        <a:ext cx="4673600" cy="2844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ular Callout 5"/>
          <p:cNvSpPr/>
          <p:nvPr/>
        </p:nvSpPr>
        <p:spPr>
          <a:xfrm>
            <a:off x="5472113" y="1890713"/>
            <a:ext cx="3421062" cy="2376487"/>
          </a:xfrm>
          <a:prstGeom prst="wedgeRectCallout">
            <a:avLst>
              <a:gd name="adj1" fmla="val -125642"/>
              <a:gd name="adj2" fmla="val 20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RWA significant effect of time </a:t>
            </a:r>
            <a:r>
              <a:rPr lang="en-GB" i="1" dirty="0"/>
              <a:t>F</a:t>
            </a:r>
            <a:r>
              <a:rPr lang="en-GB" dirty="0"/>
              <a:t> (2, 82) = 3.34, </a:t>
            </a:r>
            <a:r>
              <a:rPr lang="en-GB" i="1" dirty="0"/>
              <a:t>p</a:t>
            </a:r>
            <a:r>
              <a:rPr lang="en-GB" dirty="0"/>
              <a:t> = .02 (one-tailed), significant quadratic trend, </a:t>
            </a:r>
            <a:r>
              <a:rPr lang="en-GB" i="1" dirty="0"/>
              <a:t>F</a:t>
            </a:r>
            <a:r>
              <a:rPr lang="en-GB" dirty="0"/>
              <a:t> (1, 41) = 10.05, </a:t>
            </a:r>
            <a:r>
              <a:rPr lang="en-GB" i="1" dirty="0"/>
              <a:t>p</a:t>
            </a:r>
            <a:r>
              <a:rPr lang="en-GB" dirty="0"/>
              <a:t> = .001, partial </a:t>
            </a:r>
            <a:r>
              <a:rPr lang="el-GR" dirty="0"/>
              <a:t>ή</a:t>
            </a:r>
            <a:r>
              <a:rPr lang="en-GB" baseline="30000" dirty="0"/>
              <a:t>2</a:t>
            </a:r>
            <a:r>
              <a:rPr lang="en-GB" dirty="0"/>
              <a:t> = .2  with T</a:t>
            </a:r>
            <a:r>
              <a:rPr lang="en-GB" baseline="-25000" dirty="0"/>
              <a:t>2</a:t>
            </a:r>
            <a:r>
              <a:rPr lang="en-GB" dirty="0"/>
              <a:t> sig higher than T</a:t>
            </a:r>
            <a:r>
              <a:rPr lang="en-GB" baseline="-25000" dirty="0"/>
              <a:t>1</a:t>
            </a:r>
            <a:r>
              <a:rPr lang="en-GB" dirty="0"/>
              <a:t> (</a:t>
            </a:r>
            <a:r>
              <a:rPr lang="en-GB" i="1" dirty="0"/>
              <a:t>p</a:t>
            </a:r>
            <a:r>
              <a:rPr lang="en-GB" dirty="0"/>
              <a:t> = .02) and T</a:t>
            </a:r>
            <a:r>
              <a:rPr lang="en-GB" baseline="-25000" dirty="0"/>
              <a:t>3</a:t>
            </a:r>
            <a:r>
              <a:rPr lang="en-GB" dirty="0"/>
              <a:t> (</a:t>
            </a:r>
            <a:r>
              <a:rPr lang="en-GB" i="1" dirty="0"/>
              <a:t>p</a:t>
            </a:r>
            <a:r>
              <a:rPr lang="en-GB" dirty="0"/>
              <a:t> = .01), no diff T</a:t>
            </a:r>
            <a:r>
              <a:rPr lang="en-GB" baseline="-25000" dirty="0"/>
              <a:t>1</a:t>
            </a:r>
            <a:r>
              <a:rPr lang="en-GB" dirty="0"/>
              <a:t> to T</a:t>
            </a:r>
            <a:r>
              <a:rPr lang="en-GB" baseline="-25000" dirty="0"/>
              <a:t>3</a:t>
            </a:r>
            <a:r>
              <a:rPr lang="en-GB" dirty="0"/>
              <a:t> (</a:t>
            </a:r>
            <a:r>
              <a:rPr lang="en-GB" i="1" dirty="0"/>
              <a:t>p</a:t>
            </a:r>
            <a:r>
              <a:rPr lang="en-GB" dirty="0"/>
              <a:t> = .85)</a:t>
            </a:r>
          </a:p>
        </p:txBody>
      </p:sp>
      <p:sp>
        <p:nvSpPr>
          <p:cNvPr id="7" name="Rectangular Callout 6"/>
          <p:cNvSpPr/>
          <p:nvPr/>
        </p:nvSpPr>
        <p:spPr>
          <a:xfrm>
            <a:off x="4787900" y="4437063"/>
            <a:ext cx="4105275" cy="2305050"/>
          </a:xfrm>
          <a:prstGeom prst="wedgeRectCallout">
            <a:avLst>
              <a:gd name="adj1" fmla="val -97195"/>
              <a:gd name="adj2" fmla="val -75946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Explicit prejudice significant effect of time </a:t>
            </a:r>
            <a:r>
              <a:rPr lang="en-GB" i="1" dirty="0"/>
              <a:t>F</a:t>
            </a:r>
            <a:r>
              <a:rPr lang="en-GB" dirty="0"/>
              <a:t> (2, 82) = 3.45, </a:t>
            </a:r>
            <a:r>
              <a:rPr lang="en-GB" i="1" dirty="0"/>
              <a:t>p</a:t>
            </a:r>
            <a:r>
              <a:rPr lang="en-GB" dirty="0"/>
              <a:t> = .04 (two-tailed), significant quadratic trend, </a:t>
            </a:r>
            <a:r>
              <a:rPr lang="en-GB" i="1" dirty="0"/>
              <a:t>F</a:t>
            </a:r>
            <a:r>
              <a:rPr lang="en-GB" dirty="0"/>
              <a:t> (1, 41) = 7.39, </a:t>
            </a:r>
            <a:r>
              <a:rPr lang="en-GB" i="1" dirty="0"/>
              <a:t>p</a:t>
            </a:r>
            <a:r>
              <a:rPr lang="en-GB" dirty="0"/>
              <a:t> = .01, partial </a:t>
            </a:r>
            <a:r>
              <a:rPr lang="el-GR" dirty="0"/>
              <a:t>ή</a:t>
            </a:r>
            <a:r>
              <a:rPr lang="en-GB" baseline="30000" dirty="0"/>
              <a:t>2</a:t>
            </a:r>
            <a:r>
              <a:rPr lang="en-GB" dirty="0"/>
              <a:t> = .15  with T</a:t>
            </a:r>
            <a:r>
              <a:rPr lang="en-GB" baseline="-25000" dirty="0"/>
              <a:t>2</a:t>
            </a:r>
            <a:r>
              <a:rPr lang="en-GB" dirty="0"/>
              <a:t> sig higher than T</a:t>
            </a:r>
            <a:r>
              <a:rPr lang="en-GB" baseline="-25000" dirty="0"/>
              <a:t>1</a:t>
            </a:r>
            <a:r>
              <a:rPr lang="en-GB" dirty="0"/>
              <a:t> (</a:t>
            </a:r>
            <a:r>
              <a:rPr lang="en-GB" i="1" dirty="0"/>
              <a:t>p</a:t>
            </a:r>
            <a:r>
              <a:rPr lang="en-GB" dirty="0"/>
              <a:t> = .04) and T</a:t>
            </a:r>
            <a:r>
              <a:rPr lang="en-GB" baseline="-25000" dirty="0"/>
              <a:t>3</a:t>
            </a:r>
            <a:r>
              <a:rPr lang="en-GB" dirty="0"/>
              <a:t> (</a:t>
            </a:r>
            <a:r>
              <a:rPr lang="en-GB" i="1" dirty="0"/>
              <a:t>p</a:t>
            </a:r>
            <a:r>
              <a:rPr lang="en-GB" dirty="0"/>
              <a:t> = .02), no diff T</a:t>
            </a:r>
            <a:r>
              <a:rPr lang="en-GB" baseline="-25000" dirty="0"/>
              <a:t>1</a:t>
            </a:r>
            <a:r>
              <a:rPr lang="en-GB" dirty="0"/>
              <a:t> to T</a:t>
            </a:r>
            <a:r>
              <a:rPr lang="en-GB" baseline="-25000" dirty="0"/>
              <a:t>3</a:t>
            </a:r>
            <a:r>
              <a:rPr lang="en-GB" dirty="0"/>
              <a:t> (</a:t>
            </a:r>
            <a:r>
              <a:rPr lang="en-GB" i="1" dirty="0"/>
              <a:t>p</a:t>
            </a:r>
            <a:r>
              <a:rPr lang="en-GB" dirty="0"/>
              <a:t> = .91) </a:t>
            </a:r>
          </a:p>
        </p:txBody>
      </p:sp>
    </p:spTree>
    <p:extLst>
      <p:ext uri="{BB962C8B-B14F-4D97-AF65-F5344CB8AC3E}">
        <p14:creationId xmlns:p14="http://schemas.microsoft.com/office/powerpoint/2010/main" val="1889187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altLang="en-US" sz="2400" dirty="0" smtClean="0"/>
              <a:t>Real-world events such as terrorist attacks appear to significantly increase RWA attitudes toward agreeing with more authoritarian measures</a:t>
            </a:r>
          </a:p>
          <a:p>
            <a:pPr lvl="1">
              <a:lnSpc>
                <a:spcPct val="150000"/>
              </a:lnSpc>
            </a:pPr>
            <a:r>
              <a:rPr lang="en-GB" altLang="en-US" sz="2000" dirty="0" smtClean="0"/>
              <a:t>Not draconian, but possibly enough to be sympathetic to suggestions of ‘increased security’</a:t>
            </a:r>
          </a:p>
          <a:p>
            <a:pPr lvl="1">
              <a:lnSpc>
                <a:spcPct val="150000"/>
              </a:lnSpc>
            </a:pPr>
            <a:endParaRPr lang="en-GB" altLang="en-US" sz="2000" dirty="0" smtClean="0"/>
          </a:p>
          <a:p>
            <a:pPr>
              <a:lnSpc>
                <a:spcPct val="150000"/>
              </a:lnSpc>
            </a:pPr>
            <a:r>
              <a:rPr lang="en-GB" altLang="en-US" sz="2400" dirty="0" smtClean="0"/>
              <a:t>Explicit prejudice appears to mirror RWA findings</a:t>
            </a:r>
          </a:p>
          <a:p>
            <a:pPr>
              <a:lnSpc>
                <a:spcPct val="150000"/>
              </a:lnSpc>
            </a:pPr>
            <a:endParaRPr lang="en-GB" altLang="en-US" sz="2400" dirty="0" smtClean="0"/>
          </a:p>
          <a:p>
            <a:pPr>
              <a:lnSpc>
                <a:spcPct val="150000"/>
              </a:lnSpc>
            </a:pPr>
            <a:r>
              <a:rPr lang="en-GB" altLang="en-US" sz="2400" dirty="0" smtClean="0"/>
              <a:t>Not long-term, reverts to pre-levels over time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smtClean="0">
                <a:solidFill>
                  <a:schemeClr val="tx1"/>
                </a:solidFill>
              </a:rPr>
              <a:t>Conclusions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35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9552" y="2852936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BREXIT VOTE</a:t>
            </a:r>
            <a:endParaRPr lang="en-GB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903893"/>
            <a:ext cx="6408712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Sullivan, K. E., &amp; Hutchings, P. B. (2018b, July). Prejudice and the </a:t>
            </a:r>
            <a:r>
              <a:rPr lang="en-GB" sz="1400" dirty="0" err="1"/>
              <a:t>Brexit</a:t>
            </a:r>
            <a:r>
              <a:rPr lang="en-GB" sz="1400" dirty="0"/>
              <a:t> vote. In: </a:t>
            </a:r>
            <a:r>
              <a:rPr lang="en-GB" sz="1400" dirty="0" err="1"/>
              <a:t>Andreouli</a:t>
            </a:r>
            <a:r>
              <a:rPr lang="en-GB" sz="1400" dirty="0"/>
              <a:t> E (Chair), </a:t>
            </a:r>
            <a:r>
              <a:rPr lang="en-GB" sz="1400" i="1" dirty="0"/>
              <a:t>The Politics of Prejudice and Social Change</a:t>
            </a:r>
            <a:r>
              <a:rPr lang="en-GB" sz="1400" dirty="0"/>
              <a:t>. Symposium conducted at the meeting of International Society of Political Psychology, San Antonio, Texas</a:t>
            </a:r>
            <a:r>
              <a:rPr lang="en-GB" sz="1400" dirty="0" smtClean="0"/>
              <a:t>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472340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case you missed it…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171259" cy="4891682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GB" sz="16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June 2016</a:t>
            </a:r>
          </a:p>
          <a:p>
            <a:pPr>
              <a:lnSpc>
                <a:spcPct val="17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Binary vote question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“Should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United Kingdom remain a member of the European Union or leave the European Union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?”</a:t>
            </a:r>
          </a:p>
          <a:p>
            <a:pPr lvl="1">
              <a:lnSpc>
                <a:spcPct val="17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Remain a member of the European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Union      	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48%		(16,141,241)</a:t>
            </a:r>
          </a:p>
          <a:p>
            <a:pPr lvl="1">
              <a:lnSpc>
                <a:spcPct val="17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Leave the European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Union		 	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52%		(17,410,742)</a:t>
            </a:r>
          </a:p>
          <a:p>
            <a:pPr lvl="2">
              <a:lnSpc>
                <a:spcPct val="170000"/>
              </a:lnSpc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Turnout = 72.2%</a:t>
            </a:r>
          </a:p>
          <a:p>
            <a:pPr lvl="2">
              <a:lnSpc>
                <a:spcPct val="17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70000"/>
              </a:lnSpc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Leave: England			 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54%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70000"/>
              </a:lnSpc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Leave: Wales				 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52.5%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70000"/>
              </a:lnSpc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Leave: Scotland			 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38%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70000"/>
              </a:lnSpc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Leave: Northern Ireland			 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44%</a:t>
            </a:r>
          </a:p>
          <a:p>
            <a:pPr lvl="3">
              <a:lnSpc>
                <a:spcPct val="170000"/>
              </a:lnSpc>
            </a:pP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Source: Electoral Commission (2016)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6923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for Voting for </a:t>
            </a:r>
            <a:r>
              <a:rPr lang="en-GB" sz="36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3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(2016)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90465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At an individual level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Migration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Economy</a:t>
            </a:r>
          </a:p>
          <a:p>
            <a:pPr lvl="1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Sovereignty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‘Highest Brexit support in struggling areas where average incomes, education and skill levels are low and there are few opportunities to get ahead’ (Joseph Rowntree Foundation, 2016).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Recent change in area prosperity not correlated with Brexit vote (Resolution Foundation, 2016) but ‘long-term entrenchment’ may play a role (JRF, 2016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9377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for Voting for </a:t>
            </a:r>
            <a:r>
              <a:rPr lang="en-GB" sz="36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3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(2016)</a:t>
            </a:r>
            <a:endParaRPr lang="en-GB" sz="3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098571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Immigration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Did migration to a specific area lead to higher Brexit voting in that area?</a:t>
            </a:r>
          </a:p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No correlation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Colantone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Stanig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2016)… but ‘Import shock’</a:t>
            </a:r>
          </a:p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Sudden influx (5 – 10% of specific population change in last 10 years) more likely to vote leave (JRF, 2016)</a:t>
            </a:r>
          </a:p>
          <a:p>
            <a:pPr lvl="2"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 number of foreign immigrants increases, correlation with respondents saying ‘immigration is one of most important issues facing the country’ increases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Ipsos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2016) </a:t>
            </a:r>
          </a:p>
          <a:p>
            <a:pPr>
              <a:lnSpc>
                <a:spcPct val="16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9734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for voting for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(pre-2016)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861" y="1052736"/>
            <a:ext cx="8376939" cy="518457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Attitudes toward Legal Immigrants in 2005 National Survey (Abrams &amp; Houston, 2006)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17% Negative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35% Neutral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48% Positive</a:t>
            </a:r>
          </a:p>
          <a:p>
            <a:pPr lvl="1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Migration Observatory 2014 Survey: Perceived costs and benefits of migration (EU and non-EU workers)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53% Negative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20% Neutral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21% Positive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125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Prejudice Data</a:t>
            </a:r>
            <a:endParaRPr lang="en-GB" sz="3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09857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British Social Attitudes Survey 2002/2011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People self-reporting as having prejudice toward ethnic out-groups</a:t>
            </a:r>
          </a:p>
          <a:p>
            <a:pPr lvl="2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2002 = 36%</a:t>
            </a:r>
          </a:p>
          <a:p>
            <a:pPr lvl="2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2011 = 38%</a:t>
            </a:r>
          </a:p>
          <a:p>
            <a:pPr lvl="1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Our data from psychological studies with students was consistently at 35 – 38%</a:t>
            </a:r>
          </a:p>
          <a:p>
            <a:pPr lvl="1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So fairly robust findings from experimental methods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319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Hate Crime post-Brexit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4954555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41% increase in two weeks post-Brexit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1,546 offences reported in fortnight up to June 23</a:t>
            </a:r>
            <a:r>
              <a:rPr lang="en-GB" baseline="30000" dirty="0" smtClean="0"/>
              <a:t>rd</a:t>
            </a:r>
            <a:endParaRPr lang="en-GB" dirty="0" smtClean="0"/>
          </a:p>
          <a:p>
            <a:pPr lvl="1">
              <a:lnSpc>
                <a:spcPct val="150000"/>
              </a:lnSpc>
            </a:pPr>
            <a:r>
              <a:rPr lang="en-GB" dirty="0" smtClean="0"/>
              <a:t>2,241 offences reported in fortnight after June 23</a:t>
            </a:r>
            <a:r>
              <a:rPr lang="en-GB" baseline="30000" dirty="0" smtClean="0"/>
              <a:t>rd</a:t>
            </a:r>
          </a:p>
          <a:p>
            <a:pPr lvl="2">
              <a:lnSpc>
                <a:spcPct val="150000"/>
              </a:lnSpc>
            </a:pPr>
            <a:r>
              <a:rPr lang="en-GB" baseline="30000" dirty="0" smtClean="0"/>
              <a:t>Source: National Police Chiefs’ Council (2016)</a:t>
            </a:r>
            <a:endParaRPr lang="en-GB" dirty="0" smtClean="0"/>
          </a:p>
          <a:p>
            <a:pPr lvl="1">
              <a:lnSpc>
                <a:spcPct val="150000"/>
              </a:lnSpc>
            </a:pPr>
            <a:endParaRPr lang="en-GB" dirty="0"/>
          </a:p>
          <a:p>
            <a:pPr lvl="1">
              <a:lnSpc>
                <a:spcPct val="150000"/>
              </a:lnSpc>
            </a:pPr>
            <a:r>
              <a:rPr lang="en-GB" dirty="0" smtClean="0"/>
              <a:t>.004% of Leave voters committed offences based upon </a:t>
            </a:r>
            <a:r>
              <a:rPr lang="en-GB" dirty="0" err="1" smtClean="0"/>
              <a:t>Brexit</a:t>
            </a:r>
            <a:endParaRPr lang="en-GB" dirty="0" smtClean="0"/>
          </a:p>
          <a:p>
            <a:pPr lvl="2">
              <a:lnSpc>
                <a:spcPct val="150000"/>
              </a:lnSpc>
            </a:pPr>
            <a:r>
              <a:rPr lang="en-GB" dirty="0" smtClean="0"/>
              <a:t>Anecdotal, not useful</a:t>
            </a:r>
          </a:p>
          <a:p>
            <a:pPr lvl="2">
              <a:lnSpc>
                <a:spcPct val="150000"/>
              </a:lnSpc>
            </a:pPr>
            <a:endParaRPr lang="en-GB" dirty="0"/>
          </a:p>
          <a:p>
            <a:pPr lvl="1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Impossible to move beyond anecdote with the data we had in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206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81053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3100" dirty="0" smtClean="0">
                <a:latin typeface="Arial" panose="020B0604020202020204" pitchFamily="34" charset="0"/>
                <a:cs typeface="Arial" panose="020B0604020202020204" pitchFamily="34" charset="0"/>
              </a:rPr>
              <a:t>Studies on </a:t>
            </a:r>
            <a:r>
              <a:rPr lang="en-GB" sz="3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3100" dirty="0" smtClean="0">
                <a:latin typeface="Arial" panose="020B0604020202020204" pitchFamily="34" charset="0"/>
                <a:cs typeface="Arial" panose="020B0604020202020204" pitchFamily="34" charset="0"/>
              </a:rPr>
              <a:t> and prejudice/nationalism</a:t>
            </a:r>
          </a:p>
          <a:p>
            <a:pPr lvl="1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Concern about immigration</a:t>
            </a:r>
          </a:p>
          <a:p>
            <a:pPr lvl="2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73%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voted Leave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(British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Attitudes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Survey, 2017)</a:t>
            </a:r>
          </a:p>
          <a:p>
            <a:pPr lvl="1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Self-report prejudice</a:t>
            </a:r>
          </a:p>
          <a:p>
            <a:pPr lvl="2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26%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NatCen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lvl="1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RWA, SDO, and Narcissism link to immigration attitudes and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Golec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de Zavala, Guerra, &amp;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Simão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lvl="1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Cognitive inflexibility linking to nationalism, authoritarianism and conservatism linked to vote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Zmigrod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Rentfrow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&amp; Robbins, 2018)</a:t>
            </a:r>
          </a:p>
          <a:p>
            <a:pPr lvl="1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Islamophobia, integrated threat and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conspiracist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beliefs shaping voter intention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(Swami, Barron, Weis, &amp;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Furnham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for Voting for </a:t>
            </a:r>
            <a:r>
              <a:rPr lang="en-GB" sz="36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3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(2018)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0574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64096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Did people differ on voting behaviour in accord with their prejudice sub-type classification?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How do these prejudice sub-type classifications relate to political party affiliation?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study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50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574664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 smtClean="0"/>
              <a:t>Online study – </a:t>
            </a:r>
            <a:r>
              <a:rPr lang="en-GB" sz="2200" dirty="0" err="1" smtClean="0"/>
              <a:t>SurveyGizmo</a:t>
            </a:r>
            <a:r>
              <a:rPr lang="en-GB" sz="2200" dirty="0" smtClean="0"/>
              <a:t> and </a:t>
            </a:r>
            <a:r>
              <a:rPr lang="en-GB" sz="2200" dirty="0" err="1" smtClean="0"/>
              <a:t>Inquisit</a:t>
            </a:r>
            <a:r>
              <a:rPr lang="en-GB" sz="2200" dirty="0" smtClean="0"/>
              <a:t> (March – May 2017)</a:t>
            </a:r>
          </a:p>
          <a:p>
            <a:pPr lvl="1"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Measure implicit prejudice (IAT; Greenwald et al., 1998)</a:t>
            </a:r>
          </a:p>
          <a:p>
            <a:pPr lvl="1"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Measure explicit prejudice (EPQ; adapted from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Lepore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Brown, 1997)</a:t>
            </a:r>
          </a:p>
          <a:p>
            <a:pPr lvl="1"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Voting behaviour in EU Referendum</a:t>
            </a:r>
          </a:p>
          <a:p>
            <a:pPr lvl="1"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Political party affiliation</a:t>
            </a:r>
          </a:p>
          <a:p>
            <a:pPr lvl="1"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226 participants (all UK nationals, residing all over UK)</a:t>
            </a:r>
          </a:p>
        </p:txBody>
      </p:sp>
    </p:spTree>
    <p:extLst>
      <p:ext uri="{BB962C8B-B14F-4D97-AF65-F5344CB8AC3E}">
        <p14:creationId xmlns:p14="http://schemas.microsoft.com/office/powerpoint/2010/main" val="68191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226 participants (127 </a:t>
            </a:r>
            <a:r>
              <a:rPr lang="en-GB" sz="2000" dirty="0"/>
              <a:t>Female; 97 Male; two </a:t>
            </a:r>
            <a:r>
              <a:rPr lang="en-GB" sz="2000" dirty="0" smtClean="0"/>
              <a:t>Other, </a:t>
            </a:r>
            <a:r>
              <a:rPr lang="en-GB" sz="2000" dirty="0"/>
              <a:t>M</a:t>
            </a:r>
            <a:r>
              <a:rPr lang="en-GB" sz="2000" baseline="-25000" dirty="0"/>
              <a:t>age</a:t>
            </a:r>
            <a:r>
              <a:rPr lang="en-GB" sz="2000" dirty="0"/>
              <a:t> = 37.17 years, SD = 12.45 years</a:t>
            </a:r>
            <a:r>
              <a:rPr lang="en-GB" sz="2000" dirty="0" smtClean="0"/>
              <a:t>)</a:t>
            </a:r>
          </a:p>
          <a:p>
            <a:pPr lvl="1"/>
            <a:r>
              <a:rPr lang="en-GB" sz="1600" dirty="0" smtClean="0"/>
              <a:t>No sig diff between Leave/Remain voters on age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IAT d’ dichotomous split at -.47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EPQ dichotomous split at 50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074" y="3429000"/>
            <a:ext cx="6277851" cy="2210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99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026563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226 participants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151 Remain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75 Leave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they vote?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522" y="2924944"/>
            <a:ext cx="6134956" cy="2560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10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899592" y="260648"/>
          <a:ext cx="7355160" cy="32440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861048"/>
            <a:ext cx="4550507" cy="19651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932040" y="3745511"/>
            <a:ext cx="4032448" cy="2677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Sig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relationship between prejudice sub-type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&amp;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voting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behaviour: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χ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= 226) = 49.14,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&lt;.001. 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Association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was of moderate strength: Φ = 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49, prejudice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type accounted for 24% of the variance in the voting behaviour of this sample. 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At individual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level the only cell to show a significant difference at &lt;.05 was the Modern Racist Leave vote, χ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= 226) = 14.89,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p=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.002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522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/>
          </p:nvPr>
        </p:nvGraphicFramePr>
        <p:xfrm>
          <a:off x="827584" y="1985938"/>
          <a:ext cx="7272808" cy="34563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do they vote for?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15616" y="908720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Seven political preference categories analysed: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Conservative Party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=46);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Labour Party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=60);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Liberal Democrats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=31),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Green Party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=22),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UK Independence Party (UKIP [n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=12]);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No political preference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=36); and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Other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=19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627784" y="5442322"/>
            <a:ext cx="6264696" cy="116955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Sig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relationship between prejudice sub-type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&amp;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political party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preference: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χ</a:t>
            </a:r>
            <a:r>
              <a:rPr lang="en-GB" sz="14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(18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= 226) = 42.0,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=.001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Association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was of moderate strength: Φ = 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43, prejudice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type accounted for 18% of the variance in the political preference of this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sample.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At individual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level no cells showed a significant difference at &lt;.05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 rot="16200000">
            <a:off x="-550912" y="331634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% of party </a:t>
            </a:r>
            <a:r>
              <a:rPr lang="en-GB" dirty="0" err="1" smtClean="0"/>
              <a:t>pref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999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1146448" y="1484784"/>
          <a:ext cx="6851104" cy="30999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way did party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pref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vote in EU Referendum?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347864" y="4568425"/>
            <a:ext cx="5544616" cy="22467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Sig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relationship between political party preference and voting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behaviour: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χ</a:t>
            </a:r>
            <a:r>
              <a:rPr lang="en-GB" sz="14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= 226) = 40.07,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&lt;.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001.</a:t>
            </a: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ssociation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was of moderate strength: Φ = 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42, party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allegiance accounted for 18% of the variance in the voting behaviour of this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sample.</a:t>
            </a: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an individual level no cells showed a significant difference at &lt;.05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772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7666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type appears to have played a significant role in EU Referendum voting behaviour</a:t>
            </a:r>
          </a:p>
          <a:p>
            <a:pPr lvl="1">
              <a:lnSpc>
                <a:spcPct val="20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Particularly explicit prejudice</a:t>
            </a:r>
          </a:p>
          <a:p>
            <a:pPr lvl="2">
              <a:lnSpc>
                <a:spcPct val="20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80% of Leave voters in this sample scored high on explicit prejudice (PCs &amp; MRs)</a:t>
            </a:r>
          </a:p>
          <a:p>
            <a:pPr>
              <a:lnSpc>
                <a:spcPct val="20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type also appears to play a significant role in political party affiliation</a:t>
            </a:r>
          </a:p>
          <a:p>
            <a:pPr lvl="1">
              <a:lnSpc>
                <a:spcPct val="20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strange case of the Aversive Racists…</a:t>
            </a:r>
          </a:p>
          <a:p>
            <a:pPr lvl="2">
              <a:lnSpc>
                <a:spcPct val="200000"/>
              </a:lnSpc>
            </a:pP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Cf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many job-hiring studies that find them behave differently in ambiguous situations</a:t>
            </a:r>
          </a:p>
          <a:p>
            <a:pPr lvl="2">
              <a:lnSpc>
                <a:spcPct val="200000"/>
              </a:lnSpc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Not an ambiguous situation to them? Need to explore further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findings: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03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Elements of prejudice, rejection of </a:t>
            </a:r>
            <a:r>
              <a:rPr lang="en-GB" dirty="0" err="1" smtClean="0"/>
              <a:t>supranationalism</a:t>
            </a:r>
            <a:r>
              <a:rPr lang="en-GB" dirty="0" smtClean="0"/>
              <a:t>, RWA, and SDO all mixed up in this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 smtClean="0"/>
              <a:t>Even before we include age, education, SES, import shock, life opportunities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A tangled web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85304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right now is far from simple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economics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National identity issues are likely to be even more complex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Require complex analysis and interpretation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Working with others to examine these complexities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 tangled web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763688" y="5085184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Hutchings, P. B., &amp; Sullivan, K. E. (2019). Prejudice and the </a:t>
            </a:r>
            <a:r>
              <a:rPr lang="en-GB" dirty="0" err="1"/>
              <a:t>Brexit</a:t>
            </a:r>
            <a:r>
              <a:rPr lang="en-GB" dirty="0"/>
              <a:t> vote: A tangled web. </a:t>
            </a:r>
            <a:r>
              <a:rPr lang="en-GB" i="1" dirty="0"/>
              <a:t>Springer Communication, 5</a:t>
            </a:r>
            <a:r>
              <a:rPr lang="en-GB" dirty="0"/>
              <a:t>. </a:t>
            </a:r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doi.org/10.1057/s41599-018-0214-5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19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2821</TotalTime>
  <Words>3405</Words>
  <Application>Microsoft Office PowerPoint</Application>
  <PresentationFormat>On-screen Show (4:3)</PresentationFormat>
  <Paragraphs>455</Paragraphs>
  <Slides>58</Slides>
  <Notes>6</Notes>
  <HiddenSlides>1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8" baseType="lpstr">
      <vt:lpstr>Arial</vt:lpstr>
      <vt:lpstr>Calibri</vt:lpstr>
      <vt:lpstr>Lucida Sans Unicode</vt:lpstr>
      <vt:lpstr>Times New Roman</vt:lpstr>
      <vt:lpstr>Verdana</vt:lpstr>
      <vt:lpstr>Wingdings</vt:lpstr>
      <vt:lpstr>Wingdings 2</vt:lpstr>
      <vt:lpstr>Wingdings 3</vt:lpstr>
      <vt:lpstr>Concourse</vt:lpstr>
      <vt:lpstr>Chart</vt:lpstr>
      <vt:lpstr>PowerPoint Presentation</vt:lpstr>
      <vt:lpstr>PowerPoint Presentation</vt:lpstr>
      <vt:lpstr>Nationalism and Patriotism</vt:lpstr>
      <vt:lpstr>PowerPoint Presentation</vt:lpstr>
      <vt:lpstr>Supranationalism</vt:lpstr>
      <vt:lpstr>PowerPoint Presentation</vt:lpstr>
      <vt:lpstr>PowerPoint Presentation</vt:lpstr>
      <vt:lpstr>PowerPoint Presentation</vt:lpstr>
      <vt:lpstr>Implicit Association Test (IAT)</vt:lpstr>
      <vt:lpstr>PowerPoint Presentation</vt:lpstr>
      <vt:lpstr>Critical Trial 1</vt:lpstr>
      <vt:lpstr>Critical Trial 2</vt:lpstr>
      <vt:lpstr>Explicit Prejudice Questionnaire (EPQ)</vt:lpstr>
      <vt:lpstr>Son-Hing et al. (2008) dual-process model</vt:lpstr>
      <vt:lpstr>PowerPoint Presentation</vt:lpstr>
      <vt:lpstr>PowerPoint Presentation</vt:lpstr>
      <vt:lpstr>PowerPoint Presentation</vt:lpstr>
      <vt:lpstr>Immigrants as a ‘Threat to Society’</vt:lpstr>
      <vt:lpstr>Our study</vt:lpstr>
      <vt:lpstr>PowerPoint Presentation</vt:lpstr>
      <vt:lpstr>Integrated Threat Measure  (adapted from Murray &amp; Marx, 2013)</vt:lpstr>
      <vt:lpstr>PowerPoint Presentation</vt:lpstr>
      <vt:lpstr>PowerPoint Presentation</vt:lpstr>
      <vt:lpstr>PowerPoint Presentation</vt:lpstr>
      <vt:lpstr>Overall findings:</vt:lpstr>
      <vt:lpstr>  </vt:lpstr>
      <vt:lpstr>October 2015</vt:lpstr>
      <vt:lpstr>Friday 13th November 2015</vt:lpstr>
      <vt:lpstr>Friday 13th November 2015</vt:lpstr>
      <vt:lpstr>Friday 13th November 2015</vt:lpstr>
      <vt:lpstr>Friday 13th November 2015</vt:lpstr>
      <vt:lpstr>Saturday 14th November 2015</vt:lpstr>
      <vt:lpstr>Paris Terror Attack, November 2015</vt:lpstr>
      <vt:lpstr>PowerPoint Presentation</vt:lpstr>
      <vt:lpstr>Explicit Prejudice</vt:lpstr>
      <vt:lpstr>Right Wing Authoritarianism</vt:lpstr>
      <vt:lpstr>PowerPoint Presentation</vt:lpstr>
      <vt:lpstr>PowerPoint Presentation</vt:lpstr>
      <vt:lpstr>PowerPoint Presentation</vt:lpstr>
      <vt:lpstr>Conclusions</vt:lpstr>
      <vt:lpstr>PowerPoint Presentation</vt:lpstr>
      <vt:lpstr>In case you missed it…</vt:lpstr>
      <vt:lpstr>Reasons for Voting for Brexit (2016)</vt:lpstr>
      <vt:lpstr>Reasons for Voting for Brexit (2016)</vt:lpstr>
      <vt:lpstr>Reasons for voting for Brexit (pre-2016)</vt:lpstr>
      <vt:lpstr>Prejudice Data</vt:lpstr>
      <vt:lpstr>Hate Crime post-Brexit</vt:lpstr>
      <vt:lpstr>Reasons for Voting for Brexit (2018)</vt:lpstr>
      <vt:lpstr>Our study</vt:lpstr>
      <vt:lpstr>PowerPoint Presentation</vt:lpstr>
      <vt:lpstr>PowerPoint Presentation</vt:lpstr>
      <vt:lpstr>How did they vote?</vt:lpstr>
      <vt:lpstr>PowerPoint Presentation</vt:lpstr>
      <vt:lpstr>Who do they vote for?</vt:lpstr>
      <vt:lpstr>Which way did party pref vote in EU Referendum?</vt:lpstr>
      <vt:lpstr>Overall findings:</vt:lpstr>
      <vt:lpstr>A tangled web</vt:lpstr>
      <vt:lpstr>A tangled web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Prejudice and Discrimination 1</dc:title>
  <dc:creator>edu-ph1</dc:creator>
  <cp:lastModifiedBy>Paul Hutchings</cp:lastModifiedBy>
  <cp:revision>77</cp:revision>
  <dcterms:created xsi:type="dcterms:W3CDTF">2015-01-23T19:04:55Z</dcterms:created>
  <dcterms:modified xsi:type="dcterms:W3CDTF">2020-02-11T11:19:33Z</dcterms:modified>
</cp:coreProperties>
</file>