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2"/>
  </p:sldMasterIdLst>
  <p:notesMasterIdLst>
    <p:notesMasterId r:id="rId29"/>
  </p:notesMasterIdLst>
  <p:handoutMasterIdLst>
    <p:handoutMasterId r:id="rId30"/>
  </p:handoutMasterIdLst>
  <p:sldIdLst>
    <p:sldId id="256" r:id="rId13"/>
    <p:sldId id="339" r:id="rId14"/>
    <p:sldId id="302" r:id="rId15"/>
    <p:sldId id="344" r:id="rId16"/>
    <p:sldId id="345" r:id="rId17"/>
    <p:sldId id="346" r:id="rId18"/>
    <p:sldId id="340" r:id="rId19"/>
    <p:sldId id="348" r:id="rId20"/>
    <p:sldId id="349" r:id="rId21"/>
    <p:sldId id="350" r:id="rId22"/>
    <p:sldId id="341" r:id="rId23"/>
    <p:sldId id="347" r:id="rId24"/>
    <p:sldId id="351" r:id="rId25"/>
    <p:sldId id="352" r:id="rId26"/>
    <p:sldId id="342" r:id="rId27"/>
    <p:sldId id="343" r:id="rId28"/>
  </p:sldIdLst>
  <p:sldSz cx="9144000" cy="6858000" type="screen4x3"/>
  <p:notesSz cx="6797675" cy="9926638"/>
  <p:custShowLst>
    <p:custShow name="Lecture Presentation" id="0">
      <p:sldLst>
        <p:sld r:id="rId13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444" autoAdjust="0"/>
  </p:normalViewPr>
  <p:slideViewPr>
    <p:cSldViewPr>
      <p:cViewPr varScale="1">
        <p:scale>
          <a:sx n="86" d="100"/>
          <a:sy n="86" d="100"/>
        </p:scale>
        <p:origin x="73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slide" Target="slides/slide9.xml"/><Relationship Id="rId34" Type="http://schemas.openxmlformats.org/officeDocument/2006/relationships/theme" Target="theme/theme1.xml"/><Relationship Id="rId7" Type="http://schemas.openxmlformats.org/officeDocument/2006/relationships/customXml" Target="../customXml/item7.xml"/><Relationship Id="rId12" Type="http://schemas.openxmlformats.org/officeDocument/2006/relationships/slideMaster" Target="slideMasters/slideMaster1.xml"/><Relationship Id="rId17" Type="http://schemas.openxmlformats.org/officeDocument/2006/relationships/slide" Target="slides/slide5.xml"/><Relationship Id="rId25" Type="http://schemas.openxmlformats.org/officeDocument/2006/relationships/slide" Target="slides/slide13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12.xml"/><Relationship Id="rId32" Type="http://schemas.openxmlformats.org/officeDocument/2006/relationships/presProps" Target="presProps.xml"/><Relationship Id="rId5" Type="http://schemas.openxmlformats.org/officeDocument/2006/relationships/customXml" Target="../customXml/item5.xml"/><Relationship Id="rId15" Type="http://schemas.openxmlformats.org/officeDocument/2006/relationships/slide" Target="slides/slide3.xml"/><Relationship Id="rId23" Type="http://schemas.openxmlformats.org/officeDocument/2006/relationships/slide" Target="slides/slide11.xml"/><Relationship Id="rId28" Type="http://schemas.openxmlformats.org/officeDocument/2006/relationships/slide" Target="slides/slide16.xml"/><Relationship Id="rId10" Type="http://schemas.openxmlformats.org/officeDocument/2006/relationships/customXml" Target="../customXml/item10.xml"/><Relationship Id="rId19" Type="http://schemas.openxmlformats.org/officeDocument/2006/relationships/slide" Target="slides/slide7.xml"/><Relationship Id="rId31" Type="http://schemas.openxmlformats.org/officeDocument/2006/relationships/commentAuthors" Target="commentAuthors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slide" Target="slides/slide2.xml"/><Relationship Id="rId22" Type="http://schemas.openxmlformats.org/officeDocument/2006/relationships/slide" Target="slides/slide10.xml"/><Relationship Id="rId27" Type="http://schemas.openxmlformats.org/officeDocument/2006/relationships/slide" Target="slides/slide15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Relationship Id="rId8" Type="http://schemas.openxmlformats.org/officeDocument/2006/relationships/customXml" Target="../customXml/item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1/23/2021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1/23/2021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1/23/2021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1/23/2021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1/23/2021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1/23/2021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9672" y="1600200"/>
            <a:ext cx="6477000" cy="413305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L4 - Introduction to Web and Database Concepts (ACCA4023)</a:t>
            </a:r>
            <a:br>
              <a:rPr lang="en-GB" dirty="0"/>
            </a:br>
            <a:br>
              <a:rPr lang="en-GB" dirty="0"/>
            </a:br>
            <a:r>
              <a:rPr lang="en-GB" dirty="0"/>
              <a:t>Gareth Jones</a:t>
            </a:r>
            <a:br>
              <a:rPr lang="en-GB" dirty="0"/>
            </a:br>
            <a:r>
              <a:rPr lang="en-GB" dirty="0"/>
              <a:t>SOAC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A5BC9-00E9-46D1-AD07-AAFD21975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878D3-9C9B-4EFC-81A3-70930D2464A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latin typeface="+mj-lt"/>
              </a:rPr>
              <a:t>Used to be:</a:t>
            </a:r>
            <a:br>
              <a:rPr lang="en-GB" dirty="0">
                <a:latin typeface="+mj-lt"/>
              </a:rPr>
            </a:br>
            <a:r>
              <a:rPr lang="en-GB" dirty="0">
                <a:latin typeface="+mj-lt"/>
              </a:rPr>
              <a:t>ACCA4018 -  Internet technology and security</a:t>
            </a:r>
          </a:p>
          <a:p>
            <a:r>
              <a:rPr lang="en-GB" dirty="0">
                <a:latin typeface="+mj-lt"/>
              </a:rPr>
              <a:t>50% of which was web design, delivered by Kemi Ademoye (has now left)</a:t>
            </a:r>
          </a:p>
          <a:p>
            <a:r>
              <a:rPr lang="en-GB" dirty="0">
                <a:latin typeface="+mj-lt"/>
              </a:rPr>
              <a:t>Now:</a:t>
            </a:r>
            <a:br>
              <a:rPr lang="en-GB" dirty="0">
                <a:latin typeface="+mj-lt"/>
              </a:rPr>
            </a:br>
            <a:r>
              <a:rPr lang="en-GB" dirty="0">
                <a:latin typeface="+mj-lt"/>
              </a:rPr>
              <a:t>ACCA4023 - Introduction to Web and Database Concepts</a:t>
            </a:r>
          </a:p>
          <a:p>
            <a:r>
              <a:rPr lang="en-GB" dirty="0">
                <a:latin typeface="+mj-lt"/>
              </a:rPr>
              <a:t>50% intro to web, delivered by Gareth Jones</a:t>
            </a:r>
            <a:br>
              <a:rPr lang="en-GB" dirty="0">
                <a:latin typeface="+mj-lt"/>
              </a:rPr>
            </a:br>
            <a:r>
              <a:rPr lang="en-GB" dirty="0">
                <a:latin typeface="+mj-lt"/>
              </a:rPr>
              <a:t>(50% Database concepts delivered by Bev Holland)</a:t>
            </a:r>
          </a:p>
        </p:txBody>
      </p:sp>
    </p:spTree>
    <p:extLst>
      <p:ext uri="{BB962C8B-B14F-4D97-AF65-F5344CB8AC3E}">
        <p14:creationId xmlns:p14="http://schemas.microsoft.com/office/powerpoint/2010/main" val="42595325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Module from the Course Document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600200"/>
            <a:ext cx="8424936" cy="50292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Module Code</a:t>
            </a:r>
          </a:p>
          <a:p>
            <a:pPr marL="0" indent="0">
              <a:buNone/>
            </a:pPr>
            <a:r>
              <a:rPr lang="en-GB" dirty="0"/>
              <a:t>ACCA4023</a:t>
            </a:r>
          </a:p>
          <a:p>
            <a:pPr marL="0" indent="0">
              <a:buNone/>
            </a:pPr>
            <a:r>
              <a:rPr lang="en-GB" dirty="0"/>
              <a:t>Title	Introduction to Web and Database Concepts</a:t>
            </a:r>
          </a:p>
          <a:p>
            <a:pPr marL="0" indent="0">
              <a:buNone/>
            </a:pPr>
            <a:r>
              <a:rPr lang="en-GB" dirty="0"/>
              <a:t>Date	06/01/2020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Level	4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Credits	</a:t>
            </a: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20</a:t>
            </a:r>
            <a:r>
              <a:rPr lang="en-GB" dirty="0"/>
              <a:t> (10 for this web part)</a:t>
            </a:r>
          </a:p>
          <a:p>
            <a:pPr marL="0" indent="0">
              <a:buNone/>
            </a:pPr>
            <a:r>
              <a:rPr lang="en-GB" dirty="0"/>
              <a:t>Pre-Requisites	None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AIM(S)</a:t>
            </a:r>
          </a:p>
          <a:p>
            <a:pPr marL="0" indent="0">
              <a:buNone/>
            </a:pPr>
            <a:r>
              <a:rPr lang="en-GB" dirty="0"/>
              <a:t>•	To provide students with an understanding of the underlying concepts and principles needed to </a:t>
            </a:r>
            <a:r>
              <a:rPr lang="en-GB" dirty="0">
                <a:solidFill>
                  <a:schemeClr val="bg1">
                    <a:lumMod val="85000"/>
                  </a:schemeClr>
                </a:solidFill>
              </a:rPr>
              <a:t>design and implement relational databases and </a:t>
            </a:r>
            <a:r>
              <a:rPr lang="en-GB" dirty="0"/>
              <a:t>build and render web pages.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7521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Module from the Course Document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600200"/>
            <a:ext cx="8424936" cy="5029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+mj-lt"/>
              </a:rPr>
              <a:t>LEARNING OUTCOMES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  <a:p>
            <a:pPr marL="0" indent="0">
              <a:buNone/>
            </a:pPr>
            <a:r>
              <a:rPr lang="en-GB" dirty="0"/>
              <a:t>Upon the successful completion of this module, the student should be able to:</a:t>
            </a:r>
          </a:p>
          <a:p>
            <a:pPr marL="0" indent="0">
              <a:buNone/>
            </a:pPr>
            <a:r>
              <a:rPr lang="en-GB" dirty="0"/>
              <a:t>•	Demonstrate a systematic understanding and application of the fundamental concepts, technologies, and standards required for building and rendering web pages.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82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Module from the Course Document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600200"/>
            <a:ext cx="8424936" cy="5029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+mj-lt"/>
              </a:rPr>
              <a:t>INDICATIVE CONTENT</a:t>
            </a:r>
          </a:p>
          <a:p>
            <a:pPr marL="0" indent="0">
              <a:buNone/>
            </a:pPr>
            <a:r>
              <a:rPr lang="en-GB" dirty="0"/>
              <a:t>•	Core technologies for building and rendering web pages i.e. HTML, CSS.</a:t>
            </a:r>
          </a:p>
          <a:p>
            <a:pPr marL="0" indent="0">
              <a:buNone/>
            </a:pPr>
            <a:r>
              <a:rPr lang="en-GB" dirty="0"/>
              <a:t>•	Web content, including text, graphics, media content, hypertext and hypermedia, web forms, etc.</a:t>
            </a:r>
          </a:p>
          <a:p>
            <a:pPr marL="0" indent="0">
              <a:buNone/>
            </a:pPr>
            <a:r>
              <a:rPr lang="en-GB" dirty="0"/>
              <a:t>•	Fundamental standards and principles of web design and applications </a:t>
            </a:r>
          </a:p>
          <a:p>
            <a:pPr marL="0" indent="0">
              <a:buNone/>
            </a:pPr>
            <a:r>
              <a:rPr lang="en-GB" dirty="0"/>
              <a:t>•	Web evaluation techniques and tools</a:t>
            </a:r>
          </a:p>
        </p:txBody>
      </p:sp>
    </p:spTree>
    <p:extLst>
      <p:ext uri="{BB962C8B-B14F-4D97-AF65-F5344CB8AC3E}">
        <p14:creationId xmlns:p14="http://schemas.microsoft.com/office/powerpoint/2010/main" val="1248359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Module from the Course Document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600200"/>
            <a:ext cx="8424936" cy="5029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ASSESSMENT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☒ Coursework (assignment)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For this part of the module, there is one assignment, comprising a ‘portfolio of work’ i.e. you will design and code a website, test/evaluate it, and produce an accompanying written report.</a:t>
            </a:r>
          </a:p>
          <a:p>
            <a:pPr marL="0" indent="0">
              <a:buNone/>
            </a:pPr>
            <a:r>
              <a:rPr lang="en-GB" dirty="0"/>
              <a:t>	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8701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A5BC9-00E9-46D1-AD07-AAFD21975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878D3-9C9B-4EFC-81A3-70930D2464A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latin typeface="+mj-lt"/>
              </a:rPr>
              <a:t>You will need:</a:t>
            </a:r>
          </a:p>
          <a:p>
            <a:r>
              <a:rPr lang="en-GB" dirty="0">
                <a:latin typeface="+mj-lt"/>
              </a:rPr>
              <a:t>A computer </a:t>
            </a:r>
          </a:p>
          <a:p>
            <a:r>
              <a:rPr lang="en-GB" dirty="0">
                <a:latin typeface="+mj-lt"/>
              </a:rPr>
              <a:t>Software to edit text </a:t>
            </a:r>
          </a:p>
          <a:p>
            <a:r>
              <a:rPr lang="en-GB" dirty="0">
                <a:latin typeface="+mj-lt"/>
              </a:rPr>
              <a:t>A web browser</a:t>
            </a:r>
            <a:br>
              <a:rPr lang="en-GB" dirty="0">
                <a:latin typeface="+mj-lt"/>
              </a:rPr>
            </a:br>
            <a:br>
              <a:rPr lang="en-GB" dirty="0">
                <a:latin typeface="+mj-lt"/>
              </a:rPr>
            </a:br>
            <a:br>
              <a:rPr lang="en-GB" dirty="0">
                <a:latin typeface="+mj-lt"/>
              </a:rPr>
            </a:br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Optional, but ideally, some kind of image editor</a:t>
            </a:r>
          </a:p>
        </p:txBody>
      </p:sp>
    </p:spTree>
    <p:extLst>
      <p:ext uri="{BB962C8B-B14F-4D97-AF65-F5344CB8AC3E}">
        <p14:creationId xmlns:p14="http://schemas.microsoft.com/office/powerpoint/2010/main" val="2802958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A5BC9-00E9-46D1-AD07-AAFD21975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878D3-9C9B-4EFC-81A3-70930D2464A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latin typeface="+mj-lt"/>
              </a:rPr>
              <a:t>Normally, this is delivered in a Computer lab in the UWTSD Swansea IQ building:</a:t>
            </a:r>
            <a:br>
              <a:rPr lang="en-GB" dirty="0">
                <a:latin typeface="+mj-lt"/>
              </a:rPr>
            </a:br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Computer – High spec PC running Windows 10</a:t>
            </a:r>
          </a:p>
          <a:p>
            <a:r>
              <a:rPr lang="en-GB" dirty="0">
                <a:latin typeface="+mj-lt"/>
              </a:rPr>
              <a:t>Software to edit text – Visual Studio Enterprise / Notepad++</a:t>
            </a:r>
          </a:p>
          <a:p>
            <a:r>
              <a:rPr lang="en-GB" dirty="0">
                <a:latin typeface="+mj-lt"/>
              </a:rPr>
              <a:t>Web browser – Chrome / Edge / Opera</a:t>
            </a:r>
            <a:br>
              <a:rPr lang="en-GB" dirty="0">
                <a:latin typeface="+mj-lt"/>
              </a:rPr>
            </a:br>
            <a:br>
              <a:rPr lang="en-GB" dirty="0">
                <a:latin typeface="+mj-lt"/>
              </a:rPr>
            </a:br>
            <a:br>
              <a:rPr lang="en-GB" dirty="0">
                <a:latin typeface="+mj-lt"/>
              </a:rPr>
            </a:br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Image editor – Adobe Photoshop</a:t>
            </a:r>
          </a:p>
        </p:txBody>
      </p:sp>
    </p:spTree>
    <p:extLst>
      <p:ext uri="{BB962C8B-B14F-4D97-AF65-F5344CB8AC3E}">
        <p14:creationId xmlns:p14="http://schemas.microsoft.com/office/powerpoint/2010/main" val="33018755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A5BC9-00E9-46D1-AD07-AAFD21975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878D3-9C9B-4EFC-81A3-70930D2464A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+mj-lt"/>
              </a:rPr>
              <a:t>For remote / on-line learning – Student setup:</a:t>
            </a:r>
            <a:br>
              <a:rPr lang="en-GB" dirty="0">
                <a:latin typeface="+mj-lt"/>
              </a:rPr>
            </a:br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Computer – PC running Windows 7 or 10</a:t>
            </a:r>
            <a:br>
              <a:rPr lang="en-GB" dirty="0">
                <a:latin typeface="+mj-lt"/>
              </a:rPr>
            </a:br>
            <a:br>
              <a:rPr lang="en-GB" dirty="0">
                <a:latin typeface="+mj-lt"/>
              </a:rPr>
            </a:br>
            <a:r>
              <a:rPr lang="en-GB" dirty="0">
                <a:latin typeface="+mj-lt"/>
              </a:rPr>
              <a:t>Doesn’t really need to be that powerful to allow you to work on the assignment.</a:t>
            </a:r>
          </a:p>
        </p:txBody>
      </p:sp>
    </p:spTree>
    <p:extLst>
      <p:ext uri="{BB962C8B-B14F-4D97-AF65-F5344CB8AC3E}">
        <p14:creationId xmlns:p14="http://schemas.microsoft.com/office/powerpoint/2010/main" val="16442265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A5BC9-00E9-46D1-AD07-AAFD21975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878D3-9C9B-4EFC-81A3-70930D2464A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latin typeface="+mj-lt"/>
              </a:rPr>
              <a:t>For remote / on-line learning – Student setup:</a:t>
            </a:r>
            <a:br>
              <a:rPr lang="en-GB" dirty="0">
                <a:latin typeface="+mj-lt"/>
              </a:rPr>
            </a:br>
            <a:endParaRPr lang="en-GB" dirty="0">
              <a:latin typeface="+mj-lt"/>
            </a:endParaRPr>
          </a:p>
          <a:p>
            <a:r>
              <a:rPr lang="en-GB" dirty="0">
                <a:latin typeface="+mj-lt"/>
              </a:rPr>
              <a:t>Text editor software:</a:t>
            </a:r>
            <a:br>
              <a:rPr lang="en-GB" dirty="0">
                <a:latin typeface="+mj-lt"/>
              </a:rPr>
            </a:br>
            <a:r>
              <a:rPr lang="en-GB" dirty="0">
                <a:latin typeface="+mj-lt"/>
              </a:rPr>
              <a:t>Even notepad/</a:t>
            </a:r>
            <a:r>
              <a:rPr lang="en-GB" dirty="0" err="1">
                <a:latin typeface="+mj-lt"/>
              </a:rPr>
              <a:t>wordpad</a:t>
            </a:r>
            <a:r>
              <a:rPr lang="en-GB" dirty="0">
                <a:latin typeface="+mj-lt"/>
              </a:rPr>
              <a:t> will work, however preferably use</a:t>
            </a:r>
            <a:br>
              <a:rPr lang="en-GB" dirty="0">
                <a:latin typeface="+mj-lt"/>
              </a:rPr>
            </a:br>
            <a:br>
              <a:rPr lang="en-GB" dirty="0">
                <a:latin typeface="+mj-lt"/>
              </a:rPr>
            </a:br>
            <a:r>
              <a:rPr lang="en-GB" dirty="0">
                <a:latin typeface="+mj-lt"/>
              </a:rPr>
              <a:t>Notepad ++ (free, fast, very efficient, optimised for code writing)</a:t>
            </a:r>
            <a:br>
              <a:rPr lang="en-GB" dirty="0">
                <a:latin typeface="+mj-lt"/>
              </a:rPr>
            </a:br>
            <a:br>
              <a:rPr lang="en-GB" dirty="0">
                <a:latin typeface="+mj-lt"/>
              </a:rPr>
            </a:br>
            <a:r>
              <a:rPr lang="en-GB" dirty="0">
                <a:latin typeface="+mj-lt"/>
              </a:rPr>
              <a:t>Visual studio (complex, gives experience of a high level development system, can be slow on a less powerful machine, needs 20-30GB HD space for wed dev)</a:t>
            </a:r>
            <a:br>
              <a:rPr lang="en-GB" dirty="0">
                <a:latin typeface="+mj-lt"/>
              </a:rPr>
            </a:b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735880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E621A67-E2CC-4E88-89D1-A73906CDF3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79322"/>
            <a:ext cx="9144000" cy="5899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3515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A5BC9-00E9-46D1-AD07-AAFD21975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Visual Studio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878D3-9C9B-4EFC-81A3-70930D2464A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+mj-lt"/>
              </a:rPr>
              <a:t>Available to download via a SOAC student licence</a:t>
            </a:r>
          </a:p>
          <a:p>
            <a:pPr marL="0" indent="0">
              <a:buNone/>
            </a:pPr>
            <a:r>
              <a:rPr lang="en-GB" dirty="0">
                <a:latin typeface="+mj-lt"/>
              </a:rPr>
              <a:t>Go to Moodle SOAC homepage for details: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87ED1B-ACC4-4A96-AE17-D3E1EBF86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50" y="2996952"/>
            <a:ext cx="9144000" cy="3231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8305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A5BC9-00E9-46D1-AD07-AAFD21975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Visual Studio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878D3-9C9B-4EFC-81A3-70930D2464A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2648" y="1556792"/>
            <a:ext cx="8153400" cy="50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+mj-lt"/>
              </a:rPr>
              <a:t>You might see 3 versions of Visual Studio:</a:t>
            </a:r>
          </a:p>
          <a:p>
            <a:pPr marL="0" indent="0">
              <a:buNone/>
            </a:pPr>
            <a:r>
              <a:rPr lang="en-GB" sz="2000" dirty="0">
                <a:latin typeface="+mj-lt"/>
              </a:rPr>
              <a:t>Community, Code, Enterprise. Enterprise is the pro one. Overkill for this module. But might be worthwhile installing for future work.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67EABD-87A4-4B45-834A-E76738863F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8426"/>
            <a:ext cx="9144000" cy="4179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0867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A5BC9-00E9-46D1-AD07-AAFD21975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878D3-9C9B-4EFC-81A3-70930D2464A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+mj-lt"/>
              </a:rPr>
              <a:t>For remote / on-line learning – Student setup:</a:t>
            </a:r>
            <a:br>
              <a:rPr lang="en-GB" sz="2400" dirty="0">
                <a:latin typeface="+mj-lt"/>
              </a:rPr>
            </a:br>
            <a:r>
              <a:rPr lang="en-GB" sz="2400" dirty="0">
                <a:latin typeface="+mj-lt"/>
              </a:rPr>
              <a:t>Image editor. </a:t>
            </a:r>
            <a:br>
              <a:rPr lang="en-GB" sz="2400" dirty="0">
                <a:latin typeface="+mj-lt"/>
              </a:rPr>
            </a:br>
            <a:r>
              <a:rPr lang="en-GB" sz="2400" dirty="0">
                <a:latin typeface="+mj-lt"/>
              </a:rPr>
              <a:t>Photoshop – nice if you can get it – industry standard, but expensive</a:t>
            </a:r>
            <a:br>
              <a:rPr lang="en-GB" sz="2400" dirty="0">
                <a:latin typeface="+mj-lt"/>
              </a:rPr>
            </a:br>
            <a:r>
              <a:rPr lang="en-GB" sz="2400" dirty="0">
                <a:latin typeface="+mj-lt"/>
              </a:rPr>
              <a:t>‘Gimp’ is an alternative – free!</a:t>
            </a:r>
            <a:br>
              <a:rPr lang="en-GB" sz="2000" dirty="0">
                <a:latin typeface="+mj-lt"/>
              </a:rPr>
            </a:br>
            <a:r>
              <a:rPr lang="en-GB" sz="2000" dirty="0">
                <a:latin typeface="+mj-lt"/>
              </a:rPr>
              <a:t>https://www.youtube.com/watch?v=_L_MMU22bAw</a:t>
            </a:r>
            <a:br>
              <a:rPr lang="en-GB" sz="2000" dirty="0">
                <a:latin typeface="+mj-lt"/>
              </a:rPr>
            </a:br>
            <a:endParaRPr lang="en-GB" sz="2000" dirty="0"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FF6399-0A64-433C-8AB8-31C9350C2F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958281"/>
            <a:ext cx="9144000" cy="2899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19869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A5BC9-00E9-46D1-AD07-AAFD219758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FastStone</a:t>
            </a:r>
            <a:r>
              <a:rPr lang="en-GB" dirty="0"/>
              <a:t> image Viewer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56BA6E6-106B-4D50-A546-CCE80B974DAE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495300" y="2641247"/>
            <a:ext cx="8153400" cy="421675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8400AC1-3826-4AEB-9BB2-A06B4C27959C}"/>
              </a:ext>
            </a:extLst>
          </p:cNvPr>
          <p:cNvSpPr txBox="1"/>
          <p:nvPr/>
        </p:nvSpPr>
        <p:spPr>
          <a:xfrm>
            <a:off x="502756" y="1700808"/>
            <a:ext cx="8298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j-lt"/>
              </a:rPr>
              <a:t>A really fast, free, useful image browser with some nice batch editing features</a:t>
            </a:r>
          </a:p>
        </p:txBody>
      </p:sp>
    </p:spTree>
    <p:extLst>
      <p:ext uri="{BB962C8B-B14F-4D97-AF65-F5344CB8AC3E}">
        <p14:creationId xmlns:p14="http://schemas.microsoft.com/office/powerpoint/2010/main" val="34191418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69034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CheckBoxUnchecked" Revision="1" Stencil="System.Storyboarding.Common" StencilVersion="0.1"/>
</Control>
</file>

<file path=customXml/item3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4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5.xml><?xml version="1.0" encoding="utf-8"?>
<Control xmlns="http://schemas.microsoft.com/VisualStudio/2011/storyboarding/control">
  <Id Name="System.Storyboarding.Common.DropdownBox" Revision="1" Stencil="System.Storyboarding.Common" StencilVersion="0.1"/>
</Control>
</file>

<file path=customXml/item6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7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8.xml><?xml version="1.0" encoding="utf-8"?>
<Control xmlns="http://schemas.microsoft.com/VisualStudio/2011/storyboarding/control">
  <Id Name="System.Storyboarding.Common.TextArea" Revision="1" Stencil="System.Storyboarding.Common" StencilVersion="0.1"/>
</Control>
</file>

<file path=customXml/item9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10.xml><?xml version="1.0" encoding="utf-8"?>
<Control xmlns="http://schemas.microsoft.com/VisualStudio/2011/storyboarding/control">
  <Id Name="System.Storyboarding.Common.DatePicker" Revision="1" Stencil="System.Storyboarding.Common" StencilVersion="0.1"/>
</Control>
</file>

<file path=customXml/item1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21BA59A1-634E-4820-A1A8-B1641912FEE9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BC2B22D4-69BE-4490-9476-30FC352542EB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3C394F83-0DD3-4449-AB71-193FDDC76969}">
  <ds:schemaRefs>
    <ds:schemaRef ds:uri="http://schemas.microsoft.com/VisualStudio/2011/storyboarding/control"/>
  </ds:schemaRefs>
</ds:datastoreItem>
</file>

<file path=customXml/itemProps6.xml><?xml version="1.0" encoding="utf-8"?>
<ds:datastoreItem xmlns:ds="http://schemas.openxmlformats.org/officeDocument/2006/customXml" ds:itemID="{A0ADC7E3-6333-4C91-A91E-545A56436904}">
  <ds:schemaRefs>
    <ds:schemaRef ds:uri="http://schemas.microsoft.com/VisualStudio/2011/storyboarding/control"/>
  </ds:schemaRefs>
</ds:datastoreItem>
</file>

<file path=customXml/itemProps7.xml><?xml version="1.0" encoding="utf-8"?>
<ds:datastoreItem xmlns:ds="http://schemas.openxmlformats.org/officeDocument/2006/customXml" ds:itemID="{4910E59F-945B-4EC7-9864-03E08BC5D319}">
  <ds:schemaRefs>
    <ds:schemaRef ds:uri="http://schemas.microsoft.com/VisualStudio/2011/storyboarding/control"/>
  </ds:schemaRefs>
</ds:datastoreItem>
</file>

<file path=customXml/itemProps8.xml><?xml version="1.0" encoding="utf-8"?>
<ds:datastoreItem xmlns:ds="http://schemas.openxmlformats.org/officeDocument/2006/customXml" ds:itemID="{28AD7876-EA5D-497B-8343-CB2784B9AA13}">
  <ds:schemaRefs>
    <ds:schemaRef ds:uri="http://schemas.microsoft.com/VisualStudio/2011/storyboarding/control"/>
  </ds:schemaRefs>
</ds:datastoreItem>
</file>

<file path=customXml/itemProps9.xml><?xml version="1.0" encoding="utf-8"?>
<ds:datastoreItem xmlns:ds="http://schemas.openxmlformats.org/officeDocument/2006/customXml" ds:itemID="{4969C9AE-7AA2-4CD7-AA6A-5826B561BF1C}">
  <ds:schemaRefs>
    <ds:schemaRef ds:uri="http://schemas.microsoft.com/VisualStudio/2011/storyboarding/control"/>
  </ds:schemaRefs>
</ds:datastoreItem>
</file>

<file path=customXml/itemProps10.xml><?xml version="1.0" encoding="utf-8"?>
<ds:datastoreItem xmlns:ds="http://schemas.openxmlformats.org/officeDocument/2006/customXml" ds:itemID="{CC1A9015-F008-4D93-ADC0-5B1E17AD9574}">
  <ds:schemaRefs>
    <ds:schemaRef ds:uri="http://schemas.microsoft.com/VisualStudio/2011/storyboarding/control"/>
  </ds:schemaRefs>
</ds:datastoreItem>
</file>

<file path=customXml/itemProps1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16336</TotalTime>
  <Words>643</Words>
  <Application>Microsoft Office PowerPoint</Application>
  <PresentationFormat>On-screen Show (4:3)</PresentationFormat>
  <Paragraphs>68</Paragraphs>
  <Slides>16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  <vt:variant>
        <vt:lpstr>Custom Shows</vt:lpstr>
      </vt:variant>
      <vt:variant>
        <vt:i4>1</vt:i4>
      </vt:variant>
    </vt:vector>
  </HeadingPairs>
  <TitlesOfParts>
    <vt:vector size="22" baseType="lpstr">
      <vt:lpstr>Calibri</vt:lpstr>
      <vt:lpstr>Cambria</vt:lpstr>
      <vt:lpstr>Wingdings</vt:lpstr>
      <vt:lpstr>Wingdings 2</vt:lpstr>
      <vt:lpstr>Median</vt:lpstr>
      <vt:lpstr>L4 - Introduction to Web and Database Concepts (ACCA4023)  Gareth Jones SOAC</vt:lpstr>
      <vt:lpstr>Module history</vt:lpstr>
      <vt:lpstr>Module from the Course Document</vt:lpstr>
      <vt:lpstr>Module from the Course Document</vt:lpstr>
      <vt:lpstr>Module from the Course Document</vt:lpstr>
      <vt:lpstr>Module from the Course Document</vt:lpstr>
      <vt:lpstr>Module requirements</vt:lpstr>
      <vt:lpstr>Module requirements</vt:lpstr>
      <vt:lpstr>Module requirements</vt:lpstr>
      <vt:lpstr>Module requirements</vt:lpstr>
      <vt:lpstr>PowerPoint Presentation</vt:lpstr>
      <vt:lpstr>Visual Studio</vt:lpstr>
      <vt:lpstr>Visual Studio</vt:lpstr>
      <vt:lpstr>Module requirements</vt:lpstr>
      <vt:lpstr>FastStone image Viewer</vt:lpstr>
      <vt:lpstr>End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Gareth Jones</cp:lastModifiedBy>
  <cp:revision>1486</cp:revision>
  <cp:lastPrinted>2014-09-29T16:21:25Z</cp:lastPrinted>
  <dcterms:created xsi:type="dcterms:W3CDTF">2013-09-18T07:00:31Z</dcterms:created>
  <dcterms:modified xsi:type="dcterms:W3CDTF">2021-01-24T19:19:37Z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