
<file path=[Content_Types].xml><?xml version="1.0" encoding="utf-8"?>
<Types xmlns="http://schemas.openxmlformats.org/package/2006/content-types">
  <Default Extension="bin" ContentType="image/unknown"/>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2.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1"/>
  </p:notesMasterIdLst>
  <p:sldIdLst>
    <p:sldId id="256" r:id="rId2"/>
    <p:sldId id="273" r:id="rId3"/>
    <p:sldId id="257" r:id="rId4"/>
    <p:sldId id="258" r:id="rId5"/>
    <p:sldId id="259" r:id="rId6"/>
    <p:sldId id="260" r:id="rId7"/>
    <p:sldId id="261" r:id="rId8"/>
    <p:sldId id="262" r:id="rId9"/>
    <p:sldId id="263" r:id="rId10"/>
    <p:sldId id="264" r:id="rId11"/>
    <p:sldId id="265" r:id="rId12"/>
    <p:sldId id="266" r:id="rId13"/>
    <p:sldId id="267" r:id="rId14"/>
    <p:sldId id="268" r:id="rId15"/>
    <p:sldId id="274" r:id="rId16"/>
    <p:sldId id="269" r:id="rId17"/>
    <p:sldId id="270" r:id="rId18"/>
    <p:sldId id="272" r:id="rId19"/>
    <p:sldId id="271"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8593" autoAdjust="0"/>
  </p:normalViewPr>
  <p:slideViewPr>
    <p:cSldViewPr>
      <p:cViewPr varScale="1">
        <p:scale>
          <a:sx n="69" d="100"/>
          <a:sy n="69" d="100"/>
        </p:scale>
        <p:origin x="1608" y="45"/>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_rels/drawing7.xml.rels><?xml version="1.0" encoding="UTF-8" standalone="yes"?>
<Relationships xmlns="http://schemas.openxmlformats.org/package/2006/relationships"><Relationship Id="rId1" Type="http://schemas.openxmlformats.org/officeDocument/2006/relationships/image" Target="../media/image1.jpeg"/></Relationships>
</file>

<file path=ppt/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3_4">
  <dgm:title val=""/>
  <dgm:desc val=""/>
  <dgm:catLst>
    <dgm:cat type="accent3" pri="11400"/>
  </dgm:catLst>
  <dgm:styleLbl name="node0">
    <dgm:fillClrLst meth="cycle">
      <a:schemeClr val="accent3">
        <a:shade val="60000"/>
      </a:schemeClr>
    </dgm:fillClrLst>
    <dgm:linClrLst meth="repeat">
      <a:schemeClr val="lt1"/>
    </dgm:linClrLst>
    <dgm:effectClrLst/>
    <dgm:txLinClrLst/>
    <dgm:txFillClrLst/>
    <dgm:txEffectClrLst/>
  </dgm:styleLbl>
  <dgm:styleLbl name="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alignNode1">
    <dgm:fillClrLst meth="cycle">
      <a:schemeClr val="accent3">
        <a:shade val="50000"/>
      </a:schemeClr>
      <a:schemeClr val="accent3">
        <a:tint val="55000"/>
      </a:schemeClr>
    </dgm:fillClrLst>
    <dgm:linClrLst meth="cycle">
      <a:schemeClr val="accent3">
        <a:shade val="50000"/>
      </a:schemeClr>
      <a:schemeClr val="accent3">
        <a:tint val="55000"/>
      </a:schemeClr>
    </dgm:linClrLst>
    <dgm:effectClrLst/>
    <dgm:txLinClrLst/>
    <dgm:txFillClrLst/>
    <dgm:txEffectClrLst/>
  </dgm:styleLbl>
  <dgm:styleLbl name="ln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vennNode1">
    <dgm:fillClrLst meth="cycle">
      <a:schemeClr val="accent3">
        <a:shade val="80000"/>
        <a:alpha val="50000"/>
      </a:schemeClr>
      <a:schemeClr val="accent3">
        <a:tint val="50000"/>
        <a:alpha val="50000"/>
      </a:schemeClr>
    </dgm:fillClrLst>
    <dgm:linClrLst meth="repeat">
      <a:schemeClr val="lt1"/>
    </dgm:linClrLst>
    <dgm:effectClrLst/>
    <dgm:txLinClrLst/>
    <dgm:txFillClrLst/>
    <dgm:txEffectClrLst/>
  </dgm:styleLbl>
  <dgm:styleLbl name="node2">
    <dgm:fillClrLst>
      <a:schemeClr val="accent3">
        <a:shade val="80000"/>
      </a:schemeClr>
    </dgm:fillClrLst>
    <dgm:linClrLst meth="repeat">
      <a:schemeClr val="lt1"/>
    </dgm:linClrLst>
    <dgm:effectClrLst/>
    <dgm:txLinClrLst/>
    <dgm:txFillClrLst/>
    <dgm:txEffectClrLst/>
  </dgm:styleLbl>
  <dgm:styleLbl name="node3">
    <dgm:fillClrLst>
      <a:schemeClr val="accent3">
        <a:tint val="99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f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b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sibTrans1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0000"/>
      </a:schemeClr>
    </dgm:fillClrLst>
    <dgm:linClrLst meth="repeat">
      <a:schemeClr val="lt1"/>
    </dgm:linClrLst>
    <dgm:effectClrLst/>
    <dgm:txLinClrLst/>
    <dgm:txFillClrLst/>
    <dgm:txEffectClrLst/>
  </dgm:styleLbl>
  <dgm:styleLbl name="asst3">
    <dgm:fillClrLst>
      <a:schemeClr val="accent3">
        <a:tint val="70000"/>
      </a:schemeClr>
    </dgm:fillClrLst>
    <dgm:linClrLst meth="repeat">
      <a:schemeClr val="lt1"/>
    </dgm:linClrLst>
    <dgm:effectClrLst/>
    <dgm:txLinClrLst/>
    <dgm:txFillClrLst/>
    <dgm:txEffectClrLst/>
  </dgm:styleLbl>
  <dgm:styleLbl name="asst4">
    <dgm:fillClrLst>
      <a:schemeClr val="accent3">
        <a:tint val="5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align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bgAccFollowNode1">
    <dgm:fillClrLst meth="repeat">
      <a:schemeClr val="accent3">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55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B99C19E-F71F-4EE2-8EA2-EF844EF66974}" type="doc">
      <dgm:prSet loTypeId="urn:microsoft.com/office/officeart/2008/layout/VerticalCurvedList" loCatId="list" qsTypeId="urn:microsoft.com/office/officeart/2005/8/quickstyle/simple1" qsCatId="simple" csTypeId="urn:microsoft.com/office/officeart/2005/8/colors/accent0_1" csCatId="mainScheme" phldr="1"/>
      <dgm:spPr/>
      <dgm:t>
        <a:bodyPr/>
        <a:lstStyle/>
        <a:p>
          <a:endParaRPr lang="en-US"/>
        </a:p>
      </dgm:t>
    </dgm:pt>
    <dgm:pt modelId="{D165AC85-C417-4B3C-867D-35A1E7596591}">
      <dgm:prSet/>
      <dgm:spPr/>
      <dgm:t>
        <a:bodyPr/>
        <a:lstStyle/>
        <a:p>
          <a:pPr rtl="0"/>
          <a:r>
            <a:rPr lang="en-GB" dirty="0"/>
            <a:t>It is a top-down, control leadership approach.</a:t>
          </a:r>
          <a:endParaRPr lang="en-US" dirty="0"/>
        </a:p>
      </dgm:t>
    </dgm:pt>
    <dgm:pt modelId="{A84F934C-9579-4E03-A48C-B435B71AF08F}" type="parTrans" cxnId="{4248D957-6E1B-49E2-9B90-30D6FAEC9F5E}">
      <dgm:prSet/>
      <dgm:spPr/>
      <dgm:t>
        <a:bodyPr/>
        <a:lstStyle/>
        <a:p>
          <a:endParaRPr lang="en-US"/>
        </a:p>
      </dgm:t>
    </dgm:pt>
    <dgm:pt modelId="{FAFD0E61-0710-44F9-8BE2-4F37462B31D1}" type="sibTrans" cxnId="{4248D957-6E1B-49E2-9B90-30D6FAEC9F5E}">
      <dgm:prSet/>
      <dgm:spPr/>
      <dgm:t>
        <a:bodyPr/>
        <a:lstStyle/>
        <a:p>
          <a:endParaRPr lang="en-US"/>
        </a:p>
      </dgm:t>
    </dgm:pt>
    <dgm:pt modelId="{AB44CA7A-F16B-4C5C-8D8E-083D7521EDC9}">
      <dgm:prSet/>
      <dgm:spPr/>
      <dgm:t>
        <a:bodyPr/>
        <a:lstStyle/>
        <a:p>
          <a:pPr rtl="0"/>
          <a:r>
            <a:rPr lang="en-GB" dirty="0"/>
            <a:t>Autocratic leadership:  a leader makes decisions without involving the subordinates.</a:t>
          </a:r>
          <a:endParaRPr lang="en-US" dirty="0"/>
        </a:p>
      </dgm:t>
    </dgm:pt>
    <dgm:pt modelId="{637189DE-CB8D-4F15-B206-7E72FFB73FC3}" type="parTrans" cxnId="{E0506BE4-1097-49A8-8067-5E2CEC4105FC}">
      <dgm:prSet/>
      <dgm:spPr/>
      <dgm:t>
        <a:bodyPr/>
        <a:lstStyle/>
        <a:p>
          <a:endParaRPr lang="en-US"/>
        </a:p>
      </dgm:t>
    </dgm:pt>
    <dgm:pt modelId="{AFA5D15A-7F6A-4A81-A178-D0D7363C1650}" type="sibTrans" cxnId="{E0506BE4-1097-49A8-8067-5E2CEC4105FC}">
      <dgm:prSet/>
      <dgm:spPr/>
      <dgm:t>
        <a:bodyPr/>
        <a:lstStyle/>
        <a:p>
          <a:endParaRPr lang="en-US"/>
        </a:p>
      </dgm:t>
    </dgm:pt>
    <dgm:pt modelId="{585883C6-933A-4FBC-94DE-EA1F8DCF9ADE}">
      <dgm:prSet/>
      <dgm:spPr/>
      <dgm:t>
        <a:bodyPr/>
        <a:lstStyle/>
        <a:p>
          <a:pPr rtl="0"/>
          <a:r>
            <a:rPr lang="en-GB" dirty="0"/>
            <a:t>Theory X: Employees are naturally lazy and don’t like to work.</a:t>
          </a:r>
          <a:endParaRPr lang="en-US" dirty="0"/>
        </a:p>
      </dgm:t>
    </dgm:pt>
    <dgm:pt modelId="{DCF7B36A-FABD-4BCD-A210-6C73BCFE5326}" type="parTrans" cxnId="{FB843E3C-00EB-40F4-8CBE-F4128C5E4DE3}">
      <dgm:prSet/>
      <dgm:spPr/>
      <dgm:t>
        <a:bodyPr/>
        <a:lstStyle/>
        <a:p>
          <a:endParaRPr lang="en-US"/>
        </a:p>
      </dgm:t>
    </dgm:pt>
    <dgm:pt modelId="{2908816B-044E-46D8-91F9-F672A8A46740}" type="sibTrans" cxnId="{FB843E3C-00EB-40F4-8CBE-F4128C5E4DE3}">
      <dgm:prSet/>
      <dgm:spPr/>
      <dgm:t>
        <a:bodyPr/>
        <a:lstStyle/>
        <a:p>
          <a:endParaRPr lang="en-US"/>
        </a:p>
      </dgm:t>
    </dgm:pt>
    <dgm:pt modelId="{5C1B8C8A-DBE5-4868-8468-8F2E41556D77}">
      <dgm:prSet/>
      <dgm:spPr/>
      <dgm:t>
        <a:bodyPr/>
        <a:lstStyle/>
        <a:p>
          <a:pPr rtl="0"/>
          <a:r>
            <a:rPr lang="en-GB" dirty="0"/>
            <a:t>They must be controlled, threatened, or forced to work.</a:t>
          </a:r>
          <a:endParaRPr lang="en-US" dirty="0"/>
        </a:p>
      </dgm:t>
    </dgm:pt>
    <dgm:pt modelId="{DD7B0AD1-A425-4EF4-B9EA-46909567E484}" type="parTrans" cxnId="{D9E41DC5-5946-4822-A220-8BFBB1EDDDBB}">
      <dgm:prSet/>
      <dgm:spPr/>
      <dgm:t>
        <a:bodyPr/>
        <a:lstStyle/>
        <a:p>
          <a:endParaRPr lang="en-US"/>
        </a:p>
      </dgm:t>
    </dgm:pt>
    <dgm:pt modelId="{6F02A089-72CB-47A4-8D15-4C2A7C8136E1}" type="sibTrans" cxnId="{D9E41DC5-5946-4822-A220-8BFBB1EDDDBB}">
      <dgm:prSet/>
      <dgm:spPr/>
      <dgm:t>
        <a:bodyPr/>
        <a:lstStyle/>
        <a:p>
          <a:endParaRPr lang="en-US"/>
        </a:p>
      </dgm:t>
    </dgm:pt>
    <dgm:pt modelId="{9351F031-9B65-4B18-9B2B-7026006824DB}">
      <dgm:prSet/>
      <dgm:spPr/>
      <dgm:t>
        <a:bodyPr/>
        <a:lstStyle/>
        <a:p>
          <a:pPr rtl="0"/>
          <a:r>
            <a:rPr lang="en-GB" dirty="0"/>
            <a:t>Fayol’s principles: The principles of authority and discipline emphasises a formal administrative approach.</a:t>
          </a:r>
          <a:endParaRPr lang="en-US" dirty="0"/>
        </a:p>
      </dgm:t>
    </dgm:pt>
    <dgm:pt modelId="{F762947F-05EE-48EF-9F8E-CE5848950FE4}" type="parTrans" cxnId="{6ED2F3F3-5D19-42CC-8948-D114DA8FE692}">
      <dgm:prSet/>
      <dgm:spPr/>
      <dgm:t>
        <a:bodyPr/>
        <a:lstStyle/>
        <a:p>
          <a:endParaRPr lang="en-US"/>
        </a:p>
      </dgm:t>
    </dgm:pt>
    <dgm:pt modelId="{A40F59DE-6A10-4D2B-BE41-BB753AA0D168}" type="sibTrans" cxnId="{6ED2F3F3-5D19-42CC-8948-D114DA8FE692}">
      <dgm:prSet/>
      <dgm:spPr/>
      <dgm:t>
        <a:bodyPr/>
        <a:lstStyle/>
        <a:p>
          <a:endParaRPr lang="en-US"/>
        </a:p>
      </dgm:t>
    </dgm:pt>
    <dgm:pt modelId="{A0D6DF3C-1638-488F-B2F7-95994383E411}">
      <dgm:prSet/>
      <dgm:spPr/>
      <dgm:t>
        <a:bodyPr/>
        <a:lstStyle/>
        <a:p>
          <a:pPr rtl="0"/>
          <a:r>
            <a:rPr lang="en-GB" dirty="0"/>
            <a:t>Enables rapid decision-making.</a:t>
          </a:r>
          <a:endParaRPr lang="en-US" dirty="0"/>
        </a:p>
      </dgm:t>
    </dgm:pt>
    <dgm:pt modelId="{A9F6E76A-CAC6-4AEF-9330-5705C2A676DA}" type="parTrans" cxnId="{AA3C46BD-FDD6-48C9-A201-B20F35688CAB}">
      <dgm:prSet/>
      <dgm:spPr/>
      <dgm:t>
        <a:bodyPr/>
        <a:lstStyle/>
        <a:p>
          <a:endParaRPr lang="en-US"/>
        </a:p>
      </dgm:t>
    </dgm:pt>
    <dgm:pt modelId="{A650ADEA-A73D-4D48-9E10-ED1FBAD8A86C}" type="sibTrans" cxnId="{AA3C46BD-FDD6-48C9-A201-B20F35688CAB}">
      <dgm:prSet/>
      <dgm:spPr/>
      <dgm:t>
        <a:bodyPr/>
        <a:lstStyle/>
        <a:p>
          <a:endParaRPr lang="en-US"/>
        </a:p>
      </dgm:t>
    </dgm:pt>
    <dgm:pt modelId="{F4A367D9-5042-425A-A2AF-35177D1B0FA3}">
      <dgm:prSet/>
      <dgm:spPr/>
      <dgm:t>
        <a:bodyPr/>
        <a:lstStyle/>
        <a:p>
          <a:pPr rtl="0"/>
          <a:r>
            <a:rPr lang="en-GB" dirty="0"/>
            <a:t>But it destroys the spirit of innovation and creativity in the company.</a:t>
          </a:r>
          <a:endParaRPr lang="en-US" dirty="0"/>
        </a:p>
      </dgm:t>
    </dgm:pt>
    <dgm:pt modelId="{7ACE881C-BFFC-4F7C-A845-F8A87C08B479}" type="parTrans" cxnId="{FAD6EFCF-5C6E-46A5-9853-834278A9226D}">
      <dgm:prSet/>
      <dgm:spPr/>
      <dgm:t>
        <a:bodyPr/>
        <a:lstStyle/>
        <a:p>
          <a:endParaRPr lang="en-US"/>
        </a:p>
      </dgm:t>
    </dgm:pt>
    <dgm:pt modelId="{B2F79B4E-F25B-48F4-B3F6-5ED051D951FB}" type="sibTrans" cxnId="{FAD6EFCF-5C6E-46A5-9853-834278A9226D}">
      <dgm:prSet/>
      <dgm:spPr/>
      <dgm:t>
        <a:bodyPr/>
        <a:lstStyle/>
        <a:p>
          <a:endParaRPr lang="en-US"/>
        </a:p>
      </dgm:t>
    </dgm:pt>
    <dgm:pt modelId="{80B2F161-6E68-41B2-BC8B-541B94FF8AD6}" type="pres">
      <dgm:prSet presAssocID="{3B99C19E-F71F-4EE2-8EA2-EF844EF66974}" presName="Name0" presStyleCnt="0">
        <dgm:presLayoutVars>
          <dgm:chMax val="7"/>
          <dgm:chPref val="7"/>
          <dgm:dir/>
        </dgm:presLayoutVars>
      </dgm:prSet>
      <dgm:spPr/>
    </dgm:pt>
    <dgm:pt modelId="{C9CD2AB7-634C-46C3-A333-40CA706FD572}" type="pres">
      <dgm:prSet presAssocID="{3B99C19E-F71F-4EE2-8EA2-EF844EF66974}" presName="Name1" presStyleCnt="0"/>
      <dgm:spPr/>
    </dgm:pt>
    <dgm:pt modelId="{1613BB99-969B-4054-8AD3-2C04AB3C7171}" type="pres">
      <dgm:prSet presAssocID="{3B99C19E-F71F-4EE2-8EA2-EF844EF66974}" presName="cycle" presStyleCnt="0"/>
      <dgm:spPr/>
    </dgm:pt>
    <dgm:pt modelId="{E10866DE-3E21-4476-9A3B-F564032E7EA9}" type="pres">
      <dgm:prSet presAssocID="{3B99C19E-F71F-4EE2-8EA2-EF844EF66974}" presName="srcNode" presStyleLbl="node1" presStyleIdx="0" presStyleCnt="7"/>
      <dgm:spPr/>
    </dgm:pt>
    <dgm:pt modelId="{1768C378-301B-4D69-AB0E-98278A1AFE1E}" type="pres">
      <dgm:prSet presAssocID="{3B99C19E-F71F-4EE2-8EA2-EF844EF66974}" presName="conn" presStyleLbl="parChTrans1D2" presStyleIdx="0" presStyleCnt="1"/>
      <dgm:spPr/>
    </dgm:pt>
    <dgm:pt modelId="{6D6C1690-97F4-4B74-9CEB-6265114F9054}" type="pres">
      <dgm:prSet presAssocID="{3B99C19E-F71F-4EE2-8EA2-EF844EF66974}" presName="extraNode" presStyleLbl="node1" presStyleIdx="0" presStyleCnt="7"/>
      <dgm:spPr/>
    </dgm:pt>
    <dgm:pt modelId="{2A6B64B7-4583-4359-B94C-570C34FCE518}" type="pres">
      <dgm:prSet presAssocID="{3B99C19E-F71F-4EE2-8EA2-EF844EF66974}" presName="dstNode" presStyleLbl="node1" presStyleIdx="0" presStyleCnt="7"/>
      <dgm:spPr/>
    </dgm:pt>
    <dgm:pt modelId="{88657523-DA91-407F-8588-0D7C13CE40D3}" type="pres">
      <dgm:prSet presAssocID="{D165AC85-C417-4B3C-867D-35A1E7596591}" presName="text_1" presStyleLbl="node1" presStyleIdx="0" presStyleCnt="7">
        <dgm:presLayoutVars>
          <dgm:bulletEnabled val="1"/>
        </dgm:presLayoutVars>
      </dgm:prSet>
      <dgm:spPr/>
    </dgm:pt>
    <dgm:pt modelId="{02821058-6197-473E-9C03-AA4DBB2D98F8}" type="pres">
      <dgm:prSet presAssocID="{D165AC85-C417-4B3C-867D-35A1E7596591}" presName="accent_1" presStyleCnt="0"/>
      <dgm:spPr/>
    </dgm:pt>
    <dgm:pt modelId="{EBB95C49-4333-4CD1-ACE2-598E4384F5A4}" type="pres">
      <dgm:prSet presAssocID="{D165AC85-C417-4B3C-867D-35A1E7596591}" presName="accentRepeatNode" presStyleLbl="solidFgAcc1" presStyleIdx="0" presStyleCnt="7"/>
      <dgm:spPr/>
    </dgm:pt>
    <dgm:pt modelId="{CA46E2D6-276E-4757-9EC3-820FC7114BC7}" type="pres">
      <dgm:prSet presAssocID="{AB44CA7A-F16B-4C5C-8D8E-083D7521EDC9}" presName="text_2" presStyleLbl="node1" presStyleIdx="1" presStyleCnt="7">
        <dgm:presLayoutVars>
          <dgm:bulletEnabled val="1"/>
        </dgm:presLayoutVars>
      </dgm:prSet>
      <dgm:spPr/>
    </dgm:pt>
    <dgm:pt modelId="{251112CB-2F49-4D98-8BF2-A99619703D07}" type="pres">
      <dgm:prSet presAssocID="{AB44CA7A-F16B-4C5C-8D8E-083D7521EDC9}" presName="accent_2" presStyleCnt="0"/>
      <dgm:spPr/>
    </dgm:pt>
    <dgm:pt modelId="{FD1A932B-5F87-4ECA-8B1B-E7AFD092143A}" type="pres">
      <dgm:prSet presAssocID="{AB44CA7A-F16B-4C5C-8D8E-083D7521EDC9}" presName="accentRepeatNode" presStyleLbl="solidFgAcc1" presStyleIdx="1" presStyleCnt="7"/>
      <dgm:spPr/>
    </dgm:pt>
    <dgm:pt modelId="{D8BA2295-BECF-4CD6-A341-6FD49B8EDE50}" type="pres">
      <dgm:prSet presAssocID="{585883C6-933A-4FBC-94DE-EA1F8DCF9ADE}" presName="text_3" presStyleLbl="node1" presStyleIdx="2" presStyleCnt="7">
        <dgm:presLayoutVars>
          <dgm:bulletEnabled val="1"/>
        </dgm:presLayoutVars>
      </dgm:prSet>
      <dgm:spPr/>
    </dgm:pt>
    <dgm:pt modelId="{FDB6F23F-06B9-44C5-A031-4A1D383149F7}" type="pres">
      <dgm:prSet presAssocID="{585883C6-933A-4FBC-94DE-EA1F8DCF9ADE}" presName="accent_3" presStyleCnt="0"/>
      <dgm:spPr/>
    </dgm:pt>
    <dgm:pt modelId="{85515DC6-4B58-45C4-9F79-99CDD4DE1B55}" type="pres">
      <dgm:prSet presAssocID="{585883C6-933A-4FBC-94DE-EA1F8DCF9ADE}" presName="accentRepeatNode" presStyleLbl="solidFgAcc1" presStyleIdx="2" presStyleCnt="7"/>
      <dgm:spPr/>
    </dgm:pt>
    <dgm:pt modelId="{0510252B-CCF4-47D2-9F92-B03BF7A833B7}" type="pres">
      <dgm:prSet presAssocID="{5C1B8C8A-DBE5-4868-8468-8F2E41556D77}" presName="text_4" presStyleLbl="node1" presStyleIdx="3" presStyleCnt="7">
        <dgm:presLayoutVars>
          <dgm:bulletEnabled val="1"/>
        </dgm:presLayoutVars>
      </dgm:prSet>
      <dgm:spPr/>
    </dgm:pt>
    <dgm:pt modelId="{4B046E60-3C09-4780-9034-5444F4301424}" type="pres">
      <dgm:prSet presAssocID="{5C1B8C8A-DBE5-4868-8468-8F2E41556D77}" presName="accent_4" presStyleCnt="0"/>
      <dgm:spPr/>
    </dgm:pt>
    <dgm:pt modelId="{AB3A0C86-65E7-42F4-849A-8F5BA39E0F53}" type="pres">
      <dgm:prSet presAssocID="{5C1B8C8A-DBE5-4868-8468-8F2E41556D77}" presName="accentRepeatNode" presStyleLbl="solidFgAcc1" presStyleIdx="3" presStyleCnt="7"/>
      <dgm:spPr/>
    </dgm:pt>
    <dgm:pt modelId="{9C5E2BEC-8292-49D4-9268-6B133BEBF59D}" type="pres">
      <dgm:prSet presAssocID="{9351F031-9B65-4B18-9B2B-7026006824DB}" presName="text_5" presStyleLbl="node1" presStyleIdx="4" presStyleCnt="7">
        <dgm:presLayoutVars>
          <dgm:bulletEnabled val="1"/>
        </dgm:presLayoutVars>
      </dgm:prSet>
      <dgm:spPr/>
    </dgm:pt>
    <dgm:pt modelId="{8DDB32DB-8C8E-4D55-A882-AE3FD35291EF}" type="pres">
      <dgm:prSet presAssocID="{9351F031-9B65-4B18-9B2B-7026006824DB}" presName="accent_5" presStyleCnt="0"/>
      <dgm:spPr/>
    </dgm:pt>
    <dgm:pt modelId="{2BFC7A57-B9C8-4265-A732-FB7C475868A5}" type="pres">
      <dgm:prSet presAssocID="{9351F031-9B65-4B18-9B2B-7026006824DB}" presName="accentRepeatNode" presStyleLbl="solidFgAcc1" presStyleIdx="4" presStyleCnt="7"/>
      <dgm:spPr/>
    </dgm:pt>
    <dgm:pt modelId="{DD40BE12-1F06-451A-9DFD-8956EAEE2E48}" type="pres">
      <dgm:prSet presAssocID="{A0D6DF3C-1638-488F-B2F7-95994383E411}" presName="text_6" presStyleLbl="node1" presStyleIdx="5" presStyleCnt="7">
        <dgm:presLayoutVars>
          <dgm:bulletEnabled val="1"/>
        </dgm:presLayoutVars>
      </dgm:prSet>
      <dgm:spPr/>
    </dgm:pt>
    <dgm:pt modelId="{70729E44-8942-4B46-A027-172E8796E651}" type="pres">
      <dgm:prSet presAssocID="{A0D6DF3C-1638-488F-B2F7-95994383E411}" presName="accent_6" presStyleCnt="0"/>
      <dgm:spPr/>
    </dgm:pt>
    <dgm:pt modelId="{96DDB317-DD4A-4494-BD7B-9915C8DB569E}" type="pres">
      <dgm:prSet presAssocID="{A0D6DF3C-1638-488F-B2F7-95994383E411}" presName="accentRepeatNode" presStyleLbl="solidFgAcc1" presStyleIdx="5" presStyleCnt="7"/>
      <dgm:spPr/>
    </dgm:pt>
    <dgm:pt modelId="{53022F96-001E-4B6B-929B-2CC20D579DAC}" type="pres">
      <dgm:prSet presAssocID="{F4A367D9-5042-425A-A2AF-35177D1B0FA3}" presName="text_7" presStyleLbl="node1" presStyleIdx="6" presStyleCnt="7">
        <dgm:presLayoutVars>
          <dgm:bulletEnabled val="1"/>
        </dgm:presLayoutVars>
      </dgm:prSet>
      <dgm:spPr/>
    </dgm:pt>
    <dgm:pt modelId="{AE08E368-3641-487B-809E-14487034B4F1}" type="pres">
      <dgm:prSet presAssocID="{F4A367D9-5042-425A-A2AF-35177D1B0FA3}" presName="accent_7" presStyleCnt="0"/>
      <dgm:spPr/>
    </dgm:pt>
    <dgm:pt modelId="{29F90FB0-1240-4593-B94B-FF567B6EB3DD}" type="pres">
      <dgm:prSet presAssocID="{F4A367D9-5042-425A-A2AF-35177D1B0FA3}" presName="accentRepeatNode" presStyleLbl="solidFgAcc1" presStyleIdx="6" presStyleCnt="7"/>
      <dgm:spPr/>
    </dgm:pt>
  </dgm:ptLst>
  <dgm:cxnLst>
    <dgm:cxn modelId="{35F85003-01B2-415E-B3C1-AE810AD285B8}" type="presOf" srcId="{A0D6DF3C-1638-488F-B2F7-95994383E411}" destId="{DD40BE12-1F06-451A-9DFD-8956EAEE2E48}" srcOrd="0" destOrd="0" presId="urn:microsoft.com/office/officeart/2008/layout/VerticalCurvedList"/>
    <dgm:cxn modelId="{4A6A9D28-46DF-4460-83BA-99C6E7655702}" type="presOf" srcId="{3B99C19E-F71F-4EE2-8EA2-EF844EF66974}" destId="{80B2F161-6E68-41B2-BC8B-541B94FF8AD6}" srcOrd="0" destOrd="0" presId="urn:microsoft.com/office/officeart/2008/layout/VerticalCurvedList"/>
    <dgm:cxn modelId="{44DE6E2E-632E-4A31-8121-675A23F303C6}" type="presOf" srcId="{D165AC85-C417-4B3C-867D-35A1E7596591}" destId="{88657523-DA91-407F-8588-0D7C13CE40D3}" srcOrd="0" destOrd="0" presId="urn:microsoft.com/office/officeart/2008/layout/VerticalCurvedList"/>
    <dgm:cxn modelId="{AA63BC33-09A1-4FC2-86AF-6B103D043DC1}" type="presOf" srcId="{585883C6-933A-4FBC-94DE-EA1F8DCF9ADE}" destId="{D8BA2295-BECF-4CD6-A341-6FD49B8EDE50}" srcOrd="0" destOrd="0" presId="urn:microsoft.com/office/officeart/2008/layout/VerticalCurvedList"/>
    <dgm:cxn modelId="{FB843E3C-00EB-40F4-8CBE-F4128C5E4DE3}" srcId="{3B99C19E-F71F-4EE2-8EA2-EF844EF66974}" destId="{585883C6-933A-4FBC-94DE-EA1F8DCF9ADE}" srcOrd="2" destOrd="0" parTransId="{DCF7B36A-FABD-4BCD-A210-6C73BCFE5326}" sibTransId="{2908816B-044E-46D8-91F9-F672A8A46740}"/>
    <dgm:cxn modelId="{E3C2114A-F010-4F92-BFE6-6D6971FAF425}" type="presOf" srcId="{F4A367D9-5042-425A-A2AF-35177D1B0FA3}" destId="{53022F96-001E-4B6B-929B-2CC20D579DAC}" srcOrd="0" destOrd="0" presId="urn:microsoft.com/office/officeart/2008/layout/VerticalCurvedList"/>
    <dgm:cxn modelId="{8273C66F-E66E-457C-9C8A-A509320499EC}" type="presOf" srcId="{FAFD0E61-0710-44F9-8BE2-4F37462B31D1}" destId="{1768C378-301B-4D69-AB0E-98278A1AFE1E}" srcOrd="0" destOrd="0" presId="urn:microsoft.com/office/officeart/2008/layout/VerticalCurvedList"/>
    <dgm:cxn modelId="{74B5CB50-72A8-4B94-A428-B5BC5729A475}" type="presOf" srcId="{5C1B8C8A-DBE5-4868-8468-8F2E41556D77}" destId="{0510252B-CCF4-47D2-9F92-B03BF7A833B7}" srcOrd="0" destOrd="0" presId="urn:microsoft.com/office/officeart/2008/layout/VerticalCurvedList"/>
    <dgm:cxn modelId="{F1EEBE75-AFD4-4FC2-8107-6C7C814E6CB7}" type="presOf" srcId="{9351F031-9B65-4B18-9B2B-7026006824DB}" destId="{9C5E2BEC-8292-49D4-9268-6B133BEBF59D}" srcOrd="0" destOrd="0" presId="urn:microsoft.com/office/officeart/2008/layout/VerticalCurvedList"/>
    <dgm:cxn modelId="{4248D957-6E1B-49E2-9B90-30D6FAEC9F5E}" srcId="{3B99C19E-F71F-4EE2-8EA2-EF844EF66974}" destId="{D165AC85-C417-4B3C-867D-35A1E7596591}" srcOrd="0" destOrd="0" parTransId="{A84F934C-9579-4E03-A48C-B435B71AF08F}" sibTransId="{FAFD0E61-0710-44F9-8BE2-4F37462B31D1}"/>
    <dgm:cxn modelId="{AA3C46BD-FDD6-48C9-A201-B20F35688CAB}" srcId="{3B99C19E-F71F-4EE2-8EA2-EF844EF66974}" destId="{A0D6DF3C-1638-488F-B2F7-95994383E411}" srcOrd="5" destOrd="0" parTransId="{A9F6E76A-CAC6-4AEF-9330-5705C2A676DA}" sibTransId="{A650ADEA-A73D-4D48-9E10-ED1FBAD8A86C}"/>
    <dgm:cxn modelId="{D699B4C4-29E7-4BDC-9092-F7A6F9222376}" type="presOf" srcId="{AB44CA7A-F16B-4C5C-8D8E-083D7521EDC9}" destId="{CA46E2D6-276E-4757-9EC3-820FC7114BC7}" srcOrd="0" destOrd="0" presId="urn:microsoft.com/office/officeart/2008/layout/VerticalCurvedList"/>
    <dgm:cxn modelId="{D9E41DC5-5946-4822-A220-8BFBB1EDDDBB}" srcId="{3B99C19E-F71F-4EE2-8EA2-EF844EF66974}" destId="{5C1B8C8A-DBE5-4868-8468-8F2E41556D77}" srcOrd="3" destOrd="0" parTransId="{DD7B0AD1-A425-4EF4-B9EA-46909567E484}" sibTransId="{6F02A089-72CB-47A4-8D15-4C2A7C8136E1}"/>
    <dgm:cxn modelId="{FAD6EFCF-5C6E-46A5-9853-834278A9226D}" srcId="{3B99C19E-F71F-4EE2-8EA2-EF844EF66974}" destId="{F4A367D9-5042-425A-A2AF-35177D1B0FA3}" srcOrd="6" destOrd="0" parTransId="{7ACE881C-BFFC-4F7C-A845-F8A87C08B479}" sibTransId="{B2F79B4E-F25B-48F4-B3F6-5ED051D951FB}"/>
    <dgm:cxn modelId="{E0506BE4-1097-49A8-8067-5E2CEC4105FC}" srcId="{3B99C19E-F71F-4EE2-8EA2-EF844EF66974}" destId="{AB44CA7A-F16B-4C5C-8D8E-083D7521EDC9}" srcOrd="1" destOrd="0" parTransId="{637189DE-CB8D-4F15-B206-7E72FFB73FC3}" sibTransId="{AFA5D15A-7F6A-4A81-A178-D0D7363C1650}"/>
    <dgm:cxn modelId="{6ED2F3F3-5D19-42CC-8948-D114DA8FE692}" srcId="{3B99C19E-F71F-4EE2-8EA2-EF844EF66974}" destId="{9351F031-9B65-4B18-9B2B-7026006824DB}" srcOrd="4" destOrd="0" parTransId="{F762947F-05EE-48EF-9F8E-CE5848950FE4}" sibTransId="{A40F59DE-6A10-4D2B-BE41-BB753AA0D168}"/>
    <dgm:cxn modelId="{DC03D532-5CAF-48AD-9E3B-35E3F9FF2029}" type="presParOf" srcId="{80B2F161-6E68-41B2-BC8B-541B94FF8AD6}" destId="{C9CD2AB7-634C-46C3-A333-40CA706FD572}" srcOrd="0" destOrd="0" presId="urn:microsoft.com/office/officeart/2008/layout/VerticalCurvedList"/>
    <dgm:cxn modelId="{544A1E9E-FDF2-4ACE-996E-1F7BA36279E5}" type="presParOf" srcId="{C9CD2AB7-634C-46C3-A333-40CA706FD572}" destId="{1613BB99-969B-4054-8AD3-2C04AB3C7171}" srcOrd="0" destOrd="0" presId="urn:microsoft.com/office/officeart/2008/layout/VerticalCurvedList"/>
    <dgm:cxn modelId="{4ABFA3C1-83B2-4B38-9757-362A04243CCA}" type="presParOf" srcId="{1613BB99-969B-4054-8AD3-2C04AB3C7171}" destId="{E10866DE-3E21-4476-9A3B-F564032E7EA9}" srcOrd="0" destOrd="0" presId="urn:microsoft.com/office/officeart/2008/layout/VerticalCurvedList"/>
    <dgm:cxn modelId="{10371A60-F961-4C5F-B0F0-88A4606AD9DF}" type="presParOf" srcId="{1613BB99-969B-4054-8AD3-2C04AB3C7171}" destId="{1768C378-301B-4D69-AB0E-98278A1AFE1E}" srcOrd="1" destOrd="0" presId="urn:microsoft.com/office/officeart/2008/layout/VerticalCurvedList"/>
    <dgm:cxn modelId="{ADEF44CE-746F-4754-9DB7-06142C861997}" type="presParOf" srcId="{1613BB99-969B-4054-8AD3-2C04AB3C7171}" destId="{6D6C1690-97F4-4B74-9CEB-6265114F9054}" srcOrd="2" destOrd="0" presId="urn:microsoft.com/office/officeart/2008/layout/VerticalCurvedList"/>
    <dgm:cxn modelId="{1479E338-4EEC-435C-85AF-AD3DFABCF1D2}" type="presParOf" srcId="{1613BB99-969B-4054-8AD3-2C04AB3C7171}" destId="{2A6B64B7-4583-4359-B94C-570C34FCE518}" srcOrd="3" destOrd="0" presId="urn:microsoft.com/office/officeart/2008/layout/VerticalCurvedList"/>
    <dgm:cxn modelId="{60FE0B6B-02EA-4179-8345-8EA174F5B2E5}" type="presParOf" srcId="{C9CD2AB7-634C-46C3-A333-40CA706FD572}" destId="{88657523-DA91-407F-8588-0D7C13CE40D3}" srcOrd="1" destOrd="0" presId="urn:microsoft.com/office/officeart/2008/layout/VerticalCurvedList"/>
    <dgm:cxn modelId="{C6609504-4B52-44C8-864B-E493E2299F0C}" type="presParOf" srcId="{C9CD2AB7-634C-46C3-A333-40CA706FD572}" destId="{02821058-6197-473E-9C03-AA4DBB2D98F8}" srcOrd="2" destOrd="0" presId="urn:microsoft.com/office/officeart/2008/layout/VerticalCurvedList"/>
    <dgm:cxn modelId="{AD94A87C-0F8C-450F-9AD4-EA13A0378D26}" type="presParOf" srcId="{02821058-6197-473E-9C03-AA4DBB2D98F8}" destId="{EBB95C49-4333-4CD1-ACE2-598E4384F5A4}" srcOrd="0" destOrd="0" presId="urn:microsoft.com/office/officeart/2008/layout/VerticalCurvedList"/>
    <dgm:cxn modelId="{97C6630C-E202-4C14-A5DD-61692CF51F96}" type="presParOf" srcId="{C9CD2AB7-634C-46C3-A333-40CA706FD572}" destId="{CA46E2D6-276E-4757-9EC3-820FC7114BC7}" srcOrd="3" destOrd="0" presId="urn:microsoft.com/office/officeart/2008/layout/VerticalCurvedList"/>
    <dgm:cxn modelId="{B1B318C7-BE27-4FCD-97F8-F55780F3E722}" type="presParOf" srcId="{C9CD2AB7-634C-46C3-A333-40CA706FD572}" destId="{251112CB-2F49-4D98-8BF2-A99619703D07}" srcOrd="4" destOrd="0" presId="urn:microsoft.com/office/officeart/2008/layout/VerticalCurvedList"/>
    <dgm:cxn modelId="{4B3404A2-B69E-43F8-8FD3-FC51E3D5534D}" type="presParOf" srcId="{251112CB-2F49-4D98-8BF2-A99619703D07}" destId="{FD1A932B-5F87-4ECA-8B1B-E7AFD092143A}" srcOrd="0" destOrd="0" presId="urn:microsoft.com/office/officeart/2008/layout/VerticalCurvedList"/>
    <dgm:cxn modelId="{434A51DD-DBDE-4422-BF2F-21B591D3406C}" type="presParOf" srcId="{C9CD2AB7-634C-46C3-A333-40CA706FD572}" destId="{D8BA2295-BECF-4CD6-A341-6FD49B8EDE50}" srcOrd="5" destOrd="0" presId="urn:microsoft.com/office/officeart/2008/layout/VerticalCurvedList"/>
    <dgm:cxn modelId="{251B2BC8-6961-4D1B-AE4A-4F3BE2D914DA}" type="presParOf" srcId="{C9CD2AB7-634C-46C3-A333-40CA706FD572}" destId="{FDB6F23F-06B9-44C5-A031-4A1D383149F7}" srcOrd="6" destOrd="0" presId="urn:microsoft.com/office/officeart/2008/layout/VerticalCurvedList"/>
    <dgm:cxn modelId="{8A817EFB-8FDB-4617-8465-DC7C20C495EF}" type="presParOf" srcId="{FDB6F23F-06B9-44C5-A031-4A1D383149F7}" destId="{85515DC6-4B58-45C4-9F79-99CDD4DE1B55}" srcOrd="0" destOrd="0" presId="urn:microsoft.com/office/officeart/2008/layout/VerticalCurvedList"/>
    <dgm:cxn modelId="{EA8A5E04-1988-4501-8119-0F888A08DF97}" type="presParOf" srcId="{C9CD2AB7-634C-46C3-A333-40CA706FD572}" destId="{0510252B-CCF4-47D2-9F92-B03BF7A833B7}" srcOrd="7" destOrd="0" presId="urn:microsoft.com/office/officeart/2008/layout/VerticalCurvedList"/>
    <dgm:cxn modelId="{BBD5369A-E73E-4EA9-8E6D-E8D737A74692}" type="presParOf" srcId="{C9CD2AB7-634C-46C3-A333-40CA706FD572}" destId="{4B046E60-3C09-4780-9034-5444F4301424}" srcOrd="8" destOrd="0" presId="urn:microsoft.com/office/officeart/2008/layout/VerticalCurvedList"/>
    <dgm:cxn modelId="{F15A571E-33E4-45ED-857C-BC35D3C15FA6}" type="presParOf" srcId="{4B046E60-3C09-4780-9034-5444F4301424}" destId="{AB3A0C86-65E7-42F4-849A-8F5BA39E0F53}" srcOrd="0" destOrd="0" presId="urn:microsoft.com/office/officeart/2008/layout/VerticalCurvedList"/>
    <dgm:cxn modelId="{DF37A1EB-3FB5-46CD-89AD-F8CE73C6CD78}" type="presParOf" srcId="{C9CD2AB7-634C-46C3-A333-40CA706FD572}" destId="{9C5E2BEC-8292-49D4-9268-6B133BEBF59D}" srcOrd="9" destOrd="0" presId="urn:microsoft.com/office/officeart/2008/layout/VerticalCurvedList"/>
    <dgm:cxn modelId="{3B47C398-C2E5-4F90-8725-569D3257C134}" type="presParOf" srcId="{C9CD2AB7-634C-46C3-A333-40CA706FD572}" destId="{8DDB32DB-8C8E-4D55-A882-AE3FD35291EF}" srcOrd="10" destOrd="0" presId="urn:microsoft.com/office/officeart/2008/layout/VerticalCurvedList"/>
    <dgm:cxn modelId="{D93DFFFE-EB90-4AA1-89A4-29C05B2A214E}" type="presParOf" srcId="{8DDB32DB-8C8E-4D55-A882-AE3FD35291EF}" destId="{2BFC7A57-B9C8-4265-A732-FB7C475868A5}" srcOrd="0" destOrd="0" presId="urn:microsoft.com/office/officeart/2008/layout/VerticalCurvedList"/>
    <dgm:cxn modelId="{491D27C9-FDE2-4729-AEF2-0C587A48724D}" type="presParOf" srcId="{C9CD2AB7-634C-46C3-A333-40CA706FD572}" destId="{DD40BE12-1F06-451A-9DFD-8956EAEE2E48}" srcOrd="11" destOrd="0" presId="urn:microsoft.com/office/officeart/2008/layout/VerticalCurvedList"/>
    <dgm:cxn modelId="{7BE57B6A-A5B4-421A-8C31-7355AC212DBF}" type="presParOf" srcId="{C9CD2AB7-634C-46C3-A333-40CA706FD572}" destId="{70729E44-8942-4B46-A027-172E8796E651}" srcOrd="12" destOrd="0" presId="urn:microsoft.com/office/officeart/2008/layout/VerticalCurvedList"/>
    <dgm:cxn modelId="{8D266754-32E0-48DF-AA5A-9F92D62E6C9A}" type="presParOf" srcId="{70729E44-8942-4B46-A027-172E8796E651}" destId="{96DDB317-DD4A-4494-BD7B-9915C8DB569E}" srcOrd="0" destOrd="0" presId="urn:microsoft.com/office/officeart/2008/layout/VerticalCurvedList"/>
    <dgm:cxn modelId="{A2D77598-E120-4808-A5E0-F602B55E4F7A}" type="presParOf" srcId="{C9CD2AB7-634C-46C3-A333-40CA706FD572}" destId="{53022F96-001E-4B6B-929B-2CC20D579DAC}" srcOrd="13" destOrd="0" presId="urn:microsoft.com/office/officeart/2008/layout/VerticalCurvedList"/>
    <dgm:cxn modelId="{A1ADDEF9-7381-4244-85FC-E19B1DCD4A33}" type="presParOf" srcId="{C9CD2AB7-634C-46C3-A333-40CA706FD572}" destId="{AE08E368-3641-487B-809E-14487034B4F1}" srcOrd="14" destOrd="0" presId="urn:microsoft.com/office/officeart/2008/layout/VerticalCurvedList"/>
    <dgm:cxn modelId="{AE03ABB2-C314-42FD-BA74-CE1AE118E0E1}" type="presParOf" srcId="{AE08E368-3641-487B-809E-14487034B4F1}" destId="{29F90FB0-1240-4593-B94B-FF567B6EB3DD}" srcOrd="0" destOrd="0" presId="urn:microsoft.com/office/officeart/2008/layout/VerticalCurv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A646C1B-F3CB-40AA-920E-AB1725C88988}" type="doc">
      <dgm:prSet loTypeId="urn:microsoft.com/office/officeart/2005/8/layout/process4" loCatId="process" qsTypeId="urn:microsoft.com/office/officeart/2005/8/quickstyle/simple1" qsCatId="simple" csTypeId="urn:microsoft.com/office/officeart/2005/8/colors/accent0_3" csCatId="mainScheme" phldr="1"/>
      <dgm:spPr/>
      <dgm:t>
        <a:bodyPr/>
        <a:lstStyle/>
        <a:p>
          <a:endParaRPr lang="en-US"/>
        </a:p>
      </dgm:t>
    </dgm:pt>
    <dgm:pt modelId="{BF6E0B7C-3139-42C2-99EA-6E3840E528BD}">
      <dgm:prSet/>
      <dgm:spPr/>
      <dgm:t>
        <a:bodyPr/>
        <a:lstStyle/>
        <a:p>
          <a:pPr rtl="0"/>
          <a:r>
            <a:rPr lang="en-GB" dirty="0"/>
            <a:t>It is collaborative and empathetic leadership approaches.</a:t>
          </a:r>
          <a:endParaRPr lang="en-US" dirty="0"/>
        </a:p>
      </dgm:t>
    </dgm:pt>
    <dgm:pt modelId="{867DA43C-49F9-42C1-98C6-7B909B761C62}" type="parTrans" cxnId="{BB8414BD-289E-47A6-9F87-95A9885AB54E}">
      <dgm:prSet/>
      <dgm:spPr/>
      <dgm:t>
        <a:bodyPr/>
        <a:lstStyle/>
        <a:p>
          <a:endParaRPr lang="en-US"/>
        </a:p>
      </dgm:t>
    </dgm:pt>
    <dgm:pt modelId="{864F53B4-B92C-4083-AE13-D60804564544}" type="sibTrans" cxnId="{BB8414BD-289E-47A6-9F87-95A9885AB54E}">
      <dgm:prSet/>
      <dgm:spPr/>
      <dgm:t>
        <a:bodyPr/>
        <a:lstStyle/>
        <a:p>
          <a:endParaRPr lang="en-US"/>
        </a:p>
      </dgm:t>
    </dgm:pt>
    <dgm:pt modelId="{3738102E-CF61-42D9-88E0-59C131A891F3}">
      <dgm:prSet/>
      <dgm:spPr/>
      <dgm:t>
        <a:bodyPr/>
        <a:lstStyle/>
        <a:p>
          <a:pPr rtl="0"/>
          <a:r>
            <a:rPr lang="en-GB" b="1" dirty="0"/>
            <a:t>Democratic leadership</a:t>
          </a:r>
          <a:r>
            <a:rPr lang="en-GB" dirty="0"/>
            <a:t>: involves employees in key decision-making process.</a:t>
          </a:r>
          <a:endParaRPr lang="en-US" dirty="0"/>
        </a:p>
      </dgm:t>
    </dgm:pt>
    <dgm:pt modelId="{261206A6-FE1C-4622-8871-902C8F04365F}" type="parTrans" cxnId="{2D235A06-F3F1-49A6-9A46-607F58F56BDB}">
      <dgm:prSet/>
      <dgm:spPr/>
      <dgm:t>
        <a:bodyPr/>
        <a:lstStyle/>
        <a:p>
          <a:endParaRPr lang="en-US"/>
        </a:p>
      </dgm:t>
    </dgm:pt>
    <dgm:pt modelId="{8770B039-3FCD-4813-83BD-F11C1B1EC3A5}" type="sibTrans" cxnId="{2D235A06-F3F1-49A6-9A46-607F58F56BDB}">
      <dgm:prSet/>
      <dgm:spPr/>
      <dgm:t>
        <a:bodyPr/>
        <a:lstStyle/>
        <a:p>
          <a:endParaRPr lang="en-US"/>
        </a:p>
      </dgm:t>
    </dgm:pt>
    <dgm:pt modelId="{E93F6A69-FC7F-4E6A-AD06-B01DCEA123F2}">
      <dgm:prSet/>
      <dgm:spPr/>
      <dgm:t>
        <a:bodyPr/>
        <a:lstStyle/>
        <a:p>
          <a:pPr rtl="0"/>
          <a:r>
            <a:rPr lang="en-GB" b="1" dirty="0"/>
            <a:t>Theory Y</a:t>
          </a:r>
          <a:r>
            <a:rPr lang="en-GB" dirty="0"/>
            <a:t>: employees are naturally motivated and always enjoy their work.</a:t>
          </a:r>
          <a:endParaRPr lang="en-US" dirty="0"/>
        </a:p>
      </dgm:t>
    </dgm:pt>
    <dgm:pt modelId="{13EF7467-2BF8-4CCC-837D-B0EC89F6DF98}" type="parTrans" cxnId="{8A15640A-CB3D-4067-A32E-382D16436803}">
      <dgm:prSet/>
      <dgm:spPr/>
      <dgm:t>
        <a:bodyPr/>
        <a:lstStyle/>
        <a:p>
          <a:endParaRPr lang="en-US"/>
        </a:p>
      </dgm:t>
    </dgm:pt>
    <dgm:pt modelId="{3A61E432-B833-4DF7-B219-3F9BCBA60B2F}" type="sibTrans" cxnId="{8A15640A-CB3D-4067-A32E-382D16436803}">
      <dgm:prSet/>
      <dgm:spPr/>
      <dgm:t>
        <a:bodyPr/>
        <a:lstStyle/>
        <a:p>
          <a:endParaRPr lang="en-US"/>
        </a:p>
      </dgm:t>
    </dgm:pt>
    <dgm:pt modelId="{7E3D4BA3-E948-4712-ABB6-9B098C0526DC}">
      <dgm:prSet/>
      <dgm:spPr/>
      <dgm:t>
        <a:bodyPr/>
        <a:lstStyle/>
        <a:p>
          <a:pPr rtl="0"/>
          <a:r>
            <a:rPr lang="en-GB" b="1" dirty="0"/>
            <a:t>Theory Z:</a:t>
          </a:r>
          <a:r>
            <a:rPr lang="en-GB" dirty="0"/>
            <a:t> focuses on employee trust, employment security, and supportive work-life balance.</a:t>
          </a:r>
          <a:endParaRPr lang="en-US" dirty="0"/>
        </a:p>
      </dgm:t>
    </dgm:pt>
    <dgm:pt modelId="{E3FEEC43-21E5-443E-8AEC-B9A930E89E59}" type="parTrans" cxnId="{73E7FAEC-7B0B-45F4-9000-95A359A0E687}">
      <dgm:prSet/>
      <dgm:spPr/>
      <dgm:t>
        <a:bodyPr/>
        <a:lstStyle/>
        <a:p>
          <a:endParaRPr lang="en-US"/>
        </a:p>
      </dgm:t>
    </dgm:pt>
    <dgm:pt modelId="{021A9C7A-30A0-4B13-91A7-F4143F36DD98}" type="sibTrans" cxnId="{73E7FAEC-7B0B-45F4-9000-95A359A0E687}">
      <dgm:prSet/>
      <dgm:spPr/>
      <dgm:t>
        <a:bodyPr/>
        <a:lstStyle/>
        <a:p>
          <a:endParaRPr lang="en-US"/>
        </a:p>
      </dgm:t>
    </dgm:pt>
    <dgm:pt modelId="{A51EAA6B-E93C-4EEE-906A-5EFEE714F79C}">
      <dgm:prSet/>
      <dgm:spPr/>
      <dgm:t>
        <a:bodyPr/>
        <a:lstStyle/>
        <a:p>
          <a:pPr rtl="0"/>
          <a:r>
            <a:rPr lang="en-GB" b="1" dirty="0"/>
            <a:t>Psychological safety</a:t>
          </a:r>
          <a:r>
            <a:rPr lang="en-GB" dirty="0"/>
            <a:t>: employees feel free to share their ideas without any fear. </a:t>
          </a:r>
          <a:endParaRPr lang="en-US" dirty="0"/>
        </a:p>
      </dgm:t>
    </dgm:pt>
    <dgm:pt modelId="{D498F3C5-ED39-40D5-80DE-DED09F2CF6BD}" type="parTrans" cxnId="{F2CA0A96-ED17-4D56-A4D5-13EF772F2C9B}">
      <dgm:prSet/>
      <dgm:spPr/>
      <dgm:t>
        <a:bodyPr/>
        <a:lstStyle/>
        <a:p>
          <a:endParaRPr lang="en-US"/>
        </a:p>
      </dgm:t>
    </dgm:pt>
    <dgm:pt modelId="{87653BE9-EB6D-448E-9C95-DBEED244B9D8}" type="sibTrans" cxnId="{F2CA0A96-ED17-4D56-A4D5-13EF772F2C9B}">
      <dgm:prSet/>
      <dgm:spPr/>
      <dgm:t>
        <a:bodyPr/>
        <a:lstStyle/>
        <a:p>
          <a:endParaRPr lang="en-US"/>
        </a:p>
      </dgm:t>
    </dgm:pt>
    <dgm:pt modelId="{541CB67C-414E-4AFD-A3D0-32C0496AB79D}">
      <dgm:prSet/>
      <dgm:spPr/>
      <dgm:t>
        <a:bodyPr/>
        <a:lstStyle/>
        <a:p>
          <a:pPr rtl="0"/>
          <a:r>
            <a:rPr lang="en-GB" dirty="0"/>
            <a:t>Heard encouraged employees to share their ideas irrespective of their position.</a:t>
          </a:r>
          <a:endParaRPr lang="en-US" dirty="0"/>
        </a:p>
      </dgm:t>
    </dgm:pt>
    <dgm:pt modelId="{F6532592-0DDE-4EC2-9A03-296D5C61A394}" type="parTrans" cxnId="{9002B55D-947E-4545-9912-132522CB8F0D}">
      <dgm:prSet/>
      <dgm:spPr/>
      <dgm:t>
        <a:bodyPr/>
        <a:lstStyle/>
        <a:p>
          <a:endParaRPr lang="en-US"/>
        </a:p>
      </dgm:t>
    </dgm:pt>
    <dgm:pt modelId="{C38B25A8-694F-487E-ACE5-A495C2CC805B}" type="sibTrans" cxnId="{9002B55D-947E-4545-9912-132522CB8F0D}">
      <dgm:prSet/>
      <dgm:spPr/>
      <dgm:t>
        <a:bodyPr/>
        <a:lstStyle/>
        <a:p>
          <a:endParaRPr lang="en-US"/>
        </a:p>
      </dgm:t>
    </dgm:pt>
    <dgm:pt modelId="{0C84497B-233B-49F4-8C4C-2587F3C22C13}" type="pres">
      <dgm:prSet presAssocID="{AA646C1B-F3CB-40AA-920E-AB1725C88988}" presName="Name0" presStyleCnt="0">
        <dgm:presLayoutVars>
          <dgm:dir/>
          <dgm:animLvl val="lvl"/>
          <dgm:resizeHandles val="exact"/>
        </dgm:presLayoutVars>
      </dgm:prSet>
      <dgm:spPr/>
    </dgm:pt>
    <dgm:pt modelId="{F866CB38-B61A-4ECC-B7B6-C5A81DBC84C2}" type="pres">
      <dgm:prSet presAssocID="{541CB67C-414E-4AFD-A3D0-32C0496AB79D}" presName="boxAndChildren" presStyleCnt="0"/>
      <dgm:spPr/>
    </dgm:pt>
    <dgm:pt modelId="{BA26BE71-5402-4000-BE84-A3688E94EB47}" type="pres">
      <dgm:prSet presAssocID="{541CB67C-414E-4AFD-A3D0-32C0496AB79D}" presName="parentTextBox" presStyleLbl="node1" presStyleIdx="0" presStyleCnt="6"/>
      <dgm:spPr/>
    </dgm:pt>
    <dgm:pt modelId="{6593C5D6-4BF3-433E-A64C-5A116141C69D}" type="pres">
      <dgm:prSet presAssocID="{87653BE9-EB6D-448E-9C95-DBEED244B9D8}" presName="sp" presStyleCnt="0"/>
      <dgm:spPr/>
    </dgm:pt>
    <dgm:pt modelId="{5BCA74A4-AFB1-4E61-BCEE-1CC498C60D12}" type="pres">
      <dgm:prSet presAssocID="{A51EAA6B-E93C-4EEE-906A-5EFEE714F79C}" presName="arrowAndChildren" presStyleCnt="0"/>
      <dgm:spPr/>
    </dgm:pt>
    <dgm:pt modelId="{10386EB2-B78B-4FD9-B83B-16541CEF50A5}" type="pres">
      <dgm:prSet presAssocID="{A51EAA6B-E93C-4EEE-906A-5EFEE714F79C}" presName="parentTextArrow" presStyleLbl="node1" presStyleIdx="1" presStyleCnt="6"/>
      <dgm:spPr/>
    </dgm:pt>
    <dgm:pt modelId="{6C870971-00A6-4351-B3F8-1BDB00E8E687}" type="pres">
      <dgm:prSet presAssocID="{021A9C7A-30A0-4B13-91A7-F4143F36DD98}" presName="sp" presStyleCnt="0"/>
      <dgm:spPr/>
    </dgm:pt>
    <dgm:pt modelId="{5C5872BB-2164-4E2A-9321-143029F509BC}" type="pres">
      <dgm:prSet presAssocID="{7E3D4BA3-E948-4712-ABB6-9B098C0526DC}" presName="arrowAndChildren" presStyleCnt="0"/>
      <dgm:spPr/>
    </dgm:pt>
    <dgm:pt modelId="{2D04FC12-2527-4D17-8555-E57992B54BE8}" type="pres">
      <dgm:prSet presAssocID="{7E3D4BA3-E948-4712-ABB6-9B098C0526DC}" presName="parentTextArrow" presStyleLbl="node1" presStyleIdx="2" presStyleCnt="6"/>
      <dgm:spPr/>
    </dgm:pt>
    <dgm:pt modelId="{1B0A041D-C4CD-4576-8C6A-AA01633390FB}" type="pres">
      <dgm:prSet presAssocID="{3A61E432-B833-4DF7-B219-3F9BCBA60B2F}" presName="sp" presStyleCnt="0"/>
      <dgm:spPr/>
    </dgm:pt>
    <dgm:pt modelId="{56D9126B-E3A1-424B-A103-BC2772311C8C}" type="pres">
      <dgm:prSet presAssocID="{E93F6A69-FC7F-4E6A-AD06-B01DCEA123F2}" presName="arrowAndChildren" presStyleCnt="0"/>
      <dgm:spPr/>
    </dgm:pt>
    <dgm:pt modelId="{A32F8347-A216-4559-80B3-B7BDFF2BC50F}" type="pres">
      <dgm:prSet presAssocID="{E93F6A69-FC7F-4E6A-AD06-B01DCEA123F2}" presName="parentTextArrow" presStyleLbl="node1" presStyleIdx="3" presStyleCnt="6"/>
      <dgm:spPr/>
    </dgm:pt>
    <dgm:pt modelId="{19AC7AE2-5B66-4BE2-BEA8-7D4C91162B8E}" type="pres">
      <dgm:prSet presAssocID="{8770B039-3FCD-4813-83BD-F11C1B1EC3A5}" presName="sp" presStyleCnt="0"/>
      <dgm:spPr/>
    </dgm:pt>
    <dgm:pt modelId="{8DE010DC-9584-4E64-8778-98E17B86A2B9}" type="pres">
      <dgm:prSet presAssocID="{3738102E-CF61-42D9-88E0-59C131A891F3}" presName="arrowAndChildren" presStyleCnt="0"/>
      <dgm:spPr/>
    </dgm:pt>
    <dgm:pt modelId="{C6895131-E857-4531-9242-8E595232798A}" type="pres">
      <dgm:prSet presAssocID="{3738102E-CF61-42D9-88E0-59C131A891F3}" presName="parentTextArrow" presStyleLbl="node1" presStyleIdx="4" presStyleCnt="6"/>
      <dgm:spPr/>
    </dgm:pt>
    <dgm:pt modelId="{5FD76205-BDAC-4D7C-8FB0-6D9D289F9514}" type="pres">
      <dgm:prSet presAssocID="{864F53B4-B92C-4083-AE13-D60804564544}" presName="sp" presStyleCnt="0"/>
      <dgm:spPr/>
    </dgm:pt>
    <dgm:pt modelId="{7973E294-7FFD-4814-8028-03B6957ED795}" type="pres">
      <dgm:prSet presAssocID="{BF6E0B7C-3139-42C2-99EA-6E3840E528BD}" presName="arrowAndChildren" presStyleCnt="0"/>
      <dgm:spPr/>
    </dgm:pt>
    <dgm:pt modelId="{FD0B9FE1-7433-4DA5-AAF8-BF038F5A0A99}" type="pres">
      <dgm:prSet presAssocID="{BF6E0B7C-3139-42C2-99EA-6E3840E528BD}" presName="parentTextArrow" presStyleLbl="node1" presStyleIdx="5" presStyleCnt="6"/>
      <dgm:spPr/>
    </dgm:pt>
  </dgm:ptLst>
  <dgm:cxnLst>
    <dgm:cxn modelId="{2D235A06-F3F1-49A6-9A46-607F58F56BDB}" srcId="{AA646C1B-F3CB-40AA-920E-AB1725C88988}" destId="{3738102E-CF61-42D9-88E0-59C131A891F3}" srcOrd="1" destOrd="0" parTransId="{261206A6-FE1C-4622-8871-902C8F04365F}" sibTransId="{8770B039-3FCD-4813-83BD-F11C1B1EC3A5}"/>
    <dgm:cxn modelId="{8A15640A-CB3D-4067-A32E-382D16436803}" srcId="{AA646C1B-F3CB-40AA-920E-AB1725C88988}" destId="{E93F6A69-FC7F-4E6A-AD06-B01DCEA123F2}" srcOrd="2" destOrd="0" parTransId="{13EF7467-2BF8-4CCC-837D-B0EC89F6DF98}" sibTransId="{3A61E432-B833-4DF7-B219-3F9BCBA60B2F}"/>
    <dgm:cxn modelId="{F5648132-0C1B-4833-A1FB-E1E54CB7C2D0}" type="presOf" srcId="{AA646C1B-F3CB-40AA-920E-AB1725C88988}" destId="{0C84497B-233B-49F4-8C4C-2587F3C22C13}" srcOrd="0" destOrd="0" presId="urn:microsoft.com/office/officeart/2005/8/layout/process4"/>
    <dgm:cxn modelId="{9002B55D-947E-4545-9912-132522CB8F0D}" srcId="{AA646C1B-F3CB-40AA-920E-AB1725C88988}" destId="{541CB67C-414E-4AFD-A3D0-32C0496AB79D}" srcOrd="5" destOrd="0" parTransId="{F6532592-0DDE-4EC2-9A03-296D5C61A394}" sibTransId="{C38B25A8-694F-487E-ACE5-A495C2CC805B}"/>
    <dgm:cxn modelId="{4F758061-E35B-464B-92AF-A333D44C227F}" type="presOf" srcId="{A51EAA6B-E93C-4EEE-906A-5EFEE714F79C}" destId="{10386EB2-B78B-4FD9-B83B-16541CEF50A5}" srcOrd="0" destOrd="0" presId="urn:microsoft.com/office/officeart/2005/8/layout/process4"/>
    <dgm:cxn modelId="{88A0E645-3A2D-4954-ABEF-CC4C7CA2F3DD}" type="presOf" srcId="{E93F6A69-FC7F-4E6A-AD06-B01DCEA123F2}" destId="{A32F8347-A216-4559-80B3-B7BDFF2BC50F}" srcOrd="0" destOrd="0" presId="urn:microsoft.com/office/officeart/2005/8/layout/process4"/>
    <dgm:cxn modelId="{F2CA0A96-ED17-4D56-A4D5-13EF772F2C9B}" srcId="{AA646C1B-F3CB-40AA-920E-AB1725C88988}" destId="{A51EAA6B-E93C-4EEE-906A-5EFEE714F79C}" srcOrd="4" destOrd="0" parTransId="{D498F3C5-ED39-40D5-80DE-DED09F2CF6BD}" sibTransId="{87653BE9-EB6D-448E-9C95-DBEED244B9D8}"/>
    <dgm:cxn modelId="{F65B81AB-9F0B-401B-AA42-90D2FB42CBED}" type="presOf" srcId="{7E3D4BA3-E948-4712-ABB6-9B098C0526DC}" destId="{2D04FC12-2527-4D17-8555-E57992B54BE8}" srcOrd="0" destOrd="0" presId="urn:microsoft.com/office/officeart/2005/8/layout/process4"/>
    <dgm:cxn modelId="{BB8414BD-289E-47A6-9F87-95A9885AB54E}" srcId="{AA646C1B-F3CB-40AA-920E-AB1725C88988}" destId="{BF6E0B7C-3139-42C2-99EA-6E3840E528BD}" srcOrd="0" destOrd="0" parTransId="{867DA43C-49F9-42C1-98C6-7B909B761C62}" sibTransId="{864F53B4-B92C-4083-AE13-D60804564544}"/>
    <dgm:cxn modelId="{7D2496D4-41FB-40C7-8577-34F21207961B}" type="presOf" srcId="{3738102E-CF61-42D9-88E0-59C131A891F3}" destId="{C6895131-E857-4531-9242-8E595232798A}" srcOrd="0" destOrd="0" presId="urn:microsoft.com/office/officeart/2005/8/layout/process4"/>
    <dgm:cxn modelId="{10CC04E5-088D-4797-A6D0-51E09E674BE9}" type="presOf" srcId="{541CB67C-414E-4AFD-A3D0-32C0496AB79D}" destId="{BA26BE71-5402-4000-BE84-A3688E94EB47}" srcOrd="0" destOrd="0" presId="urn:microsoft.com/office/officeart/2005/8/layout/process4"/>
    <dgm:cxn modelId="{73E7FAEC-7B0B-45F4-9000-95A359A0E687}" srcId="{AA646C1B-F3CB-40AA-920E-AB1725C88988}" destId="{7E3D4BA3-E948-4712-ABB6-9B098C0526DC}" srcOrd="3" destOrd="0" parTransId="{E3FEEC43-21E5-443E-8AEC-B9A930E89E59}" sibTransId="{021A9C7A-30A0-4B13-91A7-F4143F36DD98}"/>
    <dgm:cxn modelId="{0EF7BCF6-3993-470A-A315-6D8D33B042A7}" type="presOf" srcId="{BF6E0B7C-3139-42C2-99EA-6E3840E528BD}" destId="{FD0B9FE1-7433-4DA5-AAF8-BF038F5A0A99}" srcOrd="0" destOrd="0" presId="urn:microsoft.com/office/officeart/2005/8/layout/process4"/>
    <dgm:cxn modelId="{28173F57-BA97-432A-95DA-ECB04036377F}" type="presParOf" srcId="{0C84497B-233B-49F4-8C4C-2587F3C22C13}" destId="{F866CB38-B61A-4ECC-B7B6-C5A81DBC84C2}" srcOrd="0" destOrd="0" presId="urn:microsoft.com/office/officeart/2005/8/layout/process4"/>
    <dgm:cxn modelId="{7DB12512-D26E-42E7-957D-E2C8FF0C65BF}" type="presParOf" srcId="{F866CB38-B61A-4ECC-B7B6-C5A81DBC84C2}" destId="{BA26BE71-5402-4000-BE84-A3688E94EB47}" srcOrd="0" destOrd="0" presId="urn:microsoft.com/office/officeart/2005/8/layout/process4"/>
    <dgm:cxn modelId="{BEBE7DA7-010F-4A93-A568-E44D265F44D8}" type="presParOf" srcId="{0C84497B-233B-49F4-8C4C-2587F3C22C13}" destId="{6593C5D6-4BF3-433E-A64C-5A116141C69D}" srcOrd="1" destOrd="0" presId="urn:microsoft.com/office/officeart/2005/8/layout/process4"/>
    <dgm:cxn modelId="{74491E99-8F18-4F73-A1E2-DBC1E9B02A0A}" type="presParOf" srcId="{0C84497B-233B-49F4-8C4C-2587F3C22C13}" destId="{5BCA74A4-AFB1-4E61-BCEE-1CC498C60D12}" srcOrd="2" destOrd="0" presId="urn:microsoft.com/office/officeart/2005/8/layout/process4"/>
    <dgm:cxn modelId="{2F149290-F378-42D9-A370-10994133095C}" type="presParOf" srcId="{5BCA74A4-AFB1-4E61-BCEE-1CC498C60D12}" destId="{10386EB2-B78B-4FD9-B83B-16541CEF50A5}" srcOrd="0" destOrd="0" presId="urn:microsoft.com/office/officeart/2005/8/layout/process4"/>
    <dgm:cxn modelId="{7CD3C741-614E-4EB9-A3CA-BD3E0F393523}" type="presParOf" srcId="{0C84497B-233B-49F4-8C4C-2587F3C22C13}" destId="{6C870971-00A6-4351-B3F8-1BDB00E8E687}" srcOrd="3" destOrd="0" presId="urn:microsoft.com/office/officeart/2005/8/layout/process4"/>
    <dgm:cxn modelId="{26450B18-72BC-459A-A36A-E4A89C5E4C49}" type="presParOf" srcId="{0C84497B-233B-49F4-8C4C-2587F3C22C13}" destId="{5C5872BB-2164-4E2A-9321-143029F509BC}" srcOrd="4" destOrd="0" presId="urn:microsoft.com/office/officeart/2005/8/layout/process4"/>
    <dgm:cxn modelId="{5B2B6651-D732-4168-A240-618C80A9EB70}" type="presParOf" srcId="{5C5872BB-2164-4E2A-9321-143029F509BC}" destId="{2D04FC12-2527-4D17-8555-E57992B54BE8}" srcOrd="0" destOrd="0" presId="urn:microsoft.com/office/officeart/2005/8/layout/process4"/>
    <dgm:cxn modelId="{5F2ABC99-D2B6-449A-9C96-B29EB083C8A0}" type="presParOf" srcId="{0C84497B-233B-49F4-8C4C-2587F3C22C13}" destId="{1B0A041D-C4CD-4576-8C6A-AA01633390FB}" srcOrd="5" destOrd="0" presId="urn:microsoft.com/office/officeart/2005/8/layout/process4"/>
    <dgm:cxn modelId="{E9EE4A84-030D-42DA-8AC6-7603D22C2370}" type="presParOf" srcId="{0C84497B-233B-49F4-8C4C-2587F3C22C13}" destId="{56D9126B-E3A1-424B-A103-BC2772311C8C}" srcOrd="6" destOrd="0" presId="urn:microsoft.com/office/officeart/2005/8/layout/process4"/>
    <dgm:cxn modelId="{EA7481CF-868F-4E48-A6F7-952644526561}" type="presParOf" srcId="{56D9126B-E3A1-424B-A103-BC2772311C8C}" destId="{A32F8347-A216-4559-80B3-B7BDFF2BC50F}" srcOrd="0" destOrd="0" presId="urn:microsoft.com/office/officeart/2005/8/layout/process4"/>
    <dgm:cxn modelId="{537F9A45-52AA-4876-A068-913DD61E0BF7}" type="presParOf" srcId="{0C84497B-233B-49F4-8C4C-2587F3C22C13}" destId="{19AC7AE2-5B66-4BE2-BEA8-7D4C91162B8E}" srcOrd="7" destOrd="0" presId="urn:microsoft.com/office/officeart/2005/8/layout/process4"/>
    <dgm:cxn modelId="{952E7A6C-24EE-447E-AC36-E1A9B2962079}" type="presParOf" srcId="{0C84497B-233B-49F4-8C4C-2587F3C22C13}" destId="{8DE010DC-9584-4E64-8778-98E17B86A2B9}" srcOrd="8" destOrd="0" presId="urn:microsoft.com/office/officeart/2005/8/layout/process4"/>
    <dgm:cxn modelId="{9EC5A80F-A926-4136-AC97-35E410BC742B}" type="presParOf" srcId="{8DE010DC-9584-4E64-8778-98E17B86A2B9}" destId="{C6895131-E857-4531-9242-8E595232798A}" srcOrd="0" destOrd="0" presId="urn:microsoft.com/office/officeart/2005/8/layout/process4"/>
    <dgm:cxn modelId="{E3F53CA6-FFF5-422E-B234-A6271903B726}" type="presParOf" srcId="{0C84497B-233B-49F4-8C4C-2587F3C22C13}" destId="{5FD76205-BDAC-4D7C-8FB0-6D9D289F9514}" srcOrd="9" destOrd="0" presId="urn:microsoft.com/office/officeart/2005/8/layout/process4"/>
    <dgm:cxn modelId="{E6C63232-A0F2-4983-96F3-C6736CEC00A0}" type="presParOf" srcId="{0C84497B-233B-49F4-8C4C-2587F3C22C13}" destId="{7973E294-7FFD-4814-8028-03B6957ED795}" srcOrd="10" destOrd="0" presId="urn:microsoft.com/office/officeart/2005/8/layout/process4"/>
    <dgm:cxn modelId="{EFADFC22-3749-471B-8A17-AB2CBD6405C0}" type="presParOf" srcId="{7973E294-7FFD-4814-8028-03B6957ED795}" destId="{FD0B9FE1-7433-4DA5-AAF8-BF038F5A0A99}" srcOrd="0" destOrd="0" presId="urn:microsoft.com/office/officeart/2005/8/layout/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2AF4A7C-BFF3-4723-B736-802DF06151D8}" type="doc">
      <dgm:prSet loTypeId="urn:microsoft.com/office/officeart/2005/8/layout/hProcess11" loCatId="process" qsTypeId="urn:microsoft.com/office/officeart/2005/8/quickstyle/simple1" qsCatId="simple" csTypeId="urn:microsoft.com/office/officeart/2005/8/colors/accent1_2" csCatId="accent1" phldr="1"/>
      <dgm:spPr/>
      <dgm:t>
        <a:bodyPr/>
        <a:lstStyle/>
        <a:p>
          <a:endParaRPr lang="en-US"/>
        </a:p>
      </dgm:t>
    </dgm:pt>
    <dgm:pt modelId="{CD9BA944-6E61-47FC-BE3D-869CE1BA28D7}">
      <dgm:prSet/>
      <dgm:spPr/>
      <dgm:t>
        <a:bodyPr/>
        <a:lstStyle/>
        <a:p>
          <a:pPr rtl="0"/>
          <a:r>
            <a:rPr lang="en-GB" b="1" dirty="0"/>
            <a:t>Conceptual inflation</a:t>
          </a:r>
          <a:r>
            <a:rPr lang="en-GB" dirty="0"/>
            <a:t>: EI includes different behaviours, social skills, and personality trait that are not actually intelligence. </a:t>
          </a:r>
          <a:endParaRPr lang="en-US" dirty="0"/>
        </a:p>
      </dgm:t>
    </dgm:pt>
    <dgm:pt modelId="{5C43409B-F36D-4DFB-8AC9-F2EE1165F869}" type="parTrans" cxnId="{17FAFAD7-E76F-4ABC-8373-218C811EBC59}">
      <dgm:prSet/>
      <dgm:spPr/>
      <dgm:t>
        <a:bodyPr/>
        <a:lstStyle/>
        <a:p>
          <a:endParaRPr lang="en-US"/>
        </a:p>
      </dgm:t>
    </dgm:pt>
    <dgm:pt modelId="{8BCC435E-2256-46C9-867C-70F45F00C777}" type="sibTrans" cxnId="{17FAFAD7-E76F-4ABC-8373-218C811EBC59}">
      <dgm:prSet/>
      <dgm:spPr/>
      <dgm:t>
        <a:bodyPr/>
        <a:lstStyle/>
        <a:p>
          <a:endParaRPr lang="en-US"/>
        </a:p>
      </dgm:t>
    </dgm:pt>
    <dgm:pt modelId="{710BF169-2273-4C8B-B1ED-059D8CA421F5}">
      <dgm:prSet/>
      <dgm:spPr/>
      <dgm:t>
        <a:bodyPr/>
        <a:lstStyle/>
        <a:p>
          <a:pPr rtl="0"/>
          <a:r>
            <a:rPr lang="en-GB" b="1" dirty="0"/>
            <a:t>Western Bias</a:t>
          </a:r>
          <a:r>
            <a:rPr lang="en-GB" dirty="0"/>
            <a:t>: the measurement, validation, and conceptualisation of EI stems from the western cultures.</a:t>
          </a:r>
          <a:endParaRPr lang="en-US" dirty="0"/>
        </a:p>
      </dgm:t>
    </dgm:pt>
    <dgm:pt modelId="{1B8C62E4-42DE-4802-A1B0-9949E8A19D97}" type="parTrans" cxnId="{2B851D7F-0596-472B-AA5A-F7CB2F5282CC}">
      <dgm:prSet/>
      <dgm:spPr/>
      <dgm:t>
        <a:bodyPr/>
        <a:lstStyle/>
        <a:p>
          <a:endParaRPr lang="en-US"/>
        </a:p>
      </dgm:t>
    </dgm:pt>
    <dgm:pt modelId="{389E787E-E088-4725-A829-AAC114687646}" type="sibTrans" cxnId="{2B851D7F-0596-472B-AA5A-F7CB2F5282CC}">
      <dgm:prSet/>
      <dgm:spPr/>
      <dgm:t>
        <a:bodyPr/>
        <a:lstStyle/>
        <a:p>
          <a:endParaRPr lang="en-US"/>
        </a:p>
      </dgm:t>
    </dgm:pt>
    <dgm:pt modelId="{16F5FD6C-1FB7-42C7-927E-55351DED0691}">
      <dgm:prSet/>
      <dgm:spPr/>
      <dgm:t>
        <a:bodyPr/>
        <a:lstStyle/>
        <a:p>
          <a:pPr rtl="0"/>
          <a:r>
            <a:rPr lang="en-GB" dirty="0"/>
            <a:t>It can be misleading when applied to other cultures.</a:t>
          </a:r>
          <a:endParaRPr lang="en-US" dirty="0"/>
        </a:p>
      </dgm:t>
    </dgm:pt>
    <dgm:pt modelId="{73FA3BA6-6653-4861-9A71-CD0FF79D66D6}" type="parTrans" cxnId="{A840B094-0616-49BD-8AF4-57FB5AE9F354}">
      <dgm:prSet/>
      <dgm:spPr/>
      <dgm:t>
        <a:bodyPr/>
        <a:lstStyle/>
        <a:p>
          <a:endParaRPr lang="en-US"/>
        </a:p>
      </dgm:t>
    </dgm:pt>
    <dgm:pt modelId="{8C1D47EE-43CB-404F-A17C-FF3ED733E83F}" type="sibTrans" cxnId="{A840B094-0616-49BD-8AF4-57FB5AE9F354}">
      <dgm:prSet/>
      <dgm:spPr/>
      <dgm:t>
        <a:bodyPr/>
        <a:lstStyle/>
        <a:p>
          <a:endParaRPr lang="en-US"/>
        </a:p>
      </dgm:t>
    </dgm:pt>
    <dgm:pt modelId="{E3D5490E-C3A0-4482-9B48-5159617D38FE}">
      <dgm:prSet/>
      <dgm:spPr/>
      <dgm:t>
        <a:bodyPr/>
        <a:lstStyle/>
        <a:p>
          <a:pPr rtl="0"/>
          <a:r>
            <a:rPr lang="en-GB" b="1" dirty="0"/>
            <a:t>Over-Emphasis on Emotion</a:t>
          </a:r>
          <a:r>
            <a:rPr lang="en-GB" dirty="0"/>
            <a:t>:  too much focus on EI can influence individuals to start misleading others.</a:t>
          </a:r>
          <a:endParaRPr lang="en-US" dirty="0"/>
        </a:p>
      </dgm:t>
    </dgm:pt>
    <dgm:pt modelId="{57901C7B-B47A-43D8-88C6-971B1ABE746B}" type="parTrans" cxnId="{8E715D9A-8867-4075-8CF4-0C8A2886A418}">
      <dgm:prSet/>
      <dgm:spPr/>
      <dgm:t>
        <a:bodyPr/>
        <a:lstStyle/>
        <a:p>
          <a:endParaRPr lang="en-US"/>
        </a:p>
      </dgm:t>
    </dgm:pt>
    <dgm:pt modelId="{40246BB3-3197-47BA-83BB-89C201CC6045}" type="sibTrans" cxnId="{8E715D9A-8867-4075-8CF4-0C8A2886A418}">
      <dgm:prSet/>
      <dgm:spPr/>
      <dgm:t>
        <a:bodyPr/>
        <a:lstStyle/>
        <a:p>
          <a:endParaRPr lang="en-US"/>
        </a:p>
      </dgm:t>
    </dgm:pt>
    <dgm:pt modelId="{9AED409E-CD55-45CB-B632-4F263D5C2721}" type="pres">
      <dgm:prSet presAssocID="{72AF4A7C-BFF3-4723-B736-802DF06151D8}" presName="Name0" presStyleCnt="0">
        <dgm:presLayoutVars>
          <dgm:dir/>
          <dgm:resizeHandles val="exact"/>
        </dgm:presLayoutVars>
      </dgm:prSet>
      <dgm:spPr/>
    </dgm:pt>
    <dgm:pt modelId="{7FF65B3D-2229-465A-A83D-DF30DE85726B}" type="pres">
      <dgm:prSet presAssocID="{72AF4A7C-BFF3-4723-B736-802DF06151D8}" presName="arrow" presStyleLbl="bgShp" presStyleIdx="0" presStyleCnt="1"/>
      <dgm:spPr/>
    </dgm:pt>
    <dgm:pt modelId="{57DAC7A8-B7BB-445F-8369-F19BD476912A}" type="pres">
      <dgm:prSet presAssocID="{72AF4A7C-BFF3-4723-B736-802DF06151D8}" presName="points" presStyleCnt="0"/>
      <dgm:spPr/>
    </dgm:pt>
    <dgm:pt modelId="{1B884274-CD76-4888-A1A4-B760399B4BF4}" type="pres">
      <dgm:prSet presAssocID="{CD9BA944-6E61-47FC-BE3D-869CE1BA28D7}" presName="compositeA" presStyleCnt="0"/>
      <dgm:spPr/>
    </dgm:pt>
    <dgm:pt modelId="{B4C1F8F5-2CAB-4871-8BE7-D87F59D1DEFA}" type="pres">
      <dgm:prSet presAssocID="{CD9BA944-6E61-47FC-BE3D-869CE1BA28D7}" presName="textA" presStyleLbl="revTx" presStyleIdx="0" presStyleCnt="4">
        <dgm:presLayoutVars>
          <dgm:bulletEnabled val="1"/>
        </dgm:presLayoutVars>
      </dgm:prSet>
      <dgm:spPr/>
    </dgm:pt>
    <dgm:pt modelId="{D51DC8A4-8374-423B-A88E-BA3A161DF65C}" type="pres">
      <dgm:prSet presAssocID="{CD9BA944-6E61-47FC-BE3D-869CE1BA28D7}" presName="circleA" presStyleLbl="node1" presStyleIdx="0" presStyleCnt="4"/>
      <dgm:spPr/>
    </dgm:pt>
    <dgm:pt modelId="{DF2361D1-CC12-4AF0-80D4-0C3E3A54FD56}" type="pres">
      <dgm:prSet presAssocID="{CD9BA944-6E61-47FC-BE3D-869CE1BA28D7}" presName="spaceA" presStyleCnt="0"/>
      <dgm:spPr/>
    </dgm:pt>
    <dgm:pt modelId="{84E9CA8F-0F98-4F4D-AE31-0EFFA03CC7C4}" type="pres">
      <dgm:prSet presAssocID="{8BCC435E-2256-46C9-867C-70F45F00C777}" presName="space" presStyleCnt="0"/>
      <dgm:spPr/>
    </dgm:pt>
    <dgm:pt modelId="{9E6AF8FB-0CBF-4A05-B396-0A84937472DC}" type="pres">
      <dgm:prSet presAssocID="{710BF169-2273-4C8B-B1ED-059D8CA421F5}" presName="compositeB" presStyleCnt="0"/>
      <dgm:spPr/>
    </dgm:pt>
    <dgm:pt modelId="{DC5D93F2-2FA8-4968-AC2E-D592B44BCD57}" type="pres">
      <dgm:prSet presAssocID="{710BF169-2273-4C8B-B1ED-059D8CA421F5}" presName="textB" presStyleLbl="revTx" presStyleIdx="1" presStyleCnt="4">
        <dgm:presLayoutVars>
          <dgm:bulletEnabled val="1"/>
        </dgm:presLayoutVars>
      </dgm:prSet>
      <dgm:spPr/>
    </dgm:pt>
    <dgm:pt modelId="{B478EE0C-A07C-440F-8523-ABA4889AA10C}" type="pres">
      <dgm:prSet presAssocID="{710BF169-2273-4C8B-B1ED-059D8CA421F5}" presName="circleB" presStyleLbl="node1" presStyleIdx="1" presStyleCnt="4"/>
      <dgm:spPr/>
    </dgm:pt>
    <dgm:pt modelId="{F964EBE1-DBCC-4EDE-99F6-05B7C2498A17}" type="pres">
      <dgm:prSet presAssocID="{710BF169-2273-4C8B-B1ED-059D8CA421F5}" presName="spaceB" presStyleCnt="0"/>
      <dgm:spPr/>
    </dgm:pt>
    <dgm:pt modelId="{56D41A04-37C2-4DF2-939D-49D76E354326}" type="pres">
      <dgm:prSet presAssocID="{389E787E-E088-4725-A829-AAC114687646}" presName="space" presStyleCnt="0"/>
      <dgm:spPr/>
    </dgm:pt>
    <dgm:pt modelId="{5D4EDFE5-C23D-47D8-9811-8C4A4F10FC0E}" type="pres">
      <dgm:prSet presAssocID="{16F5FD6C-1FB7-42C7-927E-55351DED0691}" presName="compositeA" presStyleCnt="0"/>
      <dgm:spPr/>
    </dgm:pt>
    <dgm:pt modelId="{CCAAD727-AB7F-410F-8EC1-21801DFD853A}" type="pres">
      <dgm:prSet presAssocID="{16F5FD6C-1FB7-42C7-927E-55351DED0691}" presName="textA" presStyleLbl="revTx" presStyleIdx="2" presStyleCnt="4">
        <dgm:presLayoutVars>
          <dgm:bulletEnabled val="1"/>
        </dgm:presLayoutVars>
      </dgm:prSet>
      <dgm:spPr/>
    </dgm:pt>
    <dgm:pt modelId="{C07F1025-623F-42AB-9BE0-835A315AD84A}" type="pres">
      <dgm:prSet presAssocID="{16F5FD6C-1FB7-42C7-927E-55351DED0691}" presName="circleA" presStyleLbl="node1" presStyleIdx="2" presStyleCnt="4"/>
      <dgm:spPr/>
    </dgm:pt>
    <dgm:pt modelId="{CB048109-4E86-4E81-BE6F-376A3F820842}" type="pres">
      <dgm:prSet presAssocID="{16F5FD6C-1FB7-42C7-927E-55351DED0691}" presName="spaceA" presStyleCnt="0"/>
      <dgm:spPr/>
    </dgm:pt>
    <dgm:pt modelId="{9008FCBB-881D-4A76-BD4F-0AE39683BBDC}" type="pres">
      <dgm:prSet presAssocID="{8C1D47EE-43CB-404F-A17C-FF3ED733E83F}" presName="space" presStyleCnt="0"/>
      <dgm:spPr/>
    </dgm:pt>
    <dgm:pt modelId="{55D41FCD-5F6E-4716-A7BC-0069E9507A6F}" type="pres">
      <dgm:prSet presAssocID="{E3D5490E-C3A0-4482-9B48-5159617D38FE}" presName="compositeB" presStyleCnt="0"/>
      <dgm:spPr/>
    </dgm:pt>
    <dgm:pt modelId="{072E5EC4-B614-4E2A-8C66-730D1402F542}" type="pres">
      <dgm:prSet presAssocID="{E3D5490E-C3A0-4482-9B48-5159617D38FE}" presName="textB" presStyleLbl="revTx" presStyleIdx="3" presStyleCnt="4">
        <dgm:presLayoutVars>
          <dgm:bulletEnabled val="1"/>
        </dgm:presLayoutVars>
      </dgm:prSet>
      <dgm:spPr/>
    </dgm:pt>
    <dgm:pt modelId="{33DE394E-B8C9-4138-87FD-9129544CB0BF}" type="pres">
      <dgm:prSet presAssocID="{E3D5490E-C3A0-4482-9B48-5159617D38FE}" presName="circleB" presStyleLbl="node1" presStyleIdx="3" presStyleCnt="4"/>
      <dgm:spPr/>
    </dgm:pt>
    <dgm:pt modelId="{135335E6-6A0C-4B0B-B9A7-67B38C875456}" type="pres">
      <dgm:prSet presAssocID="{E3D5490E-C3A0-4482-9B48-5159617D38FE}" presName="spaceB" presStyleCnt="0"/>
      <dgm:spPr/>
    </dgm:pt>
  </dgm:ptLst>
  <dgm:cxnLst>
    <dgm:cxn modelId="{59AAC407-F2F9-4CE9-AC98-665902B6CF66}" type="presOf" srcId="{72AF4A7C-BFF3-4723-B736-802DF06151D8}" destId="{9AED409E-CD55-45CB-B632-4F263D5C2721}" srcOrd="0" destOrd="0" presId="urn:microsoft.com/office/officeart/2005/8/layout/hProcess11"/>
    <dgm:cxn modelId="{3C1DB52D-504F-48AC-A973-2599F89334E5}" type="presOf" srcId="{710BF169-2273-4C8B-B1ED-059D8CA421F5}" destId="{DC5D93F2-2FA8-4968-AC2E-D592B44BCD57}" srcOrd="0" destOrd="0" presId="urn:microsoft.com/office/officeart/2005/8/layout/hProcess11"/>
    <dgm:cxn modelId="{514E5D65-7EC0-44A8-8F14-6DEBFD2D3213}" type="presOf" srcId="{E3D5490E-C3A0-4482-9B48-5159617D38FE}" destId="{072E5EC4-B614-4E2A-8C66-730D1402F542}" srcOrd="0" destOrd="0" presId="urn:microsoft.com/office/officeart/2005/8/layout/hProcess11"/>
    <dgm:cxn modelId="{2B851D7F-0596-472B-AA5A-F7CB2F5282CC}" srcId="{72AF4A7C-BFF3-4723-B736-802DF06151D8}" destId="{710BF169-2273-4C8B-B1ED-059D8CA421F5}" srcOrd="1" destOrd="0" parTransId="{1B8C62E4-42DE-4802-A1B0-9949E8A19D97}" sibTransId="{389E787E-E088-4725-A829-AAC114687646}"/>
    <dgm:cxn modelId="{5D0E808D-F204-4D42-9813-9BC0A9527028}" type="presOf" srcId="{16F5FD6C-1FB7-42C7-927E-55351DED0691}" destId="{CCAAD727-AB7F-410F-8EC1-21801DFD853A}" srcOrd="0" destOrd="0" presId="urn:microsoft.com/office/officeart/2005/8/layout/hProcess11"/>
    <dgm:cxn modelId="{A840B094-0616-49BD-8AF4-57FB5AE9F354}" srcId="{72AF4A7C-BFF3-4723-B736-802DF06151D8}" destId="{16F5FD6C-1FB7-42C7-927E-55351DED0691}" srcOrd="2" destOrd="0" parTransId="{73FA3BA6-6653-4861-9A71-CD0FF79D66D6}" sibTransId="{8C1D47EE-43CB-404F-A17C-FF3ED733E83F}"/>
    <dgm:cxn modelId="{8E715D9A-8867-4075-8CF4-0C8A2886A418}" srcId="{72AF4A7C-BFF3-4723-B736-802DF06151D8}" destId="{E3D5490E-C3A0-4482-9B48-5159617D38FE}" srcOrd="3" destOrd="0" parTransId="{57901C7B-B47A-43D8-88C6-971B1ABE746B}" sibTransId="{40246BB3-3197-47BA-83BB-89C201CC6045}"/>
    <dgm:cxn modelId="{1BE867BE-3CAD-46DB-A98D-852386C923CB}" type="presOf" srcId="{CD9BA944-6E61-47FC-BE3D-869CE1BA28D7}" destId="{B4C1F8F5-2CAB-4871-8BE7-D87F59D1DEFA}" srcOrd="0" destOrd="0" presId="urn:microsoft.com/office/officeart/2005/8/layout/hProcess11"/>
    <dgm:cxn modelId="{17FAFAD7-E76F-4ABC-8373-218C811EBC59}" srcId="{72AF4A7C-BFF3-4723-B736-802DF06151D8}" destId="{CD9BA944-6E61-47FC-BE3D-869CE1BA28D7}" srcOrd="0" destOrd="0" parTransId="{5C43409B-F36D-4DFB-8AC9-F2EE1165F869}" sibTransId="{8BCC435E-2256-46C9-867C-70F45F00C777}"/>
    <dgm:cxn modelId="{1F441EB2-0403-4D2A-85A6-7304E0EF8D7B}" type="presParOf" srcId="{9AED409E-CD55-45CB-B632-4F263D5C2721}" destId="{7FF65B3D-2229-465A-A83D-DF30DE85726B}" srcOrd="0" destOrd="0" presId="urn:microsoft.com/office/officeart/2005/8/layout/hProcess11"/>
    <dgm:cxn modelId="{0D250FB4-1A08-4936-8855-DDF575183520}" type="presParOf" srcId="{9AED409E-CD55-45CB-B632-4F263D5C2721}" destId="{57DAC7A8-B7BB-445F-8369-F19BD476912A}" srcOrd="1" destOrd="0" presId="urn:microsoft.com/office/officeart/2005/8/layout/hProcess11"/>
    <dgm:cxn modelId="{DB92B54C-131F-46DC-A282-8DD6A5203743}" type="presParOf" srcId="{57DAC7A8-B7BB-445F-8369-F19BD476912A}" destId="{1B884274-CD76-4888-A1A4-B760399B4BF4}" srcOrd="0" destOrd="0" presId="urn:microsoft.com/office/officeart/2005/8/layout/hProcess11"/>
    <dgm:cxn modelId="{E2F00AE8-55BB-4C88-90A5-9FB77ACE324F}" type="presParOf" srcId="{1B884274-CD76-4888-A1A4-B760399B4BF4}" destId="{B4C1F8F5-2CAB-4871-8BE7-D87F59D1DEFA}" srcOrd="0" destOrd="0" presId="urn:microsoft.com/office/officeart/2005/8/layout/hProcess11"/>
    <dgm:cxn modelId="{12D7E509-91D4-4DF3-B967-B6818E74D14B}" type="presParOf" srcId="{1B884274-CD76-4888-A1A4-B760399B4BF4}" destId="{D51DC8A4-8374-423B-A88E-BA3A161DF65C}" srcOrd="1" destOrd="0" presId="urn:microsoft.com/office/officeart/2005/8/layout/hProcess11"/>
    <dgm:cxn modelId="{8E45C474-A7F7-424B-AA79-E7DC44262E6E}" type="presParOf" srcId="{1B884274-CD76-4888-A1A4-B760399B4BF4}" destId="{DF2361D1-CC12-4AF0-80D4-0C3E3A54FD56}" srcOrd="2" destOrd="0" presId="urn:microsoft.com/office/officeart/2005/8/layout/hProcess11"/>
    <dgm:cxn modelId="{227DFC55-FF83-421B-9691-19651F088A2B}" type="presParOf" srcId="{57DAC7A8-B7BB-445F-8369-F19BD476912A}" destId="{84E9CA8F-0F98-4F4D-AE31-0EFFA03CC7C4}" srcOrd="1" destOrd="0" presId="urn:microsoft.com/office/officeart/2005/8/layout/hProcess11"/>
    <dgm:cxn modelId="{074A6FBF-7248-42C1-AF5B-317EBAFB3CF3}" type="presParOf" srcId="{57DAC7A8-B7BB-445F-8369-F19BD476912A}" destId="{9E6AF8FB-0CBF-4A05-B396-0A84937472DC}" srcOrd="2" destOrd="0" presId="urn:microsoft.com/office/officeart/2005/8/layout/hProcess11"/>
    <dgm:cxn modelId="{35BB5B56-7E2B-4733-BAD9-A7D52ED6AA33}" type="presParOf" srcId="{9E6AF8FB-0CBF-4A05-B396-0A84937472DC}" destId="{DC5D93F2-2FA8-4968-AC2E-D592B44BCD57}" srcOrd="0" destOrd="0" presId="urn:microsoft.com/office/officeart/2005/8/layout/hProcess11"/>
    <dgm:cxn modelId="{37BE66A2-2B8F-4A5C-A3F6-24ABF070208F}" type="presParOf" srcId="{9E6AF8FB-0CBF-4A05-B396-0A84937472DC}" destId="{B478EE0C-A07C-440F-8523-ABA4889AA10C}" srcOrd="1" destOrd="0" presId="urn:microsoft.com/office/officeart/2005/8/layout/hProcess11"/>
    <dgm:cxn modelId="{3F8B123E-91DD-4993-8D1E-1044D728DB32}" type="presParOf" srcId="{9E6AF8FB-0CBF-4A05-B396-0A84937472DC}" destId="{F964EBE1-DBCC-4EDE-99F6-05B7C2498A17}" srcOrd="2" destOrd="0" presId="urn:microsoft.com/office/officeart/2005/8/layout/hProcess11"/>
    <dgm:cxn modelId="{3BA09B0E-B3E8-43ED-BE1F-72F2E1BE1084}" type="presParOf" srcId="{57DAC7A8-B7BB-445F-8369-F19BD476912A}" destId="{56D41A04-37C2-4DF2-939D-49D76E354326}" srcOrd="3" destOrd="0" presId="urn:microsoft.com/office/officeart/2005/8/layout/hProcess11"/>
    <dgm:cxn modelId="{269B7832-406B-4CDC-9B72-5A4ED3F965FB}" type="presParOf" srcId="{57DAC7A8-B7BB-445F-8369-F19BD476912A}" destId="{5D4EDFE5-C23D-47D8-9811-8C4A4F10FC0E}" srcOrd="4" destOrd="0" presId="urn:microsoft.com/office/officeart/2005/8/layout/hProcess11"/>
    <dgm:cxn modelId="{87D3D057-1295-43CC-B317-9BC98A4EDE42}" type="presParOf" srcId="{5D4EDFE5-C23D-47D8-9811-8C4A4F10FC0E}" destId="{CCAAD727-AB7F-410F-8EC1-21801DFD853A}" srcOrd="0" destOrd="0" presId="urn:microsoft.com/office/officeart/2005/8/layout/hProcess11"/>
    <dgm:cxn modelId="{DED823D1-9E2D-4BD3-98F6-64C8D6B3DE0C}" type="presParOf" srcId="{5D4EDFE5-C23D-47D8-9811-8C4A4F10FC0E}" destId="{C07F1025-623F-42AB-9BE0-835A315AD84A}" srcOrd="1" destOrd="0" presId="urn:microsoft.com/office/officeart/2005/8/layout/hProcess11"/>
    <dgm:cxn modelId="{9BF082E8-664D-4719-8564-F782F74140B5}" type="presParOf" srcId="{5D4EDFE5-C23D-47D8-9811-8C4A4F10FC0E}" destId="{CB048109-4E86-4E81-BE6F-376A3F820842}" srcOrd="2" destOrd="0" presId="urn:microsoft.com/office/officeart/2005/8/layout/hProcess11"/>
    <dgm:cxn modelId="{F1904D88-C973-43F8-B4AE-D02CE1B2AC13}" type="presParOf" srcId="{57DAC7A8-B7BB-445F-8369-F19BD476912A}" destId="{9008FCBB-881D-4A76-BD4F-0AE39683BBDC}" srcOrd="5" destOrd="0" presId="urn:microsoft.com/office/officeart/2005/8/layout/hProcess11"/>
    <dgm:cxn modelId="{AF9E773D-3E2C-44C7-8638-20338857D131}" type="presParOf" srcId="{57DAC7A8-B7BB-445F-8369-F19BD476912A}" destId="{55D41FCD-5F6E-4716-A7BC-0069E9507A6F}" srcOrd="6" destOrd="0" presId="urn:microsoft.com/office/officeart/2005/8/layout/hProcess11"/>
    <dgm:cxn modelId="{F2729FB5-8A32-4AFA-A19C-F3D0D9FB22F0}" type="presParOf" srcId="{55D41FCD-5F6E-4716-A7BC-0069E9507A6F}" destId="{072E5EC4-B614-4E2A-8C66-730D1402F542}" srcOrd="0" destOrd="0" presId="urn:microsoft.com/office/officeart/2005/8/layout/hProcess11"/>
    <dgm:cxn modelId="{25F1F80F-5CDC-444D-A84E-5F12006C00BD}" type="presParOf" srcId="{55D41FCD-5F6E-4716-A7BC-0069E9507A6F}" destId="{33DE394E-B8C9-4138-87FD-9129544CB0BF}" srcOrd="1" destOrd="0" presId="urn:microsoft.com/office/officeart/2005/8/layout/hProcess11"/>
    <dgm:cxn modelId="{7346E42F-9C46-4A81-A69D-5A6E0A0C1A41}" type="presParOf" srcId="{55D41FCD-5F6E-4716-A7BC-0069E9507A6F}" destId="{135335E6-6A0C-4B0B-B9A7-67B38C875456}" srcOrd="2" destOrd="0" presId="urn:microsoft.com/office/officeart/2005/8/layout/hProcess1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4D81844-36DD-4E7F-BC33-3808CA94A986}"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AA1B900B-C25C-4570-9A3C-49C9174681E7}">
      <dgm:prSet/>
      <dgm:spPr/>
      <dgm:t>
        <a:bodyPr/>
        <a:lstStyle/>
        <a:p>
          <a:pPr rtl="0"/>
          <a:endParaRPr lang="en-US" dirty="0"/>
        </a:p>
      </dgm:t>
    </dgm:pt>
    <dgm:pt modelId="{AF32F8BF-A3B9-4321-A695-D7CF2948F544}" type="parTrans" cxnId="{98D06E17-D860-45CC-8547-80C0B3B0C0C0}">
      <dgm:prSet/>
      <dgm:spPr/>
      <dgm:t>
        <a:bodyPr/>
        <a:lstStyle/>
        <a:p>
          <a:endParaRPr lang="en-US"/>
        </a:p>
      </dgm:t>
    </dgm:pt>
    <dgm:pt modelId="{E2744B9F-0C9D-40F9-8F6B-FB3292FFFE5E}" type="sibTrans" cxnId="{98D06E17-D860-45CC-8547-80C0B3B0C0C0}">
      <dgm:prSet/>
      <dgm:spPr/>
      <dgm:t>
        <a:bodyPr/>
        <a:lstStyle/>
        <a:p>
          <a:endParaRPr lang="en-US"/>
        </a:p>
      </dgm:t>
    </dgm:pt>
    <dgm:pt modelId="{7BA910E0-6169-40C5-9698-6BB2F875BAF3}">
      <dgm:prSet/>
      <dgm:spPr/>
      <dgm:t>
        <a:bodyPr/>
        <a:lstStyle/>
        <a:p>
          <a:pPr rtl="0"/>
          <a:r>
            <a:rPr lang="en-GB" b="1" dirty="0"/>
            <a:t>Global collaboration:  </a:t>
          </a:r>
          <a:endParaRPr lang="en-US" dirty="0"/>
        </a:p>
      </dgm:t>
    </dgm:pt>
    <dgm:pt modelId="{69AC9B0A-0E98-47ED-A1F8-2795DBD20D4F}" type="parTrans" cxnId="{13B95984-D84D-4E42-9484-22B0F144907D}">
      <dgm:prSet/>
      <dgm:spPr/>
      <dgm:t>
        <a:bodyPr/>
        <a:lstStyle/>
        <a:p>
          <a:endParaRPr lang="en-US"/>
        </a:p>
      </dgm:t>
    </dgm:pt>
    <dgm:pt modelId="{F38DE4B8-B6A6-4313-8174-7F7AFD3A1590}" type="sibTrans" cxnId="{13B95984-D84D-4E42-9484-22B0F144907D}">
      <dgm:prSet/>
      <dgm:spPr/>
      <dgm:t>
        <a:bodyPr/>
        <a:lstStyle/>
        <a:p>
          <a:endParaRPr lang="en-US"/>
        </a:p>
      </dgm:t>
    </dgm:pt>
    <dgm:pt modelId="{37640F92-9F88-47E9-BEC1-D7CDED28C14B}">
      <dgm:prSet/>
      <dgm:spPr/>
      <dgm:t>
        <a:bodyPr/>
        <a:lstStyle/>
        <a:p>
          <a:pPr rtl="0"/>
          <a:r>
            <a:rPr lang="en-GB" dirty="0"/>
            <a:t>CQ enables people to navigate varied cultural contexts.</a:t>
          </a:r>
          <a:endParaRPr lang="en-US" dirty="0"/>
        </a:p>
      </dgm:t>
    </dgm:pt>
    <dgm:pt modelId="{FFD43BC8-D51B-4125-8B38-CF3622D0A734}" type="parTrans" cxnId="{4E0D5D1C-AB88-414C-A5A1-76D82102585C}">
      <dgm:prSet/>
      <dgm:spPr/>
      <dgm:t>
        <a:bodyPr/>
        <a:lstStyle/>
        <a:p>
          <a:endParaRPr lang="en-US"/>
        </a:p>
      </dgm:t>
    </dgm:pt>
    <dgm:pt modelId="{9E7DAA4F-DA43-4120-A008-D4F744FEEFC1}" type="sibTrans" cxnId="{4E0D5D1C-AB88-414C-A5A1-76D82102585C}">
      <dgm:prSet/>
      <dgm:spPr/>
      <dgm:t>
        <a:bodyPr/>
        <a:lstStyle/>
        <a:p>
          <a:endParaRPr lang="en-US"/>
        </a:p>
      </dgm:t>
    </dgm:pt>
    <dgm:pt modelId="{10DC1864-199E-4FD3-B7F1-2ABE4976EDF2}">
      <dgm:prSet/>
      <dgm:spPr/>
      <dgm:t>
        <a:bodyPr/>
        <a:lstStyle/>
        <a:p>
          <a:pPr rtl="0"/>
          <a:r>
            <a:rPr lang="en-GB" dirty="0"/>
            <a:t>Help to promote trust and minimise conflict in multicultural context. </a:t>
          </a:r>
          <a:endParaRPr lang="en-US" dirty="0"/>
        </a:p>
      </dgm:t>
    </dgm:pt>
    <dgm:pt modelId="{B9028B14-23B8-4D7C-AA6D-DE3B5E556DA6}" type="parTrans" cxnId="{4DF2E3EE-CDDF-416D-B7B4-06F977708094}">
      <dgm:prSet/>
      <dgm:spPr/>
      <dgm:t>
        <a:bodyPr/>
        <a:lstStyle/>
        <a:p>
          <a:endParaRPr lang="en-US"/>
        </a:p>
      </dgm:t>
    </dgm:pt>
    <dgm:pt modelId="{232A353B-AAFA-44DE-8306-384A63AF9EF9}" type="sibTrans" cxnId="{4DF2E3EE-CDDF-416D-B7B4-06F977708094}">
      <dgm:prSet/>
      <dgm:spPr/>
      <dgm:t>
        <a:bodyPr/>
        <a:lstStyle/>
        <a:p>
          <a:endParaRPr lang="en-US"/>
        </a:p>
      </dgm:t>
    </dgm:pt>
    <dgm:pt modelId="{5D5C57E4-B05D-4502-8704-7A9C051B2665}">
      <dgm:prSet/>
      <dgm:spPr/>
      <dgm:t>
        <a:bodyPr/>
        <a:lstStyle/>
        <a:p>
          <a:pPr rtl="0"/>
          <a:r>
            <a:rPr lang="en-GB" b="1" dirty="0"/>
            <a:t>Leadership adaptability</a:t>
          </a:r>
          <a:r>
            <a:rPr lang="en-GB" dirty="0"/>
            <a:t>:</a:t>
          </a:r>
          <a:endParaRPr lang="en-US" dirty="0"/>
        </a:p>
      </dgm:t>
    </dgm:pt>
    <dgm:pt modelId="{615CE7CA-0DA8-4498-8167-730C62AAAD09}" type="parTrans" cxnId="{DBBE8387-5FA3-48A6-A2CF-AEE7AF095CDF}">
      <dgm:prSet/>
      <dgm:spPr/>
      <dgm:t>
        <a:bodyPr/>
        <a:lstStyle/>
        <a:p>
          <a:endParaRPr lang="en-US"/>
        </a:p>
      </dgm:t>
    </dgm:pt>
    <dgm:pt modelId="{25E9FF8F-7BDA-4A58-916E-5C44EEA0451A}" type="sibTrans" cxnId="{DBBE8387-5FA3-48A6-A2CF-AEE7AF095CDF}">
      <dgm:prSet/>
      <dgm:spPr/>
      <dgm:t>
        <a:bodyPr/>
        <a:lstStyle/>
        <a:p>
          <a:endParaRPr lang="en-US"/>
        </a:p>
      </dgm:t>
    </dgm:pt>
    <dgm:pt modelId="{E32D23C3-5BD4-4F6F-B827-652CAEC879EF}">
      <dgm:prSet/>
      <dgm:spPr/>
      <dgm:t>
        <a:bodyPr/>
        <a:lstStyle/>
        <a:p>
          <a:pPr rtl="0"/>
          <a:r>
            <a:rPr lang="en-GB" dirty="0"/>
            <a:t>CQ improves leaders’ ability to understand and respect different cultural contexts.</a:t>
          </a:r>
          <a:endParaRPr lang="en-US" dirty="0"/>
        </a:p>
      </dgm:t>
    </dgm:pt>
    <dgm:pt modelId="{2B80A353-2FBA-43F0-95F2-772E2687F4F4}" type="parTrans" cxnId="{70EA1D3E-A36A-496C-8DB8-3DE34B5BF9A6}">
      <dgm:prSet/>
      <dgm:spPr/>
      <dgm:t>
        <a:bodyPr/>
        <a:lstStyle/>
        <a:p>
          <a:endParaRPr lang="en-US"/>
        </a:p>
      </dgm:t>
    </dgm:pt>
    <dgm:pt modelId="{EED8F107-F54B-4BA2-8BAD-124071755A80}" type="sibTrans" cxnId="{70EA1D3E-A36A-496C-8DB8-3DE34B5BF9A6}">
      <dgm:prSet/>
      <dgm:spPr/>
      <dgm:t>
        <a:bodyPr/>
        <a:lstStyle/>
        <a:p>
          <a:endParaRPr lang="en-US"/>
        </a:p>
      </dgm:t>
    </dgm:pt>
    <dgm:pt modelId="{9FF694C0-74CF-47B0-981B-6B7263D641EA}" type="pres">
      <dgm:prSet presAssocID="{94D81844-36DD-4E7F-BC33-3808CA94A986}" presName="vert0" presStyleCnt="0">
        <dgm:presLayoutVars>
          <dgm:dir/>
          <dgm:animOne val="branch"/>
          <dgm:animLvl val="lvl"/>
        </dgm:presLayoutVars>
      </dgm:prSet>
      <dgm:spPr/>
    </dgm:pt>
    <dgm:pt modelId="{FFEE2A59-0CC3-4154-B5DB-C20389AC85C3}" type="pres">
      <dgm:prSet presAssocID="{AA1B900B-C25C-4570-9A3C-49C9174681E7}" presName="thickLine" presStyleLbl="alignNode1" presStyleIdx="0" presStyleCnt="6"/>
      <dgm:spPr/>
    </dgm:pt>
    <dgm:pt modelId="{FE230327-D620-45F8-AAA4-19075A6A2596}" type="pres">
      <dgm:prSet presAssocID="{AA1B900B-C25C-4570-9A3C-49C9174681E7}" presName="horz1" presStyleCnt="0"/>
      <dgm:spPr/>
    </dgm:pt>
    <dgm:pt modelId="{EB959882-FB08-4106-B986-E646127B2660}" type="pres">
      <dgm:prSet presAssocID="{AA1B900B-C25C-4570-9A3C-49C9174681E7}" presName="tx1" presStyleLbl="revTx" presStyleIdx="0" presStyleCnt="6"/>
      <dgm:spPr/>
    </dgm:pt>
    <dgm:pt modelId="{53327306-7610-4177-9456-BDD5DD3B97DB}" type="pres">
      <dgm:prSet presAssocID="{AA1B900B-C25C-4570-9A3C-49C9174681E7}" presName="vert1" presStyleCnt="0"/>
      <dgm:spPr/>
    </dgm:pt>
    <dgm:pt modelId="{4C22C589-61C7-41DD-A076-09F1B1B01533}" type="pres">
      <dgm:prSet presAssocID="{7BA910E0-6169-40C5-9698-6BB2F875BAF3}" presName="thickLine" presStyleLbl="alignNode1" presStyleIdx="1" presStyleCnt="6"/>
      <dgm:spPr/>
    </dgm:pt>
    <dgm:pt modelId="{5EF81F7B-E92B-468A-956B-A135BB7333DA}" type="pres">
      <dgm:prSet presAssocID="{7BA910E0-6169-40C5-9698-6BB2F875BAF3}" presName="horz1" presStyleCnt="0"/>
      <dgm:spPr/>
    </dgm:pt>
    <dgm:pt modelId="{59698FF1-F671-439E-80AD-0ED632CA851C}" type="pres">
      <dgm:prSet presAssocID="{7BA910E0-6169-40C5-9698-6BB2F875BAF3}" presName="tx1" presStyleLbl="revTx" presStyleIdx="1" presStyleCnt="6"/>
      <dgm:spPr/>
    </dgm:pt>
    <dgm:pt modelId="{B19C2FB9-2C66-43D4-87FC-4CBC7418C436}" type="pres">
      <dgm:prSet presAssocID="{7BA910E0-6169-40C5-9698-6BB2F875BAF3}" presName="vert1" presStyleCnt="0"/>
      <dgm:spPr/>
    </dgm:pt>
    <dgm:pt modelId="{53B52771-C0C9-4ED4-8F10-A0375C94ED7E}" type="pres">
      <dgm:prSet presAssocID="{37640F92-9F88-47E9-BEC1-D7CDED28C14B}" presName="thickLine" presStyleLbl="alignNode1" presStyleIdx="2" presStyleCnt="6"/>
      <dgm:spPr/>
    </dgm:pt>
    <dgm:pt modelId="{D7AD6466-66A6-4DCD-BE14-6F239777972F}" type="pres">
      <dgm:prSet presAssocID="{37640F92-9F88-47E9-BEC1-D7CDED28C14B}" presName="horz1" presStyleCnt="0"/>
      <dgm:spPr/>
    </dgm:pt>
    <dgm:pt modelId="{82778188-887F-4DB8-ACD6-DB2348512701}" type="pres">
      <dgm:prSet presAssocID="{37640F92-9F88-47E9-BEC1-D7CDED28C14B}" presName="tx1" presStyleLbl="revTx" presStyleIdx="2" presStyleCnt="6"/>
      <dgm:spPr/>
    </dgm:pt>
    <dgm:pt modelId="{126C3DC8-43CA-4020-9B71-671648FE351E}" type="pres">
      <dgm:prSet presAssocID="{37640F92-9F88-47E9-BEC1-D7CDED28C14B}" presName="vert1" presStyleCnt="0"/>
      <dgm:spPr/>
    </dgm:pt>
    <dgm:pt modelId="{544A52FF-4D40-4D1E-8217-26A137A464A8}" type="pres">
      <dgm:prSet presAssocID="{10DC1864-199E-4FD3-B7F1-2ABE4976EDF2}" presName="thickLine" presStyleLbl="alignNode1" presStyleIdx="3" presStyleCnt="6"/>
      <dgm:spPr/>
    </dgm:pt>
    <dgm:pt modelId="{A7372DA3-D5EA-4878-A6AF-206E70DBBDBA}" type="pres">
      <dgm:prSet presAssocID="{10DC1864-199E-4FD3-B7F1-2ABE4976EDF2}" presName="horz1" presStyleCnt="0"/>
      <dgm:spPr/>
    </dgm:pt>
    <dgm:pt modelId="{52FCD9F7-3370-4703-A07F-514A04740DB3}" type="pres">
      <dgm:prSet presAssocID="{10DC1864-199E-4FD3-B7F1-2ABE4976EDF2}" presName="tx1" presStyleLbl="revTx" presStyleIdx="3" presStyleCnt="6"/>
      <dgm:spPr/>
    </dgm:pt>
    <dgm:pt modelId="{8544144F-1CBA-48EA-8982-91C01C829D4C}" type="pres">
      <dgm:prSet presAssocID="{10DC1864-199E-4FD3-B7F1-2ABE4976EDF2}" presName="vert1" presStyleCnt="0"/>
      <dgm:spPr/>
    </dgm:pt>
    <dgm:pt modelId="{77FD47F4-5623-4C5B-B21A-8E15C1CDC78C}" type="pres">
      <dgm:prSet presAssocID="{5D5C57E4-B05D-4502-8704-7A9C051B2665}" presName="thickLine" presStyleLbl="alignNode1" presStyleIdx="4" presStyleCnt="6"/>
      <dgm:spPr/>
    </dgm:pt>
    <dgm:pt modelId="{184C8412-1984-4545-B8B0-B877985F0E12}" type="pres">
      <dgm:prSet presAssocID="{5D5C57E4-B05D-4502-8704-7A9C051B2665}" presName="horz1" presStyleCnt="0"/>
      <dgm:spPr/>
    </dgm:pt>
    <dgm:pt modelId="{647AA26F-8BAE-4A59-896F-57EB846D673A}" type="pres">
      <dgm:prSet presAssocID="{5D5C57E4-B05D-4502-8704-7A9C051B2665}" presName="tx1" presStyleLbl="revTx" presStyleIdx="4" presStyleCnt="6"/>
      <dgm:spPr/>
    </dgm:pt>
    <dgm:pt modelId="{05D63C7E-6F81-4328-84F9-0E6856233961}" type="pres">
      <dgm:prSet presAssocID="{5D5C57E4-B05D-4502-8704-7A9C051B2665}" presName="vert1" presStyleCnt="0"/>
      <dgm:spPr/>
    </dgm:pt>
    <dgm:pt modelId="{E80F274C-EB2E-4A9C-B395-FBA9296E4B19}" type="pres">
      <dgm:prSet presAssocID="{E32D23C3-5BD4-4F6F-B827-652CAEC879EF}" presName="thickLine" presStyleLbl="alignNode1" presStyleIdx="5" presStyleCnt="6"/>
      <dgm:spPr/>
    </dgm:pt>
    <dgm:pt modelId="{567D089E-8189-4504-96E1-6B0AB12C64F4}" type="pres">
      <dgm:prSet presAssocID="{E32D23C3-5BD4-4F6F-B827-652CAEC879EF}" presName="horz1" presStyleCnt="0"/>
      <dgm:spPr/>
    </dgm:pt>
    <dgm:pt modelId="{786CD4C9-8AB8-43B7-995A-34DF8018DFB2}" type="pres">
      <dgm:prSet presAssocID="{E32D23C3-5BD4-4F6F-B827-652CAEC879EF}" presName="tx1" presStyleLbl="revTx" presStyleIdx="5" presStyleCnt="6"/>
      <dgm:spPr/>
    </dgm:pt>
    <dgm:pt modelId="{55D809A4-7DC2-4887-899A-083AFD0012F3}" type="pres">
      <dgm:prSet presAssocID="{E32D23C3-5BD4-4F6F-B827-652CAEC879EF}" presName="vert1" presStyleCnt="0"/>
      <dgm:spPr/>
    </dgm:pt>
  </dgm:ptLst>
  <dgm:cxnLst>
    <dgm:cxn modelId="{6C21D00A-E0B5-4F7B-A276-5CBA8AC3CEAC}" type="presOf" srcId="{10DC1864-199E-4FD3-B7F1-2ABE4976EDF2}" destId="{52FCD9F7-3370-4703-A07F-514A04740DB3}" srcOrd="0" destOrd="0" presId="urn:microsoft.com/office/officeart/2008/layout/LinedList"/>
    <dgm:cxn modelId="{98D06E17-D860-45CC-8547-80C0B3B0C0C0}" srcId="{94D81844-36DD-4E7F-BC33-3808CA94A986}" destId="{AA1B900B-C25C-4570-9A3C-49C9174681E7}" srcOrd="0" destOrd="0" parTransId="{AF32F8BF-A3B9-4321-A695-D7CF2948F544}" sibTransId="{E2744B9F-0C9D-40F9-8F6B-FB3292FFFE5E}"/>
    <dgm:cxn modelId="{4E0D5D1C-AB88-414C-A5A1-76D82102585C}" srcId="{94D81844-36DD-4E7F-BC33-3808CA94A986}" destId="{37640F92-9F88-47E9-BEC1-D7CDED28C14B}" srcOrd="2" destOrd="0" parTransId="{FFD43BC8-D51B-4125-8B38-CF3622D0A734}" sibTransId="{9E7DAA4F-DA43-4120-A008-D4F744FEEFC1}"/>
    <dgm:cxn modelId="{70EA1D3E-A36A-496C-8DB8-3DE34B5BF9A6}" srcId="{94D81844-36DD-4E7F-BC33-3808CA94A986}" destId="{E32D23C3-5BD4-4F6F-B827-652CAEC879EF}" srcOrd="5" destOrd="0" parTransId="{2B80A353-2FBA-43F0-95F2-772E2687F4F4}" sibTransId="{EED8F107-F54B-4BA2-8BAD-124071755A80}"/>
    <dgm:cxn modelId="{D2C36C59-778A-46B7-91F4-5F1FFDCFAF4F}" type="presOf" srcId="{7BA910E0-6169-40C5-9698-6BB2F875BAF3}" destId="{59698FF1-F671-439E-80AD-0ED632CA851C}" srcOrd="0" destOrd="0" presId="urn:microsoft.com/office/officeart/2008/layout/LinedList"/>
    <dgm:cxn modelId="{A4203184-BE39-4D27-9944-42FEF4CAE615}" type="presOf" srcId="{37640F92-9F88-47E9-BEC1-D7CDED28C14B}" destId="{82778188-887F-4DB8-ACD6-DB2348512701}" srcOrd="0" destOrd="0" presId="urn:microsoft.com/office/officeart/2008/layout/LinedList"/>
    <dgm:cxn modelId="{13B95984-D84D-4E42-9484-22B0F144907D}" srcId="{94D81844-36DD-4E7F-BC33-3808CA94A986}" destId="{7BA910E0-6169-40C5-9698-6BB2F875BAF3}" srcOrd="1" destOrd="0" parTransId="{69AC9B0A-0E98-47ED-A1F8-2795DBD20D4F}" sibTransId="{F38DE4B8-B6A6-4313-8174-7F7AFD3A1590}"/>
    <dgm:cxn modelId="{DBBE8387-5FA3-48A6-A2CF-AEE7AF095CDF}" srcId="{94D81844-36DD-4E7F-BC33-3808CA94A986}" destId="{5D5C57E4-B05D-4502-8704-7A9C051B2665}" srcOrd="4" destOrd="0" parTransId="{615CE7CA-0DA8-4498-8167-730C62AAAD09}" sibTransId="{25E9FF8F-7BDA-4A58-916E-5C44EEA0451A}"/>
    <dgm:cxn modelId="{09E5868C-07A1-4AAB-BF57-7C1066C7CF86}" type="presOf" srcId="{E32D23C3-5BD4-4F6F-B827-652CAEC879EF}" destId="{786CD4C9-8AB8-43B7-995A-34DF8018DFB2}" srcOrd="0" destOrd="0" presId="urn:microsoft.com/office/officeart/2008/layout/LinedList"/>
    <dgm:cxn modelId="{8B95509D-5B90-409B-8798-C03DC5438411}" type="presOf" srcId="{94D81844-36DD-4E7F-BC33-3808CA94A986}" destId="{9FF694C0-74CF-47B0-981B-6B7263D641EA}" srcOrd="0" destOrd="0" presId="urn:microsoft.com/office/officeart/2008/layout/LinedList"/>
    <dgm:cxn modelId="{711C40CB-D1B0-471B-BD05-A04EC4AE4A4D}" type="presOf" srcId="{5D5C57E4-B05D-4502-8704-7A9C051B2665}" destId="{647AA26F-8BAE-4A59-896F-57EB846D673A}" srcOrd="0" destOrd="0" presId="urn:microsoft.com/office/officeart/2008/layout/LinedList"/>
    <dgm:cxn modelId="{4DF2E3EE-CDDF-416D-B7B4-06F977708094}" srcId="{94D81844-36DD-4E7F-BC33-3808CA94A986}" destId="{10DC1864-199E-4FD3-B7F1-2ABE4976EDF2}" srcOrd="3" destOrd="0" parTransId="{B9028B14-23B8-4D7C-AA6D-DE3B5E556DA6}" sibTransId="{232A353B-AAFA-44DE-8306-384A63AF9EF9}"/>
    <dgm:cxn modelId="{EA7DA1FC-6223-4491-8576-0CE82E81D8A6}" type="presOf" srcId="{AA1B900B-C25C-4570-9A3C-49C9174681E7}" destId="{EB959882-FB08-4106-B986-E646127B2660}" srcOrd="0" destOrd="0" presId="urn:microsoft.com/office/officeart/2008/layout/LinedList"/>
    <dgm:cxn modelId="{D4161DE2-0614-4085-9838-E7C28C45E1C5}" type="presParOf" srcId="{9FF694C0-74CF-47B0-981B-6B7263D641EA}" destId="{FFEE2A59-0CC3-4154-B5DB-C20389AC85C3}" srcOrd="0" destOrd="0" presId="urn:microsoft.com/office/officeart/2008/layout/LinedList"/>
    <dgm:cxn modelId="{C802A2F6-9059-4B31-A43E-9B483BD56949}" type="presParOf" srcId="{9FF694C0-74CF-47B0-981B-6B7263D641EA}" destId="{FE230327-D620-45F8-AAA4-19075A6A2596}" srcOrd="1" destOrd="0" presId="urn:microsoft.com/office/officeart/2008/layout/LinedList"/>
    <dgm:cxn modelId="{7F341C4A-555D-4639-A12B-2156327302AC}" type="presParOf" srcId="{FE230327-D620-45F8-AAA4-19075A6A2596}" destId="{EB959882-FB08-4106-B986-E646127B2660}" srcOrd="0" destOrd="0" presId="urn:microsoft.com/office/officeart/2008/layout/LinedList"/>
    <dgm:cxn modelId="{A316CE4B-9AD2-458E-8A13-FE777A7388CD}" type="presParOf" srcId="{FE230327-D620-45F8-AAA4-19075A6A2596}" destId="{53327306-7610-4177-9456-BDD5DD3B97DB}" srcOrd="1" destOrd="0" presId="urn:microsoft.com/office/officeart/2008/layout/LinedList"/>
    <dgm:cxn modelId="{EF1AC3C3-9423-4BA4-BCC0-ED233676EE33}" type="presParOf" srcId="{9FF694C0-74CF-47B0-981B-6B7263D641EA}" destId="{4C22C589-61C7-41DD-A076-09F1B1B01533}" srcOrd="2" destOrd="0" presId="urn:microsoft.com/office/officeart/2008/layout/LinedList"/>
    <dgm:cxn modelId="{93F302D3-5A3E-479F-B410-17E80C1DF3D8}" type="presParOf" srcId="{9FF694C0-74CF-47B0-981B-6B7263D641EA}" destId="{5EF81F7B-E92B-468A-956B-A135BB7333DA}" srcOrd="3" destOrd="0" presId="urn:microsoft.com/office/officeart/2008/layout/LinedList"/>
    <dgm:cxn modelId="{84A5FA7F-2A41-4638-913C-EAF84C742BCC}" type="presParOf" srcId="{5EF81F7B-E92B-468A-956B-A135BB7333DA}" destId="{59698FF1-F671-439E-80AD-0ED632CA851C}" srcOrd="0" destOrd="0" presId="urn:microsoft.com/office/officeart/2008/layout/LinedList"/>
    <dgm:cxn modelId="{F7054BA0-B8B1-4BE2-B401-513674F17DC5}" type="presParOf" srcId="{5EF81F7B-E92B-468A-956B-A135BB7333DA}" destId="{B19C2FB9-2C66-43D4-87FC-4CBC7418C436}" srcOrd="1" destOrd="0" presId="urn:microsoft.com/office/officeart/2008/layout/LinedList"/>
    <dgm:cxn modelId="{37112ED7-8733-47CB-848E-C437F658EC52}" type="presParOf" srcId="{9FF694C0-74CF-47B0-981B-6B7263D641EA}" destId="{53B52771-C0C9-4ED4-8F10-A0375C94ED7E}" srcOrd="4" destOrd="0" presId="urn:microsoft.com/office/officeart/2008/layout/LinedList"/>
    <dgm:cxn modelId="{2A8CA7C5-F6D2-4F12-98B8-BD9735D40888}" type="presParOf" srcId="{9FF694C0-74CF-47B0-981B-6B7263D641EA}" destId="{D7AD6466-66A6-4DCD-BE14-6F239777972F}" srcOrd="5" destOrd="0" presId="urn:microsoft.com/office/officeart/2008/layout/LinedList"/>
    <dgm:cxn modelId="{854000A0-A2FB-43A5-B996-C2960F53D98E}" type="presParOf" srcId="{D7AD6466-66A6-4DCD-BE14-6F239777972F}" destId="{82778188-887F-4DB8-ACD6-DB2348512701}" srcOrd="0" destOrd="0" presId="urn:microsoft.com/office/officeart/2008/layout/LinedList"/>
    <dgm:cxn modelId="{98182822-02C7-410D-A6A0-958B364E6025}" type="presParOf" srcId="{D7AD6466-66A6-4DCD-BE14-6F239777972F}" destId="{126C3DC8-43CA-4020-9B71-671648FE351E}" srcOrd="1" destOrd="0" presId="urn:microsoft.com/office/officeart/2008/layout/LinedList"/>
    <dgm:cxn modelId="{0E7CF9DE-383D-401C-A62A-0D9BBD822CA2}" type="presParOf" srcId="{9FF694C0-74CF-47B0-981B-6B7263D641EA}" destId="{544A52FF-4D40-4D1E-8217-26A137A464A8}" srcOrd="6" destOrd="0" presId="urn:microsoft.com/office/officeart/2008/layout/LinedList"/>
    <dgm:cxn modelId="{74C3BE8C-30C7-43DD-9E6C-74EE3CD0657E}" type="presParOf" srcId="{9FF694C0-74CF-47B0-981B-6B7263D641EA}" destId="{A7372DA3-D5EA-4878-A6AF-206E70DBBDBA}" srcOrd="7" destOrd="0" presId="urn:microsoft.com/office/officeart/2008/layout/LinedList"/>
    <dgm:cxn modelId="{7626A6F5-7FC1-46D5-B33C-73847E952BB4}" type="presParOf" srcId="{A7372DA3-D5EA-4878-A6AF-206E70DBBDBA}" destId="{52FCD9F7-3370-4703-A07F-514A04740DB3}" srcOrd="0" destOrd="0" presId="urn:microsoft.com/office/officeart/2008/layout/LinedList"/>
    <dgm:cxn modelId="{9DEF372C-5CF3-4C47-B2F8-DB7BE6717950}" type="presParOf" srcId="{A7372DA3-D5EA-4878-A6AF-206E70DBBDBA}" destId="{8544144F-1CBA-48EA-8982-91C01C829D4C}" srcOrd="1" destOrd="0" presId="urn:microsoft.com/office/officeart/2008/layout/LinedList"/>
    <dgm:cxn modelId="{33ECBF5C-0C59-43F9-8CEC-32AD9EAECD62}" type="presParOf" srcId="{9FF694C0-74CF-47B0-981B-6B7263D641EA}" destId="{77FD47F4-5623-4C5B-B21A-8E15C1CDC78C}" srcOrd="8" destOrd="0" presId="urn:microsoft.com/office/officeart/2008/layout/LinedList"/>
    <dgm:cxn modelId="{722DDA68-8D07-4EDF-81BD-3662D4788552}" type="presParOf" srcId="{9FF694C0-74CF-47B0-981B-6B7263D641EA}" destId="{184C8412-1984-4545-B8B0-B877985F0E12}" srcOrd="9" destOrd="0" presId="urn:microsoft.com/office/officeart/2008/layout/LinedList"/>
    <dgm:cxn modelId="{ECC6E18D-8C13-4B7C-A838-FC0C230B65FA}" type="presParOf" srcId="{184C8412-1984-4545-B8B0-B877985F0E12}" destId="{647AA26F-8BAE-4A59-896F-57EB846D673A}" srcOrd="0" destOrd="0" presId="urn:microsoft.com/office/officeart/2008/layout/LinedList"/>
    <dgm:cxn modelId="{B30EE838-DBA6-4CA0-BC8C-9E8AF59C42E2}" type="presParOf" srcId="{184C8412-1984-4545-B8B0-B877985F0E12}" destId="{05D63C7E-6F81-4328-84F9-0E6856233961}" srcOrd="1" destOrd="0" presId="urn:microsoft.com/office/officeart/2008/layout/LinedList"/>
    <dgm:cxn modelId="{D8219E2C-48E0-4251-95F5-9094A1D1EFEF}" type="presParOf" srcId="{9FF694C0-74CF-47B0-981B-6B7263D641EA}" destId="{E80F274C-EB2E-4A9C-B395-FBA9296E4B19}" srcOrd="10" destOrd="0" presId="urn:microsoft.com/office/officeart/2008/layout/LinedList"/>
    <dgm:cxn modelId="{DE6A71CB-B470-4DE7-861F-BA4155B11963}" type="presParOf" srcId="{9FF694C0-74CF-47B0-981B-6B7263D641EA}" destId="{567D089E-8189-4504-96E1-6B0AB12C64F4}" srcOrd="11" destOrd="0" presId="urn:microsoft.com/office/officeart/2008/layout/LinedList"/>
    <dgm:cxn modelId="{1295C967-9399-45E8-A5D1-5E22F186E7A4}" type="presParOf" srcId="{567D089E-8189-4504-96E1-6B0AB12C64F4}" destId="{786CD4C9-8AB8-43B7-995A-34DF8018DFB2}" srcOrd="0" destOrd="0" presId="urn:microsoft.com/office/officeart/2008/layout/LinedList"/>
    <dgm:cxn modelId="{09462076-882E-4CC6-9CEB-F5B02CE58986}" type="presParOf" srcId="{567D089E-8189-4504-96E1-6B0AB12C64F4}" destId="{55D809A4-7DC2-4887-899A-083AFD0012F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E4BD168-05F5-4659-8965-EE4465DB6E82}"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F5EE6D5E-60D5-483A-AD2E-369E700BBAC3}">
      <dgm:prSet/>
      <dgm:spPr/>
      <dgm:t>
        <a:bodyPr/>
        <a:lstStyle/>
        <a:p>
          <a:pPr rtl="0"/>
          <a:r>
            <a:rPr lang="en-GB" b="1" dirty="0"/>
            <a:t>Earley &amp; Ang’s model:</a:t>
          </a:r>
          <a:endParaRPr lang="en-US" dirty="0"/>
        </a:p>
      </dgm:t>
    </dgm:pt>
    <dgm:pt modelId="{E46756D3-C1A9-4F01-BD6D-6EDCAF147580}" type="parTrans" cxnId="{DC8DEDEF-122C-4B87-AAEB-36278ED45ED5}">
      <dgm:prSet/>
      <dgm:spPr/>
      <dgm:t>
        <a:bodyPr/>
        <a:lstStyle/>
        <a:p>
          <a:endParaRPr lang="en-US"/>
        </a:p>
      </dgm:t>
    </dgm:pt>
    <dgm:pt modelId="{250A4300-9A2C-4E09-909E-B0EA16653C87}" type="sibTrans" cxnId="{DC8DEDEF-122C-4B87-AAEB-36278ED45ED5}">
      <dgm:prSet/>
      <dgm:spPr/>
      <dgm:t>
        <a:bodyPr/>
        <a:lstStyle/>
        <a:p>
          <a:endParaRPr lang="en-US"/>
        </a:p>
      </dgm:t>
    </dgm:pt>
    <dgm:pt modelId="{A3E28E00-493A-4B02-B8D8-50800ADF243B}">
      <dgm:prSet/>
      <dgm:spPr/>
      <dgm:t>
        <a:bodyPr/>
        <a:lstStyle/>
        <a:p>
          <a:pPr rtl="0"/>
          <a:r>
            <a:rPr lang="en-GB" dirty="0"/>
            <a:t>Cognitive CQ:  refers to individuals’ knowledge of different cultures.</a:t>
          </a:r>
          <a:endParaRPr lang="en-US" dirty="0"/>
        </a:p>
      </dgm:t>
    </dgm:pt>
    <dgm:pt modelId="{86745073-D642-4311-BEEE-1979B4501CAE}" type="parTrans" cxnId="{B017BC5F-EFA0-4D6F-9A54-44AF1525C682}">
      <dgm:prSet/>
      <dgm:spPr/>
      <dgm:t>
        <a:bodyPr/>
        <a:lstStyle/>
        <a:p>
          <a:endParaRPr lang="en-US"/>
        </a:p>
      </dgm:t>
    </dgm:pt>
    <dgm:pt modelId="{CEAE5534-F10D-45FE-9ACC-5AE52F26AAEA}" type="sibTrans" cxnId="{B017BC5F-EFA0-4D6F-9A54-44AF1525C682}">
      <dgm:prSet/>
      <dgm:spPr/>
      <dgm:t>
        <a:bodyPr/>
        <a:lstStyle/>
        <a:p>
          <a:endParaRPr lang="en-US"/>
        </a:p>
      </dgm:t>
    </dgm:pt>
    <dgm:pt modelId="{9B811195-D559-4D36-A167-1ED50A3491E2}">
      <dgm:prSet/>
      <dgm:spPr/>
      <dgm:t>
        <a:bodyPr/>
        <a:lstStyle/>
        <a:p>
          <a:pPr rtl="0"/>
          <a:r>
            <a:rPr lang="en-GB" dirty="0"/>
            <a:t>Motivational CQ: individuals’ effort to engage in new cultural experiences. </a:t>
          </a:r>
          <a:endParaRPr lang="en-US" dirty="0"/>
        </a:p>
      </dgm:t>
    </dgm:pt>
    <dgm:pt modelId="{1C02100F-5266-411C-ABC0-102DE4479807}" type="parTrans" cxnId="{6D787E49-53C7-45FD-B0C7-227E0F92907A}">
      <dgm:prSet/>
      <dgm:spPr/>
      <dgm:t>
        <a:bodyPr/>
        <a:lstStyle/>
        <a:p>
          <a:endParaRPr lang="en-US"/>
        </a:p>
      </dgm:t>
    </dgm:pt>
    <dgm:pt modelId="{90B13452-3B71-4601-A072-8767FA84EDDB}" type="sibTrans" cxnId="{6D787E49-53C7-45FD-B0C7-227E0F92907A}">
      <dgm:prSet/>
      <dgm:spPr/>
      <dgm:t>
        <a:bodyPr/>
        <a:lstStyle/>
        <a:p>
          <a:endParaRPr lang="en-US"/>
        </a:p>
      </dgm:t>
    </dgm:pt>
    <dgm:pt modelId="{7C1B6414-82DE-48BA-B56C-101C43670A01}">
      <dgm:prSet/>
      <dgm:spPr/>
      <dgm:t>
        <a:bodyPr/>
        <a:lstStyle/>
        <a:p>
          <a:pPr rtl="0"/>
          <a:r>
            <a:rPr lang="en-GB" dirty="0"/>
            <a:t>Behavioural CQ: individuals’ suitability in cross-cultural interactions.</a:t>
          </a:r>
          <a:endParaRPr lang="en-US" dirty="0"/>
        </a:p>
      </dgm:t>
    </dgm:pt>
    <dgm:pt modelId="{E62A3197-ADD6-4B40-AF26-E704E7908936}" type="parTrans" cxnId="{C76BE643-70FE-4473-9BED-EF59B00E9EB2}">
      <dgm:prSet/>
      <dgm:spPr/>
      <dgm:t>
        <a:bodyPr/>
        <a:lstStyle/>
        <a:p>
          <a:endParaRPr lang="en-US"/>
        </a:p>
      </dgm:t>
    </dgm:pt>
    <dgm:pt modelId="{772B8DE1-F54B-4831-9198-FE21FD3570DD}" type="sibTrans" cxnId="{C76BE643-70FE-4473-9BED-EF59B00E9EB2}">
      <dgm:prSet/>
      <dgm:spPr/>
      <dgm:t>
        <a:bodyPr/>
        <a:lstStyle/>
        <a:p>
          <a:endParaRPr lang="en-US"/>
        </a:p>
      </dgm:t>
    </dgm:pt>
    <dgm:pt modelId="{FEE615F7-E86F-4E77-8F9A-555058E08A3F}">
      <dgm:prSet/>
      <dgm:spPr/>
      <dgm:t>
        <a:bodyPr/>
        <a:lstStyle/>
        <a:p>
          <a:pPr rtl="0"/>
          <a:r>
            <a:rPr lang="en-GB" dirty="0"/>
            <a:t>Meta-cognitive CQ: Individuals’ awareness of cultural dynamics during interactions. </a:t>
          </a:r>
          <a:endParaRPr lang="en-US" dirty="0"/>
        </a:p>
      </dgm:t>
    </dgm:pt>
    <dgm:pt modelId="{863A2E9B-59B7-41D9-913F-03F79BAA50D4}" type="parTrans" cxnId="{6323DBCE-0C82-4138-807F-BD22CE37AAC4}">
      <dgm:prSet/>
      <dgm:spPr/>
      <dgm:t>
        <a:bodyPr/>
        <a:lstStyle/>
        <a:p>
          <a:endParaRPr lang="en-US"/>
        </a:p>
      </dgm:t>
    </dgm:pt>
    <dgm:pt modelId="{04566F04-8998-4EE4-BFC1-705F6C62F128}" type="sibTrans" cxnId="{6323DBCE-0C82-4138-807F-BD22CE37AAC4}">
      <dgm:prSet/>
      <dgm:spPr/>
      <dgm:t>
        <a:bodyPr/>
        <a:lstStyle/>
        <a:p>
          <a:endParaRPr lang="en-US"/>
        </a:p>
      </dgm:t>
    </dgm:pt>
    <dgm:pt modelId="{20C75AEE-302F-4127-9577-48C07888452A}" type="pres">
      <dgm:prSet presAssocID="{2E4BD168-05F5-4659-8965-EE4465DB6E82}" presName="vert0" presStyleCnt="0">
        <dgm:presLayoutVars>
          <dgm:dir/>
          <dgm:animOne val="branch"/>
          <dgm:animLvl val="lvl"/>
        </dgm:presLayoutVars>
      </dgm:prSet>
      <dgm:spPr/>
    </dgm:pt>
    <dgm:pt modelId="{23C1ECFF-C0FB-474C-BBAC-B6AB8957D694}" type="pres">
      <dgm:prSet presAssocID="{F5EE6D5E-60D5-483A-AD2E-369E700BBAC3}" presName="thickLine" presStyleLbl="alignNode1" presStyleIdx="0" presStyleCnt="5"/>
      <dgm:spPr/>
    </dgm:pt>
    <dgm:pt modelId="{32B295BB-4086-4CA1-B3C2-293E38DBA447}" type="pres">
      <dgm:prSet presAssocID="{F5EE6D5E-60D5-483A-AD2E-369E700BBAC3}" presName="horz1" presStyleCnt="0"/>
      <dgm:spPr/>
    </dgm:pt>
    <dgm:pt modelId="{556C5427-34D7-4391-AB88-78A2C8E29B7A}" type="pres">
      <dgm:prSet presAssocID="{F5EE6D5E-60D5-483A-AD2E-369E700BBAC3}" presName="tx1" presStyleLbl="revTx" presStyleIdx="0" presStyleCnt="5"/>
      <dgm:spPr/>
    </dgm:pt>
    <dgm:pt modelId="{41A138E9-F175-48F5-B6B2-AEFA83C859F4}" type="pres">
      <dgm:prSet presAssocID="{F5EE6D5E-60D5-483A-AD2E-369E700BBAC3}" presName="vert1" presStyleCnt="0"/>
      <dgm:spPr/>
    </dgm:pt>
    <dgm:pt modelId="{2FDD4061-E153-497E-9439-D959DF3C2627}" type="pres">
      <dgm:prSet presAssocID="{A3E28E00-493A-4B02-B8D8-50800ADF243B}" presName="thickLine" presStyleLbl="alignNode1" presStyleIdx="1" presStyleCnt="5"/>
      <dgm:spPr/>
    </dgm:pt>
    <dgm:pt modelId="{A7049E08-9AB5-4E88-9132-9A83CBC1370C}" type="pres">
      <dgm:prSet presAssocID="{A3E28E00-493A-4B02-B8D8-50800ADF243B}" presName="horz1" presStyleCnt="0"/>
      <dgm:spPr/>
    </dgm:pt>
    <dgm:pt modelId="{64CE5C28-3611-482F-AAF7-0814FE52B9B6}" type="pres">
      <dgm:prSet presAssocID="{A3E28E00-493A-4B02-B8D8-50800ADF243B}" presName="tx1" presStyleLbl="revTx" presStyleIdx="1" presStyleCnt="5"/>
      <dgm:spPr/>
    </dgm:pt>
    <dgm:pt modelId="{4EF3112B-7F13-4175-B40E-3CB519F0DE05}" type="pres">
      <dgm:prSet presAssocID="{A3E28E00-493A-4B02-B8D8-50800ADF243B}" presName="vert1" presStyleCnt="0"/>
      <dgm:spPr/>
    </dgm:pt>
    <dgm:pt modelId="{804A3863-CF0F-429D-A3A5-1DDAD59DC1F8}" type="pres">
      <dgm:prSet presAssocID="{9B811195-D559-4D36-A167-1ED50A3491E2}" presName="thickLine" presStyleLbl="alignNode1" presStyleIdx="2" presStyleCnt="5"/>
      <dgm:spPr/>
    </dgm:pt>
    <dgm:pt modelId="{995F57E8-4374-4A54-8166-CBFD2C2B14BA}" type="pres">
      <dgm:prSet presAssocID="{9B811195-D559-4D36-A167-1ED50A3491E2}" presName="horz1" presStyleCnt="0"/>
      <dgm:spPr/>
    </dgm:pt>
    <dgm:pt modelId="{7A461561-9585-432C-93D9-70D6B8F47AC5}" type="pres">
      <dgm:prSet presAssocID="{9B811195-D559-4D36-A167-1ED50A3491E2}" presName="tx1" presStyleLbl="revTx" presStyleIdx="2" presStyleCnt="5"/>
      <dgm:spPr/>
    </dgm:pt>
    <dgm:pt modelId="{7151005C-0A9F-414A-AEB4-B6FA6424C1F0}" type="pres">
      <dgm:prSet presAssocID="{9B811195-D559-4D36-A167-1ED50A3491E2}" presName="vert1" presStyleCnt="0"/>
      <dgm:spPr/>
    </dgm:pt>
    <dgm:pt modelId="{A89775FE-4050-4D9C-B8F2-EAD9A6337275}" type="pres">
      <dgm:prSet presAssocID="{7C1B6414-82DE-48BA-B56C-101C43670A01}" presName="thickLine" presStyleLbl="alignNode1" presStyleIdx="3" presStyleCnt="5"/>
      <dgm:spPr/>
    </dgm:pt>
    <dgm:pt modelId="{937C792B-FE45-4609-BA3D-5B326A4D1709}" type="pres">
      <dgm:prSet presAssocID="{7C1B6414-82DE-48BA-B56C-101C43670A01}" presName="horz1" presStyleCnt="0"/>
      <dgm:spPr/>
    </dgm:pt>
    <dgm:pt modelId="{97F6D735-510E-421F-8390-BD4CCF869384}" type="pres">
      <dgm:prSet presAssocID="{7C1B6414-82DE-48BA-B56C-101C43670A01}" presName="tx1" presStyleLbl="revTx" presStyleIdx="3" presStyleCnt="5"/>
      <dgm:spPr/>
    </dgm:pt>
    <dgm:pt modelId="{3A94A9D8-58EF-4B7E-946D-7E2ACAFF377F}" type="pres">
      <dgm:prSet presAssocID="{7C1B6414-82DE-48BA-B56C-101C43670A01}" presName="vert1" presStyleCnt="0"/>
      <dgm:spPr/>
    </dgm:pt>
    <dgm:pt modelId="{FACB6E5C-012C-454C-801C-4E3D24356DCC}" type="pres">
      <dgm:prSet presAssocID="{FEE615F7-E86F-4E77-8F9A-555058E08A3F}" presName="thickLine" presStyleLbl="alignNode1" presStyleIdx="4" presStyleCnt="5"/>
      <dgm:spPr/>
    </dgm:pt>
    <dgm:pt modelId="{E5B9A7EF-5B5D-43CA-983B-D8AFDB334DD6}" type="pres">
      <dgm:prSet presAssocID="{FEE615F7-E86F-4E77-8F9A-555058E08A3F}" presName="horz1" presStyleCnt="0"/>
      <dgm:spPr/>
    </dgm:pt>
    <dgm:pt modelId="{761BA83C-1EC4-454F-A4AE-B8C0E8571109}" type="pres">
      <dgm:prSet presAssocID="{FEE615F7-E86F-4E77-8F9A-555058E08A3F}" presName="tx1" presStyleLbl="revTx" presStyleIdx="4" presStyleCnt="5"/>
      <dgm:spPr/>
    </dgm:pt>
    <dgm:pt modelId="{6686682F-9734-492B-B281-0AAF36B4D3E4}" type="pres">
      <dgm:prSet presAssocID="{FEE615F7-E86F-4E77-8F9A-555058E08A3F}" presName="vert1" presStyleCnt="0"/>
      <dgm:spPr/>
    </dgm:pt>
  </dgm:ptLst>
  <dgm:cxnLst>
    <dgm:cxn modelId="{B017BC5F-EFA0-4D6F-9A54-44AF1525C682}" srcId="{2E4BD168-05F5-4659-8965-EE4465DB6E82}" destId="{A3E28E00-493A-4B02-B8D8-50800ADF243B}" srcOrd="1" destOrd="0" parTransId="{86745073-D642-4311-BEEE-1979B4501CAE}" sibTransId="{CEAE5534-F10D-45FE-9ACC-5AE52F26AAEA}"/>
    <dgm:cxn modelId="{C76BE643-70FE-4473-9BED-EF59B00E9EB2}" srcId="{2E4BD168-05F5-4659-8965-EE4465DB6E82}" destId="{7C1B6414-82DE-48BA-B56C-101C43670A01}" srcOrd="3" destOrd="0" parTransId="{E62A3197-ADD6-4B40-AF26-E704E7908936}" sibTransId="{772B8DE1-F54B-4831-9198-FE21FD3570DD}"/>
    <dgm:cxn modelId="{04B0B566-E8D8-4590-9140-8348E8AF13F0}" type="presOf" srcId="{9B811195-D559-4D36-A167-1ED50A3491E2}" destId="{7A461561-9585-432C-93D9-70D6B8F47AC5}" srcOrd="0" destOrd="0" presId="urn:microsoft.com/office/officeart/2008/layout/LinedList"/>
    <dgm:cxn modelId="{6D787E49-53C7-45FD-B0C7-227E0F92907A}" srcId="{2E4BD168-05F5-4659-8965-EE4465DB6E82}" destId="{9B811195-D559-4D36-A167-1ED50A3491E2}" srcOrd="2" destOrd="0" parTransId="{1C02100F-5266-411C-ABC0-102DE4479807}" sibTransId="{90B13452-3B71-4601-A072-8767FA84EDDB}"/>
    <dgm:cxn modelId="{2468E96F-6A3F-4E4C-ACEC-C14FACEFA01D}" type="presOf" srcId="{2E4BD168-05F5-4659-8965-EE4465DB6E82}" destId="{20C75AEE-302F-4127-9577-48C07888452A}" srcOrd="0" destOrd="0" presId="urn:microsoft.com/office/officeart/2008/layout/LinedList"/>
    <dgm:cxn modelId="{841E1680-22EC-4956-B8E7-89FCB81EFE4B}" type="presOf" srcId="{F5EE6D5E-60D5-483A-AD2E-369E700BBAC3}" destId="{556C5427-34D7-4391-AB88-78A2C8E29B7A}" srcOrd="0" destOrd="0" presId="urn:microsoft.com/office/officeart/2008/layout/LinedList"/>
    <dgm:cxn modelId="{A816F4BA-A812-4CB2-9310-E4B85F7B8FDB}" type="presOf" srcId="{7C1B6414-82DE-48BA-B56C-101C43670A01}" destId="{97F6D735-510E-421F-8390-BD4CCF869384}" srcOrd="0" destOrd="0" presId="urn:microsoft.com/office/officeart/2008/layout/LinedList"/>
    <dgm:cxn modelId="{6323DBCE-0C82-4138-807F-BD22CE37AAC4}" srcId="{2E4BD168-05F5-4659-8965-EE4465DB6E82}" destId="{FEE615F7-E86F-4E77-8F9A-555058E08A3F}" srcOrd="4" destOrd="0" parTransId="{863A2E9B-59B7-41D9-913F-03F79BAA50D4}" sibTransId="{04566F04-8998-4EE4-BFC1-705F6C62F128}"/>
    <dgm:cxn modelId="{DC8DEDEF-122C-4B87-AAEB-36278ED45ED5}" srcId="{2E4BD168-05F5-4659-8965-EE4465DB6E82}" destId="{F5EE6D5E-60D5-483A-AD2E-369E700BBAC3}" srcOrd="0" destOrd="0" parTransId="{E46756D3-C1A9-4F01-BD6D-6EDCAF147580}" sibTransId="{250A4300-9A2C-4E09-909E-B0EA16653C87}"/>
    <dgm:cxn modelId="{BD542DFB-2EB1-427E-8A83-25D8213D49D3}" type="presOf" srcId="{A3E28E00-493A-4B02-B8D8-50800ADF243B}" destId="{64CE5C28-3611-482F-AAF7-0814FE52B9B6}" srcOrd="0" destOrd="0" presId="urn:microsoft.com/office/officeart/2008/layout/LinedList"/>
    <dgm:cxn modelId="{2E7BFFFB-D7AD-42A6-84F4-473954099E8B}" type="presOf" srcId="{FEE615F7-E86F-4E77-8F9A-555058E08A3F}" destId="{761BA83C-1EC4-454F-A4AE-B8C0E8571109}" srcOrd="0" destOrd="0" presId="urn:microsoft.com/office/officeart/2008/layout/LinedList"/>
    <dgm:cxn modelId="{86313D87-2D71-4C3C-AD44-59B7C040E246}" type="presParOf" srcId="{20C75AEE-302F-4127-9577-48C07888452A}" destId="{23C1ECFF-C0FB-474C-BBAC-B6AB8957D694}" srcOrd="0" destOrd="0" presId="urn:microsoft.com/office/officeart/2008/layout/LinedList"/>
    <dgm:cxn modelId="{452642AC-C78E-4689-90FF-D3EDB2C3C522}" type="presParOf" srcId="{20C75AEE-302F-4127-9577-48C07888452A}" destId="{32B295BB-4086-4CA1-B3C2-293E38DBA447}" srcOrd="1" destOrd="0" presId="urn:microsoft.com/office/officeart/2008/layout/LinedList"/>
    <dgm:cxn modelId="{BE3A85EC-AABE-4BF7-90BC-DEA4CBF2223F}" type="presParOf" srcId="{32B295BB-4086-4CA1-B3C2-293E38DBA447}" destId="{556C5427-34D7-4391-AB88-78A2C8E29B7A}" srcOrd="0" destOrd="0" presId="urn:microsoft.com/office/officeart/2008/layout/LinedList"/>
    <dgm:cxn modelId="{FDB970E0-EBF3-4F36-9E65-D078E01DBBCB}" type="presParOf" srcId="{32B295BB-4086-4CA1-B3C2-293E38DBA447}" destId="{41A138E9-F175-48F5-B6B2-AEFA83C859F4}" srcOrd="1" destOrd="0" presId="urn:microsoft.com/office/officeart/2008/layout/LinedList"/>
    <dgm:cxn modelId="{08473DD0-B4F0-45B1-95B8-0D423E91DCAB}" type="presParOf" srcId="{20C75AEE-302F-4127-9577-48C07888452A}" destId="{2FDD4061-E153-497E-9439-D959DF3C2627}" srcOrd="2" destOrd="0" presId="urn:microsoft.com/office/officeart/2008/layout/LinedList"/>
    <dgm:cxn modelId="{008DBF1B-008F-4394-AFA7-02BEF7D66A67}" type="presParOf" srcId="{20C75AEE-302F-4127-9577-48C07888452A}" destId="{A7049E08-9AB5-4E88-9132-9A83CBC1370C}" srcOrd="3" destOrd="0" presId="urn:microsoft.com/office/officeart/2008/layout/LinedList"/>
    <dgm:cxn modelId="{F62A8656-E1FD-4E9D-9C60-A9BAD0F7F916}" type="presParOf" srcId="{A7049E08-9AB5-4E88-9132-9A83CBC1370C}" destId="{64CE5C28-3611-482F-AAF7-0814FE52B9B6}" srcOrd="0" destOrd="0" presId="urn:microsoft.com/office/officeart/2008/layout/LinedList"/>
    <dgm:cxn modelId="{17F401D1-CDF2-4842-B28D-5202E0AEAE02}" type="presParOf" srcId="{A7049E08-9AB5-4E88-9132-9A83CBC1370C}" destId="{4EF3112B-7F13-4175-B40E-3CB519F0DE05}" srcOrd="1" destOrd="0" presId="urn:microsoft.com/office/officeart/2008/layout/LinedList"/>
    <dgm:cxn modelId="{78828FF2-0FFF-4F7C-BC1C-EFE46C5CE042}" type="presParOf" srcId="{20C75AEE-302F-4127-9577-48C07888452A}" destId="{804A3863-CF0F-429D-A3A5-1DDAD59DC1F8}" srcOrd="4" destOrd="0" presId="urn:microsoft.com/office/officeart/2008/layout/LinedList"/>
    <dgm:cxn modelId="{1A231B6E-21AF-49E3-9925-B49F65B54110}" type="presParOf" srcId="{20C75AEE-302F-4127-9577-48C07888452A}" destId="{995F57E8-4374-4A54-8166-CBFD2C2B14BA}" srcOrd="5" destOrd="0" presId="urn:microsoft.com/office/officeart/2008/layout/LinedList"/>
    <dgm:cxn modelId="{1786F26A-EDF9-4BFB-90C8-E5743FCCDAD6}" type="presParOf" srcId="{995F57E8-4374-4A54-8166-CBFD2C2B14BA}" destId="{7A461561-9585-432C-93D9-70D6B8F47AC5}" srcOrd="0" destOrd="0" presId="urn:microsoft.com/office/officeart/2008/layout/LinedList"/>
    <dgm:cxn modelId="{30A1B3FB-93A2-4AFB-B801-2B86D9135ADA}" type="presParOf" srcId="{995F57E8-4374-4A54-8166-CBFD2C2B14BA}" destId="{7151005C-0A9F-414A-AEB4-B6FA6424C1F0}" srcOrd="1" destOrd="0" presId="urn:microsoft.com/office/officeart/2008/layout/LinedList"/>
    <dgm:cxn modelId="{8815649E-0A7D-4292-BE1C-9AC33C2314CC}" type="presParOf" srcId="{20C75AEE-302F-4127-9577-48C07888452A}" destId="{A89775FE-4050-4D9C-B8F2-EAD9A6337275}" srcOrd="6" destOrd="0" presId="urn:microsoft.com/office/officeart/2008/layout/LinedList"/>
    <dgm:cxn modelId="{D4F18660-F159-4D68-B969-FF7C06D2130E}" type="presParOf" srcId="{20C75AEE-302F-4127-9577-48C07888452A}" destId="{937C792B-FE45-4609-BA3D-5B326A4D1709}" srcOrd="7" destOrd="0" presId="urn:microsoft.com/office/officeart/2008/layout/LinedList"/>
    <dgm:cxn modelId="{6E632ECE-2736-442A-A717-B2F5ACF6591D}" type="presParOf" srcId="{937C792B-FE45-4609-BA3D-5B326A4D1709}" destId="{97F6D735-510E-421F-8390-BD4CCF869384}" srcOrd="0" destOrd="0" presId="urn:microsoft.com/office/officeart/2008/layout/LinedList"/>
    <dgm:cxn modelId="{3A081E73-5CD7-44DE-BB9D-3FAD256795F8}" type="presParOf" srcId="{937C792B-FE45-4609-BA3D-5B326A4D1709}" destId="{3A94A9D8-58EF-4B7E-946D-7E2ACAFF377F}" srcOrd="1" destOrd="0" presId="urn:microsoft.com/office/officeart/2008/layout/LinedList"/>
    <dgm:cxn modelId="{87E0E2C3-CF3A-43D1-9937-1B512DE2763C}" type="presParOf" srcId="{20C75AEE-302F-4127-9577-48C07888452A}" destId="{FACB6E5C-012C-454C-801C-4E3D24356DCC}" srcOrd="8" destOrd="0" presId="urn:microsoft.com/office/officeart/2008/layout/LinedList"/>
    <dgm:cxn modelId="{88A6BC4D-F267-4BCB-A9DD-D392E02FFB51}" type="presParOf" srcId="{20C75AEE-302F-4127-9577-48C07888452A}" destId="{E5B9A7EF-5B5D-43CA-983B-D8AFDB334DD6}" srcOrd="9" destOrd="0" presId="urn:microsoft.com/office/officeart/2008/layout/LinedList"/>
    <dgm:cxn modelId="{23C2D4D1-C958-4DDC-A613-FF4463B6F49D}" type="presParOf" srcId="{E5B9A7EF-5B5D-43CA-983B-D8AFDB334DD6}" destId="{761BA83C-1EC4-454F-A4AE-B8C0E8571109}" srcOrd="0" destOrd="0" presId="urn:microsoft.com/office/officeart/2008/layout/LinedList"/>
    <dgm:cxn modelId="{862391CE-785B-4EBF-AB53-2B0BDF0E72D2}" type="presParOf" srcId="{E5B9A7EF-5B5D-43CA-983B-D8AFDB334DD6}" destId="{6686682F-9734-492B-B281-0AAF36B4D3E4}" srcOrd="1" destOrd="0" presId="urn:microsoft.com/office/officeart/2008/layout/LinedLis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6CB8961-4EF1-40A1-89EE-74CD6EDD7A85}" type="doc">
      <dgm:prSet loTypeId="urn:microsoft.com/office/officeart/2008/layout/PictureStrips" loCatId="list" qsTypeId="urn:microsoft.com/office/officeart/2005/8/quickstyle/simple1" qsCatId="simple" csTypeId="urn:microsoft.com/office/officeart/2005/8/colors/accent1_2" csCatId="accent1" phldr="1"/>
      <dgm:spPr/>
      <dgm:t>
        <a:bodyPr/>
        <a:lstStyle/>
        <a:p>
          <a:endParaRPr lang="en-US"/>
        </a:p>
      </dgm:t>
    </dgm:pt>
    <dgm:pt modelId="{EA26A894-F406-48E7-8480-A2BFC5F5EE45}">
      <dgm:prSet/>
      <dgm:spPr/>
      <dgm:t>
        <a:bodyPr/>
        <a:lstStyle/>
        <a:p>
          <a:pPr rtl="0"/>
          <a:r>
            <a:rPr lang="en-GB" b="1" dirty="0"/>
            <a:t>Risk of Cultural Reductionism: </a:t>
          </a:r>
          <a:endParaRPr lang="en-US" dirty="0"/>
        </a:p>
      </dgm:t>
    </dgm:pt>
    <dgm:pt modelId="{708B2C32-01E8-4084-814A-57D4F97A0FC5}" type="parTrans" cxnId="{758F60AC-446A-4A13-9837-02E89AEC1ECB}">
      <dgm:prSet/>
      <dgm:spPr/>
      <dgm:t>
        <a:bodyPr/>
        <a:lstStyle/>
        <a:p>
          <a:endParaRPr lang="en-US"/>
        </a:p>
      </dgm:t>
    </dgm:pt>
    <dgm:pt modelId="{91642493-D0F4-4FEC-AE16-8931F717053D}" type="sibTrans" cxnId="{758F60AC-446A-4A13-9837-02E89AEC1ECB}">
      <dgm:prSet/>
      <dgm:spPr/>
      <dgm:t>
        <a:bodyPr/>
        <a:lstStyle/>
        <a:p>
          <a:endParaRPr lang="en-US"/>
        </a:p>
      </dgm:t>
    </dgm:pt>
    <dgm:pt modelId="{380CDB66-2D48-4465-B73F-2AA755F0B920}">
      <dgm:prSet/>
      <dgm:spPr/>
      <dgm:t>
        <a:bodyPr/>
        <a:lstStyle/>
        <a:p>
          <a:pPr rtl="0"/>
          <a:r>
            <a:rPr lang="en-GB" dirty="0"/>
            <a:t>Too much dependence on CQ makes people to adhere to overstated cultural stereotypes</a:t>
          </a:r>
          <a:endParaRPr lang="en-US" dirty="0"/>
        </a:p>
      </dgm:t>
    </dgm:pt>
    <dgm:pt modelId="{DD999C67-9510-4985-9C19-F39733CA076D}" type="parTrans" cxnId="{32FC66AC-8E84-4439-94A8-813470C2F2A5}">
      <dgm:prSet/>
      <dgm:spPr/>
      <dgm:t>
        <a:bodyPr/>
        <a:lstStyle/>
        <a:p>
          <a:endParaRPr lang="en-US"/>
        </a:p>
      </dgm:t>
    </dgm:pt>
    <dgm:pt modelId="{A48C9FF9-04E2-410C-9DD4-55EBE80EE399}" type="sibTrans" cxnId="{32FC66AC-8E84-4439-94A8-813470C2F2A5}">
      <dgm:prSet/>
      <dgm:spPr/>
      <dgm:t>
        <a:bodyPr/>
        <a:lstStyle/>
        <a:p>
          <a:endParaRPr lang="en-US"/>
        </a:p>
      </dgm:t>
    </dgm:pt>
    <dgm:pt modelId="{6D7C1132-0EB1-41D0-BC19-333396843A53}">
      <dgm:prSet/>
      <dgm:spPr/>
      <dgm:t>
        <a:bodyPr/>
        <a:lstStyle/>
        <a:p>
          <a:pPr rtl="0"/>
          <a:r>
            <a:rPr lang="en-GB" dirty="0"/>
            <a:t>Sometimes high CQ can contribute  to identity conflict </a:t>
          </a:r>
          <a:endParaRPr lang="en-US" dirty="0"/>
        </a:p>
      </dgm:t>
    </dgm:pt>
    <dgm:pt modelId="{D2F59B29-E43F-4FBF-B155-5DC9B2EC7FBE}" type="parTrans" cxnId="{01E7144F-E46F-44F0-B83B-65082EA1EA2A}">
      <dgm:prSet/>
      <dgm:spPr/>
      <dgm:t>
        <a:bodyPr/>
        <a:lstStyle/>
        <a:p>
          <a:endParaRPr lang="en-US"/>
        </a:p>
      </dgm:t>
    </dgm:pt>
    <dgm:pt modelId="{E2011568-EE59-4E2D-9319-E2023096F617}" type="sibTrans" cxnId="{01E7144F-E46F-44F0-B83B-65082EA1EA2A}">
      <dgm:prSet/>
      <dgm:spPr/>
      <dgm:t>
        <a:bodyPr/>
        <a:lstStyle/>
        <a:p>
          <a:endParaRPr lang="en-US"/>
        </a:p>
      </dgm:t>
    </dgm:pt>
    <dgm:pt modelId="{125A7D61-939E-44D9-A4DB-AF2414FE0D06}">
      <dgm:prSet/>
      <dgm:spPr/>
      <dgm:t>
        <a:bodyPr/>
        <a:lstStyle/>
        <a:p>
          <a:pPr rtl="0"/>
          <a:r>
            <a:rPr lang="en-GB" b="1" dirty="0"/>
            <a:t>Situational Unpredictability</a:t>
          </a:r>
          <a:r>
            <a:rPr lang="en-GB" dirty="0"/>
            <a:t>:</a:t>
          </a:r>
          <a:endParaRPr lang="en-US" dirty="0"/>
        </a:p>
      </dgm:t>
    </dgm:pt>
    <dgm:pt modelId="{A1E9130A-EF04-4938-BF4C-E4B7F074BCEC}" type="parTrans" cxnId="{7B89BE74-3C00-4725-9C3A-C204F1234E37}">
      <dgm:prSet/>
      <dgm:spPr/>
      <dgm:t>
        <a:bodyPr/>
        <a:lstStyle/>
        <a:p>
          <a:endParaRPr lang="en-US"/>
        </a:p>
      </dgm:t>
    </dgm:pt>
    <dgm:pt modelId="{80DEB4A0-6FAB-42CB-8D76-46C361B5BD44}" type="sibTrans" cxnId="{7B89BE74-3C00-4725-9C3A-C204F1234E37}">
      <dgm:prSet/>
      <dgm:spPr/>
      <dgm:t>
        <a:bodyPr/>
        <a:lstStyle/>
        <a:p>
          <a:endParaRPr lang="en-US"/>
        </a:p>
      </dgm:t>
    </dgm:pt>
    <dgm:pt modelId="{92598DE5-DC84-446F-9351-6A184D7EB417}">
      <dgm:prSet/>
      <dgm:spPr/>
      <dgm:t>
        <a:bodyPr/>
        <a:lstStyle/>
        <a:p>
          <a:pPr rtl="0"/>
          <a:r>
            <a:rPr lang="en-GB" dirty="0"/>
            <a:t>In crisis or high-stress conditions, people are likely to turn back to their narrow worldviews </a:t>
          </a:r>
          <a:endParaRPr lang="en-US" dirty="0"/>
        </a:p>
      </dgm:t>
    </dgm:pt>
    <dgm:pt modelId="{8C02DC03-6F7F-4B50-90D4-2B011091751C}" type="parTrans" cxnId="{B068A286-EF45-48BA-8042-AE8D3CBB2CB8}">
      <dgm:prSet/>
      <dgm:spPr/>
      <dgm:t>
        <a:bodyPr/>
        <a:lstStyle/>
        <a:p>
          <a:endParaRPr lang="en-US"/>
        </a:p>
      </dgm:t>
    </dgm:pt>
    <dgm:pt modelId="{3647E033-0B66-4EB6-85CD-EF8E6778A921}" type="sibTrans" cxnId="{B068A286-EF45-48BA-8042-AE8D3CBB2CB8}">
      <dgm:prSet/>
      <dgm:spPr/>
      <dgm:t>
        <a:bodyPr/>
        <a:lstStyle/>
        <a:p>
          <a:endParaRPr lang="en-US"/>
        </a:p>
      </dgm:t>
    </dgm:pt>
    <dgm:pt modelId="{83EC8B3B-E88D-4FAF-980A-B111DA689458}">
      <dgm:prSet/>
      <dgm:spPr/>
      <dgm:t>
        <a:bodyPr/>
        <a:lstStyle/>
        <a:p>
          <a:pPr rtl="0"/>
          <a:r>
            <a:rPr lang="en-GB" dirty="0"/>
            <a:t>This makes it difficult to adapt to different cultures</a:t>
          </a:r>
          <a:endParaRPr lang="en-US" dirty="0"/>
        </a:p>
      </dgm:t>
    </dgm:pt>
    <dgm:pt modelId="{AF9A9F4C-A010-4BCB-B7B0-4D8E6EC9CE4E}" type="parTrans" cxnId="{85AE38E7-DC71-4E5E-A8D8-7D835FF17D61}">
      <dgm:prSet/>
      <dgm:spPr/>
      <dgm:t>
        <a:bodyPr/>
        <a:lstStyle/>
        <a:p>
          <a:endParaRPr lang="en-US"/>
        </a:p>
      </dgm:t>
    </dgm:pt>
    <dgm:pt modelId="{8F63FA46-C6B7-4457-85FC-C4E86EE7146F}" type="sibTrans" cxnId="{85AE38E7-DC71-4E5E-A8D8-7D835FF17D61}">
      <dgm:prSet/>
      <dgm:spPr/>
      <dgm:t>
        <a:bodyPr/>
        <a:lstStyle/>
        <a:p>
          <a:endParaRPr lang="en-US"/>
        </a:p>
      </dgm:t>
    </dgm:pt>
    <dgm:pt modelId="{27E25826-987B-474D-97AC-CE4758763153}" type="pres">
      <dgm:prSet presAssocID="{96CB8961-4EF1-40A1-89EE-74CD6EDD7A85}" presName="Name0" presStyleCnt="0">
        <dgm:presLayoutVars>
          <dgm:dir/>
          <dgm:resizeHandles val="exact"/>
        </dgm:presLayoutVars>
      </dgm:prSet>
      <dgm:spPr/>
    </dgm:pt>
    <dgm:pt modelId="{95E208B5-B8E3-44BD-8923-3A15EC15D9BB}" type="pres">
      <dgm:prSet presAssocID="{EA26A894-F406-48E7-8480-A2BFC5F5EE45}" presName="composite" presStyleCnt="0"/>
      <dgm:spPr/>
    </dgm:pt>
    <dgm:pt modelId="{B1D18C4B-3B1D-4622-8234-D5915F5EC550}" type="pres">
      <dgm:prSet presAssocID="{EA26A894-F406-48E7-8480-A2BFC5F5EE45}" presName="rect1" presStyleLbl="trAlignAcc1" presStyleIdx="0" presStyleCnt="6">
        <dgm:presLayoutVars>
          <dgm:bulletEnabled val="1"/>
        </dgm:presLayoutVars>
      </dgm:prSet>
      <dgm:spPr/>
    </dgm:pt>
    <dgm:pt modelId="{007C597E-81AE-4533-8778-5DA185AB77F2}" type="pres">
      <dgm:prSet presAssocID="{EA26A894-F406-48E7-8480-A2BFC5F5EE45}" presName="rect2" presStyleLbl="fgImgPlace1" presStyleIdx="0" presStyleCnt="6"/>
      <dgm:spPr/>
    </dgm:pt>
    <dgm:pt modelId="{ED75A615-966F-4A42-A762-2CB2F0D120B4}" type="pres">
      <dgm:prSet presAssocID="{91642493-D0F4-4FEC-AE16-8931F717053D}" presName="sibTrans" presStyleCnt="0"/>
      <dgm:spPr/>
    </dgm:pt>
    <dgm:pt modelId="{E43890E3-8E75-4B51-B66D-FFCBAB95F7D9}" type="pres">
      <dgm:prSet presAssocID="{380CDB66-2D48-4465-B73F-2AA755F0B920}" presName="composite" presStyleCnt="0"/>
      <dgm:spPr/>
    </dgm:pt>
    <dgm:pt modelId="{BEB4EAE0-AA7B-451C-8D4A-A6040ADC3852}" type="pres">
      <dgm:prSet presAssocID="{380CDB66-2D48-4465-B73F-2AA755F0B920}" presName="rect1" presStyleLbl="trAlignAcc1" presStyleIdx="1" presStyleCnt="6" custLinFactX="-10514" custLinFactY="6529" custLinFactNeighborX="-100000" custLinFactNeighborY="100000">
        <dgm:presLayoutVars>
          <dgm:bulletEnabled val="1"/>
        </dgm:presLayoutVars>
      </dgm:prSet>
      <dgm:spPr/>
    </dgm:pt>
    <dgm:pt modelId="{676A0B84-046D-422C-8274-0230117B9410}" type="pres">
      <dgm:prSet presAssocID="{380CDB66-2D48-4465-B73F-2AA755F0B920}" presName="rect2" presStyleLbl="fgImgPlace1" presStyleIdx="1" presStyleCnt="6"/>
      <dgm:spPr/>
    </dgm:pt>
    <dgm:pt modelId="{AC6E0838-9632-44A3-9DB1-7F82E20AA784}" type="pres">
      <dgm:prSet presAssocID="{A48C9FF9-04E2-410C-9DD4-55EBE80EE399}" presName="sibTrans" presStyleCnt="0"/>
      <dgm:spPr/>
    </dgm:pt>
    <dgm:pt modelId="{787C39BD-E0AC-49E4-B59C-04A8690FD673}" type="pres">
      <dgm:prSet presAssocID="{6D7C1132-0EB1-41D0-BC19-333396843A53}" presName="composite" presStyleCnt="0"/>
      <dgm:spPr/>
    </dgm:pt>
    <dgm:pt modelId="{294930BD-CB48-4015-9676-227DB619287A}" type="pres">
      <dgm:prSet presAssocID="{6D7C1132-0EB1-41D0-BC19-333396843A53}" presName="rect1" presStyleLbl="trAlignAcc1" presStyleIdx="2" presStyleCnt="6" custLinFactY="11457" custLinFactNeighborX="10123" custLinFactNeighborY="100000">
        <dgm:presLayoutVars>
          <dgm:bulletEnabled val="1"/>
        </dgm:presLayoutVars>
      </dgm:prSet>
      <dgm:spPr/>
    </dgm:pt>
    <dgm:pt modelId="{A0481120-F933-43CE-8A4E-FEDEA97EB3F1}" type="pres">
      <dgm:prSet presAssocID="{6D7C1132-0EB1-41D0-BC19-333396843A53}" presName="rect2" presStyleLbl="fgImgPlace1" presStyleIdx="2" presStyleCnt="6"/>
      <dgm:spPr/>
    </dgm:pt>
    <dgm:pt modelId="{3953ACD6-D88F-4929-9FEA-6A7AFE8B4EBF}" type="pres">
      <dgm:prSet presAssocID="{E2011568-EE59-4E2D-9319-E2023096F617}" presName="sibTrans" presStyleCnt="0"/>
      <dgm:spPr/>
    </dgm:pt>
    <dgm:pt modelId="{FE318E77-3D5E-405C-B186-58727A881579}" type="pres">
      <dgm:prSet presAssocID="{125A7D61-939E-44D9-A4DB-AF2414FE0D06}" presName="composite" presStyleCnt="0"/>
      <dgm:spPr/>
    </dgm:pt>
    <dgm:pt modelId="{E17364DE-42E5-4536-8228-4869A6125B68}" type="pres">
      <dgm:prSet presAssocID="{125A7D61-939E-44D9-A4DB-AF2414FE0D06}" presName="rect1" presStyleLbl="trAlignAcc1" presStyleIdx="3" presStyleCnt="6" custLinFactY="-37095" custLinFactNeighborX="-138" custLinFactNeighborY="-100000">
        <dgm:presLayoutVars>
          <dgm:bulletEnabled val="1"/>
        </dgm:presLayoutVars>
      </dgm:prSet>
      <dgm:spPr/>
    </dgm:pt>
    <dgm:pt modelId="{1CEAE282-DB0B-4279-879E-BFB9F66BFDC6}" type="pres">
      <dgm:prSet presAssocID="{125A7D61-939E-44D9-A4DB-AF2414FE0D06}" presName="rect2" presStyleLbl="fgImgPlace1" presStyleIdx="3" presStyleCnt="6"/>
      <dgm:spPr/>
    </dgm:pt>
    <dgm:pt modelId="{7C09F9F4-BEC2-42ED-883F-7435781DAA28}" type="pres">
      <dgm:prSet presAssocID="{80DEB4A0-6FAB-42CB-8D76-46C361B5BD44}" presName="sibTrans" presStyleCnt="0"/>
      <dgm:spPr/>
    </dgm:pt>
    <dgm:pt modelId="{7633FAA3-1962-4698-A4D5-DECF8D4A999E}" type="pres">
      <dgm:prSet presAssocID="{92598DE5-DC84-446F-9351-6A184D7EB417}" presName="composite" presStyleCnt="0"/>
      <dgm:spPr/>
    </dgm:pt>
    <dgm:pt modelId="{76F14781-9CC6-427B-9314-B36F3BF18DF4}" type="pres">
      <dgm:prSet presAssocID="{92598DE5-DC84-446F-9351-6A184D7EB417}" presName="rect1" presStyleLbl="trAlignAcc1" presStyleIdx="4" presStyleCnt="6" custLinFactX="26631" custLinFactY="-32167" custLinFactNeighborX="100000" custLinFactNeighborY="-100000">
        <dgm:presLayoutVars>
          <dgm:bulletEnabled val="1"/>
        </dgm:presLayoutVars>
      </dgm:prSet>
      <dgm:spPr/>
    </dgm:pt>
    <dgm:pt modelId="{9D551C4B-B38D-4005-8430-97993F538FBC}" type="pres">
      <dgm:prSet presAssocID="{92598DE5-DC84-446F-9351-6A184D7EB417}" presName="rect2" presStyleLbl="fgImgPlace1" presStyleIdx="4" presStyleCnt="6"/>
      <dgm:spPr/>
    </dgm:pt>
    <dgm:pt modelId="{06A97C50-93F2-436F-98A6-FB08D375621C}" type="pres">
      <dgm:prSet presAssocID="{3647E033-0B66-4EB6-85CD-EF8E6778A921}" presName="sibTrans" presStyleCnt="0"/>
      <dgm:spPr/>
    </dgm:pt>
    <dgm:pt modelId="{AE8F8236-CE30-456A-803B-893B4AF06A18}" type="pres">
      <dgm:prSet presAssocID="{83EC8B3B-E88D-4FAF-980A-B111DA689458}" presName="composite" presStyleCnt="0"/>
      <dgm:spPr/>
    </dgm:pt>
    <dgm:pt modelId="{06D026A0-02A5-404D-BBE2-A275D7ACE5BE}" type="pres">
      <dgm:prSet presAssocID="{83EC8B3B-E88D-4FAF-980A-B111DA689458}" presName="rect1" presStyleLbl="trAlignAcc1" presStyleIdx="5" presStyleCnt="6">
        <dgm:presLayoutVars>
          <dgm:bulletEnabled val="1"/>
        </dgm:presLayoutVars>
      </dgm:prSet>
      <dgm:spPr/>
    </dgm:pt>
    <dgm:pt modelId="{0596D23A-3D53-4136-A9F9-30A9747714E5}" type="pres">
      <dgm:prSet presAssocID="{83EC8B3B-E88D-4FAF-980A-B111DA689458}" presName="rect2" presStyleLbl="fgImgPlace1" presStyleIdx="5" presStyleCnt="6"/>
      <dgm:spPr/>
    </dgm:pt>
  </dgm:ptLst>
  <dgm:cxnLst>
    <dgm:cxn modelId="{10BEF106-1453-4216-B0B2-E1CEC34032BA}" type="presOf" srcId="{6D7C1132-0EB1-41D0-BC19-333396843A53}" destId="{294930BD-CB48-4015-9676-227DB619287A}" srcOrd="0" destOrd="0" presId="urn:microsoft.com/office/officeart/2008/layout/PictureStrips"/>
    <dgm:cxn modelId="{D4C23113-9599-4089-B58C-F4AC39B2360D}" type="presOf" srcId="{83EC8B3B-E88D-4FAF-980A-B111DA689458}" destId="{06D026A0-02A5-404D-BBE2-A275D7ACE5BE}" srcOrd="0" destOrd="0" presId="urn:microsoft.com/office/officeart/2008/layout/PictureStrips"/>
    <dgm:cxn modelId="{32B53945-9015-4926-B5CD-B9A3E52C9173}" type="presOf" srcId="{125A7D61-939E-44D9-A4DB-AF2414FE0D06}" destId="{E17364DE-42E5-4536-8228-4869A6125B68}" srcOrd="0" destOrd="0" presId="urn:microsoft.com/office/officeart/2008/layout/PictureStrips"/>
    <dgm:cxn modelId="{01E7144F-E46F-44F0-B83B-65082EA1EA2A}" srcId="{96CB8961-4EF1-40A1-89EE-74CD6EDD7A85}" destId="{6D7C1132-0EB1-41D0-BC19-333396843A53}" srcOrd="2" destOrd="0" parTransId="{D2F59B29-E43F-4FBF-B155-5DC9B2EC7FBE}" sibTransId="{E2011568-EE59-4E2D-9319-E2023096F617}"/>
    <dgm:cxn modelId="{7B89BE74-3C00-4725-9C3A-C204F1234E37}" srcId="{96CB8961-4EF1-40A1-89EE-74CD6EDD7A85}" destId="{125A7D61-939E-44D9-A4DB-AF2414FE0D06}" srcOrd="3" destOrd="0" parTransId="{A1E9130A-EF04-4938-BF4C-E4B7F074BCEC}" sibTransId="{80DEB4A0-6FAB-42CB-8D76-46C361B5BD44}"/>
    <dgm:cxn modelId="{B068A286-EF45-48BA-8042-AE8D3CBB2CB8}" srcId="{96CB8961-4EF1-40A1-89EE-74CD6EDD7A85}" destId="{92598DE5-DC84-446F-9351-6A184D7EB417}" srcOrd="4" destOrd="0" parTransId="{8C02DC03-6F7F-4B50-90D4-2B011091751C}" sibTransId="{3647E033-0B66-4EB6-85CD-EF8E6778A921}"/>
    <dgm:cxn modelId="{1A04B798-D72D-47B8-8101-901242ECC7BD}" type="presOf" srcId="{96CB8961-4EF1-40A1-89EE-74CD6EDD7A85}" destId="{27E25826-987B-474D-97AC-CE4758763153}" srcOrd="0" destOrd="0" presId="urn:microsoft.com/office/officeart/2008/layout/PictureStrips"/>
    <dgm:cxn modelId="{758F60AC-446A-4A13-9837-02E89AEC1ECB}" srcId="{96CB8961-4EF1-40A1-89EE-74CD6EDD7A85}" destId="{EA26A894-F406-48E7-8480-A2BFC5F5EE45}" srcOrd="0" destOrd="0" parTransId="{708B2C32-01E8-4084-814A-57D4F97A0FC5}" sibTransId="{91642493-D0F4-4FEC-AE16-8931F717053D}"/>
    <dgm:cxn modelId="{32FC66AC-8E84-4439-94A8-813470C2F2A5}" srcId="{96CB8961-4EF1-40A1-89EE-74CD6EDD7A85}" destId="{380CDB66-2D48-4465-B73F-2AA755F0B920}" srcOrd="1" destOrd="0" parTransId="{DD999C67-9510-4985-9C19-F39733CA076D}" sibTransId="{A48C9FF9-04E2-410C-9DD4-55EBE80EE399}"/>
    <dgm:cxn modelId="{2BB42ECF-FF96-4268-823E-6D57C19A99D9}" type="presOf" srcId="{92598DE5-DC84-446F-9351-6A184D7EB417}" destId="{76F14781-9CC6-427B-9314-B36F3BF18DF4}" srcOrd="0" destOrd="0" presId="urn:microsoft.com/office/officeart/2008/layout/PictureStrips"/>
    <dgm:cxn modelId="{85AE38E7-DC71-4E5E-A8D8-7D835FF17D61}" srcId="{96CB8961-4EF1-40A1-89EE-74CD6EDD7A85}" destId="{83EC8B3B-E88D-4FAF-980A-B111DA689458}" srcOrd="5" destOrd="0" parTransId="{AF9A9F4C-A010-4BCB-B7B0-4D8E6EC9CE4E}" sibTransId="{8F63FA46-C6B7-4457-85FC-C4E86EE7146F}"/>
    <dgm:cxn modelId="{AF166AEE-DF82-4C83-8072-F84C17348349}" type="presOf" srcId="{EA26A894-F406-48E7-8480-A2BFC5F5EE45}" destId="{B1D18C4B-3B1D-4622-8234-D5915F5EC550}" srcOrd="0" destOrd="0" presId="urn:microsoft.com/office/officeart/2008/layout/PictureStrips"/>
    <dgm:cxn modelId="{3311DEF0-37DC-42DF-9F81-78821DC07DE0}" type="presOf" srcId="{380CDB66-2D48-4465-B73F-2AA755F0B920}" destId="{BEB4EAE0-AA7B-451C-8D4A-A6040ADC3852}" srcOrd="0" destOrd="0" presId="urn:microsoft.com/office/officeart/2008/layout/PictureStrips"/>
    <dgm:cxn modelId="{9340B603-5B3B-49D6-8D2F-3BE2D125D297}" type="presParOf" srcId="{27E25826-987B-474D-97AC-CE4758763153}" destId="{95E208B5-B8E3-44BD-8923-3A15EC15D9BB}" srcOrd="0" destOrd="0" presId="urn:microsoft.com/office/officeart/2008/layout/PictureStrips"/>
    <dgm:cxn modelId="{6641148F-DA64-4D58-9BFF-411A1D8BD93B}" type="presParOf" srcId="{95E208B5-B8E3-44BD-8923-3A15EC15D9BB}" destId="{B1D18C4B-3B1D-4622-8234-D5915F5EC550}" srcOrd="0" destOrd="0" presId="urn:microsoft.com/office/officeart/2008/layout/PictureStrips"/>
    <dgm:cxn modelId="{C219AF3F-FA6B-4B0A-B4A2-CC7AE9C6FC18}" type="presParOf" srcId="{95E208B5-B8E3-44BD-8923-3A15EC15D9BB}" destId="{007C597E-81AE-4533-8778-5DA185AB77F2}" srcOrd="1" destOrd="0" presId="urn:microsoft.com/office/officeart/2008/layout/PictureStrips"/>
    <dgm:cxn modelId="{45BBDADA-81EC-4667-AB7F-ED25B6C282EF}" type="presParOf" srcId="{27E25826-987B-474D-97AC-CE4758763153}" destId="{ED75A615-966F-4A42-A762-2CB2F0D120B4}" srcOrd="1" destOrd="0" presId="urn:microsoft.com/office/officeart/2008/layout/PictureStrips"/>
    <dgm:cxn modelId="{1C1C6877-DC01-4AC0-8447-BCCD2C302E67}" type="presParOf" srcId="{27E25826-987B-474D-97AC-CE4758763153}" destId="{E43890E3-8E75-4B51-B66D-FFCBAB95F7D9}" srcOrd="2" destOrd="0" presId="urn:microsoft.com/office/officeart/2008/layout/PictureStrips"/>
    <dgm:cxn modelId="{1027328F-AB85-41A0-9948-EDB2F50A39A6}" type="presParOf" srcId="{E43890E3-8E75-4B51-B66D-FFCBAB95F7D9}" destId="{BEB4EAE0-AA7B-451C-8D4A-A6040ADC3852}" srcOrd="0" destOrd="0" presId="urn:microsoft.com/office/officeart/2008/layout/PictureStrips"/>
    <dgm:cxn modelId="{B5BF7D8F-D593-4344-9AAC-FF6B0B2DBE2B}" type="presParOf" srcId="{E43890E3-8E75-4B51-B66D-FFCBAB95F7D9}" destId="{676A0B84-046D-422C-8274-0230117B9410}" srcOrd="1" destOrd="0" presId="urn:microsoft.com/office/officeart/2008/layout/PictureStrips"/>
    <dgm:cxn modelId="{856BD73A-7C90-41DE-8F1E-F5C24F2AFBFE}" type="presParOf" srcId="{27E25826-987B-474D-97AC-CE4758763153}" destId="{AC6E0838-9632-44A3-9DB1-7F82E20AA784}" srcOrd="3" destOrd="0" presId="urn:microsoft.com/office/officeart/2008/layout/PictureStrips"/>
    <dgm:cxn modelId="{4C709E69-B5CC-4F54-BBF4-3DEBF3F08CA1}" type="presParOf" srcId="{27E25826-987B-474D-97AC-CE4758763153}" destId="{787C39BD-E0AC-49E4-B59C-04A8690FD673}" srcOrd="4" destOrd="0" presId="urn:microsoft.com/office/officeart/2008/layout/PictureStrips"/>
    <dgm:cxn modelId="{50CB7818-CD72-476E-861C-D1C7B78438C5}" type="presParOf" srcId="{787C39BD-E0AC-49E4-B59C-04A8690FD673}" destId="{294930BD-CB48-4015-9676-227DB619287A}" srcOrd="0" destOrd="0" presId="urn:microsoft.com/office/officeart/2008/layout/PictureStrips"/>
    <dgm:cxn modelId="{D5F0B681-A046-4C41-8EDA-4740F9B0B6FB}" type="presParOf" srcId="{787C39BD-E0AC-49E4-B59C-04A8690FD673}" destId="{A0481120-F933-43CE-8A4E-FEDEA97EB3F1}" srcOrd="1" destOrd="0" presId="urn:microsoft.com/office/officeart/2008/layout/PictureStrips"/>
    <dgm:cxn modelId="{92E58293-572D-42E8-A31E-D9DF51C76679}" type="presParOf" srcId="{27E25826-987B-474D-97AC-CE4758763153}" destId="{3953ACD6-D88F-4929-9FEA-6A7AFE8B4EBF}" srcOrd="5" destOrd="0" presId="urn:microsoft.com/office/officeart/2008/layout/PictureStrips"/>
    <dgm:cxn modelId="{A871AEDF-A61E-4559-8189-A8ECD1406240}" type="presParOf" srcId="{27E25826-987B-474D-97AC-CE4758763153}" destId="{FE318E77-3D5E-405C-B186-58727A881579}" srcOrd="6" destOrd="0" presId="urn:microsoft.com/office/officeart/2008/layout/PictureStrips"/>
    <dgm:cxn modelId="{0918F2D1-A3E1-4965-84A1-97B8F8C1719C}" type="presParOf" srcId="{FE318E77-3D5E-405C-B186-58727A881579}" destId="{E17364DE-42E5-4536-8228-4869A6125B68}" srcOrd="0" destOrd="0" presId="urn:microsoft.com/office/officeart/2008/layout/PictureStrips"/>
    <dgm:cxn modelId="{22E8E674-C109-4F20-93AC-CC59E96D23C9}" type="presParOf" srcId="{FE318E77-3D5E-405C-B186-58727A881579}" destId="{1CEAE282-DB0B-4279-879E-BFB9F66BFDC6}" srcOrd="1" destOrd="0" presId="urn:microsoft.com/office/officeart/2008/layout/PictureStrips"/>
    <dgm:cxn modelId="{87B33C99-CDC3-4968-A8FE-52B7BD72A862}" type="presParOf" srcId="{27E25826-987B-474D-97AC-CE4758763153}" destId="{7C09F9F4-BEC2-42ED-883F-7435781DAA28}" srcOrd="7" destOrd="0" presId="urn:microsoft.com/office/officeart/2008/layout/PictureStrips"/>
    <dgm:cxn modelId="{CB2FCA0F-3DA8-440A-828E-31E8D32B19C1}" type="presParOf" srcId="{27E25826-987B-474D-97AC-CE4758763153}" destId="{7633FAA3-1962-4698-A4D5-DECF8D4A999E}" srcOrd="8" destOrd="0" presId="urn:microsoft.com/office/officeart/2008/layout/PictureStrips"/>
    <dgm:cxn modelId="{5E2712E5-C6DB-434F-92B9-8A2FDE8AEAEF}" type="presParOf" srcId="{7633FAA3-1962-4698-A4D5-DECF8D4A999E}" destId="{76F14781-9CC6-427B-9314-B36F3BF18DF4}" srcOrd="0" destOrd="0" presId="urn:microsoft.com/office/officeart/2008/layout/PictureStrips"/>
    <dgm:cxn modelId="{8393356B-2557-4BC5-8044-96DAA761395F}" type="presParOf" srcId="{7633FAA3-1962-4698-A4D5-DECF8D4A999E}" destId="{9D551C4B-B38D-4005-8430-97993F538FBC}" srcOrd="1" destOrd="0" presId="urn:microsoft.com/office/officeart/2008/layout/PictureStrips"/>
    <dgm:cxn modelId="{A8437C6C-20EB-42C1-A145-A89975F6F03A}" type="presParOf" srcId="{27E25826-987B-474D-97AC-CE4758763153}" destId="{06A97C50-93F2-436F-98A6-FB08D375621C}" srcOrd="9" destOrd="0" presId="urn:microsoft.com/office/officeart/2008/layout/PictureStrips"/>
    <dgm:cxn modelId="{3C149EC4-21D3-4F3C-9027-47CD1B09E8E9}" type="presParOf" srcId="{27E25826-987B-474D-97AC-CE4758763153}" destId="{AE8F8236-CE30-456A-803B-893B4AF06A18}" srcOrd="10" destOrd="0" presId="urn:microsoft.com/office/officeart/2008/layout/PictureStrips"/>
    <dgm:cxn modelId="{531916A6-AF34-45CC-A764-38D46354F774}" type="presParOf" srcId="{AE8F8236-CE30-456A-803B-893B4AF06A18}" destId="{06D026A0-02A5-404D-BBE2-A275D7ACE5BE}" srcOrd="0" destOrd="0" presId="urn:microsoft.com/office/officeart/2008/layout/PictureStrips"/>
    <dgm:cxn modelId="{125C8461-11FB-4766-8A75-F5859FE7F1F7}" type="presParOf" srcId="{AE8F8236-CE30-456A-803B-893B4AF06A18}" destId="{0596D23A-3D53-4136-A9F9-30A9747714E5}" srcOrd="1" destOrd="0" presId="urn:microsoft.com/office/officeart/2008/layout/PictureStrip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236545D-B4E6-4F11-B38E-6A0AA768977C}" type="doc">
      <dgm:prSet loTypeId="urn:microsoft.com/office/officeart/2005/8/layout/chart3" loCatId="relationship" qsTypeId="urn:microsoft.com/office/officeart/2005/8/quickstyle/simple3" qsCatId="simple" csTypeId="urn:microsoft.com/office/officeart/2005/8/colors/accent1_2" csCatId="accent1"/>
      <dgm:spPr/>
      <dgm:t>
        <a:bodyPr/>
        <a:lstStyle/>
        <a:p>
          <a:endParaRPr lang="en-US"/>
        </a:p>
      </dgm:t>
    </dgm:pt>
    <dgm:pt modelId="{281A02B5-3DE0-4C44-B409-60582198FD1D}">
      <dgm:prSet/>
      <dgm:spPr/>
      <dgm:t>
        <a:bodyPr/>
        <a:lstStyle/>
        <a:p>
          <a:pPr rtl="0"/>
          <a:r>
            <a:rPr lang="en-GB" dirty="0"/>
            <a:t>Through Project Aristotle, Google is using EI to promote psychological safety</a:t>
          </a:r>
          <a:endParaRPr lang="en-US" dirty="0"/>
        </a:p>
      </dgm:t>
    </dgm:pt>
    <dgm:pt modelId="{34839E24-5F7F-43E8-A333-EB58E7F665D8}" type="parTrans" cxnId="{E00CF2C5-0CC7-4DD3-9AC4-FD8DC33854C3}">
      <dgm:prSet/>
      <dgm:spPr/>
      <dgm:t>
        <a:bodyPr/>
        <a:lstStyle/>
        <a:p>
          <a:endParaRPr lang="en-US"/>
        </a:p>
      </dgm:t>
    </dgm:pt>
    <dgm:pt modelId="{C587CDCA-1082-4CF2-8447-D636979DD91F}" type="sibTrans" cxnId="{E00CF2C5-0CC7-4DD3-9AC4-FD8DC33854C3}">
      <dgm:prSet/>
      <dgm:spPr/>
      <dgm:t>
        <a:bodyPr/>
        <a:lstStyle/>
        <a:p>
          <a:endParaRPr lang="en-US"/>
        </a:p>
      </dgm:t>
    </dgm:pt>
    <dgm:pt modelId="{7E488080-1C54-4C9F-9A80-C4AE65B671E6}">
      <dgm:prSet/>
      <dgm:spPr/>
      <dgm:t>
        <a:bodyPr/>
        <a:lstStyle/>
        <a:p>
          <a:pPr rtl="0"/>
          <a:r>
            <a:rPr lang="en-GB" dirty="0"/>
            <a:t>Leaders use EI through empathy, active listening, and inclusivity </a:t>
          </a:r>
          <a:endParaRPr lang="en-US" dirty="0"/>
        </a:p>
      </dgm:t>
    </dgm:pt>
    <dgm:pt modelId="{BB42C28D-D369-402C-9692-D507EF49440D}" type="parTrans" cxnId="{702CB7A3-27A5-477C-AC6A-D7F673DF66C4}">
      <dgm:prSet/>
      <dgm:spPr/>
      <dgm:t>
        <a:bodyPr/>
        <a:lstStyle/>
        <a:p>
          <a:endParaRPr lang="en-US"/>
        </a:p>
      </dgm:t>
    </dgm:pt>
    <dgm:pt modelId="{11A6F99E-C183-45B1-96DA-920C1080DB71}" type="sibTrans" cxnId="{702CB7A3-27A5-477C-AC6A-D7F673DF66C4}">
      <dgm:prSet/>
      <dgm:spPr/>
      <dgm:t>
        <a:bodyPr/>
        <a:lstStyle/>
        <a:p>
          <a:endParaRPr lang="en-US"/>
        </a:p>
      </dgm:t>
    </dgm:pt>
    <dgm:pt modelId="{9AAD8ECC-0E48-46AF-847F-1F000426D129}">
      <dgm:prSet/>
      <dgm:spPr/>
      <dgm:t>
        <a:bodyPr/>
        <a:lstStyle/>
        <a:p>
          <a:pPr rtl="0"/>
          <a:r>
            <a:rPr lang="en-GB" dirty="0"/>
            <a:t>Employees feel safe to take risks, share ideas, and admit failures. </a:t>
          </a:r>
          <a:endParaRPr lang="en-US" dirty="0"/>
        </a:p>
      </dgm:t>
    </dgm:pt>
    <dgm:pt modelId="{D580B36C-EF29-44DD-8BC7-1D96D95B5DDB}" type="parTrans" cxnId="{4AD657AD-AE07-4560-BDEC-E44478984FAF}">
      <dgm:prSet/>
      <dgm:spPr/>
      <dgm:t>
        <a:bodyPr/>
        <a:lstStyle/>
        <a:p>
          <a:endParaRPr lang="en-US"/>
        </a:p>
      </dgm:t>
    </dgm:pt>
    <dgm:pt modelId="{D0608434-C212-430C-8A9F-64E1A91B453F}" type="sibTrans" cxnId="{4AD657AD-AE07-4560-BDEC-E44478984FAF}">
      <dgm:prSet/>
      <dgm:spPr/>
      <dgm:t>
        <a:bodyPr/>
        <a:lstStyle/>
        <a:p>
          <a:endParaRPr lang="en-US"/>
        </a:p>
      </dgm:t>
    </dgm:pt>
    <dgm:pt modelId="{9ECB6708-1608-434B-AF8E-7EC18105515E}">
      <dgm:prSet/>
      <dgm:spPr/>
      <dgm:t>
        <a:bodyPr/>
        <a:lstStyle/>
        <a:p>
          <a:pPr rtl="0"/>
          <a:r>
            <a:rPr lang="en-GB" dirty="0"/>
            <a:t>Manage and regulate emotions to prevent unpleasant reaction to employees</a:t>
          </a:r>
          <a:endParaRPr lang="en-US" dirty="0"/>
        </a:p>
      </dgm:t>
    </dgm:pt>
    <dgm:pt modelId="{6641626C-A75F-4BDA-B78C-B5879C43E0E4}" type="parTrans" cxnId="{6BFB5B5A-1121-48D8-BA92-CBC1532F2B96}">
      <dgm:prSet/>
      <dgm:spPr/>
      <dgm:t>
        <a:bodyPr/>
        <a:lstStyle/>
        <a:p>
          <a:endParaRPr lang="en-US"/>
        </a:p>
      </dgm:t>
    </dgm:pt>
    <dgm:pt modelId="{725FD129-B016-4156-9197-A8EF944E9280}" type="sibTrans" cxnId="{6BFB5B5A-1121-48D8-BA92-CBC1532F2B96}">
      <dgm:prSet/>
      <dgm:spPr/>
      <dgm:t>
        <a:bodyPr/>
        <a:lstStyle/>
        <a:p>
          <a:endParaRPr lang="en-US"/>
        </a:p>
      </dgm:t>
    </dgm:pt>
    <dgm:pt modelId="{16831E81-AB0E-4B46-9D76-FB1EA13656E5}" type="pres">
      <dgm:prSet presAssocID="{4236545D-B4E6-4F11-B38E-6A0AA768977C}" presName="compositeShape" presStyleCnt="0">
        <dgm:presLayoutVars>
          <dgm:chMax val="7"/>
          <dgm:dir/>
          <dgm:resizeHandles val="exact"/>
        </dgm:presLayoutVars>
      </dgm:prSet>
      <dgm:spPr/>
    </dgm:pt>
    <dgm:pt modelId="{0889BC18-4282-4322-B730-172E078BBB94}" type="pres">
      <dgm:prSet presAssocID="{4236545D-B4E6-4F11-B38E-6A0AA768977C}" presName="wedge1" presStyleLbl="node1" presStyleIdx="0" presStyleCnt="4"/>
      <dgm:spPr/>
    </dgm:pt>
    <dgm:pt modelId="{36D2F18F-A03D-4AB1-BA24-3659EDA3B815}" type="pres">
      <dgm:prSet presAssocID="{4236545D-B4E6-4F11-B38E-6A0AA768977C}" presName="wedge1Tx" presStyleLbl="node1" presStyleIdx="0" presStyleCnt="4">
        <dgm:presLayoutVars>
          <dgm:chMax val="0"/>
          <dgm:chPref val="0"/>
          <dgm:bulletEnabled val="1"/>
        </dgm:presLayoutVars>
      </dgm:prSet>
      <dgm:spPr/>
    </dgm:pt>
    <dgm:pt modelId="{D5E84FA4-610C-4163-9373-12885D03F4ED}" type="pres">
      <dgm:prSet presAssocID="{4236545D-B4E6-4F11-B38E-6A0AA768977C}" presName="wedge2" presStyleLbl="node1" presStyleIdx="1" presStyleCnt="4"/>
      <dgm:spPr/>
    </dgm:pt>
    <dgm:pt modelId="{0041D2D3-3062-4FB6-A742-BA3A496729CF}" type="pres">
      <dgm:prSet presAssocID="{4236545D-B4E6-4F11-B38E-6A0AA768977C}" presName="wedge2Tx" presStyleLbl="node1" presStyleIdx="1" presStyleCnt="4">
        <dgm:presLayoutVars>
          <dgm:chMax val="0"/>
          <dgm:chPref val="0"/>
          <dgm:bulletEnabled val="1"/>
        </dgm:presLayoutVars>
      </dgm:prSet>
      <dgm:spPr/>
    </dgm:pt>
    <dgm:pt modelId="{703426F5-E051-421C-AFAA-D0C09C403614}" type="pres">
      <dgm:prSet presAssocID="{4236545D-B4E6-4F11-B38E-6A0AA768977C}" presName="wedge3" presStyleLbl="node1" presStyleIdx="2" presStyleCnt="4"/>
      <dgm:spPr/>
    </dgm:pt>
    <dgm:pt modelId="{32497755-156E-4E0C-A339-D83EC9B38E3C}" type="pres">
      <dgm:prSet presAssocID="{4236545D-B4E6-4F11-B38E-6A0AA768977C}" presName="wedge3Tx" presStyleLbl="node1" presStyleIdx="2" presStyleCnt="4">
        <dgm:presLayoutVars>
          <dgm:chMax val="0"/>
          <dgm:chPref val="0"/>
          <dgm:bulletEnabled val="1"/>
        </dgm:presLayoutVars>
      </dgm:prSet>
      <dgm:spPr/>
    </dgm:pt>
    <dgm:pt modelId="{C6902183-7EDF-47C6-8245-C5A3CA81CBC8}" type="pres">
      <dgm:prSet presAssocID="{4236545D-B4E6-4F11-B38E-6A0AA768977C}" presName="wedge4" presStyleLbl="node1" presStyleIdx="3" presStyleCnt="4"/>
      <dgm:spPr/>
    </dgm:pt>
    <dgm:pt modelId="{C6E3C42B-BF92-4698-B886-54596A5ECD5E}" type="pres">
      <dgm:prSet presAssocID="{4236545D-B4E6-4F11-B38E-6A0AA768977C}" presName="wedge4Tx" presStyleLbl="node1" presStyleIdx="3" presStyleCnt="4">
        <dgm:presLayoutVars>
          <dgm:chMax val="0"/>
          <dgm:chPref val="0"/>
          <dgm:bulletEnabled val="1"/>
        </dgm:presLayoutVars>
      </dgm:prSet>
      <dgm:spPr/>
    </dgm:pt>
  </dgm:ptLst>
  <dgm:cxnLst>
    <dgm:cxn modelId="{0B09BF1A-6F1D-4882-8669-1F54CFD9F703}" type="presOf" srcId="{7E488080-1C54-4C9F-9A80-C4AE65B671E6}" destId="{0041D2D3-3062-4FB6-A742-BA3A496729CF}" srcOrd="1" destOrd="0" presId="urn:microsoft.com/office/officeart/2005/8/layout/chart3"/>
    <dgm:cxn modelId="{F80A7D1C-D0BF-4BF4-AA9D-EE83C2611BE2}" type="presOf" srcId="{9AAD8ECC-0E48-46AF-847F-1F000426D129}" destId="{32497755-156E-4E0C-A339-D83EC9B38E3C}" srcOrd="1" destOrd="0" presId="urn:microsoft.com/office/officeart/2005/8/layout/chart3"/>
    <dgm:cxn modelId="{C8FFB35E-CB10-4BC0-8D98-F6775DFFF61D}" type="presOf" srcId="{281A02B5-3DE0-4C44-B409-60582198FD1D}" destId="{0889BC18-4282-4322-B730-172E078BBB94}" srcOrd="0" destOrd="0" presId="urn:microsoft.com/office/officeart/2005/8/layout/chart3"/>
    <dgm:cxn modelId="{7DFF6173-1EFB-4897-A3E2-06A654E85679}" type="presOf" srcId="{9ECB6708-1608-434B-AF8E-7EC18105515E}" destId="{C6E3C42B-BF92-4698-B886-54596A5ECD5E}" srcOrd="1" destOrd="0" presId="urn:microsoft.com/office/officeart/2005/8/layout/chart3"/>
    <dgm:cxn modelId="{6BFB5B5A-1121-48D8-BA92-CBC1532F2B96}" srcId="{4236545D-B4E6-4F11-B38E-6A0AA768977C}" destId="{9ECB6708-1608-434B-AF8E-7EC18105515E}" srcOrd="3" destOrd="0" parTransId="{6641626C-A75F-4BDA-B78C-B5879C43E0E4}" sibTransId="{725FD129-B016-4156-9197-A8EF944E9280}"/>
    <dgm:cxn modelId="{65E4CF89-038A-4145-8ADA-DC7C2A7B416D}" type="presOf" srcId="{9AAD8ECC-0E48-46AF-847F-1F000426D129}" destId="{703426F5-E051-421C-AFAA-D0C09C403614}" srcOrd="0" destOrd="0" presId="urn:microsoft.com/office/officeart/2005/8/layout/chart3"/>
    <dgm:cxn modelId="{702CB7A3-27A5-477C-AC6A-D7F673DF66C4}" srcId="{4236545D-B4E6-4F11-B38E-6A0AA768977C}" destId="{7E488080-1C54-4C9F-9A80-C4AE65B671E6}" srcOrd="1" destOrd="0" parTransId="{BB42C28D-D369-402C-9692-D507EF49440D}" sibTransId="{11A6F99E-C183-45B1-96DA-920C1080DB71}"/>
    <dgm:cxn modelId="{ACB506A4-D3FB-4344-AC80-E7BD43813EBF}" type="presOf" srcId="{281A02B5-3DE0-4C44-B409-60582198FD1D}" destId="{36D2F18F-A03D-4AB1-BA24-3659EDA3B815}" srcOrd="1" destOrd="0" presId="urn:microsoft.com/office/officeart/2005/8/layout/chart3"/>
    <dgm:cxn modelId="{4AD657AD-AE07-4560-BDEC-E44478984FAF}" srcId="{4236545D-B4E6-4F11-B38E-6A0AA768977C}" destId="{9AAD8ECC-0E48-46AF-847F-1F000426D129}" srcOrd="2" destOrd="0" parTransId="{D580B36C-EF29-44DD-8BC7-1D96D95B5DDB}" sibTransId="{D0608434-C212-430C-8A9F-64E1A91B453F}"/>
    <dgm:cxn modelId="{E00CF2C5-0CC7-4DD3-9AC4-FD8DC33854C3}" srcId="{4236545D-B4E6-4F11-B38E-6A0AA768977C}" destId="{281A02B5-3DE0-4C44-B409-60582198FD1D}" srcOrd="0" destOrd="0" parTransId="{34839E24-5F7F-43E8-A333-EB58E7F665D8}" sibTransId="{C587CDCA-1082-4CF2-8447-D636979DD91F}"/>
    <dgm:cxn modelId="{1EF072DD-8FE0-4003-AFA4-C1D64CB49F15}" type="presOf" srcId="{9ECB6708-1608-434B-AF8E-7EC18105515E}" destId="{C6902183-7EDF-47C6-8245-C5A3CA81CBC8}" srcOrd="0" destOrd="0" presId="urn:microsoft.com/office/officeart/2005/8/layout/chart3"/>
    <dgm:cxn modelId="{D35C2FEC-7E62-4CE9-8340-74CF4BE026F4}" type="presOf" srcId="{7E488080-1C54-4C9F-9A80-C4AE65B671E6}" destId="{D5E84FA4-610C-4163-9373-12885D03F4ED}" srcOrd="0" destOrd="0" presId="urn:microsoft.com/office/officeart/2005/8/layout/chart3"/>
    <dgm:cxn modelId="{5AD817ED-73DB-48CB-9BF2-AD5BF4B5C64E}" type="presOf" srcId="{4236545D-B4E6-4F11-B38E-6A0AA768977C}" destId="{16831E81-AB0E-4B46-9D76-FB1EA13656E5}" srcOrd="0" destOrd="0" presId="urn:microsoft.com/office/officeart/2005/8/layout/chart3"/>
    <dgm:cxn modelId="{014DEE99-29F0-486D-9232-CFA9DF8F400B}" type="presParOf" srcId="{16831E81-AB0E-4B46-9D76-FB1EA13656E5}" destId="{0889BC18-4282-4322-B730-172E078BBB94}" srcOrd="0" destOrd="0" presId="urn:microsoft.com/office/officeart/2005/8/layout/chart3"/>
    <dgm:cxn modelId="{9B54A4E4-7CE2-475C-BBCA-F92C221C2233}" type="presParOf" srcId="{16831E81-AB0E-4B46-9D76-FB1EA13656E5}" destId="{36D2F18F-A03D-4AB1-BA24-3659EDA3B815}" srcOrd="1" destOrd="0" presId="urn:microsoft.com/office/officeart/2005/8/layout/chart3"/>
    <dgm:cxn modelId="{974CC1CC-10F9-4949-BAF5-463A3D39991D}" type="presParOf" srcId="{16831E81-AB0E-4B46-9D76-FB1EA13656E5}" destId="{D5E84FA4-610C-4163-9373-12885D03F4ED}" srcOrd="2" destOrd="0" presId="urn:microsoft.com/office/officeart/2005/8/layout/chart3"/>
    <dgm:cxn modelId="{9A315AF2-90D8-413C-BACD-FB66BB510C2B}" type="presParOf" srcId="{16831E81-AB0E-4B46-9D76-FB1EA13656E5}" destId="{0041D2D3-3062-4FB6-A742-BA3A496729CF}" srcOrd="3" destOrd="0" presId="urn:microsoft.com/office/officeart/2005/8/layout/chart3"/>
    <dgm:cxn modelId="{B910F053-90F0-4020-919E-0015E25D6635}" type="presParOf" srcId="{16831E81-AB0E-4B46-9D76-FB1EA13656E5}" destId="{703426F5-E051-421C-AFAA-D0C09C403614}" srcOrd="4" destOrd="0" presId="urn:microsoft.com/office/officeart/2005/8/layout/chart3"/>
    <dgm:cxn modelId="{83874F5A-8552-4999-B7A5-C8D28EDD7CD8}" type="presParOf" srcId="{16831E81-AB0E-4B46-9D76-FB1EA13656E5}" destId="{32497755-156E-4E0C-A339-D83EC9B38E3C}" srcOrd="5" destOrd="0" presId="urn:microsoft.com/office/officeart/2005/8/layout/chart3"/>
    <dgm:cxn modelId="{52F9AD06-048E-42A1-B3C7-24048A9CFE4C}" type="presParOf" srcId="{16831E81-AB0E-4B46-9D76-FB1EA13656E5}" destId="{C6902183-7EDF-47C6-8245-C5A3CA81CBC8}" srcOrd="6" destOrd="0" presId="urn:microsoft.com/office/officeart/2005/8/layout/chart3"/>
    <dgm:cxn modelId="{FCE33A44-09DB-4885-A2DB-29AB536DF246}" type="presParOf" srcId="{16831E81-AB0E-4B46-9D76-FB1EA13656E5}" destId="{C6E3C42B-BF92-4698-B886-54596A5ECD5E}" srcOrd="7" destOrd="0" presId="urn:microsoft.com/office/officeart/2005/8/layout/char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6B677AB-B586-4E6A-846F-CB9CA966E5DD}"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BA514CB2-3E67-405C-A67D-CC8996FAA521}">
      <dgm:prSet/>
      <dgm:spPr/>
      <dgm:t>
        <a:bodyPr/>
        <a:lstStyle/>
        <a:p>
          <a:pPr rtl="0"/>
          <a:r>
            <a:rPr lang="en-GB" dirty="0"/>
            <a:t>Nadella placed empathy at the center of business strategy </a:t>
          </a:r>
          <a:endParaRPr lang="en-US" dirty="0"/>
        </a:p>
      </dgm:t>
    </dgm:pt>
    <dgm:pt modelId="{FCAB54BF-5883-4808-A676-601D7054FD61}" type="parTrans" cxnId="{5FA3FBA3-AC2F-4197-8B5A-4D487042C39E}">
      <dgm:prSet/>
      <dgm:spPr/>
      <dgm:t>
        <a:bodyPr/>
        <a:lstStyle/>
        <a:p>
          <a:endParaRPr lang="en-US"/>
        </a:p>
      </dgm:t>
    </dgm:pt>
    <dgm:pt modelId="{43220DD7-4E2B-493A-BA6D-A5AB1E07D502}" type="sibTrans" cxnId="{5FA3FBA3-AC2F-4197-8B5A-4D487042C39E}">
      <dgm:prSet/>
      <dgm:spPr/>
      <dgm:t>
        <a:bodyPr/>
        <a:lstStyle/>
        <a:p>
          <a:endParaRPr lang="en-US"/>
        </a:p>
      </dgm:t>
    </dgm:pt>
    <dgm:pt modelId="{13D841CD-1AC5-40AC-A9EA-2CC2F6813F7E}">
      <dgm:prSet/>
      <dgm:spPr/>
      <dgm:t>
        <a:bodyPr/>
        <a:lstStyle/>
        <a:p>
          <a:pPr rtl="0"/>
          <a:r>
            <a:rPr lang="en-GB" dirty="0"/>
            <a:t>It transformed Microsoft culture  from the culture of ‘know-it-all’ to ‘learn-it-all’ mindset</a:t>
          </a:r>
          <a:endParaRPr lang="en-US" dirty="0"/>
        </a:p>
      </dgm:t>
    </dgm:pt>
    <dgm:pt modelId="{8499E864-80B6-427C-A8DD-3ADEB2E59165}" type="parTrans" cxnId="{F0D455E6-C72A-442F-A18B-6921D44EA056}">
      <dgm:prSet/>
      <dgm:spPr/>
      <dgm:t>
        <a:bodyPr/>
        <a:lstStyle/>
        <a:p>
          <a:endParaRPr lang="en-US"/>
        </a:p>
      </dgm:t>
    </dgm:pt>
    <dgm:pt modelId="{527982C5-85DF-4C47-97CF-CCDBACAA5AF0}" type="sibTrans" cxnId="{F0D455E6-C72A-442F-A18B-6921D44EA056}">
      <dgm:prSet/>
      <dgm:spPr/>
      <dgm:t>
        <a:bodyPr/>
        <a:lstStyle/>
        <a:p>
          <a:endParaRPr lang="en-US"/>
        </a:p>
      </dgm:t>
    </dgm:pt>
    <dgm:pt modelId="{665619EE-C4EF-4F77-869D-8E910307B387}">
      <dgm:prSet/>
      <dgm:spPr/>
      <dgm:t>
        <a:bodyPr/>
        <a:lstStyle/>
        <a:p>
          <a:pPr rtl="0"/>
          <a:r>
            <a:rPr lang="en-GB" dirty="0"/>
            <a:t>Nadella focused on collaboration, inclusion, and empathy to drive innovation </a:t>
          </a:r>
          <a:endParaRPr lang="en-US" dirty="0"/>
        </a:p>
      </dgm:t>
    </dgm:pt>
    <dgm:pt modelId="{C964E5B5-2C4C-4FE3-95D6-BF7A61369536}" type="parTrans" cxnId="{7458B0B2-888D-4288-B915-E299781863E8}">
      <dgm:prSet/>
      <dgm:spPr/>
      <dgm:t>
        <a:bodyPr/>
        <a:lstStyle/>
        <a:p>
          <a:endParaRPr lang="en-US"/>
        </a:p>
      </dgm:t>
    </dgm:pt>
    <dgm:pt modelId="{820063B2-8C54-4B2C-A944-22A73F6ACC97}" type="sibTrans" cxnId="{7458B0B2-888D-4288-B915-E299781863E8}">
      <dgm:prSet/>
      <dgm:spPr/>
      <dgm:t>
        <a:bodyPr/>
        <a:lstStyle/>
        <a:p>
          <a:endParaRPr lang="en-US"/>
        </a:p>
      </dgm:t>
    </dgm:pt>
    <dgm:pt modelId="{A0CAB2CF-A5B1-4446-883C-A2AFE638E491}">
      <dgm:prSet/>
      <dgm:spPr/>
      <dgm:t>
        <a:bodyPr/>
        <a:lstStyle/>
        <a:p>
          <a:pPr rtl="0"/>
          <a:r>
            <a:rPr lang="en-GB" dirty="0"/>
            <a:t>Celebrated learning from failure </a:t>
          </a:r>
          <a:endParaRPr lang="en-US" dirty="0"/>
        </a:p>
      </dgm:t>
    </dgm:pt>
    <dgm:pt modelId="{0490FA25-3FCD-477F-9693-A58FCE77E47B}" type="parTrans" cxnId="{7691E01C-1AE1-4F7F-91DA-32ED558FB5A2}">
      <dgm:prSet/>
      <dgm:spPr/>
      <dgm:t>
        <a:bodyPr/>
        <a:lstStyle/>
        <a:p>
          <a:endParaRPr lang="en-US"/>
        </a:p>
      </dgm:t>
    </dgm:pt>
    <dgm:pt modelId="{AC20764D-8B59-43D5-86E0-14F907BAC404}" type="sibTrans" cxnId="{7691E01C-1AE1-4F7F-91DA-32ED558FB5A2}">
      <dgm:prSet/>
      <dgm:spPr/>
      <dgm:t>
        <a:bodyPr/>
        <a:lstStyle/>
        <a:p>
          <a:endParaRPr lang="en-US"/>
        </a:p>
      </dgm:t>
    </dgm:pt>
    <dgm:pt modelId="{0DD8F51D-C868-4E9A-A69D-898B594F49AA}">
      <dgm:prSet/>
      <dgm:spPr/>
      <dgm:t>
        <a:bodyPr/>
        <a:lstStyle/>
        <a:p>
          <a:pPr rtl="0"/>
          <a:r>
            <a:rPr lang="en-GB" dirty="0"/>
            <a:t>Focused on  understanding the needs of both employees and customers </a:t>
          </a:r>
          <a:endParaRPr lang="en-US" dirty="0"/>
        </a:p>
      </dgm:t>
    </dgm:pt>
    <dgm:pt modelId="{3B70CD9F-62E1-4A94-86AE-45D60BFB0D42}" type="parTrans" cxnId="{526AD937-4CB5-48E1-B989-BB4C536398F7}">
      <dgm:prSet/>
      <dgm:spPr/>
      <dgm:t>
        <a:bodyPr/>
        <a:lstStyle/>
        <a:p>
          <a:endParaRPr lang="en-US"/>
        </a:p>
      </dgm:t>
    </dgm:pt>
    <dgm:pt modelId="{DCC683CA-CFE2-4C2D-885A-24FDB6766E6D}" type="sibTrans" cxnId="{526AD937-4CB5-48E1-B989-BB4C536398F7}">
      <dgm:prSet/>
      <dgm:spPr/>
      <dgm:t>
        <a:bodyPr/>
        <a:lstStyle/>
        <a:p>
          <a:endParaRPr lang="en-US"/>
        </a:p>
      </dgm:t>
    </dgm:pt>
    <dgm:pt modelId="{6B0D626B-8752-40D6-AF1E-6A8DAE794411}" type="pres">
      <dgm:prSet presAssocID="{16B677AB-B586-4E6A-846F-CB9CA966E5DD}" presName="vert0" presStyleCnt="0">
        <dgm:presLayoutVars>
          <dgm:dir/>
          <dgm:animOne val="branch"/>
          <dgm:animLvl val="lvl"/>
        </dgm:presLayoutVars>
      </dgm:prSet>
      <dgm:spPr/>
    </dgm:pt>
    <dgm:pt modelId="{6BB5235F-1757-430F-BF4C-FA9080E4421C}" type="pres">
      <dgm:prSet presAssocID="{BA514CB2-3E67-405C-A67D-CC8996FAA521}" presName="thickLine" presStyleLbl="alignNode1" presStyleIdx="0" presStyleCnt="5"/>
      <dgm:spPr/>
    </dgm:pt>
    <dgm:pt modelId="{C358DF28-53B5-41AF-AEBA-DD3EF5478EA3}" type="pres">
      <dgm:prSet presAssocID="{BA514CB2-3E67-405C-A67D-CC8996FAA521}" presName="horz1" presStyleCnt="0"/>
      <dgm:spPr/>
    </dgm:pt>
    <dgm:pt modelId="{5332C931-5089-446E-9FFC-464BCE0E2C85}" type="pres">
      <dgm:prSet presAssocID="{BA514CB2-3E67-405C-A67D-CC8996FAA521}" presName="tx1" presStyleLbl="revTx" presStyleIdx="0" presStyleCnt="5"/>
      <dgm:spPr/>
    </dgm:pt>
    <dgm:pt modelId="{648B0A97-0041-4340-B165-60876D5F58F3}" type="pres">
      <dgm:prSet presAssocID="{BA514CB2-3E67-405C-A67D-CC8996FAA521}" presName="vert1" presStyleCnt="0"/>
      <dgm:spPr/>
    </dgm:pt>
    <dgm:pt modelId="{89A827E6-5C75-48CC-A558-F2EA7160D412}" type="pres">
      <dgm:prSet presAssocID="{13D841CD-1AC5-40AC-A9EA-2CC2F6813F7E}" presName="thickLine" presStyleLbl="alignNode1" presStyleIdx="1" presStyleCnt="5"/>
      <dgm:spPr/>
    </dgm:pt>
    <dgm:pt modelId="{93FD266A-0713-4846-8D5B-ACB68F48248A}" type="pres">
      <dgm:prSet presAssocID="{13D841CD-1AC5-40AC-A9EA-2CC2F6813F7E}" presName="horz1" presStyleCnt="0"/>
      <dgm:spPr/>
    </dgm:pt>
    <dgm:pt modelId="{0BCA9E59-7942-48B9-98A3-D8D258B8C81F}" type="pres">
      <dgm:prSet presAssocID="{13D841CD-1AC5-40AC-A9EA-2CC2F6813F7E}" presName="tx1" presStyleLbl="revTx" presStyleIdx="1" presStyleCnt="5"/>
      <dgm:spPr/>
    </dgm:pt>
    <dgm:pt modelId="{8270A45D-E00E-4A8E-B4D8-37B8B00E9666}" type="pres">
      <dgm:prSet presAssocID="{13D841CD-1AC5-40AC-A9EA-2CC2F6813F7E}" presName="vert1" presStyleCnt="0"/>
      <dgm:spPr/>
    </dgm:pt>
    <dgm:pt modelId="{0D1598A1-FAA0-4368-9AAD-AF04E4D3FC43}" type="pres">
      <dgm:prSet presAssocID="{665619EE-C4EF-4F77-869D-8E910307B387}" presName="thickLine" presStyleLbl="alignNode1" presStyleIdx="2" presStyleCnt="5"/>
      <dgm:spPr/>
    </dgm:pt>
    <dgm:pt modelId="{EAA4544C-6E0B-488F-8E87-FFBA0B3243B6}" type="pres">
      <dgm:prSet presAssocID="{665619EE-C4EF-4F77-869D-8E910307B387}" presName="horz1" presStyleCnt="0"/>
      <dgm:spPr/>
    </dgm:pt>
    <dgm:pt modelId="{107CB05A-7FE2-4900-8E83-FE6061209463}" type="pres">
      <dgm:prSet presAssocID="{665619EE-C4EF-4F77-869D-8E910307B387}" presName="tx1" presStyleLbl="revTx" presStyleIdx="2" presStyleCnt="5"/>
      <dgm:spPr/>
    </dgm:pt>
    <dgm:pt modelId="{03EE84AC-6FBF-4A6D-BC76-181667351252}" type="pres">
      <dgm:prSet presAssocID="{665619EE-C4EF-4F77-869D-8E910307B387}" presName="vert1" presStyleCnt="0"/>
      <dgm:spPr/>
    </dgm:pt>
    <dgm:pt modelId="{8C9CC21C-1F99-4E2A-A784-49E90DB70DA2}" type="pres">
      <dgm:prSet presAssocID="{A0CAB2CF-A5B1-4446-883C-A2AFE638E491}" presName="thickLine" presStyleLbl="alignNode1" presStyleIdx="3" presStyleCnt="5"/>
      <dgm:spPr/>
    </dgm:pt>
    <dgm:pt modelId="{737FBD73-948F-484C-B7C6-5FF3A07E7F29}" type="pres">
      <dgm:prSet presAssocID="{A0CAB2CF-A5B1-4446-883C-A2AFE638E491}" presName="horz1" presStyleCnt="0"/>
      <dgm:spPr/>
    </dgm:pt>
    <dgm:pt modelId="{8E4A13D3-EBD7-4D3E-9F31-6B9671C4ACE4}" type="pres">
      <dgm:prSet presAssocID="{A0CAB2CF-A5B1-4446-883C-A2AFE638E491}" presName="tx1" presStyleLbl="revTx" presStyleIdx="3" presStyleCnt="5"/>
      <dgm:spPr/>
    </dgm:pt>
    <dgm:pt modelId="{9A1679E5-774B-4753-BEF9-4824AEAF8031}" type="pres">
      <dgm:prSet presAssocID="{A0CAB2CF-A5B1-4446-883C-A2AFE638E491}" presName="vert1" presStyleCnt="0"/>
      <dgm:spPr/>
    </dgm:pt>
    <dgm:pt modelId="{670AFDC2-DC67-4EF1-84D0-10E22B1382E1}" type="pres">
      <dgm:prSet presAssocID="{0DD8F51D-C868-4E9A-A69D-898B594F49AA}" presName="thickLine" presStyleLbl="alignNode1" presStyleIdx="4" presStyleCnt="5"/>
      <dgm:spPr/>
    </dgm:pt>
    <dgm:pt modelId="{8818372C-B47B-4EB5-B4D7-CD311FDB95B2}" type="pres">
      <dgm:prSet presAssocID="{0DD8F51D-C868-4E9A-A69D-898B594F49AA}" presName="horz1" presStyleCnt="0"/>
      <dgm:spPr/>
    </dgm:pt>
    <dgm:pt modelId="{C8897FE3-9C0B-43EE-9AB8-A07F7B220A71}" type="pres">
      <dgm:prSet presAssocID="{0DD8F51D-C868-4E9A-A69D-898B594F49AA}" presName="tx1" presStyleLbl="revTx" presStyleIdx="4" presStyleCnt="5"/>
      <dgm:spPr/>
    </dgm:pt>
    <dgm:pt modelId="{90B5DA60-0C94-44C7-BDAE-F3877A72AA3A}" type="pres">
      <dgm:prSet presAssocID="{0DD8F51D-C868-4E9A-A69D-898B594F49AA}" presName="vert1" presStyleCnt="0"/>
      <dgm:spPr/>
    </dgm:pt>
  </dgm:ptLst>
  <dgm:cxnLst>
    <dgm:cxn modelId="{7691E01C-1AE1-4F7F-91DA-32ED558FB5A2}" srcId="{16B677AB-B586-4E6A-846F-CB9CA966E5DD}" destId="{A0CAB2CF-A5B1-4446-883C-A2AFE638E491}" srcOrd="3" destOrd="0" parTransId="{0490FA25-3FCD-477F-9693-A58FCE77E47B}" sibTransId="{AC20764D-8B59-43D5-86E0-14F907BAC404}"/>
    <dgm:cxn modelId="{526AD937-4CB5-48E1-B989-BB4C536398F7}" srcId="{16B677AB-B586-4E6A-846F-CB9CA966E5DD}" destId="{0DD8F51D-C868-4E9A-A69D-898B594F49AA}" srcOrd="4" destOrd="0" parTransId="{3B70CD9F-62E1-4A94-86AE-45D60BFB0D42}" sibTransId="{DCC683CA-CFE2-4C2D-885A-24FDB6766E6D}"/>
    <dgm:cxn modelId="{9FDDDA5B-517F-4D9B-A841-BA85D094D1AF}" type="presOf" srcId="{13D841CD-1AC5-40AC-A9EA-2CC2F6813F7E}" destId="{0BCA9E59-7942-48B9-98A3-D8D258B8C81F}" srcOrd="0" destOrd="0" presId="urn:microsoft.com/office/officeart/2008/layout/LinedList"/>
    <dgm:cxn modelId="{16FBFC41-881F-4CA2-BB57-5BB237F2146C}" type="presOf" srcId="{BA514CB2-3E67-405C-A67D-CC8996FAA521}" destId="{5332C931-5089-446E-9FFC-464BCE0E2C85}" srcOrd="0" destOrd="0" presId="urn:microsoft.com/office/officeart/2008/layout/LinedList"/>
    <dgm:cxn modelId="{B4AC5E43-5C8B-4B32-B3D6-60E234FDAB6B}" type="presOf" srcId="{16B677AB-B586-4E6A-846F-CB9CA966E5DD}" destId="{6B0D626B-8752-40D6-AF1E-6A8DAE794411}" srcOrd="0" destOrd="0" presId="urn:microsoft.com/office/officeart/2008/layout/LinedList"/>
    <dgm:cxn modelId="{3D1BFC6B-81C0-4C5C-9145-E23E7DBB17FA}" type="presOf" srcId="{0DD8F51D-C868-4E9A-A69D-898B594F49AA}" destId="{C8897FE3-9C0B-43EE-9AB8-A07F7B220A71}" srcOrd="0" destOrd="0" presId="urn:microsoft.com/office/officeart/2008/layout/LinedList"/>
    <dgm:cxn modelId="{A34A4550-5C6D-47AB-8AFA-6401EEF9C4B8}" type="presOf" srcId="{A0CAB2CF-A5B1-4446-883C-A2AFE638E491}" destId="{8E4A13D3-EBD7-4D3E-9F31-6B9671C4ACE4}" srcOrd="0" destOrd="0" presId="urn:microsoft.com/office/officeart/2008/layout/LinedList"/>
    <dgm:cxn modelId="{A6394754-34DF-43F9-8D49-4FC4CA6CF1B8}" type="presOf" srcId="{665619EE-C4EF-4F77-869D-8E910307B387}" destId="{107CB05A-7FE2-4900-8E83-FE6061209463}" srcOrd="0" destOrd="0" presId="urn:microsoft.com/office/officeart/2008/layout/LinedList"/>
    <dgm:cxn modelId="{5FA3FBA3-AC2F-4197-8B5A-4D487042C39E}" srcId="{16B677AB-B586-4E6A-846F-CB9CA966E5DD}" destId="{BA514CB2-3E67-405C-A67D-CC8996FAA521}" srcOrd="0" destOrd="0" parTransId="{FCAB54BF-5883-4808-A676-601D7054FD61}" sibTransId="{43220DD7-4E2B-493A-BA6D-A5AB1E07D502}"/>
    <dgm:cxn modelId="{7458B0B2-888D-4288-B915-E299781863E8}" srcId="{16B677AB-B586-4E6A-846F-CB9CA966E5DD}" destId="{665619EE-C4EF-4F77-869D-8E910307B387}" srcOrd="2" destOrd="0" parTransId="{C964E5B5-2C4C-4FE3-95D6-BF7A61369536}" sibTransId="{820063B2-8C54-4B2C-A944-22A73F6ACC97}"/>
    <dgm:cxn modelId="{F0D455E6-C72A-442F-A18B-6921D44EA056}" srcId="{16B677AB-B586-4E6A-846F-CB9CA966E5DD}" destId="{13D841CD-1AC5-40AC-A9EA-2CC2F6813F7E}" srcOrd="1" destOrd="0" parTransId="{8499E864-80B6-427C-A8DD-3ADEB2E59165}" sibTransId="{527982C5-85DF-4C47-97CF-CCDBACAA5AF0}"/>
    <dgm:cxn modelId="{ECF6F026-0E63-4D1E-A863-E12F4406A652}" type="presParOf" srcId="{6B0D626B-8752-40D6-AF1E-6A8DAE794411}" destId="{6BB5235F-1757-430F-BF4C-FA9080E4421C}" srcOrd="0" destOrd="0" presId="urn:microsoft.com/office/officeart/2008/layout/LinedList"/>
    <dgm:cxn modelId="{025A0F75-04B9-40EE-A5B2-30CA63C15883}" type="presParOf" srcId="{6B0D626B-8752-40D6-AF1E-6A8DAE794411}" destId="{C358DF28-53B5-41AF-AEBA-DD3EF5478EA3}" srcOrd="1" destOrd="0" presId="urn:microsoft.com/office/officeart/2008/layout/LinedList"/>
    <dgm:cxn modelId="{AB8C222A-E2F5-4B7A-BCCF-85B0F7F56D08}" type="presParOf" srcId="{C358DF28-53B5-41AF-AEBA-DD3EF5478EA3}" destId="{5332C931-5089-446E-9FFC-464BCE0E2C85}" srcOrd="0" destOrd="0" presId="urn:microsoft.com/office/officeart/2008/layout/LinedList"/>
    <dgm:cxn modelId="{7C5D36EA-E04E-45BB-8666-C4E5EF56923C}" type="presParOf" srcId="{C358DF28-53B5-41AF-AEBA-DD3EF5478EA3}" destId="{648B0A97-0041-4340-B165-60876D5F58F3}" srcOrd="1" destOrd="0" presId="urn:microsoft.com/office/officeart/2008/layout/LinedList"/>
    <dgm:cxn modelId="{A755D4AC-DDD4-4646-A4D5-3425DC53AA64}" type="presParOf" srcId="{6B0D626B-8752-40D6-AF1E-6A8DAE794411}" destId="{89A827E6-5C75-48CC-A558-F2EA7160D412}" srcOrd="2" destOrd="0" presId="urn:microsoft.com/office/officeart/2008/layout/LinedList"/>
    <dgm:cxn modelId="{AD58352E-3E5A-4163-9A80-2F1063AE66C5}" type="presParOf" srcId="{6B0D626B-8752-40D6-AF1E-6A8DAE794411}" destId="{93FD266A-0713-4846-8D5B-ACB68F48248A}" srcOrd="3" destOrd="0" presId="urn:microsoft.com/office/officeart/2008/layout/LinedList"/>
    <dgm:cxn modelId="{B54F131F-87A4-4EB4-A86F-615D56410F24}" type="presParOf" srcId="{93FD266A-0713-4846-8D5B-ACB68F48248A}" destId="{0BCA9E59-7942-48B9-98A3-D8D258B8C81F}" srcOrd="0" destOrd="0" presId="urn:microsoft.com/office/officeart/2008/layout/LinedList"/>
    <dgm:cxn modelId="{9E601B8F-066E-40DD-A959-0DED1BA79377}" type="presParOf" srcId="{93FD266A-0713-4846-8D5B-ACB68F48248A}" destId="{8270A45D-E00E-4A8E-B4D8-37B8B00E9666}" srcOrd="1" destOrd="0" presId="urn:microsoft.com/office/officeart/2008/layout/LinedList"/>
    <dgm:cxn modelId="{35AD90AF-0291-4D78-B663-901B77BD22BA}" type="presParOf" srcId="{6B0D626B-8752-40D6-AF1E-6A8DAE794411}" destId="{0D1598A1-FAA0-4368-9AAD-AF04E4D3FC43}" srcOrd="4" destOrd="0" presId="urn:microsoft.com/office/officeart/2008/layout/LinedList"/>
    <dgm:cxn modelId="{FBDC93B4-0922-463B-8345-20F2BB7865B2}" type="presParOf" srcId="{6B0D626B-8752-40D6-AF1E-6A8DAE794411}" destId="{EAA4544C-6E0B-488F-8E87-FFBA0B3243B6}" srcOrd="5" destOrd="0" presId="urn:microsoft.com/office/officeart/2008/layout/LinedList"/>
    <dgm:cxn modelId="{08335D68-B662-4727-9B77-82B2AA2BF548}" type="presParOf" srcId="{EAA4544C-6E0B-488F-8E87-FFBA0B3243B6}" destId="{107CB05A-7FE2-4900-8E83-FE6061209463}" srcOrd="0" destOrd="0" presId="urn:microsoft.com/office/officeart/2008/layout/LinedList"/>
    <dgm:cxn modelId="{95B7D2FC-13D6-465D-870C-768B2D013603}" type="presParOf" srcId="{EAA4544C-6E0B-488F-8E87-FFBA0B3243B6}" destId="{03EE84AC-6FBF-4A6D-BC76-181667351252}" srcOrd="1" destOrd="0" presId="urn:microsoft.com/office/officeart/2008/layout/LinedList"/>
    <dgm:cxn modelId="{93AD99C6-EA00-4822-BAD1-4F8A58D8105C}" type="presParOf" srcId="{6B0D626B-8752-40D6-AF1E-6A8DAE794411}" destId="{8C9CC21C-1F99-4E2A-A784-49E90DB70DA2}" srcOrd="6" destOrd="0" presId="urn:microsoft.com/office/officeart/2008/layout/LinedList"/>
    <dgm:cxn modelId="{2180F074-BCCB-4D19-A235-8FF56ACA6092}" type="presParOf" srcId="{6B0D626B-8752-40D6-AF1E-6A8DAE794411}" destId="{737FBD73-948F-484C-B7C6-5FF3A07E7F29}" srcOrd="7" destOrd="0" presId="urn:microsoft.com/office/officeart/2008/layout/LinedList"/>
    <dgm:cxn modelId="{0FFE3D02-D1DE-4A6F-A31F-6D77677AC0DD}" type="presParOf" srcId="{737FBD73-948F-484C-B7C6-5FF3A07E7F29}" destId="{8E4A13D3-EBD7-4D3E-9F31-6B9671C4ACE4}" srcOrd="0" destOrd="0" presId="urn:microsoft.com/office/officeart/2008/layout/LinedList"/>
    <dgm:cxn modelId="{17CCBEC9-9550-42C2-B878-5FAB4E40F7DC}" type="presParOf" srcId="{737FBD73-948F-484C-B7C6-5FF3A07E7F29}" destId="{9A1679E5-774B-4753-BEF9-4824AEAF8031}" srcOrd="1" destOrd="0" presId="urn:microsoft.com/office/officeart/2008/layout/LinedList"/>
    <dgm:cxn modelId="{EAAC5E55-5F90-4255-94CD-F3BC5E6B839D}" type="presParOf" srcId="{6B0D626B-8752-40D6-AF1E-6A8DAE794411}" destId="{670AFDC2-DC67-4EF1-84D0-10E22B1382E1}" srcOrd="8" destOrd="0" presId="urn:microsoft.com/office/officeart/2008/layout/LinedList"/>
    <dgm:cxn modelId="{C4E270C5-2AB7-4395-BCDE-4FBCB85BA671}" type="presParOf" srcId="{6B0D626B-8752-40D6-AF1E-6A8DAE794411}" destId="{8818372C-B47B-4EB5-B4D7-CD311FDB95B2}" srcOrd="9" destOrd="0" presId="urn:microsoft.com/office/officeart/2008/layout/LinedList"/>
    <dgm:cxn modelId="{6039C945-F60F-42D1-BB1F-2C5FDC14A1DD}" type="presParOf" srcId="{8818372C-B47B-4EB5-B4D7-CD311FDB95B2}" destId="{C8897FE3-9C0B-43EE-9AB8-A07F7B220A71}" srcOrd="0" destOrd="0" presId="urn:microsoft.com/office/officeart/2008/layout/LinedList"/>
    <dgm:cxn modelId="{1798427C-BD25-4B35-B74C-9F2D4904F612}" type="presParOf" srcId="{8818372C-B47B-4EB5-B4D7-CD311FDB95B2}" destId="{90B5DA60-0C94-44C7-BDAE-F3877A72AA3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A6C67455-EBB5-4EEC-B6BC-19D22765C3C8}" type="doc">
      <dgm:prSet loTypeId="urn:microsoft.com/office/officeart/2008/layout/LinedList" loCatId="list" qsTypeId="urn:microsoft.com/office/officeart/2005/8/quickstyle/simple1" qsCatId="simple" csTypeId="urn:microsoft.com/office/officeart/2005/8/colors/accent3_4" csCatId="accent3" phldr="1"/>
      <dgm:spPr/>
      <dgm:t>
        <a:bodyPr/>
        <a:lstStyle/>
        <a:p>
          <a:endParaRPr lang="en-US"/>
        </a:p>
      </dgm:t>
    </dgm:pt>
    <dgm:pt modelId="{AF4BBB94-CDE2-4EE4-81F1-AD26CA21245E}">
      <dgm:prSet/>
      <dgm:spPr/>
      <dgm:t>
        <a:bodyPr/>
        <a:lstStyle/>
        <a:p>
          <a:pPr rtl="0"/>
          <a:r>
            <a:rPr lang="en-GB" b="1" dirty="0"/>
            <a:t>EI</a:t>
          </a:r>
          <a:r>
            <a:rPr lang="en-GB" dirty="0"/>
            <a:t>: the ability to identify and manage one’s emotions and those of others.</a:t>
          </a:r>
          <a:endParaRPr lang="en-US" dirty="0"/>
        </a:p>
      </dgm:t>
    </dgm:pt>
    <dgm:pt modelId="{2CB6D72B-5386-42D7-AEEB-6042477E0EE1}" type="parTrans" cxnId="{D3587F31-34F7-4894-A5EB-B286BC91C15B}">
      <dgm:prSet/>
      <dgm:spPr/>
      <dgm:t>
        <a:bodyPr/>
        <a:lstStyle/>
        <a:p>
          <a:endParaRPr lang="en-US"/>
        </a:p>
      </dgm:t>
    </dgm:pt>
    <dgm:pt modelId="{EBEFDE9F-4CA8-4C1E-805B-738986AF8CC7}" type="sibTrans" cxnId="{D3587F31-34F7-4894-A5EB-B286BC91C15B}">
      <dgm:prSet/>
      <dgm:spPr/>
      <dgm:t>
        <a:bodyPr/>
        <a:lstStyle/>
        <a:p>
          <a:endParaRPr lang="en-US"/>
        </a:p>
      </dgm:t>
    </dgm:pt>
    <dgm:pt modelId="{D3171FB1-50A5-4FBF-B088-42BAF70905B8}">
      <dgm:prSet/>
      <dgm:spPr/>
      <dgm:t>
        <a:bodyPr/>
        <a:lstStyle/>
        <a:p>
          <a:pPr rtl="0"/>
          <a:r>
            <a:rPr lang="en-GB" b="1" dirty="0"/>
            <a:t>CQ</a:t>
          </a:r>
          <a:r>
            <a:rPr lang="en-GB" dirty="0"/>
            <a:t>: The ability to communicate well with and relate to individuals from other cultures.</a:t>
          </a:r>
          <a:endParaRPr lang="en-US" dirty="0"/>
        </a:p>
      </dgm:t>
    </dgm:pt>
    <dgm:pt modelId="{18A93CAB-805C-492C-8491-C7A35A188AD8}" type="parTrans" cxnId="{BE2D6C77-D0CF-4F1E-A723-C43EC803ADC8}">
      <dgm:prSet/>
      <dgm:spPr/>
      <dgm:t>
        <a:bodyPr/>
        <a:lstStyle/>
        <a:p>
          <a:endParaRPr lang="en-US"/>
        </a:p>
      </dgm:t>
    </dgm:pt>
    <dgm:pt modelId="{58B02A81-90F2-4C24-B678-E6FABFB85AA0}" type="sibTrans" cxnId="{BE2D6C77-D0CF-4F1E-A723-C43EC803ADC8}">
      <dgm:prSet/>
      <dgm:spPr/>
      <dgm:t>
        <a:bodyPr/>
        <a:lstStyle/>
        <a:p>
          <a:endParaRPr lang="en-US"/>
        </a:p>
      </dgm:t>
    </dgm:pt>
    <dgm:pt modelId="{74240EFA-0A25-41AB-98FE-9118B372420E}">
      <dgm:prSet/>
      <dgm:spPr/>
      <dgm:t>
        <a:bodyPr/>
        <a:lstStyle/>
        <a:p>
          <a:pPr rtl="0"/>
          <a:r>
            <a:rPr lang="en-GB" b="1" dirty="0"/>
            <a:t>Structural inclusion</a:t>
          </a:r>
          <a:r>
            <a:rPr lang="en-GB" dirty="0"/>
            <a:t>: Intentional design of cultural practices, policies, and processes to reduce bias and guarantee fairness in the company.  </a:t>
          </a:r>
          <a:endParaRPr lang="en-US" dirty="0"/>
        </a:p>
      </dgm:t>
    </dgm:pt>
    <dgm:pt modelId="{F721B1E5-AEAF-4AD5-B3D4-DFD24BC01828}" type="parTrans" cxnId="{9F832B26-C8E1-4F65-B985-C568F76A3BF6}">
      <dgm:prSet/>
      <dgm:spPr/>
      <dgm:t>
        <a:bodyPr/>
        <a:lstStyle/>
        <a:p>
          <a:endParaRPr lang="en-US"/>
        </a:p>
      </dgm:t>
    </dgm:pt>
    <dgm:pt modelId="{4F19841C-7625-4EDD-BCAB-A03655F6CF65}" type="sibTrans" cxnId="{9F832B26-C8E1-4F65-B985-C568F76A3BF6}">
      <dgm:prSet/>
      <dgm:spPr/>
      <dgm:t>
        <a:bodyPr/>
        <a:lstStyle/>
        <a:p>
          <a:endParaRPr lang="en-US"/>
        </a:p>
      </dgm:t>
    </dgm:pt>
    <dgm:pt modelId="{8C8BAA36-2902-4751-8B62-195AB0DFB809}">
      <dgm:prSet/>
      <dgm:spPr/>
      <dgm:t>
        <a:bodyPr/>
        <a:lstStyle/>
        <a:p>
          <a:pPr rtl="0"/>
          <a:r>
            <a:rPr lang="en-GB" b="1" dirty="0"/>
            <a:t>Combining EI, CQ, and structural inclusion: </a:t>
          </a:r>
          <a:r>
            <a:rPr lang="en-GB" dirty="0"/>
            <a:t>Creates an environment where everyone is feels valued, safe, and has equal access to opportunities in a company.</a:t>
          </a:r>
          <a:endParaRPr lang="en-US" dirty="0"/>
        </a:p>
      </dgm:t>
    </dgm:pt>
    <dgm:pt modelId="{162FF24D-AB94-4622-98FA-7451397F6C41}" type="parTrans" cxnId="{962025B0-D9C5-47A6-AB52-D3AF23A5ED37}">
      <dgm:prSet/>
      <dgm:spPr/>
      <dgm:t>
        <a:bodyPr/>
        <a:lstStyle/>
        <a:p>
          <a:endParaRPr lang="en-US"/>
        </a:p>
      </dgm:t>
    </dgm:pt>
    <dgm:pt modelId="{D15A0F6D-7DC3-485C-9AC5-73298CE0D459}" type="sibTrans" cxnId="{962025B0-D9C5-47A6-AB52-D3AF23A5ED37}">
      <dgm:prSet/>
      <dgm:spPr/>
      <dgm:t>
        <a:bodyPr/>
        <a:lstStyle/>
        <a:p>
          <a:endParaRPr lang="en-US"/>
        </a:p>
      </dgm:t>
    </dgm:pt>
    <dgm:pt modelId="{4BCD2149-3074-49E9-96EF-248FA436EE5D}">
      <dgm:prSet/>
      <dgm:spPr/>
      <dgm:t>
        <a:bodyPr/>
        <a:lstStyle/>
        <a:p>
          <a:pPr rtl="0"/>
          <a:r>
            <a:rPr lang="en-GB" dirty="0"/>
            <a:t>(Bratianu and Paiuc, 2025)</a:t>
          </a:r>
          <a:endParaRPr lang="en-US" dirty="0"/>
        </a:p>
      </dgm:t>
    </dgm:pt>
    <dgm:pt modelId="{0BE8C37A-5F99-4191-ACEC-E9DB2EFF984E}" type="parTrans" cxnId="{7BB2C1BB-BE7B-4C56-9CB9-36243B1BED91}">
      <dgm:prSet/>
      <dgm:spPr/>
      <dgm:t>
        <a:bodyPr/>
        <a:lstStyle/>
        <a:p>
          <a:endParaRPr lang="en-US"/>
        </a:p>
      </dgm:t>
    </dgm:pt>
    <dgm:pt modelId="{AE371F41-EBB4-4348-BC82-8113BFCE1194}" type="sibTrans" cxnId="{7BB2C1BB-BE7B-4C56-9CB9-36243B1BED91}">
      <dgm:prSet/>
      <dgm:spPr/>
      <dgm:t>
        <a:bodyPr/>
        <a:lstStyle/>
        <a:p>
          <a:endParaRPr lang="en-US"/>
        </a:p>
      </dgm:t>
    </dgm:pt>
    <dgm:pt modelId="{45E46F79-A17F-4CB8-9A83-A6B3BB392651}" type="pres">
      <dgm:prSet presAssocID="{A6C67455-EBB5-4EEC-B6BC-19D22765C3C8}" presName="vert0" presStyleCnt="0">
        <dgm:presLayoutVars>
          <dgm:dir/>
          <dgm:animOne val="branch"/>
          <dgm:animLvl val="lvl"/>
        </dgm:presLayoutVars>
      </dgm:prSet>
      <dgm:spPr/>
    </dgm:pt>
    <dgm:pt modelId="{0F9B5DB6-F4AE-4ABA-AD64-A93B70BAAFB0}" type="pres">
      <dgm:prSet presAssocID="{AF4BBB94-CDE2-4EE4-81F1-AD26CA21245E}" presName="thickLine" presStyleLbl="alignNode1" presStyleIdx="0" presStyleCnt="5"/>
      <dgm:spPr/>
    </dgm:pt>
    <dgm:pt modelId="{676079A8-5100-46FD-85BA-A11A222B6045}" type="pres">
      <dgm:prSet presAssocID="{AF4BBB94-CDE2-4EE4-81F1-AD26CA21245E}" presName="horz1" presStyleCnt="0"/>
      <dgm:spPr/>
    </dgm:pt>
    <dgm:pt modelId="{CB0E9875-295D-4BBC-BCBE-2EC3E866DEE7}" type="pres">
      <dgm:prSet presAssocID="{AF4BBB94-CDE2-4EE4-81F1-AD26CA21245E}" presName="tx1" presStyleLbl="revTx" presStyleIdx="0" presStyleCnt="5"/>
      <dgm:spPr/>
    </dgm:pt>
    <dgm:pt modelId="{843ADCA7-48B2-45CB-BC0E-D467893B2B3F}" type="pres">
      <dgm:prSet presAssocID="{AF4BBB94-CDE2-4EE4-81F1-AD26CA21245E}" presName="vert1" presStyleCnt="0"/>
      <dgm:spPr/>
    </dgm:pt>
    <dgm:pt modelId="{E4681F02-3A7D-49C5-A892-D60EE7027FF9}" type="pres">
      <dgm:prSet presAssocID="{D3171FB1-50A5-4FBF-B088-42BAF70905B8}" presName="thickLine" presStyleLbl="alignNode1" presStyleIdx="1" presStyleCnt="5"/>
      <dgm:spPr/>
    </dgm:pt>
    <dgm:pt modelId="{22A01892-9A32-46D7-A7B5-45B2FC04124F}" type="pres">
      <dgm:prSet presAssocID="{D3171FB1-50A5-4FBF-B088-42BAF70905B8}" presName="horz1" presStyleCnt="0"/>
      <dgm:spPr/>
    </dgm:pt>
    <dgm:pt modelId="{FDBBA5AC-2013-48AE-8E37-6BB523B2E72E}" type="pres">
      <dgm:prSet presAssocID="{D3171FB1-50A5-4FBF-B088-42BAF70905B8}" presName="tx1" presStyleLbl="revTx" presStyleIdx="1" presStyleCnt="5"/>
      <dgm:spPr/>
    </dgm:pt>
    <dgm:pt modelId="{5EC3F13A-D245-4512-A0F1-B462346E20FC}" type="pres">
      <dgm:prSet presAssocID="{D3171FB1-50A5-4FBF-B088-42BAF70905B8}" presName="vert1" presStyleCnt="0"/>
      <dgm:spPr/>
    </dgm:pt>
    <dgm:pt modelId="{D6622A56-A47A-402A-A6F8-E2941240E013}" type="pres">
      <dgm:prSet presAssocID="{74240EFA-0A25-41AB-98FE-9118B372420E}" presName="thickLine" presStyleLbl="alignNode1" presStyleIdx="2" presStyleCnt="5"/>
      <dgm:spPr/>
    </dgm:pt>
    <dgm:pt modelId="{A19CAD32-844A-4650-8A7A-06C185BC5F3E}" type="pres">
      <dgm:prSet presAssocID="{74240EFA-0A25-41AB-98FE-9118B372420E}" presName="horz1" presStyleCnt="0"/>
      <dgm:spPr/>
    </dgm:pt>
    <dgm:pt modelId="{6FCA9D8A-B453-47BA-B1B6-CD603B44F2B6}" type="pres">
      <dgm:prSet presAssocID="{74240EFA-0A25-41AB-98FE-9118B372420E}" presName="tx1" presStyleLbl="revTx" presStyleIdx="2" presStyleCnt="5"/>
      <dgm:spPr/>
    </dgm:pt>
    <dgm:pt modelId="{191E3DC8-43D8-4047-83F9-EDF673E8396D}" type="pres">
      <dgm:prSet presAssocID="{74240EFA-0A25-41AB-98FE-9118B372420E}" presName="vert1" presStyleCnt="0"/>
      <dgm:spPr/>
    </dgm:pt>
    <dgm:pt modelId="{F4229FF5-87AA-4AF9-AE2E-785CB6268CC6}" type="pres">
      <dgm:prSet presAssocID="{8C8BAA36-2902-4751-8B62-195AB0DFB809}" presName="thickLine" presStyleLbl="alignNode1" presStyleIdx="3" presStyleCnt="5"/>
      <dgm:spPr/>
    </dgm:pt>
    <dgm:pt modelId="{E5F12D6D-A94B-4B92-8E7B-F5CD1C4E546E}" type="pres">
      <dgm:prSet presAssocID="{8C8BAA36-2902-4751-8B62-195AB0DFB809}" presName="horz1" presStyleCnt="0"/>
      <dgm:spPr/>
    </dgm:pt>
    <dgm:pt modelId="{B2A5DEB6-58D1-4E22-B2F1-D39C91C384A3}" type="pres">
      <dgm:prSet presAssocID="{8C8BAA36-2902-4751-8B62-195AB0DFB809}" presName="tx1" presStyleLbl="revTx" presStyleIdx="3" presStyleCnt="5"/>
      <dgm:spPr/>
    </dgm:pt>
    <dgm:pt modelId="{BE2DDCFE-8EC9-4899-9642-1C4B0BB7CE13}" type="pres">
      <dgm:prSet presAssocID="{8C8BAA36-2902-4751-8B62-195AB0DFB809}" presName="vert1" presStyleCnt="0"/>
      <dgm:spPr/>
    </dgm:pt>
    <dgm:pt modelId="{20AAF83D-1AFF-4D2B-8B29-275E51EF101A}" type="pres">
      <dgm:prSet presAssocID="{4BCD2149-3074-49E9-96EF-248FA436EE5D}" presName="thickLine" presStyleLbl="alignNode1" presStyleIdx="4" presStyleCnt="5"/>
      <dgm:spPr/>
    </dgm:pt>
    <dgm:pt modelId="{393AC3B5-3731-40B1-8DD9-99D086E1FB0B}" type="pres">
      <dgm:prSet presAssocID="{4BCD2149-3074-49E9-96EF-248FA436EE5D}" presName="horz1" presStyleCnt="0"/>
      <dgm:spPr/>
    </dgm:pt>
    <dgm:pt modelId="{8286DBE7-5F1F-4FF8-9D34-CF32ACC914BE}" type="pres">
      <dgm:prSet presAssocID="{4BCD2149-3074-49E9-96EF-248FA436EE5D}" presName="tx1" presStyleLbl="revTx" presStyleIdx="4" presStyleCnt="5"/>
      <dgm:spPr/>
    </dgm:pt>
    <dgm:pt modelId="{11366561-DFC3-4C8E-AC25-15F9B3D84D89}" type="pres">
      <dgm:prSet presAssocID="{4BCD2149-3074-49E9-96EF-248FA436EE5D}" presName="vert1" presStyleCnt="0"/>
      <dgm:spPr/>
    </dgm:pt>
  </dgm:ptLst>
  <dgm:cxnLst>
    <dgm:cxn modelId="{9F832B26-C8E1-4F65-B985-C568F76A3BF6}" srcId="{A6C67455-EBB5-4EEC-B6BC-19D22765C3C8}" destId="{74240EFA-0A25-41AB-98FE-9118B372420E}" srcOrd="2" destOrd="0" parTransId="{F721B1E5-AEAF-4AD5-B3D4-DFD24BC01828}" sibTransId="{4F19841C-7625-4EDD-BCAB-A03655F6CF65}"/>
    <dgm:cxn modelId="{D3587F31-34F7-4894-A5EB-B286BC91C15B}" srcId="{A6C67455-EBB5-4EEC-B6BC-19D22765C3C8}" destId="{AF4BBB94-CDE2-4EE4-81F1-AD26CA21245E}" srcOrd="0" destOrd="0" parTransId="{2CB6D72B-5386-42D7-AEEB-6042477E0EE1}" sibTransId="{EBEFDE9F-4CA8-4C1E-805B-738986AF8CC7}"/>
    <dgm:cxn modelId="{40C2C13B-EC43-4F23-AA05-005DFE285BFB}" type="presOf" srcId="{74240EFA-0A25-41AB-98FE-9118B372420E}" destId="{6FCA9D8A-B453-47BA-B1B6-CD603B44F2B6}" srcOrd="0" destOrd="0" presId="urn:microsoft.com/office/officeart/2008/layout/LinedList"/>
    <dgm:cxn modelId="{CA597F60-A9A4-4D8E-810E-F9B0AEB67E62}" type="presOf" srcId="{A6C67455-EBB5-4EEC-B6BC-19D22765C3C8}" destId="{45E46F79-A17F-4CB8-9A83-A6B3BB392651}" srcOrd="0" destOrd="0" presId="urn:microsoft.com/office/officeart/2008/layout/LinedList"/>
    <dgm:cxn modelId="{BE2D6C77-D0CF-4F1E-A723-C43EC803ADC8}" srcId="{A6C67455-EBB5-4EEC-B6BC-19D22765C3C8}" destId="{D3171FB1-50A5-4FBF-B088-42BAF70905B8}" srcOrd="1" destOrd="0" parTransId="{18A93CAB-805C-492C-8491-C7A35A188AD8}" sibTransId="{58B02A81-90F2-4C24-B678-E6FABFB85AA0}"/>
    <dgm:cxn modelId="{1E5733A8-8145-4204-94B3-D99436E56789}" type="presOf" srcId="{AF4BBB94-CDE2-4EE4-81F1-AD26CA21245E}" destId="{CB0E9875-295D-4BBC-BCBE-2EC3E866DEE7}" srcOrd="0" destOrd="0" presId="urn:microsoft.com/office/officeart/2008/layout/LinedList"/>
    <dgm:cxn modelId="{168D53AF-AC08-4D41-AD84-602B3C35B97F}" type="presOf" srcId="{4BCD2149-3074-49E9-96EF-248FA436EE5D}" destId="{8286DBE7-5F1F-4FF8-9D34-CF32ACC914BE}" srcOrd="0" destOrd="0" presId="urn:microsoft.com/office/officeart/2008/layout/LinedList"/>
    <dgm:cxn modelId="{962025B0-D9C5-47A6-AB52-D3AF23A5ED37}" srcId="{A6C67455-EBB5-4EEC-B6BC-19D22765C3C8}" destId="{8C8BAA36-2902-4751-8B62-195AB0DFB809}" srcOrd="3" destOrd="0" parTransId="{162FF24D-AB94-4622-98FA-7451397F6C41}" sibTransId="{D15A0F6D-7DC3-485C-9AC5-73298CE0D459}"/>
    <dgm:cxn modelId="{7BB2C1BB-BE7B-4C56-9CB9-36243B1BED91}" srcId="{A6C67455-EBB5-4EEC-B6BC-19D22765C3C8}" destId="{4BCD2149-3074-49E9-96EF-248FA436EE5D}" srcOrd="4" destOrd="0" parTransId="{0BE8C37A-5F99-4191-ACEC-E9DB2EFF984E}" sibTransId="{AE371F41-EBB4-4348-BC82-8113BFCE1194}"/>
    <dgm:cxn modelId="{CEA417C0-6670-4E82-A2BC-FF4DDD4E89FD}" type="presOf" srcId="{D3171FB1-50A5-4FBF-B088-42BAF70905B8}" destId="{FDBBA5AC-2013-48AE-8E37-6BB523B2E72E}" srcOrd="0" destOrd="0" presId="urn:microsoft.com/office/officeart/2008/layout/LinedList"/>
    <dgm:cxn modelId="{DF18C0FB-2226-4E42-AAE5-404B756AFDB1}" type="presOf" srcId="{8C8BAA36-2902-4751-8B62-195AB0DFB809}" destId="{B2A5DEB6-58D1-4E22-B2F1-D39C91C384A3}" srcOrd="0" destOrd="0" presId="urn:microsoft.com/office/officeart/2008/layout/LinedList"/>
    <dgm:cxn modelId="{4AE9562D-AD2D-4335-A65B-C4B209A06B7B}" type="presParOf" srcId="{45E46F79-A17F-4CB8-9A83-A6B3BB392651}" destId="{0F9B5DB6-F4AE-4ABA-AD64-A93B70BAAFB0}" srcOrd="0" destOrd="0" presId="urn:microsoft.com/office/officeart/2008/layout/LinedList"/>
    <dgm:cxn modelId="{40786D83-07A7-4B84-8F5B-5401BFB1448E}" type="presParOf" srcId="{45E46F79-A17F-4CB8-9A83-A6B3BB392651}" destId="{676079A8-5100-46FD-85BA-A11A222B6045}" srcOrd="1" destOrd="0" presId="urn:microsoft.com/office/officeart/2008/layout/LinedList"/>
    <dgm:cxn modelId="{8212E911-0364-45A4-AEF8-3CB033EA570F}" type="presParOf" srcId="{676079A8-5100-46FD-85BA-A11A222B6045}" destId="{CB0E9875-295D-4BBC-BCBE-2EC3E866DEE7}" srcOrd="0" destOrd="0" presId="urn:microsoft.com/office/officeart/2008/layout/LinedList"/>
    <dgm:cxn modelId="{F5641A8A-ED86-4C95-9672-844E9AD21255}" type="presParOf" srcId="{676079A8-5100-46FD-85BA-A11A222B6045}" destId="{843ADCA7-48B2-45CB-BC0E-D467893B2B3F}" srcOrd="1" destOrd="0" presId="urn:microsoft.com/office/officeart/2008/layout/LinedList"/>
    <dgm:cxn modelId="{3280079F-96F3-4CC9-B22F-8D53FA8EC82F}" type="presParOf" srcId="{45E46F79-A17F-4CB8-9A83-A6B3BB392651}" destId="{E4681F02-3A7D-49C5-A892-D60EE7027FF9}" srcOrd="2" destOrd="0" presId="urn:microsoft.com/office/officeart/2008/layout/LinedList"/>
    <dgm:cxn modelId="{DA59B196-F5EC-4496-85B7-3A159EA6BC51}" type="presParOf" srcId="{45E46F79-A17F-4CB8-9A83-A6B3BB392651}" destId="{22A01892-9A32-46D7-A7B5-45B2FC04124F}" srcOrd="3" destOrd="0" presId="urn:microsoft.com/office/officeart/2008/layout/LinedList"/>
    <dgm:cxn modelId="{0423EAF4-419F-40BE-B741-1905C38B973E}" type="presParOf" srcId="{22A01892-9A32-46D7-A7B5-45B2FC04124F}" destId="{FDBBA5AC-2013-48AE-8E37-6BB523B2E72E}" srcOrd="0" destOrd="0" presId="urn:microsoft.com/office/officeart/2008/layout/LinedList"/>
    <dgm:cxn modelId="{5B34AE85-292B-44DB-8723-95CA2A2237CF}" type="presParOf" srcId="{22A01892-9A32-46D7-A7B5-45B2FC04124F}" destId="{5EC3F13A-D245-4512-A0F1-B462346E20FC}" srcOrd="1" destOrd="0" presId="urn:microsoft.com/office/officeart/2008/layout/LinedList"/>
    <dgm:cxn modelId="{88ED647D-E6D2-4BF3-95C6-8976823055BD}" type="presParOf" srcId="{45E46F79-A17F-4CB8-9A83-A6B3BB392651}" destId="{D6622A56-A47A-402A-A6F8-E2941240E013}" srcOrd="4" destOrd="0" presId="urn:microsoft.com/office/officeart/2008/layout/LinedList"/>
    <dgm:cxn modelId="{95013BB3-F53D-4D76-AAE8-37B1D5708040}" type="presParOf" srcId="{45E46F79-A17F-4CB8-9A83-A6B3BB392651}" destId="{A19CAD32-844A-4650-8A7A-06C185BC5F3E}" srcOrd="5" destOrd="0" presId="urn:microsoft.com/office/officeart/2008/layout/LinedList"/>
    <dgm:cxn modelId="{6AB2D906-E76A-490B-97A6-9DDA8068BB66}" type="presParOf" srcId="{A19CAD32-844A-4650-8A7A-06C185BC5F3E}" destId="{6FCA9D8A-B453-47BA-B1B6-CD603B44F2B6}" srcOrd="0" destOrd="0" presId="urn:microsoft.com/office/officeart/2008/layout/LinedList"/>
    <dgm:cxn modelId="{35AE8D56-472B-4E2B-BB90-9ACBA6CC0524}" type="presParOf" srcId="{A19CAD32-844A-4650-8A7A-06C185BC5F3E}" destId="{191E3DC8-43D8-4047-83F9-EDF673E8396D}" srcOrd="1" destOrd="0" presId="urn:microsoft.com/office/officeart/2008/layout/LinedList"/>
    <dgm:cxn modelId="{5D00CFBD-4870-4E4C-9F2B-9EB5C93D23D6}" type="presParOf" srcId="{45E46F79-A17F-4CB8-9A83-A6B3BB392651}" destId="{F4229FF5-87AA-4AF9-AE2E-785CB6268CC6}" srcOrd="6" destOrd="0" presId="urn:microsoft.com/office/officeart/2008/layout/LinedList"/>
    <dgm:cxn modelId="{1425A155-452E-434C-AE74-97756FCC9113}" type="presParOf" srcId="{45E46F79-A17F-4CB8-9A83-A6B3BB392651}" destId="{E5F12D6D-A94B-4B92-8E7B-F5CD1C4E546E}" srcOrd="7" destOrd="0" presId="urn:microsoft.com/office/officeart/2008/layout/LinedList"/>
    <dgm:cxn modelId="{4638A02F-D732-4197-9204-0BC6429F981C}" type="presParOf" srcId="{E5F12D6D-A94B-4B92-8E7B-F5CD1C4E546E}" destId="{B2A5DEB6-58D1-4E22-B2F1-D39C91C384A3}" srcOrd="0" destOrd="0" presId="urn:microsoft.com/office/officeart/2008/layout/LinedList"/>
    <dgm:cxn modelId="{031DD98D-509A-411F-9B75-99AF53A6A82C}" type="presParOf" srcId="{E5F12D6D-A94B-4B92-8E7B-F5CD1C4E546E}" destId="{BE2DDCFE-8EC9-4899-9642-1C4B0BB7CE13}" srcOrd="1" destOrd="0" presId="urn:microsoft.com/office/officeart/2008/layout/LinedList"/>
    <dgm:cxn modelId="{B3C072D2-344C-43D6-A5B3-8506281F2B68}" type="presParOf" srcId="{45E46F79-A17F-4CB8-9A83-A6B3BB392651}" destId="{20AAF83D-1AFF-4D2B-8B29-275E51EF101A}" srcOrd="8" destOrd="0" presId="urn:microsoft.com/office/officeart/2008/layout/LinedList"/>
    <dgm:cxn modelId="{1CEDEFBE-F0A0-4CC2-83EB-448997A49473}" type="presParOf" srcId="{45E46F79-A17F-4CB8-9A83-A6B3BB392651}" destId="{393AC3B5-3731-40B1-8DD9-99D086E1FB0B}" srcOrd="9" destOrd="0" presId="urn:microsoft.com/office/officeart/2008/layout/LinedList"/>
    <dgm:cxn modelId="{E9896030-494A-4F83-8857-AB495FF5B539}" type="presParOf" srcId="{393AC3B5-3731-40B1-8DD9-99D086E1FB0B}" destId="{8286DBE7-5F1F-4FF8-9D34-CF32ACC914BE}" srcOrd="0" destOrd="0" presId="urn:microsoft.com/office/officeart/2008/layout/LinedList"/>
    <dgm:cxn modelId="{5E0CD685-3345-4095-89CC-7EF55F7DBA6E}" type="presParOf" srcId="{393AC3B5-3731-40B1-8DD9-99D086E1FB0B}" destId="{11366561-DFC3-4C8E-AC25-15F9B3D84D89}"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68C378-301B-4D69-AB0E-98278A1AFE1E}">
      <dsp:nvSpPr>
        <dsp:cNvPr id="0" name=""/>
        <dsp:cNvSpPr/>
      </dsp:nvSpPr>
      <dsp:spPr>
        <a:xfrm>
          <a:off x="-5769079" y="-883528"/>
          <a:ext cx="6872457" cy="6872457"/>
        </a:xfrm>
        <a:prstGeom prst="blockArc">
          <a:avLst>
            <a:gd name="adj1" fmla="val 18900000"/>
            <a:gd name="adj2" fmla="val 2700000"/>
            <a:gd name="adj3" fmla="val 314"/>
          </a:avLst>
        </a:prstGeom>
        <a:noFill/>
        <a:ln w="12700" cap="flat" cmpd="sng" algn="ctr">
          <a:solidFill>
            <a:schemeClr val="dk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8657523-DA91-407F-8588-0D7C13CE40D3}">
      <dsp:nvSpPr>
        <dsp:cNvPr id="0" name=""/>
        <dsp:cNvSpPr/>
      </dsp:nvSpPr>
      <dsp:spPr>
        <a:xfrm>
          <a:off x="358143" y="232091"/>
          <a:ext cx="4602899" cy="463978"/>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8283" tIns="35560" rIns="35560" bIns="35560" numCol="1" spcCol="1270" anchor="ctr" anchorCtr="0">
          <a:noAutofit/>
        </a:bodyPr>
        <a:lstStyle/>
        <a:p>
          <a:pPr marL="0" lvl="0" indent="0" algn="l" defTabSz="622300" rtl="0">
            <a:lnSpc>
              <a:spcPct val="90000"/>
            </a:lnSpc>
            <a:spcBef>
              <a:spcPct val="0"/>
            </a:spcBef>
            <a:spcAft>
              <a:spcPct val="35000"/>
            </a:spcAft>
            <a:buNone/>
          </a:pPr>
          <a:r>
            <a:rPr lang="en-GB" sz="1400" kern="1200" dirty="0"/>
            <a:t>It is a top-down, control leadership approach.</a:t>
          </a:r>
          <a:endParaRPr lang="en-US" sz="1400" kern="1200" dirty="0"/>
        </a:p>
      </dsp:txBody>
      <dsp:txXfrm>
        <a:off x="358143" y="232091"/>
        <a:ext cx="4602899" cy="463978"/>
      </dsp:txXfrm>
    </dsp:sp>
    <dsp:sp modelId="{EBB95C49-4333-4CD1-ACE2-598E4384F5A4}">
      <dsp:nvSpPr>
        <dsp:cNvPr id="0" name=""/>
        <dsp:cNvSpPr/>
      </dsp:nvSpPr>
      <dsp:spPr>
        <a:xfrm>
          <a:off x="68157" y="174094"/>
          <a:ext cx="579973" cy="579973"/>
        </a:xfrm>
        <a:prstGeom prst="ellipse">
          <a:avLst/>
        </a:prstGeom>
        <a:solidFill>
          <a:schemeClr val="lt1">
            <a:hueOff val="0"/>
            <a:satOff val="0"/>
            <a:lumOff val="0"/>
            <a:alphaOff val="0"/>
          </a:schemeClr>
        </a:solidFill>
        <a:ln w="12700" cap="flat" cmpd="sng" algn="ctr">
          <a:solidFill>
            <a:schemeClr val="dk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A46E2D6-276E-4757-9EC3-820FC7114BC7}">
      <dsp:nvSpPr>
        <dsp:cNvPr id="0" name=""/>
        <dsp:cNvSpPr/>
      </dsp:nvSpPr>
      <dsp:spPr>
        <a:xfrm>
          <a:off x="778318" y="928468"/>
          <a:ext cx="4182724" cy="463978"/>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8283" tIns="35560" rIns="35560" bIns="35560" numCol="1" spcCol="1270" anchor="ctr" anchorCtr="0">
          <a:noAutofit/>
        </a:bodyPr>
        <a:lstStyle/>
        <a:p>
          <a:pPr marL="0" lvl="0" indent="0" algn="l" defTabSz="622300" rtl="0">
            <a:lnSpc>
              <a:spcPct val="90000"/>
            </a:lnSpc>
            <a:spcBef>
              <a:spcPct val="0"/>
            </a:spcBef>
            <a:spcAft>
              <a:spcPct val="35000"/>
            </a:spcAft>
            <a:buNone/>
          </a:pPr>
          <a:r>
            <a:rPr lang="en-GB" sz="1400" kern="1200" dirty="0"/>
            <a:t>Autocratic leadership:  a leader makes decisions without involving the subordinates.</a:t>
          </a:r>
          <a:endParaRPr lang="en-US" sz="1400" kern="1200" dirty="0"/>
        </a:p>
      </dsp:txBody>
      <dsp:txXfrm>
        <a:off x="778318" y="928468"/>
        <a:ext cx="4182724" cy="463978"/>
      </dsp:txXfrm>
    </dsp:sp>
    <dsp:sp modelId="{FD1A932B-5F87-4ECA-8B1B-E7AFD092143A}">
      <dsp:nvSpPr>
        <dsp:cNvPr id="0" name=""/>
        <dsp:cNvSpPr/>
      </dsp:nvSpPr>
      <dsp:spPr>
        <a:xfrm>
          <a:off x="488331" y="870470"/>
          <a:ext cx="579973" cy="579973"/>
        </a:xfrm>
        <a:prstGeom prst="ellipse">
          <a:avLst/>
        </a:prstGeom>
        <a:solidFill>
          <a:schemeClr val="lt1">
            <a:hueOff val="0"/>
            <a:satOff val="0"/>
            <a:lumOff val="0"/>
            <a:alphaOff val="0"/>
          </a:schemeClr>
        </a:solidFill>
        <a:ln w="12700" cap="flat" cmpd="sng" algn="ctr">
          <a:solidFill>
            <a:schemeClr val="dk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8BA2295-BECF-4CD6-A341-6FD49B8EDE50}">
      <dsp:nvSpPr>
        <dsp:cNvPr id="0" name=""/>
        <dsp:cNvSpPr/>
      </dsp:nvSpPr>
      <dsp:spPr>
        <a:xfrm>
          <a:off x="1008571" y="1624334"/>
          <a:ext cx="3952471" cy="463978"/>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8283" tIns="35560" rIns="35560" bIns="35560" numCol="1" spcCol="1270" anchor="ctr" anchorCtr="0">
          <a:noAutofit/>
        </a:bodyPr>
        <a:lstStyle/>
        <a:p>
          <a:pPr marL="0" lvl="0" indent="0" algn="l" defTabSz="622300" rtl="0">
            <a:lnSpc>
              <a:spcPct val="90000"/>
            </a:lnSpc>
            <a:spcBef>
              <a:spcPct val="0"/>
            </a:spcBef>
            <a:spcAft>
              <a:spcPct val="35000"/>
            </a:spcAft>
            <a:buNone/>
          </a:pPr>
          <a:r>
            <a:rPr lang="en-GB" sz="1400" kern="1200" dirty="0"/>
            <a:t>Theory X: Employees are naturally lazy and don’t like to work.</a:t>
          </a:r>
          <a:endParaRPr lang="en-US" sz="1400" kern="1200" dirty="0"/>
        </a:p>
      </dsp:txBody>
      <dsp:txXfrm>
        <a:off x="1008571" y="1624334"/>
        <a:ext cx="3952471" cy="463978"/>
      </dsp:txXfrm>
    </dsp:sp>
    <dsp:sp modelId="{85515DC6-4B58-45C4-9F79-99CDD4DE1B55}">
      <dsp:nvSpPr>
        <dsp:cNvPr id="0" name=""/>
        <dsp:cNvSpPr/>
      </dsp:nvSpPr>
      <dsp:spPr>
        <a:xfrm>
          <a:off x="718585" y="1566336"/>
          <a:ext cx="579973" cy="579973"/>
        </a:xfrm>
        <a:prstGeom prst="ellipse">
          <a:avLst/>
        </a:prstGeom>
        <a:solidFill>
          <a:schemeClr val="lt1">
            <a:hueOff val="0"/>
            <a:satOff val="0"/>
            <a:lumOff val="0"/>
            <a:alphaOff val="0"/>
          </a:schemeClr>
        </a:solidFill>
        <a:ln w="12700" cap="flat" cmpd="sng" algn="ctr">
          <a:solidFill>
            <a:schemeClr val="dk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510252B-CCF4-47D2-9F92-B03BF7A833B7}">
      <dsp:nvSpPr>
        <dsp:cNvPr id="0" name=""/>
        <dsp:cNvSpPr/>
      </dsp:nvSpPr>
      <dsp:spPr>
        <a:xfrm>
          <a:off x="1082089" y="2320710"/>
          <a:ext cx="3878953" cy="463978"/>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8283" tIns="35560" rIns="35560" bIns="35560" numCol="1" spcCol="1270" anchor="ctr" anchorCtr="0">
          <a:noAutofit/>
        </a:bodyPr>
        <a:lstStyle/>
        <a:p>
          <a:pPr marL="0" lvl="0" indent="0" algn="l" defTabSz="622300" rtl="0">
            <a:lnSpc>
              <a:spcPct val="90000"/>
            </a:lnSpc>
            <a:spcBef>
              <a:spcPct val="0"/>
            </a:spcBef>
            <a:spcAft>
              <a:spcPct val="35000"/>
            </a:spcAft>
            <a:buNone/>
          </a:pPr>
          <a:r>
            <a:rPr lang="en-GB" sz="1400" kern="1200" dirty="0"/>
            <a:t>They must be controlled, threatened, or forced to work.</a:t>
          </a:r>
          <a:endParaRPr lang="en-US" sz="1400" kern="1200" dirty="0"/>
        </a:p>
      </dsp:txBody>
      <dsp:txXfrm>
        <a:off x="1082089" y="2320710"/>
        <a:ext cx="3878953" cy="463978"/>
      </dsp:txXfrm>
    </dsp:sp>
    <dsp:sp modelId="{AB3A0C86-65E7-42F4-849A-8F5BA39E0F53}">
      <dsp:nvSpPr>
        <dsp:cNvPr id="0" name=""/>
        <dsp:cNvSpPr/>
      </dsp:nvSpPr>
      <dsp:spPr>
        <a:xfrm>
          <a:off x="792102" y="2262713"/>
          <a:ext cx="579973" cy="579973"/>
        </a:xfrm>
        <a:prstGeom prst="ellipse">
          <a:avLst/>
        </a:prstGeom>
        <a:solidFill>
          <a:schemeClr val="lt1">
            <a:hueOff val="0"/>
            <a:satOff val="0"/>
            <a:lumOff val="0"/>
            <a:alphaOff val="0"/>
          </a:schemeClr>
        </a:solidFill>
        <a:ln w="12700" cap="flat" cmpd="sng" algn="ctr">
          <a:solidFill>
            <a:schemeClr val="dk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C5E2BEC-8292-49D4-9268-6B133BEBF59D}">
      <dsp:nvSpPr>
        <dsp:cNvPr id="0" name=""/>
        <dsp:cNvSpPr/>
      </dsp:nvSpPr>
      <dsp:spPr>
        <a:xfrm>
          <a:off x="1008571" y="3017087"/>
          <a:ext cx="3952471" cy="463978"/>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8283" tIns="35560" rIns="35560" bIns="35560" numCol="1" spcCol="1270" anchor="ctr" anchorCtr="0">
          <a:noAutofit/>
        </a:bodyPr>
        <a:lstStyle/>
        <a:p>
          <a:pPr marL="0" lvl="0" indent="0" algn="l" defTabSz="622300" rtl="0">
            <a:lnSpc>
              <a:spcPct val="90000"/>
            </a:lnSpc>
            <a:spcBef>
              <a:spcPct val="0"/>
            </a:spcBef>
            <a:spcAft>
              <a:spcPct val="35000"/>
            </a:spcAft>
            <a:buNone/>
          </a:pPr>
          <a:r>
            <a:rPr lang="en-GB" sz="1400" kern="1200" dirty="0"/>
            <a:t>Fayol’s principles: The principles of authority and discipline emphasises a formal administrative approach.</a:t>
          </a:r>
          <a:endParaRPr lang="en-US" sz="1400" kern="1200" dirty="0"/>
        </a:p>
      </dsp:txBody>
      <dsp:txXfrm>
        <a:off x="1008571" y="3017087"/>
        <a:ext cx="3952471" cy="463978"/>
      </dsp:txXfrm>
    </dsp:sp>
    <dsp:sp modelId="{2BFC7A57-B9C8-4265-A732-FB7C475868A5}">
      <dsp:nvSpPr>
        <dsp:cNvPr id="0" name=""/>
        <dsp:cNvSpPr/>
      </dsp:nvSpPr>
      <dsp:spPr>
        <a:xfrm>
          <a:off x="718585" y="2959089"/>
          <a:ext cx="579973" cy="579973"/>
        </a:xfrm>
        <a:prstGeom prst="ellipse">
          <a:avLst/>
        </a:prstGeom>
        <a:solidFill>
          <a:schemeClr val="lt1">
            <a:hueOff val="0"/>
            <a:satOff val="0"/>
            <a:lumOff val="0"/>
            <a:alphaOff val="0"/>
          </a:schemeClr>
        </a:solidFill>
        <a:ln w="12700" cap="flat" cmpd="sng" algn="ctr">
          <a:solidFill>
            <a:schemeClr val="dk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D40BE12-1F06-451A-9DFD-8956EAEE2E48}">
      <dsp:nvSpPr>
        <dsp:cNvPr id="0" name=""/>
        <dsp:cNvSpPr/>
      </dsp:nvSpPr>
      <dsp:spPr>
        <a:xfrm>
          <a:off x="778318" y="3712953"/>
          <a:ext cx="4182724" cy="463978"/>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8283" tIns="35560" rIns="35560" bIns="35560" numCol="1" spcCol="1270" anchor="ctr" anchorCtr="0">
          <a:noAutofit/>
        </a:bodyPr>
        <a:lstStyle/>
        <a:p>
          <a:pPr marL="0" lvl="0" indent="0" algn="l" defTabSz="622300" rtl="0">
            <a:lnSpc>
              <a:spcPct val="90000"/>
            </a:lnSpc>
            <a:spcBef>
              <a:spcPct val="0"/>
            </a:spcBef>
            <a:spcAft>
              <a:spcPct val="35000"/>
            </a:spcAft>
            <a:buNone/>
          </a:pPr>
          <a:r>
            <a:rPr lang="en-GB" sz="1400" kern="1200" dirty="0"/>
            <a:t>Enables rapid decision-making.</a:t>
          </a:r>
          <a:endParaRPr lang="en-US" sz="1400" kern="1200" dirty="0"/>
        </a:p>
      </dsp:txBody>
      <dsp:txXfrm>
        <a:off x="778318" y="3712953"/>
        <a:ext cx="4182724" cy="463978"/>
      </dsp:txXfrm>
    </dsp:sp>
    <dsp:sp modelId="{96DDB317-DD4A-4494-BD7B-9915C8DB569E}">
      <dsp:nvSpPr>
        <dsp:cNvPr id="0" name=""/>
        <dsp:cNvSpPr/>
      </dsp:nvSpPr>
      <dsp:spPr>
        <a:xfrm>
          <a:off x="488331" y="3654955"/>
          <a:ext cx="579973" cy="579973"/>
        </a:xfrm>
        <a:prstGeom prst="ellipse">
          <a:avLst/>
        </a:prstGeom>
        <a:solidFill>
          <a:schemeClr val="lt1">
            <a:hueOff val="0"/>
            <a:satOff val="0"/>
            <a:lumOff val="0"/>
            <a:alphaOff val="0"/>
          </a:schemeClr>
        </a:solidFill>
        <a:ln w="12700" cap="flat" cmpd="sng" algn="ctr">
          <a:solidFill>
            <a:schemeClr val="dk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3022F96-001E-4B6B-929B-2CC20D579DAC}">
      <dsp:nvSpPr>
        <dsp:cNvPr id="0" name=""/>
        <dsp:cNvSpPr/>
      </dsp:nvSpPr>
      <dsp:spPr>
        <a:xfrm>
          <a:off x="358143" y="4409329"/>
          <a:ext cx="4602899" cy="463978"/>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8283" tIns="35560" rIns="35560" bIns="35560" numCol="1" spcCol="1270" anchor="ctr" anchorCtr="0">
          <a:noAutofit/>
        </a:bodyPr>
        <a:lstStyle/>
        <a:p>
          <a:pPr marL="0" lvl="0" indent="0" algn="l" defTabSz="622300" rtl="0">
            <a:lnSpc>
              <a:spcPct val="90000"/>
            </a:lnSpc>
            <a:spcBef>
              <a:spcPct val="0"/>
            </a:spcBef>
            <a:spcAft>
              <a:spcPct val="35000"/>
            </a:spcAft>
            <a:buNone/>
          </a:pPr>
          <a:r>
            <a:rPr lang="en-GB" sz="1400" kern="1200" dirty="0"/>
            <a:t>But it destroys the spirit of innovation and creativity in the company.</a:t>
          </a:r>
          <a:endParaRPr lang="en-US" sz="1400" kern="1200" dirty="0"/>
        </a:p>
      </dsp:txBody>
      <dsp:txXfrm>
        <a:off x="358143" y="4409329"/>
        <a:ext cx="4602899" cy="463978"/>
      </dsp:txXfrm>
    </dsp:sp>
    <dsp:sp modelId="{29F90FB0-1240-4593-B94B-FF567B6EB3DD}">
      <dsp:nvSpPr>
        <dsp:cNvPr id="0" name=""/>
        <dsp:cNvSpPr/>
      </dsp:nvSpPr>
      <dsp:spPr>
        <a:xfrm>
          <a:off x="68157" y="4351332"/>
          <a:ext cx="579973" cy="579973"/>
        </a:xfrm>
        <a:prstGeom prst="ellipse">
          <a:avLst/>
        </a:prstGeom>
        <a:solidFill>
          <a:schemeClr val="lt1">
            <a:hueOff val="0"/>
            <a:satOff val="0"/>
            <a:lumOff val="0"/>
            <a:alphaOff val="0"/>
          </a:schemeClr>
        </a:solidFill>
        <a:ln w="12700" cap="flat" cmpd="sng" algn="ctr">
          <a:solidFill>
            <a:schemeClr val="dk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26BE71-5402-4000-BE84-A3688E94EB47}">
      <dsp:nvSpPr>
        <dsp:cNvPr id="0" name=""/>
        <dsp:cNvSpPr/>
      </dsp:nvSpPr>
      <dsp:spPr>
        <a:xfrm>
          <a:off x="0" y="4443600"/>
          <a:ext cx="4648200" cy="583220"/>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rtl="0">
            <a:lnSpc>
              <a:spcPct val="90000"/>
            </a:lnSpc>
            <a:spcBef>
              <a:spcPct val="0"/>
            </a:spcBef>
            <a:spcAft>
              <a:spcPct val="35000"/>
            </a:spcAft>
            <a:buNone/>
          </a:pPr>
          <a:r>
            <a:rPr lang="en-GB" sz="1400" kern="1200" dirty="0"/>
            <a:t>Heard encouraged employees to share their ideas irrespective of their position.</a:t>
          </a:r>
          <a:endParaRPr lang="en-US" sz="1400" kern="1200" dirty="0"/>
        </a:p>
      </dsp:txBody>
      <dsp:txXfrm>
        <a:off x="0" y="4443600"/>
        <a:ext cx="4648200" cy="583220"/>
      </dsp:txXfrm>
    </dsp:sp>
    <dsp:sp modelId="{10386EB2-B78B-4FD9-B83B-16541CEF50A5}">
      <dsp:nvSpPr>
        <dsp:cNvPr id="0" name=""/>
        <dsp:cNvSpPr/>
      </dsp:nvSpPr>
      <dsp:spPr>
        <a:xfrm rot="10800000">
          <a:off x="0" y="3555356"/>
          <a:ext cx="4648200" cy="896992"/>
        </a:xfrm>
        <a:prstGeom prst="upArrowCallou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rtl="0">
            <a:lnSpc>
              <a:spcPct val="90000"/>
            </a:lnSpc>
            <a:spcBef>
              <a:spcPct val="0"/>
            </a:spcBef>
            <a:spcAft>
              <a:spcPct val="35000"/>
            </a:spcAft>
            <a:buNone/>
          </a:pPr>
          <a:r>
            <a:rPr lang="en-GB" sz="1400" b="1" kern="1200" dirty="0"/>
            <a:t>Psychological safety</a:t>
          </a:r>
          <a:r>
            <a:rPr lang="en-GB" sz="1400" kern="1200" dirty="0"/>
            <a:t>: employees feel free to share their ideas without any fear. </a:t>
          </a:r>
          <a:endParaRPr lang="en-US" sz="1400" kern="1200" dirty="0"/>
        </a:p>
      </dsp:txBody>
      <dsp:txXfrm rot="10800000">
        <a:off x="0" y="3555356"/>
        <a:ext cx="4648200" cy="582838"/>
      </dsp:txXfrm>
    </dsp:sp>
    <dsp:sp modelId="{2D04FC12-2527-4D17-8555-E57992B54BE8}">
      <dsp:nvSpPr>
        <dsp:cNvPr id="0" name=""/>
        <dsp:cNvSpPr/>
      </dsp:nvSpPr>
      <dsp:spPr>
        <a:xfrm rot="10800000">
          <a:off x="0" y="2667112"/>
          <a:ext cx="4648200" cy="896992"/>
        </a:xfrm>
        <a:prstGeom prst="upArrowCallou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rtl="0">
            <a:lnSpc>
              <a:spcPct val="90000"/>
            </a:lnSpc>
            <a:spcBef>
              <a:spcPct val="0"/>
            </a:spcBef>
            <a:spcAft>
              <a:spcPct val="35000"/>
            </a:spcAft>
            <a:buNone/>
          </a:pPr>
          <a:r>
            <a:rPr lang="en-GB" sz="1400" b="1" kern="1200" dirty="0"/>
            <a:t>Theory Z:</a:t>
          </a:r>
          <a:r>
            <a:rPr lang="en-GB" sz="1400" kern="1200" dirty="0"/>
            <a:t> focuses on employee trust, employment security, and supportive work-life balance.</a:t>
          </a:r>
          <a:endParaRPr lang="en-US" sz="1400" kern="1200" dirty="0"/>
        </a:p>
      </dsp:txBody>
      <dsp:txXfrm rot="10800000">
        <a:off x="0" y="2667112"/>
        <a:ext cx="4648200" cy="582838"/>
      </dsp:txXfrm>
    </dsp:sp>
    <dsp:sp modelId="{A32F8347-A216-4559-80B3-B7BDFF2BC50F}">
      <dsp:nvSpPr>
        <dsp:cNvPr id="0" name=""/>
        <dsp:cNvSpPr/>
      </dsp:nvSpPr>
      <dsp:spPr>
        <a:xfrm rot="10800000">
          <a:off x="0" y="1778867"/>
          <a:ext cx="4648200" cy="896992"/>
        </a:xfrm>
        <a:prstGeom prst="upArrowCallou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rtl="0">
            <a:lnSpc>
              <a:spcPct val="90000"/>
            </a:lnSpc>
            <a:spcBef>
              <a:spcPct val="0"/>
            </a:spcBef>
            <a:spcAft>
              <a:spcPct val="35000"/>
            </a:spcAft>
            <a:buNone/>
          </a:pPr>
          <a:r>
            <a:rPr lang="en-GB" sz="1400" b="1" kern="1200" dirty="0"/>
            <a:t>Theory Y</a:t>
          </a:r>
          <a:r>
            <a:rPr lang="en-GB" sz="1400" kern="1200" dirty="0"/>
            <a:t>: employees are naturally motivated and always enjoy their work.</a:t>
          </a:r>
          <a:endParaRPr lang="en-US" sz="1400" kern="1200" dirty="0"/>
        </a:p>
      </dsp:txBody>
      <dsp:txXfrm rot="10800000">
        <a:off x="0" y="1778867"/>
        <a:ext cx="4648200" cy="582838"/>
      </dsp:txXfrm>
    </dsp:sp>
    <dsp:sp modelId="{C6895131-E857-4531-9242-8E595232798A}">
      <dsp:nvSpPr>
        <dsp:cNvPr id="0" name=""/>
        <dsp:cNvSpPr/>
      </dsp:nvSpPr>
      <dsp:spPr>
        <a:xfrm rot="10800000">
          <a:off x="0" y="890623"/>
          <a:ext cx="4648200" cy="896992"/>
        </a:xfrm>
        <a:prstGeom prst="upArrowCallou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rtl="0">
            <a:lnSpc>
              <a:spcPct val="90000"/>
            </a:lnSpc>
            <a:spcBef>
              <a:spcPct val="0"/>
            </a:spcBef>
            <a:spcAft>
              <a:spcPct val="35000"/>
            </a:spcAft>
            <a:buNone/>
          </a:pPr>
          <a:r>
            <a:rPr lang="en-GB" sz="1400" b="1" kern="1200" dirty="0"/>
            <a:t>Democratic leadership</a:t>
          </a:r>
          <a:r>
            <a:rPr lang="en-GB" sz="1400" kern="1200" dirty="0"/>
            <a:t>: involves employees in key decision-making process.</a:t>
          </a:r>
          <a:endParaRPr lang="en-US" sz="1400" kern="1200" dirty="0"/>
        </a:p>
      </dsp:txBody>
      <dsp:txXfrm rot="10800000">
        <a:off x="0" y="890623"/>
        <a:ext cx="4648200" cy="582838"/>
      </dsp:txXfrm>
    </dsp:sp>
    <dsp:sp modelId="{FD0B9FE1-7433-4DA5-AAF8-BF038F5A0A99}">
      <dsp:nvSpPr>
        <dsp:cNvPr id="0" name=""/>
        <dsp:cNvSpPr/>
      </dsp:nvSpPr>
      <dsp:spPr>
        <a:xfrm rot="10800000">
          <a:off x="0" y="2378"/>
          <a:ext cx="4648200" cy="896992"/>
        </a:xfrm>
        <a:prstGeom prst="upArrowCallou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rtl="0">
            <a:lnSpc>
              <a:spcPct val="90000"/>
            </a:lnSpc>
            <a:spcBef>
              <a:spcPct val="0"/>
            </a:spcBef>
            <a:spcAft>
              <a:spcPct val="35000"/>
            </a:spcAft>
            <a:buNone/>
          </a:pPr>
          <a:r>
            <a:rPr lang="en-GB" sz="1400" kern="1200" dirty="0"/>
            <a:t>It is collaborative and empathetic leadership approaches.</a:t>
          </a:r>
          <a:endParaRPr lang="en-US" sz="1400" kern="1200" dirty="0"/>
        </a:p>
      </dsp:txBody>
      <dsp:txXfrm rot="10800000">
        <a:off x="0" y="2378"/>
        <a:ext cx="4648200" cy="58283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F65B3D-2229-465A-A83D-DF30DE85726B}">
      <dsp:nvSpPr>
        <dsp:cNvPr id="0" name=""/>
        <dsp:cNvSpPr/>
      </dsp:nvSpPr>
      <dsp:spPr>
        <a:xfrm>
          <a:off x="0" y="1371599"/>
          <a:ext cx="8001000" cy="1828800"/>
        </a:xfrm>
        <a:prstGeom prst="notched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C1F8F5-2CAB-4871-8BE7-D87F59D1DEFA}">
      <dsp:nvSpPr>
        <dsp:cNvPr id="0" name=""/>
        <dsp:cNvSpPr/>
      </dsp:nvSpPr>
      <dsp:spPr>
        <a:xfrm>
          <a:off x="3603" y="0"/>
          <a:ext cx="1733419" cy="1828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b" anchorCtr="0">
          <a:noAutofit/>
        </a:bodyPr>
        <a:lstStyle/>
        <a:p>
          <a:pPr marL="0" lvl="0" indent="0" algn="ctr" defTabSz="666750" rtl="0">
            <a:lnSpc>
              <a:spcPct val="90000"/>
            </a:lnSpc>
            <a:spcBef>
              <a:spcPct val="0"/>
            </a:spcBef>
            <a:spcAft>
              <a:spcPct val="35000"/>
            </a:spcAft>
            <a:buNone/>
          </a:pPr>
          <a:r>
            <a:rPr lang="en-GB" sz="1500" b="1" kern="1200" dirty="0"/>
            <a:t>Conceptual inflation</a:t>
          </a:r>
          <a:r>
            <a:rPr lang="en-GB" sz="1500" kern="1200" dirty="0"/>
            <a:t>: EI includes different behaviours, social skills, and personality trait that are not actually intelligence. </a:t>
          </a:r>
          <a:endParaRPr lang="en-US" sz="1500" kern="1200" dirty="0"/>
        </a:p>
      </dsp:txBody>
      <dsp:txXfrm>
        <a:off x="3603" y="0"/>
        <a:ext cx="1733419" cy="1828800"/>
      </dsp:txXfrm>
    </dsp:sp>
    <dsp:sp modelId="{D51DC8A4-8374-423B-A88E-BA3A161DF65C}">
      <dsp:nvSpPr>
        <dsp:cNvPr id="0" name=""/>
        <dsp:cNvSpPr/>
      </dsp:nvSpPr>
      <dsp:spPr>
        <a:xfrm>
          <a:off x="641713" y="2057400"/>
          <a:ext cx="457200" cy="457200"/>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C5D93F2-2FA8-4968-AC2E-D592B44BCD57}">
      <dsp:nvSpPr>
        <dsp:cNvPr id="0" name=""/>
        <dsp:cNvSpPr/>
      </dsp:nvSpPr>
      <dsp:spPr>
        <a:xfrm>
          <a:off x="1823694" y="2743199"/>
          <a:ext cx="1733419" cy="1828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ctr" defTabSz="666750" rtl="0">
            <a:lnSpc>
              <a:spcPct val="90000"/>
            </a:lnSpc>
            <a:spcBef>
              <a:spcPct val="0"/>
            </a:spcBef>
            <a:spcAft>
              <a:spcPct val="35000"/>
            </a:spcAft>
            <a:buNone/>
          </a:pPr>
          <a:r>
            <a:rPr lang="en-GB" sz="1500" b="1" kern="1200" dirty="0"/>
            <a:t>Western Bias</a:t>
          </a:r>
          <a:r>
            <a:rPr lang="en-GB" sz="1500" kern="1200" dirty="0"/>
            <a:t>: the measurement, validation, and conceptualisation of EI stems from the western cultures.</a:t>
          </a:r>
          <a:endParaRPr lang="en-US" sz="1500" kern="1200" dirty="0"/>
        </a:p>
      </dsp:txBody>
      <dsp:txXfrm>
        <a:off x="1823694" y="2743199"/>
        <a:ext cx="1733419" cy="1828800"/>
      </dsp:txXfrm>
    </dsp:sp>
    <dsp:sp modelId="{B478EE0C-A07C-440F-8523-ABA4889AA10C}">
      <dsp:nvSpPr>
        <dsp:cNvPr id="0" name=""/>
        <dsp:cNvSpPr/>
      </dsp:nvSpPr>
      <dsp:spPr>
        <a:xfrm>
          <a:off x="2461804" y="2057400"/>
          <a:ext cx="457200" cy="457200"/>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CAAD727-AB7F-410F-8EC1-21801DFD853A}">
      <dsp:nvSpPr>
        <dsp:cNvPr id="0" name=""/>
        <dsp:cNvSpPr/>
      </dsp:nvSpPr>
      <dsp:spPr>
        <a:xfrm>
          <a:off x="3643785" y="0"/>
          <a:ext cx="1733419" cy="1828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b" anchorCtr="0">
          <a:noAutofit/>
        </a:bodyPr>
        <a:lstStyle/>
        <a:p>
          <a:pPr marL="0" lvl="0" indent="0" algn="ctr" defTabSz="666750" rtl="0">
            <a:lnSpc>
              <a:spcPct val="90000"/>
            </a:lnSpc>
            <a:spcBef>
              <a:spcPct val="0"/>
            </a:spcBef>
            <a:spcAft>
              <a:spcPct val="35000"/>
            </a:spcAft>
            <a:buNone/>
          </a:pPr>
          <a:r>
            <a:rPr lang="en-GB" sz="1500" kern="1200" dirty="0"/>
            <a:t>It can be misleading when applied to other cultures.</a:t>
          </a:r>
          <a:endParaRPr lang="en-US" sz="1500" kern="1200" dirty="0"/>
        </a:p>
      </dsp:txBody>
      <dsp:txXfrm>
        <a:off x="3643785" y="0"/>
        <a:ext cx="1733419" cy="1828800"/>
      </dsp:txXfrm>
    </dsp:sp>
    <dsp:sp modelId="{C07F1025-623F-42AB-9BE0-835A315AD84A}">
      <dsp:nvSpPr>
        <dsp:cNvPr id="0" name=""/>
        <dsp:cNvSpPr/>
      </dsp:nvSpPr>
      <dsp:spPr>
        <a:xfrm>
          <a:off x="4281895" y="2057400"/>
          <a:ext cx="457200" cy="457200"/>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72E5EC4-B614-4E2A-8C66-730D1402F542}">
      <dsp:nvSpPr>
        <dsp:cNvPr id="0" name=""/>
        <dsp:cNvSpPr/>
      </dsp:nvSpPr>
      <dsp:spPr>
        <a:xfrm>
          <a:off x="5463876" y="2743199"/>
          <a:ext cx="1733419" cy="1828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ctr" defTabSz="666750" rtl="0">
            <a:lnSpc>
              <a:spcPct val="90000"/>
            </a:lnSpc>
            <a:spcBef>
              <a:spcPct val="0"/>
            </a:spcBef>
            <a:spcAft>
              <a:spcPct val="35000"/>
            </a:spcAft>
            <a:buNone/>
          </a:pPr>
          <a:r>
            <a:rPr lang="en-GB" sz="1500" b="1" kern="1200" dirty="0"/>
            <a:t>Over-Emphasis on Emotion</a:t>
          </a:r>
          <a:r>
            <a:rPr lang="en-GB" sz="1500" kern="1200" dirty="0"/>
            <a:t>:  too much focus on EI can influence individuals to start misleading others.</a:t>
          </a:r>
          <a:endParaRPr lang="en-US" sz="1500" kern="1200" dirty="0"/>
        </a:p>
      </dsp:txBody>
      <dsp:txXfrm>
        <a:off x="5463876" y="2743199"/>
        <a:ext cx="1733419" cy="1828800"/>
      </dsp:txXfrm>
    </dsp:sp>
    <dsp:sp modelId="{33DE394E-B8C9-4138-87FD-9129544CB0BF}">
      <dsp:nvSpPr>
        <dsp:cNvPr id="0" name=""/>
        <dsp:cNvSpPr/>
      </dsp:nvSpPr>
      <dsp:spPr>
        <a:xfrm>
          <a:off x="6101986" y="2057400"/>
          <a:ext cx="457200" cy="457200"/>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EE2A59-0CC3-4154-B5DB-C20389AC85C3}">
      <dsp:nvSpPr>
        <dsp:cNvPr id="0" name=""/>
        <dsp:cNvSpPr/>
      </dsp:nvSpPr>
      <dsp:spPr>
        <a:xfrm>
          <a:off x="0" y="2455"/>
          <a:ext cx="42672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B959882-FB08-4106-B986-E646127B2660}">
      <dsp:nvSpPr>
        <dsp:cNvPr id="0" name=""/>
        <dsp:cNvSpPr/>
      </dsp:nvSpPr>
      <dsp:spPr>
        <a:xfrm>
          <a:off x="0" y="2455"/>
          <a:ext cx="4267200" cy="8373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endParaRPr lang="en-US" sz="2000" kern="1200" dirty="0"/>
        </a:p>
      </dsp:txBody>
      <dsp:txXfrm>
        <a:off x="0" y="2455"/>
        <a:ext cx="4267200" cy="837381"/>
      </dsp:txXfrm>
    </dsp:sp>
    <dsp:sp modelId="{4C22C589-61C7-41DD-A076-09F1B1B01533}">
      <dsp:nvSpPr>
        <dsp:cNvPr id="0" name=""/>
        <dsp:cNvSpPr/>
      </dsp:nvSpPr>
      <dsp:spPr>
        <a:xfrm>
          <a:off x="0" y="839837"/>
          <a:ext cx="42672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9698FF1-F671-439E-80AD-0ED632CA851C}">
      <dsp:nvSpPr>
        <dsp:cNvPr id="0" name=""/>
        <dsp:cNvSpPr/>
      </dsp:nvSpPr>
      <dsp:spPr>
        <a:xfrm>
          <a:off x="0" y="839837"/>
          <a:ext cx="4267200" cy="8373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GB" sz="2000" b="1" kern="1200" dirty="0"/>
            <a:t>Global collaboration:  </a:t>
          </a:r>
          <a:endParaRPr lang="en-US" sz="2000" kern="1200" dirty="0"/>
        </a:p>
      </dsp:txBody>
      <dsp:txXfrm>
        <a:off x="0" y="839837"/>
        <a:ext cx="4267200" cy="837381"/>
      </dsp:txXfrm>
    </dsp:sp>
    <dsp:sp modelId="{53B52771-C0C9-4ED4-8F10-A0375C94ED7E}">
      <dsp:nvSpPr>
        <dsp:cNvPr id="0" name=""/>
        <dsp:cNvSpPr/>
      </dsp:nvSpPr>
      <dsp:spPr>
        <a:xfrm>
          <a:off x="0" y="1677218"/>
          <a:ext cx="42672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2778188-887F-4DB8-ACD6-DB2348512701}">
      <dsp:nvSpPr>
        <dsp:cNvPr id="0" name=""/>
        <dsp:cNvSpPr/>
      </dsp:nvSpPr>
      <dsp:spPr>
        <a:xfrm>
          <a:off x="0" y="1677218"/>
          <a:ext cx="4267200" cy="8373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GB" sz="2000" kern="1200" dirty="0"/>
            <a:t>CQ enables people to navigate varied cultural contexts.</a:t>
          </a:r>
          <a:endParaRPr lang="en-US" sz="2000" kern="1200" dirty="0"/>
        </a:p>
      </dsp:txBody>
      <dsp:txXfrm>
        <a:off x="0" y="1677218"/>
        <a:ext cx="4267200" cy="837381"/>
      </dsp:txXfrm>
    </dsp:sp>
    <dsp:sp modelId="{544A52FF-4D40-4D1E-8217-26A137A464A8}">
      <dsp:nvSpPr>
        <dsp:cNvPr id="0" name=""/>
        <dsp:cNvSpPr/>
      </dsp:nvSpPr>
      <dsp:spPr>
        <a:xfrm>
          <a:off x="0" y="2514599"/>
          <a:ext cx="42672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2FCD9F7-3370-4703-A07F-514A04740DB3}">
      <dsp:nvSpPr>
        <dsp:cNvPr id="0" name=""/>
        <dsp:cNvSpPr/>
      </dsp:nvSpPr>
      <dsp:spPr>
        <a:xfrm>
          <a:off x="0" y="2514599"/>
          <a:ext cx="4267200" cy="8373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GB" sz="2000" kern="1200" dirty="0"/>
            <a:t>Help to promote trust and minimise conflict in multicultural context. </a:t>
          </a:r>
          <a:endParaRPr lang="en-US" sz="2000" kern="1200" dirty="0"/>
        </a:p>
      </dsp:txBody>
      <dsp:txXfrm>
        <a:off x="0" y="2514599"/>
        <a:ext cx="4267200" cy="837381"/>
      </dsp:txXfrm>
    </dsp:sp>
    <dsp:sp modelId="{77FD47F4-5623-4C5B-B21A-8E15C1CDC78C}">
      <dsp:nvSpPr>
        <dsp:cNvPr id="0" name=""/>
        <dsp:cNvSpPr/>
      </dsp:nvSpPr>
      <dsp:spPr>
        <a:xfrm>
          <a:off x="0" y="3351981"/>
          <a:ext cx="42672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47AA26F-8BAE-4A59-896F-57EB846D673A}">
      <dsp:nvSpPr>
        <dsp:cNvPr id="0" name=""/>
        <dsp:cNvSpPr/>
      </dsp:nvSpPr>
      <dsp:spPr>
        <a:xfrm>
          <a:off x="0" y="3351981"/>
          <a:ext cx="4267200" cy="8373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GB" sz="2000" b="1" kern="1200" dirty="0"/>
            <a:t>Leadership adaptability</a:t>
          </a:r>
          <a:r>
            <a:rPr lang="en-GB" sz="2000" kern="1200" dirty="0"/>
            <a:t>:</a:t>
          </a:r>
          <a:endParaRPr lang="en-US" sz="2000" kern="1200" dirty="0"/>
        </a:p>
      </dsp:txBody>
      <dsp:txXfrm>
        <a:off x="0" y="3351981"/>
        <a:ext cx="4267200" cy="837381"/>
      </dsp:txXfrm>
    </dsp:sp>
    <dsp:sp modelId="{E80F274C-EB2E-4A9C-B395-FBA9296E4B19}">
      <dsp:nvSpPr>
        <dsp:cNvPr id="0" name=""/>
        <dsp:cNvSpPr/>
      </dsp:nvSpPr>
      <dsp:spPr>
        <a:xfrm>
          <a:off x="0" y="4189362"/>
          <a:ext cx="42672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86CD4C9-8AB8-43B7-995A-34DF8018DFB2}">
      <dsp:nvSpPr>
        <dsp:cNvPr id="0" name=""/>
        <dsp:cNvSpPr/>
      </dsp:nvSpPr>
      <dsp:spPr>
        <a:xfrm>
          <a:off x="0" y="4189362"/>
          <a:ext cx="4267200" cy="8373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GB" sz="2000" kern="1200" dirty="0"/>
            <a:t>CQ improves leaders’ ability to understand and respect different cultural contexts.</a:t>
          </a:r>
          <a:endParaRPr lang="en-US" sz="2000" kern="1200" dirty="0"/>
        </a:p>
      </dsp:txBody>
      <dsp:txXfrm>
        <a:off x="0" y="4189362"/>
        <a:ext cx="4267200" cy="83738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C1ECFF-C0FB-474C-BBAC-B6AB8957D694}">
      <dsp:nvSpPr>
        <dsp:cNvPr id="0" name=""/>
        <dsp:cNvSpPr/>
      </dsp:nvSpPr>
      <dsp:spPr>
        <a:xfrm>
          <a:off x="0" y="604"/>
          <a:ext cx="41910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56C5427-34D7-4391-AB88-78A2C8E29B7A}">
      <dsp:nvSpPr>
        <dsp:cNvPr id="0" name=""/>
        <dsp:cNvSpPr/>
      </dsp:nvSpPr>
      <dsp:spPr>
        <a:xfrm>
          <a:off x="0" y="604"/>
          <a:ext cx="4191000" cy="9903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GB" sz="2000" b="1" kern="1200" dirty="0"/>
            <a:t>Earley &amp; Ang’s model:</a:t>
          </a:r>
          <a:endParaRPr lang="en-US" sz="2000" kern="1200" dirty="0"/>
        </a:p>
      </dsp:txBody>
      <dsp:txXfrm>
        <a:off x="0" y="604"/>
        <a:ext cx="4191000" cy="990358"/>
      </dsp:txXfrm>
    </dsp:sp>
    <dsp:sp modelId="{2FDD4061-E153-497E-9439-D959DF3C2627}">
      <dsp:nvSpPr>
        <dsp:cNvPr id="0" name=""/>
        <dsp:cNvSpPr/>
      </dsp:nvSpPr>
      <dsp:spPr>
        <a:xfrm>
          <a:off x="0" y="990962"/>
          <a:ext cx="41910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4CE5C28-3611-482F-AAF7-0814FE52B9B6}">
      <dsp:nvSpPr>
        <dsp:cNvPr id="0" name=""/>
        <dsp:cNvSpPr/>
      </dsp:nvSpPr>
      <dsp:spPr>
        <a:xfrm>
          <a:off x="0" y="990962"/>
          <a:ext cx="4191000" cy="9903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GB" sz="2000" kern="1200" dirty="0"/>
            <a:t>Cognitive CQ:  refers to individuals’ knowledge of different cultures.</a:t>
          </a:r>
          <a:endParaRPr lang="en-US" sz="2000" kern="1200" dirty="0"/>
        </a:p>
      </dsp:txBody>
      <dsp:txXfrm>
        <a:off x="0" y="990962"/>
        <a:ext cx="4191000" cy="990358"/>
      </dsp:txXfrm>
    </dsp:sp>
    <dsp:sp modelId="{804A3863-CF0F-429D-A3A5-1DDAD59DC1F8}">
      <dsp:nvSpPr>
        <dsp:cNvPr id="0" name=""/>
        <dsp:cNvSpPr/>
      </dsp:nvSpPr>
      <dsp:spPr>
        <a:xfrm>
          <a:off x="0" y="1981320"/>
          <a:ext cx="41910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A461561-9585-432C-93D9-70D6B8F47AC5}">
      <dsp:nvSpPr>
        <dsp:cNvPr id="0" name=""/>
        <dsp:cNvSpPr/>
      </dsp:nvSpPr>
      <dsp:spPr>
        <a:xfrm>
          <a:off x="0" y="1981320"/>
          <a:ext cx="4191000" cy="9903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GB" sz="2000" kern="1200" dirty="0"/>
            <a:t>Motivational CQ: individuals’ effort to engage in new cultural experiences. </a:t>
          </a:r>
          <a:endParaRPr lang="en-US" sz="2000" kern="1200" dirty="0"/>
        </a:p>
      </dsp:txBody>
      <dsp:txXfrm>
        <a:off x="0" y="1981320"/>
        <a:ext cx="4191000" cy="990358"/>
      </dsp:txXfrm>
    </dsp:sp>
    <dsp:sp modelId="{A89775FE-4050-4D9C-B8F2-EAD9A6337275}">
      <dsp:nvSpPr>
        <dsp:cNvPr id="0" name=""/>
        <dsp:cNvSpPr/>
      </dsp:nvSpPr>
      <dsp:spPr>
        <a:xfrm>
          <a:off x="0" y="2971679"/>
          <a:ext cx="41910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7F6D735-510E-421F-8390-BD4CCF869384}">
      <dsp:nvSpPr>
        <dsp:cNvPr id="0" name=""/>
        <dsp:cNvSpPr/>
      </dsp:nvSpPr>
      <dsp:spPr>
        <a:xfrm>
          <a:off x="0" y="2971679"/>
          <a:ext cx="4191000" cy="9903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GB" sz="2000" kern="1200" dirty="0"/>
            <a:t>Behavioural CQ: individuals’ suitability in cross-cultural interactions.</a:t>
          </a:r>
          <a:endParaRPr lang="en-US" sz="2000" kern="1200" dirty="0"/>
        </a:p>
      </dsp:txBody>
      <dsp:txXfrm>
        <a:off x="0" y="2971679"/>
        <a:ext cx="4191000" cy="990358"/>
      </dsp:txXfrm>
    </dsp:sp>
    <dsp:sp modelId="{FACB6E5C-012C-454C-801C-4E3D24356DCC}">
      <dsp:nvSpPr>
        <dsp:cNvPr id="0" name=""/>
        <dsp:cNvSpPr/>
      </dsp:nvSpPr>
      <dsp:spPr>
        <a:xfrm>
          <a:off x="0" y="3962037"/>
          <a:ext cx="41910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61BA83C-1EC4-454F-A4AE-B8C0E8571109}">
      <dsp:nvSpPr>
        <dsp:cNvPr id="0" name=""/>
        <dsp:cNvSpPr/>
      </dsp:nvSpPr>
      <dsp:spPr>
        <a:xfrm>
          <a:off x="0" y="3962037"/>
          <a:ext cx="4191000" cy="9903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rtl="0">
            <a:lnSpc>
              <a:spcPct val="90000"/>
            </a:lnSpc>
            <a:spcBef>
              <a:spcPct val="0"/>
            </a:spcBef>
            <a:spcAft>
              <a:spcPct val="35000"/>
            </a:spcAft>
            <a:buNone/>
          </a:pPr>
          <a:r>
            <a:rPr lang="en-GB" sz="2000" kern="1200" dirty="0"/>
            <a:t>Meta-cognitive CQ: Individuals’ awareness of cultural dynamics during interactions. </a:t>
          </a:r>
          <a:endParaRPr lang="en-US" sz="2000" kern="1200" dirty="0"/>
        </a:p>
      </dsp:txBody>
      <dsp:txXfrm>
        <a:off x="0" y="3962037"/>
        <a:ext cx="4191000" cy="99035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D18C4B-3B1D-4622-8234-D5915F5EC550}">
      <dsp:nvSpPr>
        <dsp:cNvPr id="0" name=""/>
        <dsp:cNvSpPr/>
      </dsp:nvSpPr>
      <dsp:spPr>
        <a:xfrm>
          <a:off x="156035" y="435351"/>
          <a:ext cx="3727965" cy="1164989"/>
        </a:xfrm>
        <a:prstGeom prst="rect">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89086" tIns="72390" rIns="72390" bIns="72390" numCol="1" spcCol="1270" anchor="ctr" anchorCtr="0">
          <a:noAutofit/>
        </a:bodyPr>
        <a:lstStyle/>
        <a:p>
          <a:pPr marL="0" lvl="0" indent="0" algn="l" defTabSz="844550" rtl="0">
            <a:lnSpc>
              <a:spcPct val="90000"/>
            </a:lnSpc>
            <a:spcBef>
              <a:spcPct val="0"/>
            </a:spcBef>
            <a:spcAft>
              <a:spcPct val="35000"/>
            </a:spcAft>
            <a:buNone/>
          </a:pPr>
          <a:r>
            <a:rPr lang="en-GB" sz="1900" b="1" kern="1200" dirty="0"/>
            <a:t>Risk of Cultural Reductionism: </a:t>
          </a:r>
          <a:endParaRPr lang="en-US" sz="1900" kern="1200" dirty="0"/>
        </a:p>
      </dsp:txBody>
      <dsp:txXfrm>
        <a:off x="156035" y="435351"/>
        <a:ext cx="3727965" cy="1164989"/>
      </dsp:txXfrm>
    </dsp:sp>
    <dsp:sp modelId="{007C597E-81AE-4533-8778-5DA185AB77F2}">
      <dsp:nvSpPr>
        <dsp:cNvPr id="0" name=""/>
        <dsp:cNvSpPr/>
      </dsp:nvSpPr>
      <dsp:spPr>
        <a:xfrm>
          <a:off x="703" y="267075"/>
          <a:ext cx="815492" cy="1223238"/>
        </a:xfrm>
        <a:prstGeom prst="rect">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EB4EAE0-AA7B-451C-8D4A-A6040ADC3852}">
      <dsp:nvSpPr>
        <dsp:cNvPr id="0" name=""/>
        <dsp:cNvSpPr/>
      </dsp:nvSpPr>
      <dsp:spPr>
        <a:xfrm>
          <a:off x="152406" y="1676402"/>
          <a:ext cx="3727965" cy="1164989"/>
        </a:xfrm>
        <a:prstGeom prst="rect">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89086" tIns="72390" rIns="72390" bIns="72390" numCol="1" spcCol="1270" anchor="ctr" anchorCtr="0">
          <a:noAutofit/>
        </a:bodyPr>
        <a:lstStyle/>
        <a:p>
          <a:pPr marL="0" lvl="0" indent="0" algn="l" defTabSz="844550" rtl="0">
            <a:lnSpc>
              <a:spcPct val="90000"/>
            </a:lnSpc>
            <a:spcBef>
              <a:spcPct val="0"/>
            </a:spcBef>
            <a:spcAft>
              <a:spcPct val="35000"/>
            </a:spcAft>
            <a:buNone/>
          </a:pPr>
          <a:r>
            <a:rPr lang="en-GB" sz="1900" kern="1200" dirty="0"/>
            <a:t>Too much dependence on CQ makes people to adhere to overstated cultural stereotypes</a:t>
          </a:r>
          <a:endParaRPr lang="en-US" sz="1900" kern="1200" dirty="0"/>
        </a:p>
      </dsp:txBody>
      <dsp:txXfrm>
        <a:off x="152406" y="1676402"/>
        <a:ext cx="3727965" cy="1164989"/>
      </dsp:txXfrm>
    </dsp:sp>
    <dsp:sp modelId="{676A0B84-046D-422C-8274-0230117B9410}">
      <dsp:nvSpPr>
        <dsp:cNvPr id="0" name=""/>
        <dsp:cNvSpPr/>
      </dsp:nvSpPr>
      <dsp:spPr>
        <a:xfrm>
          <a:off x="4116998" y="267075"/>
          <a:ext cx="815492" cy="1223238"/>
        </a:xfrm>
        <a:prstGeom prst="rect">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94930BD-CB48-4015-9676-227DB619287A}">
      <dsp:nvSpPr>
        <dsp:cNvPr id="0" name=""/>
        <dsp:cNvSpPr/>
      </dsp:nvSpPr>
      <dsp:spPr>
        <a:xfrm>
          <a:off x="533417" y="3200405"/>
          <a:ext cx="3727965" cy="1164989"/>
        </a:xfrm>
        <a:prstGeom prst="rect">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89086" tIns="72390" rIns="72390" bIns="72390" numCol="1" spcCol="1270" anchor="ctr" anchorCtr="0">
          <a:noAutofit/>
        </a:bodyPr>
        <a:lstStyle/>
        <a:p>
          <a:pPr marL="0" lvl="0" indent="0" algn="l" defTabSz="844550" rtl="0">
            <a:lnSpc>
              <a:spcPct val="90000"/>
            </a:lnSpc>
            <a:spcBef>
              <a:spcPct val="0"/>
            </a:spcBef>
            <a:spcAft>
              <a:spcPct val="35000"/>
            </a:spcAft>
            <a:buNone/>
          </a:pPr>
          <a:r>
            <a:rPr lang="en-GB" sz="1900" kern="1200" dirty="0"/>
            <a:t>Sometimes high CQ can contribute  to identity conflict </a:t>
          </a:r>
          <a:endParaRPr lang="en-US" sz="1900" kern="1200" dirty="0"/>
        </a:p>
      </dsp:txBody>
      <dsp:txXfrm>
        <a:off x="533417" y="3200405"/>
        <a:ext cx="3727965" cy="1164989"/>
      </dsp:txXfrm>
    </dsp:sp>
    <dsp:sp modelId="{A0481120-F933-43CE-8A4E-FEDEA97EB3F1}">
      <dsp:nvSpPr>
        <dsp:cNvPr id="0" name=""/>
        <dsp:cNvSpPr/>
      </dsp:nvSpPr>
      <dsp:spPr>
        <a:xfrm>
          <a:off x="703" y="1733667"/>
          <a:ext cx="815492" cy="1223238"/>
        </a:xfrm>
        <a:prstGeom prst="rect">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17364DE-42E5-4536-8228-4869A6125B68}">
      <dsp:nvSpPr>
        <dsp:cNvPr id="0" name=""/>
        <dsp:cNvSpPr/>
      </dsp:nvSpPr>
      <dsp:spPr>
        <a:xfrm>
          <a:off x="4267186" y="304801"/>
          <a:ext cx="3727965" cy="1164989"/>
        </a:xfrm>
        <a:prstGeom prst="rect">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89086" tIns="72390" rIns="72390" bIns="72390" numCol="1" spcCol="1270" anchor="ctr" anchorCtr="0">
          <a:noAutofit/>
        </a:bodyPr>
        <a:lstStyle/>
        <a:p>
          <a:pPr marL="0" lvl="0" indent="0" algn="l" defTabSz="844550" rtl="0">
            <a:lnSpc>
              <a:spcPct val="90000"/>
            </a:lnSpc>
            <a:spcBef>
              <a:spcPct val="0"/>
            </a:spcBef>
            <a:spcAft>
              <a:spcPct val="35000"/>
            </a:spcAft>
            <a:buNone/>
          </a:pPr>
          <a:r>
            <a:rPr lang="en-GB" sz="1900" b="1" kern="1200" dirty="0"/>
            <a:t>Situational Unpredictability</a:t>
          </a:r>
          <a:r>
            <a:rPr lang="en-GB" sz="1900" kern="1200" dirty="0"/>
            <a:t>:</a:t>
          </a:r>
          <a:endParaRPr lang="en-US" sz="1900" kern="1200" dirty="0"/>
        </a:p>
      </dsp:txBody>
      <dsp:txXfrm>
        <a:off x="4267186" y="304801"/>
        <a:ext cx="3727965" cy="1164989"/>
      </dsp:txXfrm>
    </dsp:sp>
    <dsp:sp modelId="{1CEAE282-DB0B-4279-879E-BFB9F66BFDC6}">
      <dsp:nvSpPr>
        <dsp:cNvPr id="0" name=""/>
        <dsp:cNvSpPr/>
      </dsp:nvSpPr>
      <dsp:spPr>
        <a:xfrm>
          <a:off x="4116998" y="1733667"/>
          <a:ext cx="815492" cy="1223238"/>
        </a:xfrm>
        <a:prstGeom prst="rect">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6F14781-9CC6-427B-9314-B36F3BF18DF4}">
      <dsp:nvSpPr>
        <dsp:cNvPr id="0" name=""/>
        <dsp:cNvSpPr/>
      </dsp:nvSpPr>
      <dsp:spPr>
        <a:xfrm>
          <a:off x="4273034" y="1828804"/>
          <a:ext cx="3727965" cy="1164989"/>
        </a:xfrm>
        <a:prstGeom prst="rect">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89086" tIns="72390" rIns="72390" bIns="72390" numCol="1" spcCol="1270" anchor="ctr" anchorCtr="0">
          <a:noAutofit/>
        </a:bodyPr>
        <a:lstStyle/>
        <a:p>
          <a:pPr marL="0" lvl="0" indent="0" algn="l" defTabSz="844550" rtl="0">
            <a:lnSpc>
              <a:spcPct val="90000"/>
            </a:lnSpc>
            <a:spcBef>
              <a:spcPct val="0"/>
            </a:spcBef>
            <a:spcAft>
              <a:spcPct val="35000"/>
            </a:spcAft>
            <a:buNone/>
          </a:pPr>
          <a:r>
            <a:rPr lang="en-GB" sz="1900" kern="1200" dirty="0"/>
            <a:t>In crisis or high-stress conditions, people are likely to turn back to their narrow worldviews </a:t>
          </a:r>
          <a:endParaRPr lang="en-US" sz="1900" kern="1200" dirty="0"/>
        </a:p>
      </dsp:txBody>
      <dsp:txXfrm>
        <a:off x="4273034" y="1828804"/>
        <a:ext cx="3727965" cy="1164989"/>
      </dsp:txXfrm>
    </dsp:sp>
    <dsp:sp modelId="{9D551C4B-B38D-4005-8430-97993F538FBC}">
      <dsp:nvSpPr>
        <dsp:cNvPr id="0" name=""/>
        <dsp:cNvSpPr/>
      </dsp:nvSpPr>
      <dsp:spPr>
        <a:xfrm>
          <a:off x="703" y="3200259"/>
          <a:ext cx="815492" cy="1223238"/>
        </a:xfrm>
        <a:prstGeom prst="rect">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6D026A0-02A5-404D-BBE2-A275D7ACE5BE}">
      <dsp:nvSpPr>
        <dsp:cNvPr id="0" name=""/>
        <dsp:cNvSpPr/>
      </dsp:nvSpPr>
      <dsp:spPr>
        <a:xfrm>
          <a:off x="4272330" y="3368535"/>
          <a:ext cx="3727965" cy="1164989"/>
        </a:xfrm>
        <a:prstGeom prst="rect">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89086" tIns="72390" rIns="72390" bIns="72390" numCol="1" spcCol="1270" anchor="ctr" anchorCtr="0">
          <a:noAutofit/>
        </a:bodyPr>
        <a:lstStyle/>
        <a:p>
          <a:pPr marL="0" lvl="0" indent="0" algn="l" defTabSz="844550" rtl="0">
            <a:lnSpc>
              <a:spcPct val="90000"/>
            </a:lnSpc>
            <a:spcBef>
              <a:spcPct val="0"/>
            </a:spcBef>
            <a:spcAft>
              <a:spcPct val="35000"/>
            </a:spcAft>
            <a:buNone/>
          </a:pPr>
          <a:r>
            <a:rPr lang="en-GB" sz="1900" kern="1200" dirty="0"/>
            <a:t>This makes it difficult to adapt to different cultures</a:t>
          </a:r>
          <a:endParaRPr lang="en-US" sz="1900" kern="1200" dirty="0"/>
        </a:p>
      </dsp:txBody>
      <dsp:txXfrm>
        <a:off x="4272330" y="3368535"/>
        <a:ext cx="3727965" cy="1164989"/>
      </dsp:txXfrm>
    </dsp:sp>
    <dsp:sp modelId="{0596D23A-3D53-4136-A9F9-30A9747714E5}">
      <dsp:nvSpPr>
        <dsp:cNvPr id="0" name=""/>
        <dsp:cNvSpPr/>
      </dsp:nvSpPr>
      <dsp:spPr>
        <a:xfrm>
          <a:off x="4116998" y="3200259"/>
          <a:ext cx="815492" cy="1223238"/>
        </a:xfrm>
        <a:prstGeom prst="rect">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89BC18-4282-4322-B730-172E078BBB94}">
      <dsp:nvSpPr>
        <dsp:cNvPr id="0" name=""/>
        <dsp:cNvSpPr/>
      </dsp:nvSpPr>
      <dsp:spPr>
        <a:xfrm>
          <a:off x="439239" y="432488"/>
          <a:ext cx="3776472" cy="3776472"/>
        </a:xfrm>
        <a:prstGeom prst="pie">
          <a:avLst>
            <a:gd name="adj1" fmla="val 16200000"/>
            <a:gd name="adj2" fmla="val 0"/>
          </a:avLst>
        </a:prstGeom>
        <a:blipFill>
          <a:blip xmlns:r="http://schemas.openxmlformats.org/officeDocument/2006/relationships" r:embed="rId1">
            <a:duotone>
              <a:schemeClr val="accent1">
                <a:hueOff val="0"/>
                <a:satOff val="0"/>
                <a:lumOff val="0"/>
                <a:alphaOff val="0"/>
                <a:tint val="30000"/>
                <a:satMod val="300000"/>
              </a:schemeClr>
              <a:schemeClr val="accent1">
                <a:hueOff val="0"/>
                <a:satOff val="0"/>
                <a:lumOff val="0"/>
                <a:alphaOff val="0"/>
                <a:tint val="40000"/>
                <a:satMod val="200000"/>
              </a:schemeClr>
            </a:duotone>
          </a:blip>
          <a:tile tx="0" ty="0" sx="70000" sy="70000" flip="none" algn="ctr"/>
        </a:blipFill>
        <a:ln>
          <a:noFill/>
        </a:ln>
        <a:effectLst>
          <a:outerShdw blurRad="38100" dist="25400" dir="5400000" algn="t" rotWithShape="0">
            <a:srgbClr val="000000">
              <a:alpha val="50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780" tIns="17780" rIns="17780" bIns="17780" numCol="1" spcCol="1270" anchor="ctr" anchorCtr="0">
          <a:noAutofit/>
        </a:bodyPr>
        <a:lstStyle/>
        <a:p>
          <a:pPr marL="0" lvl="0" indent="0" algn="ctr" defTabSz="622300" rtl="0">
            <a:lnSpc>
              <a:spcPct val="90000"/>
            </a:lnSpc>
            <a:spcBef>
              <a:spcPct val="0"/>
            </a:spcBef>
            <a:spcAft>
              <a:spcPct val="35000"/>
            </a:spcAft>
            <a:buNone/>
          </a:pPr>
          <a:r>
            <a:rPr lang="en-GB" sz="1400" kern="1200" dirty="0"/>
            <a:t>Through Project Aristotle, Google is using EI to promote psychological safety</a:t>
          </a:r>
          <a:endParaRPr lang="en-US" sz="1400" kern="1200" dirty="0"/>
        </a:p>
      </dsp:txBody>
      <dsp:txXfrm>
        <a:off x="2370635" y="1131135"/>
        <a:ext cx="1393698" cy="1123950"/>
      </dsp:txXfrm>
    </dsp:sp>
    <dsp:sp modelId="{D5E84FA4-610C-4163-9373-12885D03F4ED}">
      <dsp:nvSpPr>
        <dsp:cNvPr id="0" name=""/>
        <dsp:cNvSpPr/>
      </dsp:nvSpPr>
      <dsp:spPr>
        <a:xfrm>
          <a:off x="280088" y="591639"/>
          <a:ext cx="3776472" cy="3776472"/>
        </a:xfrm>
        <a:prstGeom prst="pie">
          <a:avLst>
            <a:gd name="adj1" fmla="val 0"/>
            <a:gd name="adj2" fmla="val 5400000"/>
          </a:avLst>
        </a:prstGeom>
        <a:blipFill>
          <a:blip xmlns:r="http://schemas.openxmlformats.org/officeDocument/2006/relationships" r:embed="rId1">
            <a:duotone>
              <a:schemeClr val="accent1">
                <a:hueOff val="0"/>
                <a:satOff val="0"/>
                <a:lumOff val="0"/>
                <a:alphaOff val="0"/>
                <a:tint val="30000"/>
                <a:satMod val="300000"/>
              </a:schemeClr>
              <a:schemeClr val="accent1">
                <a:hueOff val="0"/>
                <a:satOff val="0"/>
                <a:lumOff val="0"/>
                <a:alphaOff val="0"/>
                <a:tint val="40000"/>
                <a:satMod val="200000"/>
              </a:schemeClr>
            </a:duotone>
          </a:blip>
          <a:tile tx="0" ty="0" sx="70000" sy="70000" flip="none" algn="ctr"/>
        </a:blipFill>
        <a:ln>
          <a:noFill/>
        </a:ln>
        <a:effectLst>
          <a:outerShdw blurRad="38100" dist="25400" dir="5400000" algn="t" rotWithShape="0">
            <a:srgbClr val="000000">
              <a:alpha val="50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780" tIns="17780" rIns="17780" bIns="17780" numCol="1" spcCol="1270" anchor="ctr" anchorCtr="0">
          <a:noAutofit/>
        </a:bodyPr>
        <a:lstStyle/>
        <a:p>
          <a:pPr marL="0" lvl="0" indent="0" algn="ctr" defTabSz="622300" rtl="0">
            <a:lnSpc>
              <a:spcPct val="90000"/>
            </a:lnSpc>
            <a:spcBef>
              <a:spcPct val="0"/>
            </a:spcBef>
            <a:spcAft>
              <a:spcPct val="35000"/>
            </a:spcAft>
            <a:buNone/>
          </a:pPr>
          <a:r>
            <a:rPr lang="en-GB" sz="1400" kern="1200" dirty="0"/>
            <a:t>Leaders use EI through empathy, active listening, and inclusivity </a:t>
          </a:r>
          <a:endParaRPr lang="en-US" sz="1400" kern="1200" dirty="0"/>
        </a:p>
      </dsp:txBody>
      <dsp:txXfrm>
        <a:off x="2235761" y="2547312"/>
        <a:ext cx="1393698" cy="1123950"/>
      </dsp:txXfrm>
    </dsp:sp>
    <dsp:sp modelId="{703426F5-E051-421C-AFAA-D0C09C403614}">
      <dsp:nvSpPr>
        <dsp:cNvPr id="0" name=""/>
        <dsp:cNvSpPr/>
      </dsp:nvSpPr>
      <dsp:spPr>
        <a:xfrm>
          <a:off x="280088" y="591639"/>
          <a:ext cx="3776472" cy="3776472"/>
        </a:xfrm>
        <a:prstGeom prst="pie">
          <a:avLst>
            <a:gd name="adj1" fmla="val 5400000"/>
            <a:gd name="adj2" fmla="val 10800000"/>
          </a:avLst>
        </a:prstGeom>
        <a:blipFill>
          <a:blip xmlns:r="http://schemas.openxmlformats.org/officeDocument/2006/relationships" r:embed="rId1">
            <a:duotone>
              <a:schemeClr val="accent1">
                <a:hueOff val="0"/>
                <a:satOff val="0"/>
                <a:lumOff val="0"/>
                <a:alphaOff val="0"/>
                <a:tint val="30000"/>
                <a:satMod val="300000"/>
              </a:schemeClr>
              <a:schemeClr val="accent1">
                <a:hueOff val="0"/>
                <a:satOff val="0"/>
                <a:lumOff val="0"/>
                <a:alphaOff val="0"/>
                <a:tint val="40000"/>
                <a:satMod val="200000"/>
              </a:schemeClr>
            </a:duotone>
          </a:blip>
          <a:tile tx="0" ty="0" sx="70000" sy="70000" flip="none" algn="ctr"/>
        </a:blipFill>
        <a:ln>
          <a:noFill/>
        </a:ln>
        <a:effectLst>
          <a:outerShdw blurRad="38100" dist="25400" dir="5400000" algn="t" rotWithShape="0">
            <a:srgbClr val="000000">
              <a:alpha val="50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780" tIns="17780" rIns="17780" bIns="17780" numCol="1" spcCol="1270" anchor="ctr" anchorCtr="0">
          <a:noAutofit/>
        </a:bodyPr>
        <a:lstStyle/>
        <a:p>
          <a:pPr marL="0" lvl="0" indent="0" algn="ctr" defTabSz="622300" rtl="0">
            <a:lnSpc>
              <a:spcPct val="90000"/>
            </a:lnSpc>
            <a:spcBef>
              <a:spcPct val="0"/>
            </a:spcBef>
            <a:spcAft>
              <a:spcPct val="35000"/>
            </a:spcAft>
            <a:buNone/>
          </a:pPr>
          <a:r>
            <a:rPr lang="en-GB" sz="1400" kern="1200" dirty="0"/>
            <a:t>Employees feel safe to take risks, share ideas, and admit failures. </a:t>
          </a:r>
          <a:endParaRPr lang="en-US" sz="1400" kern="1200" dirty="0"/>
        </a:p>
      </dsp:txBody>
      <dsp:txXfrm>
        <a:off x="707189" y="2547312"/>
        <a:ext cx="1393698" cy="1123950"/>
      </dsp:txXfrm>
    </dsp:sp>
    <dsp:sp modelId="{C6902183-7EDF-47C6-8245-C5A3CA81CBC8}">
      <dsp:nvSpPr>
        <dsp:cNvPr id="0" name=""/>
        <dsp:cNvSpPr/>
      </dsp:nvSpPr>
      <dsp:spPr>
        <a:xfrm>
          <a:off x="280088" y="591639"/>
          <a:ext cx="3776472" cy="3776472"/>
        </a:xfrm>
        <a:prstGeom prst="pie">
          <a:avLst>
            <a:gd name="adj1" fmla="val 10800000"/>
            <a:gd name="adj2" fmla="val 16200000"/>
          </a:avLst>
        </a:prstGeom>
        <a:blipFill>
          <a:blip xmlns:r="http://schemas.openxmlformats.org/officeDocument/2006/relationships" r:embed="rId1">
            <a:duotone>
              <a:schemeClr val="accent1">
                <a:hueOff val="0"/>
                <a:satOff val="0"/>
                <a:lumOff val="0"/>
                <a:alphaOff val="0"/>
                <a:tint val="30000"/>
                <a:satMod val="300000"/>
              </a:schemeClr>
              <a:schemeClr val="accent1">
                <a:hueOff val="0"/>
                <a:satOff val="0"/>
                <a:lumOff val="0"/>
                <a:alphaOff val="0"/>
                <a:tint val="40000"/>
                <a:satMod val="200000"/>
              </a:schemeClr>
            </a:duotone>
          </a:blip>
          <a:tile tx="0" ty="0" sx="70000" sy="70000" flip="none" algn="ctr"/>
        </a:blipFill>
        <a:ln>
          <a:noFill/>
        </a:ln>
        <a:effectLst>
          <a:outerShdw blurRad="38100" dist="25400" dir="5400000" algn="t" rotWithShape="0">
            <a:srgbClr val="000000">
              <a:alpha val="50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780" tIns="17780" rIns="17780" bIns="17780" numCol="1" spcCol="1270" anchor="ctr" anchorCtr="0">
          <a:noAutofit/>
        </a:bodyPr>
        <a:lstStyle/>
        <a:p>
          <a:pPr marL="0" lvl="0" indent="0" algn="ctr" defTabSz="622300" rtl="0">
            <a:lnSpc>
              <a:spcPct val="90000"/>
            </a:lnSpc>
            <a:spcBef>
              <a:spcPct val="0"/>
            </a:spcBef>
            <a:spcAft>
              <a:spcPct val="35000"/>
            </a:spcAft>
            <a:buNone/>
          </a:pPr>
          <a:r>
            <a:rPr lang="en-GB" sz="1400" kern="1200" dirty="0"/>
            <a:t>Manage and regulate emotions to prevent unpleasant reaction to employees</a:t>
          </a:r>
          <a:endParaRPr lang="en-US" sz="1400" kern="1200" dirty="0"/>
        </a:p>
      </dsp:txBody>
      <dsp:txXfrm>
        <a:off x="707189" y="1288488"/>
        <a:ext cx="1393698" cy="112395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B5235F-1757-430F-BF4C-FA9080E4421C}">
      <dsp:nvSpPr>
        <dsp:cNvPr id="0" name=""/>
        <dsp:cNvSpPr/>
      </dsp:nvSpPr>
      <dsp:spPr>
        <a:xfrm>
          <a:off x="0" y="604"/>
          <a:ext cx="51054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332C931-5089-446E-9FFC-464BCE0E2C85}">
      <dsp:nvSpPr>
        <dsp:cNvPr id="0" name=""/>
        <dsp:cNvSpPr/>
      </dsp:nvSpPr>
      <dsp:spPr>
        <a:xfrm>
          <a:off x="0" y="604"/>
          <a:ext cx="5105400" cy="9903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rtl="0">
            <a:lnSpc>
              <a:spcPct val="90000"/>
            </a:lnSpc>
            <a:spcBef>
              <a:spcPct val="0"/>
            </a:spcBef>
            <a:spcAft>
              <a:spcPct val="35000"/>
            </a:spcAft>
            <a:buNone/>
          </a:pPr>
          <a:r>
            <a:rPr lang="en-GB" sz="2300" kern="1200" dirty="0"/>
            <a:t>Nadella placed empathy at the center of business strategy </a:t>
          </a:r>
          <a:endParaRPr lang="en-US" sz="2300" kern="1200" dirty="0"/>
        </a:p>
      </dsp:txBody>
      <dsp:txXfrm>
        <a:off x="0" y="604"/>
        <a:ext cx="5105400" cy="990358"/>
      </dsp:txXfrm>
    </dsp:sp>
    <dsp:sp modelId="{89A827E6-5C75-48CC-A558-F2EA7160D412}">
      <dsp:nvSpPr>
        <dsp:cNvPr id="0" name=""/>
        <dsp:cNvSpPr/>
      </dsp:nvSpPr>
      <dsp:spPr>
        <a:xfrm>
          <a:off x="0" y="990962"/>
          <a:ext cx="51054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BCA9E59-7942-48B9-98A3-D8D258B8C81F}">
      <dsp:nvSpPr>
        <dsp:cNvPr id="0" name=""/>
        <dsp:cNvSpPr/>
      </dsp:nvSpPr>
      <dsp:spPr>
        <a:xfrm>
          <a:off x="0" y="990962"/>
          <a:ext cx="5105400" cy="9903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rtl="0">
            <a:lnSpc>
              <a:spcPct val="90000"/>
            </a:lnSpc>
            <a:spcBef>
              <a:spcPct val="0"/>
            </a:spcBef>
            <a:spcAft>
              <a:spcPct val="35000"/>
            </a:spcAft>
            <a:buNone/>
          </a:pPr>
          <a:r>
            <a:rPr lang="en-GB" sz="2300" kern="1200" dirty="0"/>
            <a:t>It transformed Microsoft culture  from the culture of ‘know-it-all’ to ‘learn-it-all’ mindset</a:t>
          </a:r>
          <a:endParaRPr lang="en-US" sz="2300" kern="1200" dirty="0"/>
        </a:p>
      </dsp:txBody>
      <dsp:txXfrm>
        <a:off x="0" y="990962"/>
        <a:ext cx="5105400" cy="990358"/>
      </dsp:txXfrm>
    </dsp:sp>
    <dsp:sp modelId="{0D1598A1-FAA0-4368-9AAD-AF04E4D3FC43}">
      <dsp:nvSpPr>
        <dsp:cNvPr id="0" name=""/>
        <dsp:cNvSpPr/>
      </dsp:nvSpPr>
      <dsp:spPr>
        <a:xfrm>
          <a:off x="0" y="1981320"/>
          <a:ext cx="51054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07CB05A-7FE2-4900-8E83-FE6061209463}">
      <dsp:nvSpPr>
        <dsp:cNvPr id="0" name=""/>
        <dsp:cNvSpPr/>
      </dsp:nvSpPr>
      <dsp:spPr>
        <a:xfrm>
          <a:off x="0" y="1981320"/>
          <a:ext cx="5105400" cy="9903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rtl="0">
            <a:lnSpc>
              <a:spcPct val="90000"/>
            </a:lnSpc>
            <a:spcBef>
              <a:spcPct val="0"/>
            </a:spcBef>
            <a:spcAft>
              <a:spcPct val="35000"/>
            </a:spcAft>
            <a:buNone/>
          </a:pPr>
          <a:r>
            <a:rPr lang="en-GB" sz="2300" kern="1200" dirty="0"/>
            <a:t>Nadella focused on collaboration, inclusion, and empathy to drive innovation </a:t>
          </a:r>
          <a:endParaRPr lang="en-US" sz="2300" kern="1200" dirty="0"/>
        </a:p>
      </dsp:txBody>
      <dsp:txXfrm>
        <a:off x="0" y="1981320"/>
        <a:ext cx="5105400" cy="990358"/>
      </dsp:txXfrm>
    </dsp:sp>
    <dsp:sp modelId="{8C9CC21C-1F99-4E2A-A784-49E90DB70DA2}">
      <dsp:nvSpPr>
        <dsp:cNvPr id="0" name=""/>
        <dsp:cNvSpPr/>
      </dsp:nvSpPr>
      <dsp:spPr>
        <a:xfrm>
          <a:off x="0" y="2971679"/>
          <a:ext cx="51054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E4A13D3-EBD7-4D3E-9F31-6B9671C4ACE4}">
      <dsp:nvSpPr>
        <dsp:cNvPr id="0" name=""/>
        <dsp:cNvSpPr/>
      </dsp:nvSpPr>
      <dsp:spPr>
        <a:xfrm>
          <a:off x="0" y="2971679"/>
          <a:ext cx="5105400" cy="9903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rtl="0">
            <a:lnSpc>
              <a:spcPct val="90000"/>
            </a:lnSpc>
            <a:spcBef>
              <a:spcPct val="0"/>
            </a:spcBef>
            <a:spcAft>
              <a:spcPct val="35000"/>
            </a:spcAft>
            <a:buNone/>
          </a:pPr>
          <a:r>
            <a:rPr lang="en-GB" sz="2300" kern="1200" dirty="0"/>
            <a:t>Celebrated learning from failure </a:t>
          </a:r>
          <a:endParaRPr lang="en-US" sz="2300" kern="1200" dirty="0"/>
        </a:p>
      </dsp:txBody>
      <dsp:txXfrm>
        <a:off x="0" y="2971679"/>
        <a:ext cx="5105400" cy="990358"/>
      </dsp:txXfrm>
    </dsp:sp>
    <dsp:sp modelId="{670AFDC2-DC67-4EF1-84D0-10E22B1382E1}">
      <dsp:nvSpPr>
        <dsp:cNvPr id="0" name=""/>
        <dsp:cNvSpPr/>
      </dsp:nvSpPr>
      <dsp:spPr>
        <a:xfrm>
          <a:off x="0" y="3962037"/>
          <a:ext cx="51054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8897FE3-9C0B-43EE-9AB8-A07F7B220A71}">
      <dsp:nvSpPr>
        <dsp:cNvPr id="0" name=""/>
        <dsp:cNvSpPr/>
      </dsp:nvSpPr>
      <dsp:spPr>
        <a:xfrm>
          <a:off x="0" y="3962037"/>
          <a:ext cx="5105400" cy="9903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rtl="0">
            <a:lnSpc>
              <a:spcPct val="90000"/>
            </a:lnSpc>
            <a:spcBef>
              <a:spcPct val="0"/>
            </a:spcBef>
            <a:spcAft>
              <a:spcPct val="35000"/>
            </a:spcAft>
            <a:buNone/>
          </a:pPr>
          <a:r>
            <a:rPr lang="en-GB" sz="2300" kern="1200" dirty="0"/>
            <a:t>Focused on  understanding the needs of both employees and customers </a:t>
          </a:r>
          <a:endParaRPr lang="en-US" sz="2300" kern="1200" dirty="0"/>
        </a:p>
      </dsp:txBody>
      <dsp:txXfrm>
        <a:off x="0" y="3962037"/>
        <a:ext cx="5105400" cy="99035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9B5DB6-F4AE-4ABA-AD64-A93B70BAAFB0}">
      <dsp:nvSpPr>
        <dsp:cNvPr id="0" name=""/>
        <dsp:cNvSpPr/>
      </dsp:nvSpPr>
      <dsp:spPr>
        <a:xfrm>
          <a:off x="0" y="595"/>
          <a:ext cx="8686800" cy="0"/>
        </a:xfrm>
        <a:prstGeom prst="line">
          <a:avLst/>
        </a:prstGeom>
        <a:solidFill>
          <a:schemeClr val="accent3">
            <a:shade val="50000"/>
            <a:hueOff val="0"/>
            <a:satOff val="0"/>
            <a:lumOff val="0"/>
            <a:alphaOff val="0"/>
          </a:schemeClr>
        </a:solidFill>
        <a:ln w="12700" cap="flat" cmpd="sng" algn="ctr">
          <a:solidFill>
            <a:schemeClr val="accent3">
              <a:shade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B0E9875-295D-4BBC-BCBE-2EC3E866DEE7}">
      <dsp:nvSpPr>
        <dsp:cNvPr id="0" name=""/>
        <dsp:cNvSpPr/>
      </dsp:nvSpPr>
      <dsp:spPr>
        <a:xfrm>
          <a:off x="0" y="595"/>
          <a:ext cx="8686800" cy="9751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rtl="0">
            <a:lnSpc>
              <a:spcPct val="90000"/>
            </a:lnSpc>
            <a:spcBef>
              <a:spcPct val="0"/>
            </a:spcBef>
            <a:spcAft>
              <a:spcPct val="35000"/>
            </a:spcAft>
            <a:buNone/>
          </a:pPr>
          <a:r>
            <a:rPr lang="en-GB" sz="2200" b="1" kern="1200" dirty="0"/>
            <a:t>EI</a:t>
          </a:r>
          <a:r>
            <a:rPr lang="en-GB" sz="2200" kern="1200" dirty="0"/>
            <a:t>: the ability to identify and manage one’s emotions and those of others.</a:t>
          </a:r>
          <a:endParaRPr lang="en-US" sz="2200" kern="1200" dirty="0"/>
        </a:p>
      </dsp:txBody>
      <dsp:txXfrm>
        <a:off x="0" y="595"/>
        <a:ext cx="8686800" cy="975121"/>
      </dsp:txXfrm>
    </dsp:sp>
    <dsp:sp modelId="{E4681F02-3A7D-49C5-A892-D60EE7027FF9}">
      <dsp:nvSpPr>
        <dsp:cNvPr id="0" name=""/>
        <dsp:cNvSpPr/>
      </dsp:nvSpPr>
      <dsp:spPr>
        <a:xfrm>
          <a:off x="0" y="975717"/>
          <a:ext cx="8686800" cy="0"/>
        </a:xfrm>
        <a:prstGeom prst="line">
          <a:avLst/>
        </a:prstGeom>
        <a:solidFill>
          <a:schemeClr val="accent3">
            <a:shade val="50000"/>
            <a:hueOff val="-67105"/>
            <a:satOff val="-1836"/>
            <a:lumOff val="16409"/>
            <a:alphaOff val="0"/>
          </a:schemeClr>
        </a:solidFill>
        <a:ln w="12700" cap="flat" cmpd="sng" algn="ctr">
          <a:solidFill>
            <a:schemeClr val="accent3">
              <a:shade val="50000"/>
              <a:hueOff val="-67105"/>
              <a:satOff val="-1836"/>
              <a:lumOff val="1640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DBBA5AC-2013-48AE-8E37-6BB523B2E72E}">
      <dsp:nvSpPr>
        <dsp:cNvPr id="0" name=""/>
        <dsp:cNvSpPr/>
      </dsp:nvSpPr>
      <dsp:spPr>
        <a:xfrm>
          <a:off x="0" y="975717"/>
          <a:ext cx="8686800" cy="9751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rtl="0">
            <a:lnSpc>
              <a:spcPct val="90000"/>
            </a:lnSpc>
            <a:spcBef>
              <a:spcPct val="0"/>
            </a:spcBef>
            <a:spcAft>
              <a:spcPct val="35000"/>
            </a:spcAft>
            <a:buNone/>
          </a:pPr>
          <a:r>
            <a:rPr lang="en-GB" sz="2200" b="1" kern="1200" dirty="0"/>
            <a:t>CQ</a:t>
          </a:r>
          <a:r>
            <a:rPr lang="en-GB" sz="2200" kern="1200" dirty="0"/>
            <a:t>: The ability to communicate well with and relate to individuals from other cultures.</a:t>
          </a:r>
          <a:endParaRPr lang="en-US" sz="2200" kern="1200" dirty="0"/>
        </a:p>
      </dsp:txBody>
      <dsp:txXfrm>
        <a:off x="0" y="975717"/>
        <a:ext cx="8686800" cy="975121"/>
      </dsp:txXfrm>
    </dsp:sp>
    <dsp:sp modelId="{D6622A56-A47A-402A-A6F8-E2941240E013}">
      <dsp:nvSpPr>
        <dsp:cNvPr id="0" name=""/>
        <dsp:cNvSpPr/>
      </dsp:nvSpPr>
      <dsp:spPr>
        <a:xfrm>
          <a:off x="0" y="1950839"/>
          <a:ext cx="8686800" cy="0"/>
        </a:xfrm>
        <a:prstGeom prst="line">
          <a:avLst/>
        </a:prstGeom>
        <a:solidFill>
          <a:schemeClr val="accent3">
            <a:shade val="50000"/>
            <a:hueOff val="-134210"/>
            <a:satOff val="-3673"/>
            <a:lumOff val="32818"/>
            <a:alphaOff val="0"/>
          </a:schemeClr>
        </a:solidFill>
        <a:ln w="12700" cap="flat" cmpd="sng" algn="ctr">
          <a:solidFill>
            <a:schemeClr val="accent3">
              <a:shade val="50000"/>
              <a:hueOff val="-134210"/>
              <a:satOff val="-3673"/>
              <a:lumOff val="3281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FCA9D8A-B453-47BA-B1B6-CD603B44F2B6}">
      <dsp:nvSpPr>
        <dsp:cNvPr id="0" name=""/>
        <dsp:cNvSpPr/>
      </dsp:nvSpPr>
      <dsp:spPr>
        <a:xfrm>
          <a:off x="0" y="1950839"/>
          <a:ext cx="8686800" cy="9751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rtl="0">
            <a:lnSpc>
              <a:spcPct val="90000"/>
            </a:lnSpc>
            <a:spcBef>
              <a:spcPct val="0"/>
            </a:spcBef>
            <a:spcAft>
              <a:spcPct val="35000"/>
            </a:spcAft>
            <a:buNone/>
          </a:pPr>
          <a:r>
            <a:rPr lang="en-GB" sz="2200" b="1" kern="1200" dirty="0"/>
            <a:t>Structural inclusion</a:t>
          </a:r>
          <a:r>
            <a:rPr lang="en-GB" sz="2200" kern="1200" dirty="0"/>
            <a:t>: Intentional design of cultural practices, policies, and processes to reduce bias and guarantee fairness in the company.  </a:t>
          </a:r>
          <a:endParaRPr lang="en-US" sz="2200" kern="1200" dirty="0"/>
        </a:p>
      </dsp:txBody>
      <dsp:txXfrm>
        <a:off x="0" y="1950839"/>
        <a:ext cx="8686800" cy="975121"/>
      </dsp:txXfrm>
    </dsp:sp>
    <dsp:sp modelId="{F4229FF5-87AA-4AF9-AE2E-785CB6268CC6}">
      <dsp:nvSpPr>
        <dsp:cNvPr id="0" name=""/>
        <dsp:cNvSpPr/>
      </dsp:nvSpPr>
      <dsp:spPr>
        <a:xfrm>
          <a:off x="0" y="2925960"/>
          <a:ext cx="8686800" cy="0"/>
        </a:xfrm>
        <a:prstGeom prst="line">
          <a:avLst/>
        </a:prstGeom>
        <a:solidFill>
          <a:schemeClr val="accent3">
            <a:shade val="50000"/>
            <a:hueOff val="-134210"/>
            <a:satOff val="-3673"/>
            <a:lumOff val="32818"/>
            <a:alphaOff val="0"/>
          </a:schemeClr>
        </a:solidFill>
        <a:ln w="12700" cap="flat" cmpd="sng" algn="ctr">
          <a:solidFill>
            <a:schemeClr val="accent3">
              <a:shade val="50000"/>
              <a:hueOff val="-134210"/>
              <a:satOff val="-3673"/>
              <a:lumOff val="3281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2A5DEB6-58D1-4E22-B2F1-D39C91C384A3}">
      <dsp:nvSpPr>
        <dsp:cNvPr id="0" name=""/>
        <dsp:cNvSpPr/>
      </dsp:nvSpPr>
      <dsp:spPr>
        <a:xfrm>
          <a:off x="0" y="2925960"/>
          <a:ext cx="8686800" cy="9751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rtl="0">
            <a:lnSpc>
              <a:spcPct val="90000"/>
            </a:lnSpc>
            <a:spcBef>
              <a:spcPct val="0"/>
            </a:spcBef>
            <a:spcAft>
              <a:spcPct val="35000"/>
            </a:spcAft>
            <a:buNone/>
          </a:pPr>
          <a:r>
            <a:rPr lang="en-GB" sz="2200" b="1" kern="1200" dirty="0"/>
            <a:t>Combining EI, CQ, and structural inclusion: </a:t>
          </a:r>
          <a:r>
            <a:rPr lang="en-GB" sz="2200" kern="1200" dirty="0"/>
            <a:t>Creates an environment where everyone is feels valued, safe, and has equal access to opportunities in a company.</a:t>
          </a:r>
          <a:endParaRPr lang="en-US" sz="2200" kern="1200" dirty="0"/>
        </a:p>
      </dsp:txBody>
      <dsp:txXfrm>
        <a:off x="0" y="2925960"/>
        <a:ext cx="8686800" cy="975121"/>
      </dsp:txXfrm>
    </dsp:sp>
    <dsp:sp modelId="{20AAF83D-1AFF-4D2B-8B29-275E51EF101A}">
      <dsp:nvSpPr>
        <dsp:cNvPr id="0" name=""/>
        <dsp:cNvSpPr/>
      </dsp:nvSpPr>
      <dsp:spPr>
        <a:xfrm>
          <a:off x="0" y="3901082"/>
          <a:ext cx="8686800" cy="0"/>
        </a:xfrm>
        <a:prstGeom prst="line">
          <a:avLst/>
        </a:prstGeom>
        <a:solidFill>
          <a:schemeClr val="accent3">
            <a:shade val="50000"/>
            <a:hueOff val="-67105"/>
            <a:satOff val="-1836"/>
            <a:lumOff val="16409"/>
            <a:alphaOff val="0"/>
          </a:schemeClr>
        </a:solidFill>
        <a:ln w="12700" cap="flat" cmpd="sng" algn="ctr">
          <a:solidFill>
            <a:schemeClr val="accent3">
              <a:shade val="50000"/>
              <a:hueOff val="-67105"/>
              <a:satOff val="-1836"/>
              <a:lumOff val="1640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286DBE7-5F1F-4FF8-9D34-CF32ACC914BE}">
      <dsp:nvSpPr>
        <dsp:cNvPr id="0" name=""/>
        <dsp:cNvSpPr/>
      </dsp:nvSpPr>
      <dsp:spPr>
        <a:xfrm>
          <a:off x="0" y="3901082"/>
          <a:ext cx="8686800" cy="9751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rtl="0">
            <a:lnSpc>
              <a:spcPct val="90000"/>
            </a:lnSpc>
            <a:spcBef>
              <a:spcPct val="0"/>
            </a:spcBef>
            <a:spcAft>
              <a:spcPct val="35000"/>
            </a:spcAft>
            <a:buNone/>
          </a:pPr>
          <a:r>
            <a:rPr lang="en-GB" sz="2200" kern="1200" dirty="0"/>
            <a:t>(Bratianu and Paiuc, 2025)</a:t>
          </a:r>
          <a:endParaRPr lang="en-US" sz="2200" kern="1200" dirty="0"/>
        </a:p>
      </dsp:txBody>
      <dsp:txXfrm>
        <a:off x="0" y="3901082"/>
        <a:ext cx="8686800" cy="975121"/>
      </dsp:txXfrm>
    </dsp:sp>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PictureStrips">
  <dgm:title val=""/>
  <dgm:desc val=""/>
  <dgm:catLst>
    <dgm:cat type="list" pri="12500"/>
    <dgm:cat type="picture" pri="13000"/>
    <dgm:cat type="pictureconvert" pri="13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40" srcId="0" destId="10" srcOrd="0" destOrd="0"/>
        <dgm:cxn modelId="50" srcId="0" destId="20" srcOrd="1" destOrd="0"/>
        <dgm:cxn modelId="60" srcId="0" destId="30" srcOrd="2" destOrd="0"/>
        <dgm:cxn modelId="70" srcId="0" destId="40" srcOrd="2" destOrd="0"/>
      </dgm:cxnLst>
      <dgm:bg/>
      <dgm:whole/>
    </dgm:dataModel>
  </dgm:clrData>
  <dgm:layoutNode name="Name0">
    <dgm:varLst>
      <dgm:dir/>
      <dgm:resizeHandles val="exact"/>
    </dgm:varLst>
    <dgm:choose name="Name1">
      <dgm:if name="Name2" func="var" arg="dir" op="equ" val="norm">
        <dgm:alg type="snake">
          <dgm:param type="off" val="ctr"/>
        </dgm:alg>
      </dgm:if>
      <dgm:else name="Name3">
        <dgm:alg type="snake">
          <dgm:param type="off" val="ctr"/>
          <dgm:param type="grDir" val="tR"/>
        </dgm:alg>
      </dgm:else>
    </dgm:choose>
    <dgm:shape xmlns:r="http://schemas.openxmlformats.org/officeDocument/2006/relationships" r:blip="">
      <dgm:adjLst/>
    </dgm:shape>
    <dgm:constrLst>
      <dgm:constr type="primFontSz" for="des" ptType="node" op="equ" val="65"/>
      <dgm:constr type="w" for="ch" forName="composite" refType="w"/>
      <dgm:constr type="h" for="ch" forName="composite" refType="h"/>
      <dgm:constr type="sp" refType="h" refFor="ch" refForName="composite" op="equ" fact="0.1"/>
      <dgm:constr type="h" for="ch" forName="sibTrans" refType="h" refFor="ch" refForName="composite" op="equ" fact="0.1"/>
      <dgm:constr type="w" for="ch" forName="sibTrans" refType="h" refFor="ch" refForName="sibTrans" op="equ"/>
    </dgm:constrLst>
    <dgm:forEach name="nodesForEach" axis="ch" ptType="node">
      <dgm:layoutNode name="composite">
        <dgm:alg type="composite">
          <dgm:param type="ar" val="3"/>
        </dgm:alg>
        <dgm:shape xmlns:r="http://schemas.openxmlformats.org/officeDocument/2006/relationships" r:blip="">
          <dgm:adjLst/>
        </dgm:shape>
        <dgm:choose name="Name4">
          <dgm:if name="Name5" func="var" arg="dir" op="equ" val="norm">
            <dgm:constrLst>
              <dgm:constr type="l" for="ch" forName="rect1" refType="w" fact="0.04"/>
              <dgm:constr type="t" for="ch" forName="rect1" refType="h" fact="0.13"/>
              <dgm:constr type="w" for="ch" forName="rect1" refType="w" fact="0.96"/>
              <dgm:constr type="h" for="ch" forName="rect1" refType="h" fact="0.9"/>
              <dgm:constr type="l" for="ch" forName="rect2" refType="w" fact="0"/>
              <dgm:constr type="t" for="ch" forName="rect2" refType="h" fact="0"/>
              <dgm:constr type="w" for="ch" forName="rect2" refType="w" fact="0.21"/>
              <dgm:constr type="h" for="ch" forName="rect2" refType="w" fact="0.315"/>
            </dgm:constrLst>
          </dgm:if>
          <dgm:else name="Name6">
            <dgm:constrLst>
              <dgm:constr type="l" for="ch" forName="rect1" refType="w" fact="0"/>
              <dgm:constr type="t" for="ch" forName="rect1" refType="h" fact="0.13"/>
              <dgm:constr type="w" for="ch" forName="rect1" refType="w" fact="0.96"/>
              <dgm:constr type="h" for="ch" forName="rect1" refType="h" fact="0.9"/>
              <dgm:constr type="l" for="ch" forName="rect2" refType="w" fact="0.79"/>
              <dgm:constr type="t" for="ch" forName="rect2" refType="h" fact="0"/>
              <dgm:constr type="w" for="ch" forName="rect2" refType="w" fact="0.21"/>
              <dgm:constr type="h" for="ch" forName="rect2" refType="w" fact="0.315"/>
            </dgm:constrLst>
          </dgm:else>
        </dgm:choose>
        <dgm:layoutNode name="rect1" styleLbl="trAlignAcc1">
          <dgm:varLst>
            <dgm:bulletEnabled val="1"/>
          </dgm:varLst>
          <dgm:alg type="tx">
            <dgm:param type="parTxLTRAlign" val="l"/>
          </dgm:alg>
          <dgm:shape xmlns:r="http://schemas.openxmlformats.org/officeDocument/2006/relationships" type="rect" r:blip="">
            <dgm:adjLst/>
          </dgm:shape>
          <dgm:presOf axis="desOrSelf" ptType="node"/>
          <dgm:choose name="Name7">
            <dgm:if name="Name8" func="var" arg="dir" op="equ" val="norm">
              <dgm:constrLst>
                <dgm:constr type="lMarg" refType="w" fact="0.6"/>
                <dgm:constr type="rMarg" refType="primFontSz" fact="0.3"/>
                <dgm:constr type="tMarg" refType="primFontSz" fact="0.3"/>
                <dgm:constr type="bMarg" refType="primFontSz" fact="0.3"/>
              </dgm:constrLst>
            </dgm:if>
            <dgm:else name="Name9">
              <dgm:constrLst>
                <dgm:constr type="lMarg" refType="primFontSz" fact="0.3"/>
                <dgm:constr type="rMarg" refType="w" fact="0.6"/>
                <dgm:constr type="tMarg" refType="primFontSz" fact="0.3"/>
                <dgm:constr type="bMarg" refType="primFontSz" fact="0.3"/>
              </dgm:constrLst>
            </dgm:else>
          </dgm:choose>
          <dgm:ruleLst>
            <dgm:rule type="primFontSz" val="5" fact="NaN" max="NaN"/>
          </dgm:ruleLst>
        </dgm:layoutNode>
        <dgm:layoutNode name="rect2" styleLbl="fgImgPlac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978F257-F6CD-4E06-952C-453591D9D675}" type="datetimeFigureOut">
              <a:rPr lang="en-US" smtClean="0"/>
              <a:pPr/>
              <a:t>2/27/2026</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CC33263-9065-4129-AE1F-521582CAD764}" type="slidenum">
              <a:rPr lang="en-US" smtClean="0"/>
              <a:pPr/>
              <a:t>‹#›</a:t>
            </a:fld>
            <a:endParaRPr lang="en-US" dirty="0"/>
          </a:p>
        </p:txBody>
      </p:sp>
    </p:spTree>
    <p:extLst>
      <p:ext uri="{BB962C8B-B14F-4D97-AF65-F5344CB8AC3E}">
        <p14:creationId xmlns:p14="http://schemas.microsoft.com/office/powerpoint/2010/main" val="28091029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Hello class!</a:t>
            </a:r>
          </a:p>
          <a:p>
            <a:r>
              <a:rPr lang="en-US" dirty="0"/>
              <a:t>My Name</a:t>
            </a:r>
            <a:r>
              <a:rPr lang="en-US" baseline="0" dirty="0"/>
              <a:t> is Andrei Zaharia</a:t>
            </a:r>
          </a:p>
          <a:p>
            <a:endParaRPr lang="en-US" baseline="0" dirty="0"/>
          </a:p>
          <a:p>
            <a:r>
              <a:rPr lang="en-US" baseline="0" dirty="0"/>
              <a:t>Today I take you through application or rather the importance of emotional and cultural intelligence in leadership across various Ventures.</a:t>
            </a:r>
          </a:p>
          <a:p>
            <a:endParaRPr lang="en-US" baseline="0" dirty="0"/>
          </a:p>
          <a:p>
            <a:endParaRPr lang="en-US" dirty="0"/>
          </a:p>
        </p:txBody>
      </p:sp>
      <p:sp>
        <p:nvSpPr>
          <p:cNvPr id="4" name="Slide Number Placeholder 3"/>
          <p:cNvSpPr>
            <a:spLocks noGrp="1"/>
          </p:cNvSpPr>
          <p:nvPr>
            <p:ph type="sldNum" sz="quarter" idx="10"/>
          </p:nvPr>
        </p:nvSpPr>
        <p:spPr/>
        <p:txBody>
          <a:bodyPr/>
          <a:lstStyle/>
          <a:p>
            <a:fld id="{1CC33263-9065-4129-AE1F-521582CAD764}" type="slidenum">
              <a:rPr lang="en-US" smtClean="0"/>
              <a:pPr/>
              <a:t>1</a:t>
            </a:fld>
            <a:endParaRPr lang="en-US" dirty="0"/>
          </a:p>
        </p:txBody>
      </p:sp>
    </p:spTree>
    <p:extLst>
      <p:ext uri="{BB962C8B-B14F-4D97-AF65-F5344CB8AC3E}">
        <p14:creationId xmlns:p14="http://schemas.microsoft.com/office/powerpoint/2010/main" val="38824095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presentations covers wide angle</a:t>
            </a:r>
            <a:r>
              <a:rPr lang="en-US" baseline="0" dirty="0"/>
              <a:t> of application of emotional and cultural intelligence in leadership. </a:t>
            </a:r>
          </a:p>
          <a:p>
            <a:r>
              <a:rPr lang="en-US" baseline="0" dirty="0"/>
              <a:t>To succeed in analysis this topic, presentation focuses on different theories, models, strategy and business examples to showcase its reliance in the modern business sector. </a:t>
            </a:r>
            <a:endParaRPr lang="en-US" dirty="0"/>
          </a:p>
        </p:txBody>
      </p:sp>
      <p:sp>
        <p:nvSpPr>
          <p:cNvPr id="4" name="Slide Number Placeholder 3"/>
          <p:cNvSpPr>
            <a:spLocks noGrp="1"/>
          </p:cNvSpPr>
          <p:nvPr>
            <p:ph type="sldNum" sz="quarter" idx="10"/>
          </p:nvPr>
        </p:nvSpPr>
        <p:spPr/>
        <p:txBody>
          <a:bodyPr/>
          <a:lstStyle/>
          <a:p>
            <a:fld id="{1CC33263-9065-4129-AE1F-521582CAD764}" type="slidenum">
              <a:rPr lang="en-US" smtClean="0"/>
              <a:pPr/>
              <a:t>2</a:t>
            </a:fld>
            <a:endParaRPr lang="en-US" dirty="0"/>
          </a:p>
        </p:txBody>
      </p:sp>
    </p:spTree>
    <p:extLst>
      <p:ext uri="{BB962C8B-B14F-4D97-AF65-F5344CB8AC3E}">
        <p14:creationId xmlns:p14="http://schemas.microsoft.com/office/powerpoint/2010/main" val="23357203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lvl="0"/>
            <a:r>
              <a:rPr lang="en-US" baseline="0" dirty="0"/>
              <a:t>Emotional Intelligence (</a:t>
            </a:r>
            <a:r>
              <a:rPr lang="en-GB" sz="1200" kern="1200" dirty="0">
                <a:solidFill>
                  <a:schemeClr val="tx1"/>
                </a:solidFill>
                <a:latin typeface="+mn-lt"/>
                <a:ea typeface="+mn-ea"/>
                <a:cs typeface="+mn-cs"/>
              </a:rPr>
              <a:t>EI) and </a:t>
            </a:r>
            <a:r>
              <a:rPr lang="en-US" sz="1200" kern="1200" baseline="0" dirty="0">
                <a:solidFill>
                  <a:schemeClr val="tx1"/>
                </a:solidFill>
                <a:latin typeface="+mn-lt"/>
                <a:ea typeface="+mn-ea"/>
                <a:cs typeface="+mn-cs"/>
              </a:rPr>
              <a:t>C</a:t>
            </a:r>
            <a:r>
              <a:rPr lang="en-US" baseline="0" dirty="0"/>
              <a:t>ultural Intelligence (</a:t>
            </a:r>
            <a:r>
              <a:rPr lang="en-GB" sz="1200" kern="1200" dirty="0">
                <a:solidFill>
                  <a:schemeClr val="tx1"/>
                </a:solidFill>
                <a:latin typeface="+mn-lt"/>
                <a:ea typeface="+mn-ea"/>
                <a:cs typeface="+mn-cs"/>
              </a:rPr>
              <a:t>CQ) enable senior leaders to manage people, drive change, and navigate politics.</a:t>
            </a:r>
            <a:endParaRPr lang="en-US" sz="1200" kern="1200" dirty="0">
              <a:solidFill>
                <a:schemeClr val="tx1"/>
              </a:solidFill>
              <a:latin typeface="+mn-lt"/>
              <a:ea typeface="+mn-ea"/>
              <a:cs typeface="+mn-cs"/>
            </a:endParaRPr>
          </a:p>
          <a:p>
            <a:pPr lvl="0"/>
            <a:r>
              <a:rPr lang="en-GB" sz="1200" kern="1200" dirty="0">
                <a:solidFill>
                  <a:schemeClr val="tx1"/>
                </a:solidFill>
                <a:latin typeface="+mn-lt"/>
                <a:ea typeface="+mn-ea"/>
                <a:cs typeface="+mn-cs"/>
              </a:rPr>
              <a:t>They help individuals to manage high-pressure environments, which helps to reduce burnout and improve resilience.</a:t>
            </a:r>
            <a:endParaRPr lang="en-US" sz="1200" kern="1200" dirty="0">
              <a:solidFill>
                <a:schemeClr val="tx1"/>
              </a:solidFill>
              <a:latin typeface="+mn-lt"/>
              <a:ea typeface="+mn-ea"/>
              <a:cs typeface="+mn-cs"/>
            </a:endParaRPr>
          </a:p>
          <a:p>
            <a:pPr lvl="0"/>
            <a:r>
              <a:rPr lang="en-GB" sz="1200" kern="1200" dirty="0">
                <a:solidFill>
                  <a:schemeClr val="tx1"/>
                </a:solidFill>
                <a:latin typeface="+mn-lt"/>
                <a:ea typeface="+mn-ea"/>
                <a:cs typeface="+mn-cs"/>
              </a:rPr>
              <a:t>They are foundational skills that close the gaps between technical skills and high performance in multicultural context (Cookson, 2022). </a:t>
            </a:r>
            <a:endParaRPr lang="en-US" sz="1200" kern="1200" dirty="0">
              <a:solidFill>
                <a:schemeClr val="tx1"/>
              </a:solidFill>
              <a:latin typeface="+mn-lt"/>
              <a:ea typeface="+mn-ea"/>
              <a:cs typeface="+mn-cs"/>
            </a:endParaRPr>
          </a:p>
          <a:p>
            <a:pPr lvl="0"/>
            <a:r>
              <a:rPr lang="en-GB" sz="1200" kern="1200" dirty="0">
                <a:solidFill>
                  <a:schemeClr val="tx1"/>
                </a:solidFill>
                <a:latin typeface="+mn-lt"/>
                <a:ea typeface="+mn-ea"/>
                <a:cs typeface="+mn-cs"/>
              </a:rPr>
              <a:t>Edith Heard’s statement reflects today’s collaborative leadership approach that emphasises inclusivity, trust, and empathy. </a:t>
            </a:r>
            <a:endParaRPr lang="en-US" sz="1200" kern="1200" dirty="0">
              <a:solidFill>
                <a:schemeClr val="tx1"/>
              </a:solidFill>
              <a:latin typeface="+mn-lt"/>
              <a:ea typeface="+mn-ea"/>
              <a:cs typeface="+mn-cs"/>
            </a:endParaRPr>
          </a:p>
          <a:p>
            <a:pPr lvl="0"/>
            <a:r>
              <a:rPr lang="en-GB" sz="1200" kern="1200" dirty="0">
                <a:solidFill>
                  <a:schemeClr val="tx1"/>
                </a:solidFill>
                <a:latin typeface="+mn-lt"/>
                <a:ea typeface="+mn-ea"/>
                <a:cs typeface="+mn-cs"/>
              </a:rPr>
              <a:t>Edith practices authentic leadership that is based on her personal values.</a:t>
            </a:r>
            <a:endParaRPr lang="en-US" sz="1200" kern="1200" dirty="0">
              <a:solidFill>
                <a:schemeClr val="tx1"/>
              </a:solidFill>
              <a:latin typeface="+mn-lt"/>
              <a:ea typeface="+mn-ea"/>
              <a:cs typeface="+mn-cs"/>
            </a:endParaRPr>
          </a:p>
          <a:p>
            <a:pPr lvl="0"/>
            <a:r>
              <a:rPr lang="en-GB" sz="1200" kern="1200" dirty="0">
                <a:solidFill>
                  <a:schemeClr val="tx1"/>
                </a:solidFill>
                <a:latin typeface="+mn-lt"/>
                <a:ea typeface="+mn-ea"/>
                <a:cs typeface="+mn-cs"/>
              </a:rPr>
              <a:t>She advocates for collaborative leadership where employees can share their ideas irrespective of their position.</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CC33263-9065-4129-AE1F-521582CAD764}" type="slidenum">
              <a:rPr lang="en-US" smtClean="0"/>
              <a:pPr/>
              <a:t>3</a:t>
            </a:fld>
            <a:endParaRPr lang="en-US" dirty="0"/>
          </a:p>
        </p:txBody>
      </p:sp>
    </p:spTree>
    <p:extLst>
      <p:ext uri="{BB962C8B-B14F-4D97-AF65-F5344CB8AC3E}">
        <p14:creationId xmlns:p14="http://schemas.microsoft.com/office/powerpoint/2010/main" val="39147726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Trait theories, a leader is born and not made. Trait theorists believe that a leader’s inborn personality characteristics and traits make them better leaders (Hughes, Ginnett, and Curphy, 2002). However, trait theorists failed to consider the ability or situational factors that contribute to the development of leadership skills.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Based on behavioral theories, leaders are made, not born as it focuses on skills and actions that can be taught to make great leaders. Behavioural theorists opposed trait theorist in the 1950s by focusing on leaders’ behavior and what they do and not their characters or trait (Huczynski and Buchanan, 2007). The theory can be task-oriented by emphasising results, structure, and organisational goals. It is also people-oriented as it emphasises employee morale, needs, and relationships. However, behavioral theorists believe that one ideal style of leadership can be effective in every situation, which ignores that different situations may need different behaviours.</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Contingency/situational theories hold that the best leaders are those who are flexible to fit in different situations. Based on these theories, there is no ideal leadership style for all the situations (Hughes, Ginnett, and Curphy, 2002). Leaders’ effectiveness depends on their ability to match their style to the prevailing situation, task of employees’ abilities. Contingency theories include path-goal theory, Hersey-Blanchard situational leadership, and Fiedler’s Contingency model.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CC33263-9065-4129-AE1F-521582CAD764}" type="slidenum">
              <a:rPr lang="en-US" smtClean="0"/>
              <a:pPr/>
              <a:t>4</a:t>
            </a:fld>
            <a:endParaRPr lang="en-US" dirty="0"/>
          </a:p>
        </p:txBody>
      </p:sp>
    </p:spTree>
    <p:extLst>
      <p:ext uri="{BB962C8B-B14F-4D97-AF65-F5344CB8AC3E}">
        <p14:creationId xmlns:p14="http://schemas.microsoft.com/office/powerpoint/2010/main" val="33939386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Autocratic leadership: A leader makes decisions without involving the subordinates. Followers depend on their leaders to perform any action. The leader has an absolute control over subordinates.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Theory X: Employees are naturally lazy and don’t like to work. They must be controlled, threatened, or forced to work. It encourages the use of monetary incentives to motivate employees to work.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Fayol’s principles: The principles of authority and discipline emphasises a formal administrative approach where leaders issue orders and employees must adhere to rules.</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Traditional Control-Oriented Leadership enables rapid decision-making, as decisions are imposed on employees from top-down. There is clear structure and direction leading to stable organisation.</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However, it destroys the spirit of innovation and creativity in the company, as subordinates contribute little in decision-making. There is low morale and high turnover, as employees feel they are not valued by their leaders.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CC33263-9065-4129-AE1F-521582CAD764}" type="slidenum">
              <a:rPr lang="en-US" smtClean="0"/>
              <a:pPr/>
              <a:t>5</a:t>
            </a:fld>
            <a:endParaRPr lang="en-US" dirty="0"/>
          </a:p>
        </p:txBody>
      </p:sp>
    </p:spTree>
    <p:extLst>
      <p:ext uri="{BB962C8B-B14F-4D97-AF65-F5344CB8AC3E}">
        <p14:creationId xmlns:p14="http://schemas.microsoft.com/office/powerpoint/2010/main" val="11002333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It is collaborative and empathetic leadership approaches that promote employee empowerment and high performance. </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Democratic leadership</a:t>
            </a:r>
            <a:r>
              <a:rPr lang="en-GB" sz="1200" kern="1200" dirty="0">
                <a:solidFill>
                  <a:schemeClr val="tx1"/>
                </a:solidFill>
                <a:latin typeface="+mn-lt"/>
                <a:ea typeface="+mn-ea"/>
                <a:cs typeface="+mn-cs"/>
              </a:rPr>
              <a:t>: involves employees in key decision-making process which develops their skills and confidence (Imran, Bano, and Rashid, 2025).</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Theory Y</a:t>
            </a:r>
            <a:r>
              <a:rPr lang="en-GB" sz="1200" kern="1200" dirty="0">
                <a:solidFill>
                  <a:schemeClr val="tx1"/>
                </a:solidFill>
                <a:latin typeface="+mn-lt"/>
                <a:ea typeface="+mn-ea"/>
                <a:cs typeface="+mn-cs"/>
              </a:rPr>
              <a:t>: employees are naturally motivated and always enjoy their work. It emphasises collaborative leadership to build trust.</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Theory Z:</a:t>
            </a:r>
            <a:r>
              <a:rPr lang="en-GB" sz="1200" kern="1200" dirty="0">
                <a:solidFill>
                  <a:schemeClr val="tx1"/>
                </a:solidFill>
                <a:latin typeface="+mn-lt"/>
                <a:ea typeface="+mn-ea"/>
                <a:cs typeface="+mn-cs"/>
              </a:rPr>
              <a:t> focuses on employee trust, employment security, and supportive work-life balance. </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Psychological safety</a:t>
            </a:r>
            <a:r>
              <a:rPr lang="en-GB" sz="1200" kern="1200" dirty="0">
                <a:solidFill>
                  <a:schemeClr val="tx1"/>
                </a:solidFill>
                <a:latin typeface="+mn-lt"/>
                <a:ea typeface="+mn-ea"/>
                <a:cs typeface="+mn-cs"/>
              </a:rPr>
              <a:t>: creates an environment where employees feel free to share their ideas without any fear.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Heard’s horizontal leadership approach advocates for collaborative leadership where employees can share their ideas irrespective of their position.</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CC33263-9065-4129-AE1F-521582CAD764}" type="slidenum">
              <a:rPr lang="en-US" smtClean="0"/>
              <a:pPr/>
              <a:t>6</a:t>
            </a:fld>
            <a:endParaRPr lang="en-US" dirty="0"/>
          </a:p>
        </p:txBody>
      </p:sp>
    </p:spTree>
    <p:extLst>
      <p:ext uri="{BB962C8B-B14F-4D97-AF65-F5344CB8AC3E}">
        <p14:creationId xmlns:p14="http://schemas.microsoft.com/office/powerpoint/2010/main" val="33745180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sz="1200" kern="1200" dirty="0">
                <a:solidFill>
                  <a:schemeClr val="tx1"/>
                </a:solidFill>
                <a:latin typeface="+mn-lt"/>
                <a:ea typeface="+mn-ea"/>
                <a:cs typeface="+mn-cs"/>
              </a:rPr>
              <a:t>EI can be a strong predictor of performance in leadership </a:t>
            </a:r>
            <a:endParaRPr lang="en-US" sz="1200" kern="1200" dirty="0">
              <a:solidFill>
                <a:schemeClr val="tx1"/>
              </a:solidFill>
              <a:latin typeface="+mn-lt"/>
              <a:ea typeface="+mn-ea"/>
              <a:cs typeface="+mn-cs"/>
            </a:endParaRPr>
          </a:p>
          <a:p>
            <a:pPr lvl="0"/>
            <a:r>
              <a:rPr lang="en-GB" sz="1200" kern="1200" dirty="0">
                <a:solidFill>
                  <a:schemeClr val="tx1"/>
                </a:solidFill>
                <a:latin typeface="+mn-lt"/>
                <a:ea typeface="+mn-ea"/>
                <a:cs typeface="+mn-cs"/>
              </a:rPr>
              <a:t>EI enables leaders to identify their emotions and those of others to manage high-pressure situations and promote innovation.</a:t>
            </a:r>
            <a:endParaRPr lang="en-US" sz="1200" kern="1200" dirty="0">
              <a:solidFill>
                <a:schemeClr val="tx1"/>
              </a:solidFill>
              <a:latin typeface="+mn-lt"/>
              <a:ea typeface="+mn-ea"/>
              <a:cs typeface="+mn-cs"/>
            </a:endParaRPr>
          </a:p>
          <a:p>
            <a:pPr lvl="0"/>
            <a:r>
              <a:rPr lang="en-GB" sz="1200" kern="1200" dirty="0">
                <a:solidFill>
                  <a:schemeClr val="tx1"/>
                </a:solidFill>
                <a:latin typeface="+mn-lt"/>
                <a:ea typeface="+mn-ea"/>
                <a:cs typeface="+mn-cs"/>
              </a:rPr>
              <a:t>Enables leaders to reason logically, leading to better decisions.</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EI enables leaders to promote a good working environment which increases employee productivity, engagement, and reduction.</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Through self-regulation and self-awareness, emotionally intelligent leaders can be more reliable and authentic to build trust with their employees.</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Such leaders understand what motivates their employees and can change their approach to improve morale and motivation (Goleman, 2004).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EI’s empathy enables leaders to build a supportive work environment where subordinates feel they are valued and safe to share their ideas.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Goleman’s model has five core competencies that are important to leaders. They include: self-awareness, self-regulation, motivation, empathy, and social skills (Goleman, 2004). </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Self-awareness</a:t>
            </a:r>
            <a:r>
              <a:rPr lang="en-GB" sz="1200" kern="1200" dirty="0">
                <a:solidFill>
                  <a:schemeClr val="tx1"/>
                </a:solidFill>
                <a:latin typeface="+mn-lt"/>
                <a:ea typeface="+mn-ea"/>
                <a:cs typeface="+mn-cs"/>
              </a:rPr>
              <a:t>:  the ability to identify and understand a person’s emotions and those of others, as well as the effect of their actions on others. </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Self-regulation</a:t>
            </a:r>
            <a:r>
              <a:rPr lang="en-GB" sz="1200" kern="1200" dirty="0">
                <a:solidFill>
                  <a:schemeClr val="tx1"/>
                </a:solidFill>
                <a:latin typeface="+mn-lt"/>
                <a:ea typeface="+mn-ea"/>
                <a:cs typeface="+mn-cs"/>
              </a:rPr>
              <a:t>: the ability to manage and regulate your emotions to ensure you express it appropriately. </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Motivation</a:t>
            </a:r>
            <a:r>
              <a:rPr lang="en-GB" sz="1200" kern="1200" dirty="0">
                <a:solidFill>
                  <a:schemeClr val="tx1"/>
                </a:solidFill>
                <a:latin typeface="+mn-lt"/>
                <a:ea typeface="+mn-ea"/>
                <a:cs typeface="+mn-cs"/>
              </a:rPr>
              <a:t>: the inner drive that makes people to have the passion for their work. </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Empathy</a:t>
            </a:r>
            <a:r>
              <a:rPr lang="en-GB" sz="1200" kern="1200" dirty="0">
                <a:solidFill>
                  <a:schemeClr val="tx1"/>
                </a:solidFill>
                <a:latin typeface="+mn-lt"/>
                <a:ea typeface="+mn-ea"/>
                <a:cs typeface="+mn-cs"/>
              </a:rPr>
              <a:t>:  the ability to understand other individuals’ feelings and emotional state and view things from their perspectives (Goleman, 2006).  </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Social skills</a:t>
            </a:r>
            <a:r>
              <a:rPr lang="en-GB" sz="1200" kern="1200" dirty="0">
                <a:solidFill>
                  <a:schemeClr val="tx1"/>
                </a:solidFill>
                <a:latin typeface="+mn-lt"/>
                <a:ea typeface="+mn-ea"/>
                <a:cs typeface="+mn-cs"/>
              </a:rPr>
              <a:t>: ability to build meaningful relationships with others and broaden your understanding of yourself and others.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CC33263-9065-4129-AE1F-521582CAD764}" type="slidenum">
              <a:rPr lang="en-US" smtClean="0"/>
              <a:pPr/>
              <a:t>7</a:t>
            </a:fld>
            <a:endParaRPr lang="en-US" dirty="0"/>
          </a:p>
        </p:txBody>
      </p:sp>
    </p:spTree>
    <p:extLst>
      <p:ext uri="{BB962C8B-B14F-4D97-AF65-F5344CB8AC3E}">
        <p14:creationId xmlns:p14="http://schemas.microsoft.com/office/powerpoint/2010/main" val="20122516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lvl="0"/>
            <a:r>
              <a:rPr lang="en-GB" sz="1200" b="1" kern="1200" dirty="0">
                <a:solidFill>
                  <a:schemeClr val="tx1"/>
                </a:solidFill>
                <a:latin typeface="+mn-lt"/>
                <a:ea typeface="+mn-ea"/>
                <a:cs typeface="+mn-cs"/>
              </a:rPr>
              <a:t>Conceptual inflation</a:t>
            </a:r>
            <a:r>
              <a:rPr lang="en-GB" sz="1200" kern="1200" dirty="0">
                <a:solidFill>
                  <a:schemeClr val="tx1"/>
                </a:solidFill>
                <a:latin typeface="+mn-lt"/>
                <a:ea typeface="+mn-ea"/>
                <a:cs typeface="+mn-cs"/>
              </a:rPr>
              <a:t>: EI has been expanded to include different behaviours, social skills, and personality trait that not actually intelligence (Jordan, Ashkanasy, and Ascough, 2008).</a:t>
            </a:r>
            <a:endParaRPr lang="en-US" sz="1200" kern="1200" dirty="0">
              <a:solidFill>
                <a:schemeClr val="tx1"/>
              </a:solidFill>
              <a:latin typeface="+mn-lt"/>
              <a:ea typeface="+mn-ea"/>
              <a:cs typeface="+mn-cs"/>
            </a:endParaRPr>
          </a:p>
          <a:p>
            <a:pPr lvl="0"/>
            <a:r>
              <a:rPr lang="en-GB" sz="1200" b="1" kern="1200" dirty="0">
                <a:solidFill>
                  <a:schemeClr val="tx1"/>
                </a:solidFill>
                <a:latin typeface="+mn-lt"/>
                <a:ea typeface="+mn-ea"/>
                <a:cs typeface="+mn-cs"/>
              </a:rPr>
              <a:t>Western Bias</a:t>
            </a:r>
            <a:r>
              <a:rPr lang="en-GB" sz="1200" kern="1200" dirty="0">
                <a:solidFill>
                  <a:schemeClr val="tx1"/>
                </a:solidFill>
                <a:latin typeface="+mn-lt"/>
                <a:ea typeface="+mn-ea"/>
                <a:cs typeface="+mn-cs"/>
              </a:rPr>
              <a:t>: the measurement, validation, and conceptualisation of emotional intelligence stems from the western cultures, which can be misleading when applied to other cultures.</a:t>
            </a:r>
            <a:endParaRPr lang="en-US" sz="1200" kern="1200" dirty="0">
              <a:solidFill>
                <a:schemeClr val="tx1"/>
              </a:solidFill>
              <a:latin typeface="+mn-lt"/>
              <a:ea typeface="+mn-ea"/>
              <a:cs typeface="+mn-cs"/>
            </a:endParaRPr>
          </a:p>
          <a:p>
            <a:pPr lvl="0"/>
            <a:r>
              <a:rPr lang="en-GB" sz="1200" b="1" kern="1200" dirty="0">
                <a:solidFill>
                  <a:schemeClr val="tx1"/>
                </a:solidFill>
                <a:latin typeface="+mn-lt"/>
                <a:ea typeface="+mn-ea"/>
                <a:cs typeface="+mn-cs"/>
              </a:rPr>
              <a:t>Over-Emphasis on Emotion</a:t>
            </a:r>
            <a:r>
              <a:rPr lang="en-GB" sz="1200" kern="1200" dirty="0">
                <a:solidFill>
                  <a:schemeClr val="tx1"/>
                </a:solidFill>
                <a:latin typeface="+mn-lt"/>
                <a:ea typeface="+mn-ea"/>
                <a:cs typeface="+mn-cs"/>
              </a:rPr>
              <a:t>: too much focus on EI can influence individuals to start misleading others (Jordan, Ashkanasy, and Ascough, 2008).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CC33263-9065-4129-AE1F-521582CAD764}" type="slidenum">
              <a:rPr lang="en-US" smtClean="0"/>
              <a:pPr/>
              <a:t>8</a:t>
            </a:fld>
            <a:endParaRPr lang="en-US" dirty="0"/>
          </a:p>
        </p:txBody>
      </p:sp>
    </p:spTree>
    <p:extLst>
      <p:ext uri="{BB962C8B-B14F-4D97-AF65-F5344CB8AC3E}">
        <p14:creationId xmlns:p14="http://schemas.microsoft.com/office/powerpoint/2010/main" val="9865845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kern="1200" dirty="0">
                <a:solidFill>
                  <a:schemeClr val="tx1"/>
                </a:solidFill>
                <a:latin typeface="+mn-lt"/>
                <a:ea typeface="+mn-ea"/>
                <a:cs typeface="+mn-cs"/>
              </a:rPr>
              <a:t>Global collaboration</a:t>
            </a:r>
            <a:r>
              <a:rPr lang="en-GB" sz="1200" kern="1200" dirty="0">
                <a:solidFill>
                  <a:schemeClr val="tx1"/>
                </a:solidFill>
                <a:latin typeface="+mn-lt"/>
                <a:ea typeface="+mn-ea"/>
                <a:cs typeface="+mn-cs"/>
              </a:rPr>
              <a:t>:  CQ enables people to navigate varied cultural contexts, which help to promote trust and minimise conflict in multicultural context. </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Leadership adaptability</a:t>
            </a:r>
            <a:r>
              <a:rPr lang="en-GB" sz="1200" kern="1200" dirty="0">
                <a:solidFill>
                  <a:schemeClr val="tx1"/>
                </a:solidFill>
                <a:latin typeface="+mn-lt"/>
                <a:ea typeface="+mn-ea"/>
                <a:cs typeface="+mn-cs"/>
              </a:rPr>
              <a:t>: CQ improves leaders’ ability to understand and respect different cultural contexts, which enables them to modify their style and behavior (Mammadov and Wald, 2025). </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Earley &amp; Ang’s model:</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Cognitive CQ:  refers to individuals’ knowledge of different cultures.</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Motivational CQ: individuals’ effort to engage in new cultural experiences.</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Behavioural CQ: individuals’ suitability in cross-cultural interactions.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Meta-cognitive CQ: Individuals’ awareness of cultural dynamics during interactions (Earley and Ang, 2007).</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CC33263-9065-4129-AE1F-521582CAD764}" type="slidenum">
              <a:rPr lang="en-US" smtClean="0"/>
              <a:pPr/>
              <a:t>9</a:t>
            </a:fld>
            <a:endParaRPr lang="en-US" dirty="0"/>
          </a:p>
        </p:txBody>
      </p:sp>
    </p:spTree>
    <p:extLst>
      <p:ext uri="{BB962C8B-B14F-4D97-AF65-F5344CB8AC3E}">
        <p14:creationId xmlns:p14="http://schemas.microsoft.com/office/powerpoint/2010/main" val="29204408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kern="1200" dirty="0">
                <a:solidFill>
                  <a:schemeClr val="tx1"/>
                </a:solidFill>
                <a:latin typeface="+mn-lt"/>
                <a:ea typeface="+mn-ea"/>
                <a:cs typeface="+mn-cs"/>
              </a:rPr>
              <a:t>Risk of Cultural Reductionism:</a:t>
            </a:r>
            <a:endParaRPr lang="en-US" sz="1200" kern="1200" dirty="0">
              <a:solidFill>
                <a:schemeClr val="tx1"/>
              </a:solidFill>
              <a:latin typeface="+mn-lt"/>
              <a:ea typeface="+mn-ea"/>
              <a:cs typeface="+mn-cs"/>
            </a:endParaRPr>
          </a:p>
          <a:p>
            <a:pPr lvl="0"/>
            <a:r>
              <a:rPr lang="en-GB" sz="1200" kern="1200" dirty="0">
                <a:solidFill>
                  <a:schemeClr val="tx1"/>
                </a:solidFill>
                <a:latin typeface="+mn-lt"/>
                <a:ea typeface="+mn-ea"/>
                <a:cs typeface="+mn-cs"/>
              </a:rPr>
              <a:t>Too much dependence on CQ makes people to adhere to overstated cultural stereotypes.</a:t>
            </a:r>
            <a:endParaRPr lang="en-US" sz="1200" kern="1200" dirty="0">
              <a:solidFill>
                <a:schemeClr val="tx1"/>
              </a:solidFill>
              <a:latin typeface="+mn-lt"/>
              <a:ea typeface="+mn-ea"/>
              <a:cs typeface="+mn-cs"/>
            </a:endParaRPr>
          </a:p>
          <a:p>
            <a:pPr lvl="0"/>
            <a:r>
              <a:rPr lang="en-GB" sz="1200" kern="1200" dirty="0">
                <a:solidFill>
                  <a:schemeClr val="tx1"/>
                </a:solidFill>
                <a:latin typeface="+mn-lt"/>
                <a:ea typeface="+mn-ea"/>
                <a:cs typeface="+mn-cs"/>
              </a:rPr>
              <a:t>Sometimes high CQ can contribute to identity conflict as people start sacrificing personal values for cultural fulfilment (Lorenz, Ramsey, and Franke, 2020). </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Situational Unpredictability</a:t>
            </a:r>
            <a:r>
              <a:rPr lang="en-GB" sz="1200"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pPr lvl="0"/>
            <a:r>
              <a:rPr lang="en-GB" sz="1200" kern="1200" dirty="0">
                <a:solidFill>
                  <a:schemeClr val="tx1"/>
                </a:solidFill>
                <a:latin typeface="+mn-lt"/>
                <a:ea typeface="+mn-ea"/>
                <a:cs typeface="+mn-cs"/>
              </a:rPr>
              <a:t>In crisis or high-stress conditions, people are likely to turn back to their thin worldviews which makes it difficult to adapt to different cultures (Lorenz, Ramsey, and Franke, 2020).</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CC33263-9065-4129-AE1F-521582CAD764}" type="slidenum">
              <a:rPr lang="en-US" smtClean="0"/>
              <a:pPr/>
              <a:t>10</a:t>
            </a:fld>
            <a:endParaRPr lang="en-US" dirty="0"/>
          </a:p>
        </p:txBody>
      </p:sp>
    </p:spTree>
    <p:extLst>
      <p:ext uri="{BB962C8B-B14F-4D97-AF65-F5344CB8AC3E}">
        <p14:creationId xmlns:p14="http://schemas.microsoft.com/office/powerpoint/2010/main" val="15561130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kern="1200" dirty="0">
                <a:solidFill>
                  <a:schemeClr val="tx1"/>
                </a:solidFill>
                <a:latin typeface="+mn-lt"/>
                <a:ea typeface="+mn-ea"/>
                <a:cs typeface="+mn-cs"/>
              </a:rPr>
              <a:t>Google Use of EI and CQ to Promote Psychological Safety </a:t>
            </a:r>
            <a:endParaRPr lang="en-US" sz="1200" kern="1200" dirty="0">
              <a:solidFill>
                <a:schemeClr val="tx1"/>
              </a:solidFill>
              <a:latin typeface="+mn-lt"/>
              <a:ea typeface="+mn-ea"/>
              <a:cs typeface="+mn-cs"/>
            </a:endParaRPr>
          </a:p>
          <a:p>
            <a:pPr lvl="0"/>
            <a:r>
              <a:rPr lang="en-GB" sz="1200" kern="1200" dirty="0">
                <a:solidFill>
                  <a:schemeClr val="tx1"/>
                </a:solidFill>
                <a:latin typeface="+mn-lt"/>
                <a:ea typeface="+mn-ea"/>
                <a:cs typeface="+mn-cs"/>
              </a:rPr>
              <a:t>Through Project Aristotle, Google is using EI to promote psychological safety. </a:t>
            </a:r>
            <a:endParaRPr lang="en-US" sz="1200" kern="1200" dirty="0">
              <a:solidFill>
                <a:schemeClr val="tx1"/>
              </a:solidFill>
              <a:latin typeface="+mn-lt"/>
              <a:ea typeface="+mn-ea"/>
              <a:cs typeface="+mn-cs"/>
            </a:endParaRPr>
          </a:p>
          <a:p>
            <a:pPr lvl="0"/>
            <a:r>
              <a:rPr lang="en-GB" sz="1200" kern="1200" dirty="0">
                <a:solidFill>
                  <a:schemeClr val="tx1"/>
                </a:solidFill>
                <a:latin typeface="+mn-lt"/>
                <a:ea typeface="+mn-ea"/>
                <a:cs typeface="+mn-cs"/>
              </a:rPr>
              <a:t>Leaders use EI through empathy, active listening, and inclusivity to ensure employees feel safe to take risks, share ideas, and admit failures. </a:t>
            </a:r>
            <a:endParaRPr lang="en-US" sz="1200" kern="1200" dirty="0">
              <a:solidFill>
                <a:schemeClr val="tx1"/>
              </a:solidFill>
              <a:latin typeface="+mn-lt"/>
              <a:ea typeface="+mn-ea"/>
              <a:cs typeface="+mn-cs"/>
            </a:endParaRPr>
          </a:p>
          <a:p>
            <a:pPr lvl="0"/>
            <a:r>
              <a:rPr lang="en-GB" sz="1200" kern="1200" dirty="0">
                <a:solidFill>
                  <a:schemeClr val="tx1"/>
                </a:solidFill>
                <a:latin typeface="+mn-lt"/>
                <a:ea typeface="+mn-ea"/>
                <a:cs typeface="+mn-cs"/>
              </a:rPr>
              <a:t>Manage and regulate emotions to prevent unpleasant reaction to employees.</a:t>
            </a:r>
            <a:endParaRPr lang="en-US" sz="1200" kern="1200" dirty="0">
              <a:solidFill>
                <a:schemeClr val="tx1"/>
              </a:solidFill>
              <a:latin typeface="+mn-lt"/>
              <a:ea typeface="+mn-ea"/>
              <a:cs typeface="+mn-cs"/>
            </a:endParaRPr>
          </a:p>
          <a:p>
            <a:pPr lvl="0"/>
            <a:r>
              <a:rPr lang="en-GB" sz="1200" kern="1200" dirty="0">
                <a:solidFill>
                  <a:schemeClr val="tx1"/>
                </a:solidFill>
                <a:latin typeface="+mn-lt"/>
                <a:ea typeface="+mn-ea"/>
                <a:cs typeface="+mn-cs"/>
              </a:rPr>
              <a:t>Encourage employees to challenge assumptions and share their ideas.</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CC33263-9065-4129-AE1F-521582CAD764}" type="slidenum">
              <a:rPr lang="en-US" smtClean="0"/>
              <a:pPr/>
              <a:t>12</a:t>
            </a:fld>
            <a:endParaRPr lang="en-US" dirty="0"/>
          </a:p>
        </p:txBody>
      </p:sp>
    </p:spTree>
    <p:extLst>
      <p:ext uri="{BB962C8B-B14F-4D97-AF65-F5344CB8AC3E}">
        <p14:creationId xmlns:p14="http://schemas.microsoft.com/office/powerpoint/2010/main" val="234092002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kern="1200" dirty="0">
                <a:solidFill>
                  <a:schemeClr val="tx1"/>
                </a:solidFill>
                <a:latin typeface="+mn-lt"/>
                <a:ea typeface="+mn-ea"/>
                <a:cs typeface="+mn-cs"/>
              </a:rPr>
              <a:t>Nadella’s Empathetic Leadership at Microsoft </a:t>
            </a:r>
            <a:endParaRPr lang="en-US" sz="1200" kern="1200" dirty="0">
              <a:solidFill>
                <a:schemeClr val="tx1"/>
              </a:solidFill>
              <a:latin typeface="+mn-lt"/>
              <a:ea typeface="+mn-ea"/>
              <a:cs typeface="+mn-cs"/>
            </a:endParaRPr>
          </a:p>
          <a:p>
            <a:pPr lvl="0"/>
            <a:r>
              <a:rPr lang="en-GB" sz="1200" kern="1200" dirty="0">
                <a:solidFill>
                  <a:schemeClr val="tx1"/>
                </a:solidFill>
                <a:latin typeface="+mn-lt"/>
                <a:ea typeface="+mn-ea"/>
                <a:cs typeface="+mn-cs"/>
              </a:rPr>
              <a:t>Nadella placed empathy at the center of business strategy.</a:t>
            </a:r>
            <a:endParaRPr lang="en-US" sz="1200" kern="1200" dirty="0">
              <a:solidFill>
                <a:schemeClr val="tx1"/>
              </a:solidFill>
              <a:latin typeface="+mn-lt"/>
              <a:ea typeface="+mn-ea"/>
              <a:cs typeface="+mn-cs"/>
            </a:endParaRPr>
          </a:p>
          <a:p>
            <a:pPr lvl="0"/>
            <a:r>
              <a:rPr lang="en-GB" sz="1200" kern="1200" dirty="0">
                <a:solidFill>
                  <a:schemeClr val="tx1"/>
                </a:solidFill>
                <a:latin typeface="+mn-lt"/>
                <a:ea typeface="+mn-ea"/>
                <a:cs typeface="+mn-cs"/>
              </a:rPr>
              <a:t>It transformed Microsoft culture from the culture of ‘know-it-all’ to ‘learn-it-all’ mindset.</a:t>
            </a:r>
            <a:endParaRPr lang="en-US" sz="1200" kern="1200" dirty="0">
              <a:solidFill>
                <a:schemeClr val="tx1"/>
              </a:solidFill>
              <a:latin typeface="+mn-lt"/>
              <a:ea typeface="+mn-ea"/>
              <a:cs typeface="+mn-cs"/>
            </a:endParaRPr>
          </a:p>
          <a:p>
            <a:pPr lvl="0"/>
            <a:r>
              <a:rPr lang="en-GB" sz="1200" kern="1200" dirty="0">
                <a:solidFill>
                  <a:schemeClr val="tx1"/>
                </a:solidFill>
                <a:latin typeface="+mn-lt"/>
                <a:ea typeface="+mn-ea"/>
                <a:cs typeface="+mn-cs"/>
              </a:rPr>
              <a:t>Nadella focused on collaboration, inclusion, and empathy to drive innovation in the company.</a:t>
            </a:r>
            <a:endParaRPr lang="en-US" sz="1200" kern="1200" dirty="0">
              <a:solidFill>
                <a:schemeClr val="tx1"/>
              </a:solidFill>
              <a:latin typeface="+mn-lt"/>
              <a:ea typeface="+mn-ea"/>
              <a:cs typeface="+mn-cs"/>
            </a:endParaRPr>
          </a:p>
          <a:p>
            <a:pPr lvl="0"/>
            <a:r>
              <a:rPr lang="en-GB" sz="1200" kern="1200" dirty="0">
                <a:solidFill>
                  <a:schemeClr val="tx1"/>
                </a:solidFill>
                <a:latin typeface="+mn-lt"/>
                <a:ea typeface="+mn-ea"/>
                <a:cs typeface="+mn-cs"/>
              </a:rPr>
              <a:t>It encouraged growth and celebrated learning from failure.</a:t>
            </a:r>
            <a:endParaRPr lang="en-US" sz="1200" kern="1200" dirty="0">
              <a:solidFill>
                <a:schemeClr val="tx1"/>
              </a:solidFill>
              <a:latin typeface="+mn-lt"/>
              <a:ea typeface="+mn-ea"/>
              <a:cs typeface="+mn-cs"/>
            </a:endParaRPr>
          </a:p>
          <a:p>
            <a:pPr lvl="0"/>
            <a:r>
              <a:rPr lang="en-GB" sz="1200" kern="1200" dirty="0">
                <a:solidFill>
                  <a:schemeClr val="tx1"/>
                </a:solidFill>
                <a:latin typeface="+mn-lt"/>
                <a:ea typeface="+mn-ea"/>
                <a:cs typeface="+mn-cs"/>
              </a:rPr>
              <a:t>It focused on understanding the needs of both employees and customers.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CC33263-9065-4129-AE1F-521582CAD764}" type="slidenum">
              <a:rPr lang="en-US" smtClean="0"/>
              <a:pPr/>
              <a:t>13</a:t>
            </a:fld>
            <a:endParaRPr lang="en-US" dirty="0"/>
          </a:p>
        </p:txBody>
      </p:sp>
    </p:spTree>
    <p:extLst>
      <p:ext uri="{BB962C8B-B14F-4D97-AF65-F5344CB8AC3E}">
        <p14:creationId xmlns:p14="http://schemas.microsoft.com/office/powerpoint/2010/main" val="189856438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1CC33263-9065-4129-AE1F-521582CAD764}" type="slidenum">
              <a:rPr lang="en-US" smtClean="0"/>
              <a:pPr/>
              <a:t>14</a:t>
            </a:fld>
            <a:endParaRPr lang="en-US" dirty="0"/>
          </a:p>
        </p:txBody>
      </p:sp>
    </p:spTree>
    <p:extLst>
      <p:ext uri="{BB962C8B-B14F-4D97-AF65-F5344CB8AC3E}">
        <p14:creationId xmlns:p14="http://schemas.microsoft.com/office/powerpoint/2010/main" val="270195622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latin typeface="+mn-lt"/>
                <a:ea typeface="+mn-ea"/>
                <a:cs typeface="+mn-cs"/>
              </a:rPr>
              <a:t>Airbnb’s inclusive governance focuses on its compulsory non-discrimination policy and Instant Book platform that allows people to book the listing without requiring hosts o approve the reservation requests. This platform helps to reduce discrimination in the booking process by promoting objective bookings.</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Airbnb’s compulsory community commitment against discrimination promotes respect for everyone, irrespective of their background (Airbnb, 2024).</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Open doors policy allows discriminated guest to seek alternative accommodation. </a:t>
            </a:r>
            <a:endParaRPr lang="en-US" sz="1200" kern="120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1CC33263-9065-4129-AE1F-521582CAD764}" type="slidenum">
              <a:rPr lang="en-US" smtClean="0"/>
              <a:pPr/>
              <a:t>15</a:t>
            </a:fld>
            <a:endParaRPr lang="en-US" dirty="0"/>
          </a:p>
        </p:txBody>
      </p:sp>
    </p:spTree>
    <p:extLst>
      <p:ext uri="{BB962C8B-B14F-4D97-AF65-F5344CB8AC3E}">
        <p14:creationId xmlns:p14="http://schemas.microsoft.com/office/powerpoint/2010/main" val="120772753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Why organisations must combine: </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EI</a:t>
            </a:r>
            <a:r>
              <a:rPr lang="en-GB" sz="1200" kern="1200" dirty="0">
                <a:solidFill>
                  <a:schemeClr val="tx1"/>
                </a:solidFill>
                <a:latin typeface="+mn-lt"/>
                <a:ea typeface="+mn-ea"/>
                <a:cs typeface="+mn-cs"/>
              </a:rPr>
              <a:t>: the ability to identify and manage one’s emotions and those of others </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CQ</a:t>
            </a:r>
            <a:r>
              <a:rPr lang="en-GB" sz="1200" kern="1200" dirty="0">
                <a:solidFill>
                  <a:schemeClr val="tx1"/>
                </a:solidFill>
                <a:latin typeface="+mn-lt"/>
                <a:ea typeface="+mn-ea"/>
                <a:cs typeface="+mn-cs"/>
              </a:rPr>
              <a:t>: The ability to communicate well with and relate to individuals from other cultures (Bratianu and Paiuc, 2025)</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Structural inclusion</a:t>
            </a:r>
            <a:r>
              <a:rPr lang="en-GB" sz="1200" kern="1200" dirty="0">
                <a:solidFill>
                  <a:schemeClr val="tx1"/>
                </a:solidFill>
                <a:latin typeface="+mn-lt"/>
                <a:ea typeface="+mn-ea"/>
                <a:cs typeface="+mn-cs"/>
              </a:rPr>
              <a:t>: Intentional design of cultural practices, policies, and processes to reduce bias and guarantee fairness in the company.  </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Combining EI, CQ, and structural inclusion</a:t>
            </a:r>
            <a:r>
              <a:rPr lang="en-GB" sz="1200" kern="1200" dirty="0">
                <a:solidFill>
                  <a:schemeClr val="tx1"/>
                </a:solidFill>
                <a:latin typeface="+mn-lt"/>
                <a:ea typeface="+mn-ea"/>
                <a:cs typeface="+mn-cs"/>
              </a:rPr>
              <a:t>, creates an environment where everyone is valued, feels safe, and has equal access to opportunities (Bratianu and Paiuc, 2025).</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CC33263-9065-4129-AE1F-521582CAD764}" type="slidenum">
              <a:rPr lang="en-US" smtClean="0"/>
              <a:pPr/>
              <a:t>16</a:t>
            </a:fld>
            <a:endParaRPr lang="en-US" dirty="0"/>
          </a:p>
        </p:txBody>
      </p:sp>
    </p:spTree>
    <p:extLst>
      <p:ext uri="{BB962C8B-B14F-4D97-AF65-F5344CB8AC3E}">
        <p14:creationId xmlns:p14="http://schemas.microsoft.com/office/powerpoint/2010/main" val="315356349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EI and CQ are foundational that close the gaps between technical skills and high performance in multicultural context. Edith Heard advocated for collaborative leadership approach that emphasises inclusivity, trust, and empathy. This approach allows employees to feel safe to share their ideas irrespective of their cultural backgrounds. Therefore, in multicultural contexts, AI &amp; CQ can be conditional assets when leaders navigate emotional and cultural complexities.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Balanced judgement: EI and CQ enable leaders to make objective decisions, as they have emotional and cultural awareness of their followers.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CC33263-9065-4129-AE1F-521582CAD764}" type="slidenum">
              <a:rPr lang="en-US" smtClean="0"/>
              <a:pPr/>
              <a:t>17</a:t>
            </a:fld>
            <a:endParaRPr lang="en-US" dirty="0"/>
          </a:p>
        </p:txBody>
      </p:sp>
    </p:spTree>
    <p:extLst>
      <p:ext uri="{BB962C8B-B14F-4D97-AF65-F5344CB8AC3E}">
        <p14:creationId xmlns:p14="http://schemas.microsoft.com/office/powerpoint/2010/main" val="26369739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useBgFill="1">
        <p:nvSpPr>
          <p:cNvPr id="13" name="Rounded Rectangle 12"/>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dirty="0"/>
          </a:p>
        </p:txBody>
      </p:sp>
      <p:sp>
        <p:nvSpPr>
          <p:cNvPr id="9" name="Subtitle 8"/>
          <p:cNvSpPr>
            <a:spLocks noGrp="1"/>
          </p:cNvSpPr>
          <p:nvPr>
            <p:ph type="subTitle" idx="1"/>
          </p:nvPr>
        </p:nvSpPr>
        <p:spPr>
          <a:xfrm>
            <a:off x="1295400" y="3200400"/>
            <a:ext cx="64008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p:txBody>
          <a:bodyPr/>
          <a:lstStyle/>
          <a:p>
            <a:fld id="{5DCB0E2B-C9CD-4097-AE65-A4E8A6FEE8F2}" type="datetimeFigureOut">
              <a:rPr lang="en-US" smtClean="0"/>
              <a:pPr/>
              <a:t>2/27/2026</a:t>
            </a:fld>
            <a:endParaRPr lang="en-US" dirty="0"/>
          </a:p>
        </p:txBody>
      </p:sp>
      <p:sp>
        <p:nvSpPr>
          <p:cNvPr id="17" name="Footer Placeholder 16"/>
          <p:cNvSpPr>
            <a:spLocks noGrp="1"/>
          </p:cNvSpPr>
          <p:nvPr>
            <p:ph type="ftr" sz="quarter" idx="11"/>
          </p:nvPr>
        </p:nvSpPr>
        <p:spPr/>
        <p:txBody>
          <a:bodyPr/>
          <a:lstStyle/>
          <a:p>
            <a:endParaRPr lang="en-US" dirty="0"/>
          </a:p>
        </p:txBody>
      </p:sp>
      <p:sp>
        <p:nvSpPr>
          <p:cNvPr id="29" name="Slide Number Placeholder 28"/>
          <p:cNvSpPr>
            <a:spLocks noGrp="1"/>
          </p:cNvSpPr>
          <p:nvPr>
            <p:ph type="sldNum" sz="quarter" idx="12"/>
          </p:nvPr>
        </p:nvSpPr>
        <p:spPr/>
        <p:txBody>
          <a:bodyPr lIns="0" tIns="0" rIns="0" bIns="0">
            <a:noAutofit/>
          </a:bodyPr>
          <a:lstStyle>
            <a:lvl1pPr>
              <a:defRPr sz="1400">
                <a:solidFill>
                  <a:srgbClr val="FFFFFF"/>
                </a:solidFill>
              </a:defRPr>
            </a:lvl1pPr>
          </a:lstStyle>
          <a:p>
            <a:fld id="{A957B965-7010-40E6-9A0C-09949F650BE5}" type="slidenum">
              <a:rPr lang="en-US" smtClean="0"/>
              <a:pPr/>
              <a:t>‹#›</a:t>
            </a:fld>
            <a:endParaRPr lang="en-US" dirty="0"/>
          </a:p>
        </p:txBody>
      </p:sp>
      <p:sp>
        <p:nvSpPr>
          <p:cNvPr id="7" name="Rectangle 6"/>
          <p:cNvSpPr/>
          <p:nvPr/>
        </p:nvSpPr>
        <p:spPr>
          <a:xfrm>
            <a:off x="62931" y="1449303"/>
            <a:ext cx="9021537" cy="1527349"/>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0" name="Rectangle 9"/>
          <p:cNvSpPr/>
          <p:nvPr/>
        </p:nvSpPr>
        <p:spPr>
          <a:xfrm>
            <a:off x="62931" y="1396720"/>
            <a:ext cx="9021537" cy="12058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1" name="Rectangle 10"/>
          <p:cNvSpPr/>
          <p:nvPr/>
        </p:nvSpPr>
        <p:spPr>
          <a:xfrm>
            <a:off x="62931" y="2976649"/>
            <a:ext cx="9021537" cy="110532"/>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8" name="Title 7"/>
          <p:cNvSpPr>
            <a:spLocks noGrp="1"/>
          </p:cNvSpPr>
          <p:nvPr>
            <p:ph type="ctrTitle"/>
          </p:nvPr>
        </p:nvSpPr>
        <p:spPr>
          <a:xfrm>
            <a:off x="457200" y="1505930"/>
            <a:ext cx="8229600" cy="1470025"/>
          </a:xfrm>
        </p:spPr>
        <p:txBody>
          <a:bodyPr anchor="ctr"/>
          <a:lstStyle>
            <a:lvl1pPr algn="ctr">
              <a:defRPr lang="en-US" dirty="0">
                <a:solidFill>
                  <a:srgbClr val="FFFFFF"/>
                </a:solidFill>
              </a:defRPr>
            </a:lvl1pPr>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4" name="Date Placeholder 3"/>
          <p:cNvSpPr>
            <a:spLocks noGrp="1"/>
          </p:cNvSpPr>
          <p:nvPr>
            <p:ph type="dt" sz="half" idx="10"/>
          </p:nvPr>
        </p:nvSpPr>
        <p:spPr/>
        <p:txBody>
          <a:bodyPr/>
          <a:lstStyle/>
          <a:p>
            <a:fld id="{5DCB0E2B-C9CD-4097-AE65-A4E8A6FEE8F2}" type="datetimeFigureOut">
              <a:rPr lang="en-US" smtClean="0"/>
              <a:pPr/>
              <a:t>2/27/2026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957B965-7010-40E6-9A0C-09949F650BE5}" type="slidenum">
              <a:rPr lang="en-US" smtClean="0"/>
              <a:pPr/>
              <a:t>‹#›</a:t>
            </a:fld>
            <a:endParaRPr lang="en-US" dirty="0"/>
          </a:p>
        </p:txBody>
      </p:sp>
      <p:sp>
        <p:nvSpPr>
          <p:cNvPr id="8" name="Content Placeholder 7"/>
          <p:cNvSpPr>
            <a:spLocks noGrp="1"/>
          </p:cNvSpPr>
          <p:nvPr>
            <p:ph sz="quarter" idx="1"/>
          </p:nvPr>
        </p:nvSpPr>
        <p:spPr>
          <a:xfrm>
            <a:off x="914400" y="1447800"/>
            <a:ext cx="777240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1" name="Rectangle 10"/>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useBgFill="1">
        <p:nvSpPr>
          <p:cNvPr id="10" name="Rounded Rectangle 9"/>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a:off x="722313" y="952500"/>
            <a:ext cx="7772400" cy="1362075"/>
          </a:xfrm>
        </p:spPr>
        <p:txBody>
          <a:bodyPr anchor="b" anchorCtr="0"/>
          <a:lstStyle>
            <a:lvl1pPr algn="l">
              <a:buNone/>
              <a:defRPr sz="4000" b="0" cap="none"/>
            </a:lvl1pPr>
          </a:lstStyle>
          <a:p>
            <a:r>
              <a:rPr kumimoji="0" lang="en-US"/>
              <a:t>Click to edit Master title style</a:t>
            </a:r>
          </a:p>
        </p:txBody>
      </p:sp>
      <p:sp>
        <p:nvSpPr>
          <p:cNvPr id="3" name="Text Placeholder 2"/>
          <p:cNvSpPr>
            <a:spLocks noGrp="1"/>
          </p:cNvSpPr>
          <p:nvPr>
            <p:ph type="body" idx="1"/>
          </p:nvPr>
        </p:nvSpPr>
        <p:spPr>
          <a:xfrm>
            <a:off x="722313" y="2547938"/>
            <a:ext cx="7772400" cy="1338262"/>
          </a:xfrm>
        </p:spPr>
        <p:txBody>
          <a:bodyPr anchor="t" anchorCtr="0"/>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5DCB0E2B-C9CD-4097-AE65-A4E8A6FEE8F2}" type="datetimeFigureOut">
              <a:rPr lang="en-US" smtClean="0"/>
              <a:pPr/>
              <a:t>2/27/2026</a:t>
            </a:fld>
            <a:endParaRPr lang="en-US" dirty="0"/>
          </a:p>
        </p:txBody>
      </p:sp>
      <p:sp>
        <p:nvSpPr>
          <p:cNvPr id="5" name="Footer Placeholder 4"/>
          <p:cNvSpPr>
            <a:spLocks noGrp="1"/>
          </p:cNvSpPr>
          <p:nvPr>
            <p:ph type="ftr" sz="quarter" idx="11"/>
          </p:nvPr>
        </p:nvSpPr>
        <p:spPr>
          <a:xfrm>
            <a:off x="800100" y="6172200"/>
            <a:ext cx="4000500" cy="457200"/>
          </a:xfrm>
        </p:spPr>
        <p:txBody>
          <a:bodyPr/>
          <a:lstStyle/>
          <a:p>
            <a:endParaRPr lang="en-US" dirty="0"/>
          </a:p>
        </p:txBody>
      </p:sp>
      <p:sp>
        <p:nvSpPr>
          <p:cNvPr id="7" name="Rectangle 6"/>
          <p:cNvSpPr/>
          <p:nvPr/>
        </p:nvSpPr>
        <p:spPr>
          <a:xfrm flipV="1">
            <a:off x="69412" y="2376830"/>
            <a:ext cx="9013515"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8" name="Rectangle 7"/>
          <p:cNvSpPr/>
          <p:nvPr/>
        </p:nvSpPr>
        <p:spPr>
          <a:xfrm>
            <a:off x="69146" y="2341475"/>
            <a:ext cx="9013781"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9" name="Rectangle 8"/>
          <p:cNvSpPr/>
          <p:nvPr/>
        </p:nvSpPr>
        <p:spPr>
          <a:xfrm>
            <a:off x="68306" y="2468880"/>
            <a:ext cx="9014621" cy="45720"/>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6" name="Slide Number Placeholder 5"/>
          <p:cNvSpPr>
            <a:spLocks noGrp="1"/>
          </p:cNvSpPr>
          <p:nvPr>
            <p:ph type="sldNum" sz="quarter" idx="12"/>
          </p:nvPr>
        </p:nvSpPr>
        <p:spPr>
          <a:xfrm>
            <a:off x="146304" y="6208776"/>
            <a:ext cx="457200" cy="457200"/>
          </a:xfrm>
        </p:spPr>
        <p:txBody>
          <a:bodyPr/>
          <a:lstStyle/>
          <a:p>
            <a:fld id="{A957B965-7010-40E6-9A0C-09949F650BE5}" type="slidenum">
              <a:rPr lang="en-US" smtClean="0"/>
              <a:pPr/>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5" name="Date Placeholder 4"/>
          <p:cNvSpPr>
            <a:spLocks noGrp="1"/>
          </p:cNvSpPr>
          <p:nvPr>
            <p:ph type="dt" sz="half" idx="10"/>
          </p:nvPr>
        </p:nvSpPr>
        <p:spPr/>
        <p:txBody>
          <a:bodyPr/>
          <a:lstStyle/>
          <a:p>
            <a:fld id="{5DCB0E2B-C9CD-4097-AE65-A4E8A6FEE8F2}" type="datetimeFigureOut">
              <a:rPr lang="en-US" smtClean="0"/>
              <a:pPr/>
              <a:t>2/27/2026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957B965-7010-40E6-9A0C-09949F650BE5}" type="slidenum">
              <a:rPr lang="en-US" smtClean="0"/>
              <a:pPr/>
              <a:t>‹#›</a:t>
            </a:fld>
            <a:endParaRPr lang="en-US" dirty="0"/>
          </a:p>
        </p:txBody>
      </p:sp>
      <p:sp>
        <p:nvSpPr>
          <p:cNvPr id="9" name="Content Placeholder 8"/>
          <p:cNvSpPr>
            <a:spLocks noGrp="1"/>
          </p:cNvSpPr>
          <p:nvPr>
            <p:ph sz="quarter" idx="1"/>
          </p:nvPr>
        </p:nvSpPr>
        <p:spPr>
          <a:xfrm>
            <a:off x="914400" y="1447800"/>
            <a:ext cx="374904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933950" y="1447800"/>
            <a:ext cx="374904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4400" y="273050"/>
            <a:ext cx="7772400" cy="1143000"/>
          </a:xfrm>
        </p:spPr>
        <p:txBody>
          <a:bodyPr anchor="b" anchorCtr="0"/>
          <a:lstStyle>
            <a:lvl1pPr>
              <a:defRPr/>
            </a:lvl1pPr>
          </a:lstStyle>
          <a:p>
            <a:r>
              <a:rPr kumimoji="0" lang="en-US"/>
              <a:t>Click to edit Master title style</a:t>
            </a:r>
          </a:p>
        </p:txBody>
      </p:sp>
      <p:sp>
        <p:nvSpPr>
          <p:cNvPr id="3" name="Text Placeholder 2"/>
          <p:cNvSpPr>
            <a:spLocks noGrp="1"/>
          </p:cNvSpPr>
          <p:nvPr>
            <p:ph type="body" idx="1"/>
          </p:nvPr>
        </p:nvSpPr>
        <p:spPr>
          <a:xfrm>
            <a:off x="9144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9530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7" name="Date Placeholder 6"/>
          <p:cNvSpPr>
            <a:spLocks noGrp="1"/>
          </p:cNvSpPr>
          <p:nvPr>
            <p:ph type="dt" sz="half" idx="10"/>
          </p:nvPr>
        </p:nvSpPr>
        <p:spPr/>
        <p:txBody>
          <a:bodyPr/>
          <a:lstStyle/>
          <a:p>
            <a:fld id="{5DCB0E2B-C9CD-4097-AE65-A4E8A6FEE8F2}" type="datetimeFigureOut">
              <a:rPr lang="en-US" smtClean="0"/>
              <a:pPr/>
              <a:t>2/27/2026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A957B965-7010-40E6-9A0C-09949F650BE5}" type="slidenum">
              <a:rPr lang="en-US" smtClean="0"/>
              <a:pPr/>
              <a:t>‹#›</a:t>
            </a:fld>
            <a:endParaRPr lang="en-US" dirty="0"/>
          </a:p>
        </p:txBody>
      </p:sp>
      <p:sp>
        <p:nvSpPr>
          <p:cNvPr id="11" name="Content Placeholder 10"/>
          <p:cNvSpPr>
            <a:spLocks noGrp="1"/>
          </p:cNvSpPr>
          <p:nvPr>
            <p:ph sz="half" idx="2"/>
          </p:nvPr>
        </p:nvSpPr>
        <p:spPr>
          <a:xfrm>
            <a:off x="914400" y="2247900"/>
            <a:ext cx="3733800" cy="38862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half" idx="4"/>
          </p:nvPr>
        </p:nvSpPr>
        <p:spPr>
          <a:xfrm>
            <a:off x="4953000" y="2247900"/>
            <a:ext cx="3733800" cy="38862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5DCB0E2B-C9CD-4097-AE65-A4E8A6FEE8F2}" type="datetimeFigureOut">
              <a:rPr lang="en-US" smtClean="0"/>
              <a:pPr/>
              <a:t>2/27/2026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A957B965-7010-40E6-9A0C-09949F650BE5}"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DCB0E2B-C9CD-4097-AE65-A4E8A6FEE8F2}" type="datetimeFigureOut">
              <a:rPr lang="en-US" smtClean="0"/>
              <a:pPr/>
              <a:t>2/27/2026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A957B965-7010-40E6-9A0C-09949F650BE5}"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useBgFill="1">
        <p:nvSpPr>
          <p:cNvPr id="9" name="Rounded Rectangle 8"/>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a:off x="914400" y="273050"/>
            <a:ext cx="7772400" cy="1143000"/>
          </a:xfrm>
        </p:spPr>
        <p:txBody>
          <a:bodyPr anchor="b" anchorCtr="0"/>
          <a:lstStyle>
            <a:lvl1pPr algn="l">
              <a:buNone/>
              <a:defRPr sz="4000" b="0"/>
            </a:lvl1pPr>
          </a:lstStyle>
          <a:p>
            <a:r>
              <a:rPr kumimoji="0" lang="en-US"/>
              <a:t>Click to edit Master title style</a:t>
            </a:r>
          </a:p>
        </p:txBody>
      </p:sp>
      <p:sp>
        <p:nvSpPr>
          <p:cNvPr id="3" name="Text Placeholder 2"/>
          <p:cNvSpPr>
            <a:spLocks noGrp="1"/>
          </p:cNvSpPr>
          <p:nvPr>
            <p:ph type="body" idx="2"/>
          </p:nvPr>
        </p:nvSpPr>
        <p:spPr>
          <a:xfrm>
            <a:off x="914400" y="1600200"/>
            <a:ext cx="1905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5DCB0E2B-C9CD-4097-AE65-A4E8A6FEE8F2}" type="datetimeFigureOut">
              <a:rPr lang="en-US" smtClean="0"/>
              <a:pPr/>
              <a:t>2/27/2026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957B965-7010-40E6-9A0C-09949F650BE5}" type="slidenum">
              <a:rPr lang="en-US" smtClean="0"/>
              <a:pPr/>
              <a:t>‹#›</a:t>
            </a:fld>
            <a:endParaRPr lang="en-US" dirty="0"/>
          </a:p>
        </p:txBody>
      </p:sp>
      <p:sp>
        <p:nvSpPr>
          <p:cNvPr id="11" name="Content Placeholder 10"/>
          <p:cNvSpPr>
            <a:spLocks noGrp="1"/>
          </p:cNvSpPr>
          <p:nvPr>
            <p:ph sz="quarter" idx="1"/>
          </p:nvPr>
        </p:nvSpPr>
        <p:spPr>
          <a:xfrm>
            <a:off x="2971800" y="1600200"/>
            <a:ext cx="5715000" cy="44958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4900550"/>
            <a:ext cx="7315200" cy="522288"/>
          </a:xfrm>
        </p:spPr>
        <p:txBody>
          <a:bodyPr anchor="ctr">
            <a:noAutofit/>
          </a:bodyPr>
          <a:lstStyle>
            <a:lvl1pPr algn="l">
              <a:buNone/>
              <a:defRPr sz="2800" b="0"/>
            </a:lvl1pPr>
          </a:lstStyle>
          <a:p>
            <a:r>
              <a:rPr kumimoji="0" lang="en-US"/>
              <a:t>Click to edit Master title style</a:t>
            </a:r>
          </a:p>
        </p:txBody>
      </p:sp>
      <p:sp>
        <p:nvSpPr>
          <p:cNvPr id="4" name="Text Placeholder 3"/>
          <p:cNvSpPr>
            <a:spLocks noGrp="1"/>
          </p:cNvSpPr>
          <p:nvPr>
            <p:ph type="body" sz="half" idx="2"/>
          </p:nvPr>
        </p:nvSpPr>
        <p:spPr>
          <a:xfrm>
            <a:off x="914400" y="5445825"/>
            <a:ext cx="7315200" cy="685800"/>
          </a:xfrm>
        </p:spPr>
        <p:txBody>
          <a:bodyPr/>
          <a:lstStyle>
            <a:lvl1pPr marL="0" indent="0">
              <a:buFontTx/>
              <a:buNone/>
              <a:defRPr sz="16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5DCB0E2B-C9CD-4097-AE65-A4E8A6FEE8F2}" type="datetimeFigureOut">
              <a:rPr lang="en-US" smtClean="0"/>
              <a:pPr/>
              <a:t>2/27/2026</a:t>
            </a:fld>
            <a:endParaRPr lang="en-US" dirty="0"/>
          </a:p>
        </p:txBody>
      </p:sp>
      <p:sp>
        <p:nvSpPr>
          <p:cNvPr id="6" name="Footer Placeholder 5"/>
          <p:cNvSpPr>
            <a:spLocks noGrp="1"/>
          </p:cNvSpPr>
          <p:nvPr>
            <p:ph type="ftr" sz="quarter" idx="11"/>
          </p:nvPr>
        </p:nvSpPr>
        <p:spPr>
          <a:xfrm>
            <a:off x="914400" y="6172200"/>
            <a:ext cx="3886200" cy="457200"/>
          </a:xfrm>
        </p:spPr>
        <p:txBody>
          <a:bodyPr/>
          <a:lstStyle/>
          <a:p>
            <a:endParaRPr lang="en-US" dirty="0"/>
          </a:p>
        </p:txBody>
      </p:sp>
      <p:sp>
        <p:nvSpPr>
          <p:cNvPr id="7" name="Slide Number Placeholder 6"/>
          <p:cNvSpPr>
            <a:spLocks noGrp="1"/>
          </p:cNvSpPr>
          <p:nvPr>
            <p:ph type="sldNum" sz="quarter" idx="12"/>
          </p:nvPr>
        </p:nvSpPr>
        <p:spPr>
          <a:xfrm>
            <a:off x="146304" y="6208776"/>
            <a:ext cx="457200" cy="457200"/>
          </a:xfrm>
        </p:spPr>
        <p:txBody>
          <a:bodyPr/>
          <a:lstStyle/>
          <a:p>
            <a:fld id="{A957B965-7010-40E6-9A0C-09949F650BE5}" type="slidenum">
              <a:rPr lang="en-US" smtClean="0"/>
              <a:pPr/>
              <a:t>‹#›</a:t>
            </a:fld>
            <a:endParaRPr lang="en-US" dirty="0"/>
          </a:p>
        </p:txBody>
      </p:sp>
      <p:sp>
        <p:nvSpPr>
          <p:cNvPr id="11" name="Rectangle 10"/>
          <p:cNvSpPr/>
          <p:nvPr/>
        </p:nvSpPr>
        <p:spPr>
          <a:xfrm flipV="1">
            <a:off x="68307" y="4683555"/>
            <a:ext cx="9006840"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2" name="Rectangle 11"/>
          <p:cNvSpPr/>
          <p:nvPr/>
        </p:nvSpPr>
        <p:spPr>
          <a:xfrm>
            <a:off x="68508" y="4650474"/>
            <a:ext cx="9006639"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3" name="Rectangle 12"/>
          <p:cNvSpPr/>
          <p:nvPr/>
        </p:nvSpPr>
        <p:spPr>
          <a:xfrm>
            <a:off x="68510" y="4773224"/>
            <a:ext cx="9006637" cy="4880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 name="Picture Placeholder 2"/>
          <p:cNvSpPr>
            <a:spLocks noGrp="1"/>
          </p:cNvSpPr>
          <p:nvPr>
            <p:ph type="pic" idx="1"/>
          </p:nvPr>
        </p:nvSpPr>
        <p:spPr>
          <a:xfrm>
            <a:off x="68308" y="66675"/>
            <a:ext cx="9001873" cy="4581525"/>
          </a:xfrm>
          <a:prstGeom prst="round2SameRect">
            <a:avLst>
              <a:gd name="adj1" fmla="val 7101"/>
              <a:gd name="adj2" fmla="val 0"/>
            </a:avLst>
          </a:prstGeom>
          <a:solidFill>
            <a:schemeClr val="bg2"/>
          </a:solidFill>
          <a:ln w="6350">
            <a:solidFill>
              <a:schemeClr val="tx1"/>
            </a:solidFill>
          </a:ln>
        </p:spPr>
        <p:txBody>
          <a:bodyPr/>
          <a:lstStyle>
            <a:lvl1pPr marL="0" indent="0">
              <a:buNone/>
              <a:defRPr sz="3200"/>
            </a:lvl1pPr>
          </a:lstStyle>
          <a:p>
            <a:r>
              <a:rPr kumimoji="0" lang="en-US" dirty="0"/>
              <a:t>Click icon to add picture</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DCB0E2B-C9CD-4097-AE65-A4E8A6FEE8F2}" type="datetimeFigureOut">
              <a:rPr lang="en-US" smtClean="0"/>
              <a:pPr/>
              <a:t>2/27/2026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957B965-7010-40E6-9A0C-09949F650BE5}"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1"/>
            <a:ext cx="201168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914400" y="274640"/>
            <a:ext cx="55626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DCB0E2B-C9CD-4097-AE65-A4E8A6FEE8F2}" type="datetimeFigureOut">
              <a:rPr lang="en-US" smtClean="0"/>
              <a:pPr/>
              <a:t>2/27/2026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957B965-7010-40E6-9A0C-09949F650BE5}" type="slidenum">
              <a:rPr lang="en-US" smtClean="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9" name="Rectangle 8"/>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useBgFill="1">
        <p:nvSpPr>
          <p:cNvPr id="8" name="Rounded Rectangle 7"/>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Title Placeholder 21"/>
          <p:cNvSpPr>
            <a:spLocks noGrp="1"/>
          </p:cNvSpPr>
          <p:nvPr>
            <p:ph type="title"/>
          </p:nvPr>
        </p:nvSpPr>
        <p:spPr>
          <a:xfrm>
            <a:off x="914400" y="274638"/>
            <a:ext cx="7772400" cy="1143000"/>
          </a:xfrm>
          <a:prstGeom prst="rect">
            <a:avLst/>
          </a:prstGeom>
        </p:spPr>
        <p:txBody>
          <a:bodyPr bIns="91440" anchor="b" anchorCtr="0">
            <a:normAutofit/>
          </a:bodyPr>
          <a:lstStyle/>
          <a:p>
            <a:r>
              <a:rPr kumimoji="0" lang="en-US"/>
              <a:t>Click to edit Master title style</a:t>
            </a:r>
          </a:p>
        </p:txBody>
      </p:sp>
      <p:sp>
        <p:nvSpPr>
          <p:cNvPr id="13" name="Text Placeholder 12"/>
          <p:cNvSpPr>
            <a:spLocks noGrp="1"/>
          </p:cNvSpPr>
          <p:nvPr>
            <p:ph type="body" idx="1"/>
          </p:nvPr>
        </p:nvSpPr>
        <p:spPr>
          <a:xfrm>
            <a:off x="914400" y="1447800"/>
            <a:ext cx="7772400" cy="4572000"/>
          </a:xfrm>
          <a:prstGeom prst="rect">
            <a:avLst/>
          </a:prstGeom>
        </p:spPr>
        <p:txBody>
          <a:bodyPr>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172200" y="6191250"/>
            <a:ext cx="2476500" cy="476250"/>
          </a:xfrm>
          <a:prstGeom prst="rect">
            <a:avLst/>
          </a:prstGeom>
        </p:spPr>
        <p:txBody>
          <a:bodyPr anchor="ctr" anchorCtr="0"/>
          <a:lstStyle>
            <a:lvl1pPr algn="r" eaLnBrk="1" latinLnBrk="0" hangingPunct="1">
              <a:defRPr kumimoji="0" sz="1400">
                <a:solidFill>
                  <a:schemeClr val="tx2"/>
                </a:solidFill>
              </a:defRPr>
            </a:lvl1pPr>
          </a:lstStyle>
          <a:p>
            <a:fld id="{5DCB0E2B-C9CD-4097-AE65-A4E8A6FEE8F2}" type="datetimeFigureOut">
              <a:rPr lang="en-US" smtClean="0"/>
              <a:pPr/>
              <a:t>2/27/2026</a:t>
            </a:fld>
            <a:endParaRPr lang="en-US" dirty="0"/>
          </a:p>
        </p:txBody>
      </p:sp>
      <p:sp>
        <p:nvSpPr>
          <p:cNvPr id="3" name="Footer Placeholder 2"/>
          <p:cNvSpPr>
            <a:spLocks noGrp="1"/>
          </p:cNvSpPr>
          <p:nvPr>
            <p:ph type="ftr" sz="quarter" idx="3"/>
          </p:nvPr>
        </p:nvSpPr>
        <p:spPr>
          <a:xfrm>
            <a:off x="914400" y="6172200"/>
            <a:ext cx="3962400" cy="457200"/>
          </a:xfrm>
          <a:prstGeom prst="rect">
            <a:avLst/>
          </a:prstGeom>
        </p:spPr>
        <p:txBody>
          <a:bodyPr anchor="ctr" anchorCtr="0"/>
          <a:lstStyle>
            <a:lvl1pPr eaLnBrk="1" latinLnBrk="0" hangingPunct="1">
              <a:defRPr kumimoji="0" sz="1400">
                <a:solidFill>
                  <a:schemeClr val="tx2"/>
                </a:solidFill>
              </a:defRPr>
            </a:lvl1pPr>
          </a:lstStyle>
          <a:p>
            <a:endParaRPr lang="en-US" dirty="0"/>
          </a:p>
        </p:txBody>
      </p:sp>
      <p:sp>
        <p:nvSpPr>
          <p:cNvPr id="23" name="Slide Number Placeholder 22"/>
          <p:cNvSpPr>
            <a:spLocks noGrp="1"/>
          </p:cNvSpPr>
          <p:nvPr>
            <p:ph type="sldNum" sz="quarter" idx="4"/>
          </p:nvPr>
        </p:nvSpPr>
        <p:spPr>
          <a:xfrm>
            <a:off x="146304" y="6210300"/>
            <a:ext cx="457200" cy="457200"/>
          </a:xfrm>
          <a:prstGeom prst="ellipse">
            <a:avLst/>
          </a:prstGeom>
          <a:solidFill>
            <a:schemeClr val="accent1"/>
          </a:solidFill>
        </p:spPr>
        <p:txBody>
          <a:bodyPr wrap="none" lIns="0" tIns="0" rIns="0" bIns="0" anchor="ctr" anchorCtr="1">
            <a:noAutofit/>
          </a:bodyPr>
          <a:lstStyle>
            <a:lvl1pPr algn="ctr" eaLnBrk="1" latinLnBrk="0" hangingPunct="1">
              <a:defRPr kumimoji="0" sz="1400">
                <a:solidFill>
                  <a:srgbClr val="FFFFFF"/>
                </a:solidFill>
                <a:latin typeface="+mj-lt"/>
                <a:ea typeface="+mj-ea"/>
                <a:cs typeface="+mj-cs"/>
              </a:defRPr>
            </a:lvl1pPr>
          </a:lstStyle>
          <a:p>
            <a:fld id="{A957B965-7010-40E6-9A0C-09949F650BE5}"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274320" indent="-274320" algn="l" rtl="0" eaLnBrk="1" latinLnBrk="0" hangingPunct="1">
        <a:spcBef>
          <a:spcPts val="580"/>
        </a:spcBef>
        <a:buClr>
          <a:schemeClr val="accent1"/>
        </a:buClr>
        <a:buSzPct val="85000"/>
        <a:buFont typeface="Wingdings 2"/>
        <a:buChar char=""/>
        <a:defRPr kumimoji="0" sz="2600" kern="1200">
          <a:solidFill>
            <a:schemeClr val="tx1"/>
          </a:solidFill>
          <a:latin typeface="+mn-lt"/>
          <a:ea typeface="+mn-ea"/>
          <a:cs typeface="+mn-cs"/>
        </a:defRPr>
      </a:lvl1pPr>
      <a:lvl2pPr marL="548640" indent="-228600" algn="l" rtl="0" eaLnBrk="1" latinLnBrk="0" hangingPunct="1">
        <a:spcBef>
          <a:spcPts val="370"/>
        </a:spcBef>
        <a:buClr>
          <a:schemeClr val="accent2"/>
        </a:buClr>
        <a:buSzPct val="85000"/>
        <a:buFont typeface="Wingdings 2"/>
        <a:buChar char=""/>
        <a:defRPr kumimoji="0" sz="2400" kern="1200">
          <a:solidFill>
            <a:schemeClr val="tx1"/>
          </a:solidFill>
          <a:latin typeface="+mn-lt"/>
          <a:ea typeface="+mn-ea"/>
          <a:cs typeface="+mn-cs"/>
        </a:defRPr>
      </a:lvl2pPr>
      <a:lvl3pPr marL="822960" indent="-228600" algn="l" rtl="0" eaLnBrk="1" latinLnBrk="0" hangingPunct="1">
        <a:spcBef>
          <a:spcPts val="370"/>
        </a:spcBef>
        <a:buClr>
          <a:schemeClr val="accent1">
            <a:tint val="60000"/>
          </a:schemeClr>
        </a:buClr>
        <a:buSzPct val="8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ts val="370"/>
        </a:spcBef>
        <a:buClr>
          <a:schemeClr val="accent3"/>
        </a:buClr>
        <a:buSzPct val="80000"/>
        <a:buFont typeface="Wingdings 2"/>
        <a:buChar char=""/>
        <a:defRPr kumimoji="0" sz="2000" kern="1200">
          <a:solidFill>
            <a:schemeClr val="tx1"/>
          </a:solidFill>
          <a:latin typeface="+mn-lt"/>
          <a:ea typeface="+mn-ea"/>
          <a:cs typeface="+mn-cs"/>
        </a:defRPr>
      </a:lvl4pPr>
      <a:lvl5pPr marL="1371600" indent="-228600" algn="l" rtl="0" eaLnBrk="1" latinLnBrk="0" hangingPunct="1">
        <a:spcBef>
          <a:spcPts val="370"/>
        </a:spcBef>
        <a:buClr>
          <a:schemeClr val="accent3"/>
        </a:buClr>
        <a:buFontTx/>
        <a:buChar char="o"/>
        <a:defRPr kumimoji="0"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5.png"/><Relationship Id="rId7" Type="http://schemas.openxmlformats.org/officeDocument/2006/relationships/diagramColors" Target="../diagrams/colors1.xml"/><Relationship Id="rId2" Type="http://schemas.openxmlformats.org/officeDocument/2006/relationships/notesSlide" Target="../notesSlides/notesSlide5.xml"/><Relationship Id="rId1" Type="http://schemas.openxmlformats.org/officeDocument/2006/relationships/slideLayout" Target="../slideLayouts/slideLayout4.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6.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6.png"/><Relationship Id="rId7" Type="http://schemas.openxmlformats.org/officeDocument/2006/relationships/diagramColors" Target="../diagrams/colors2.xml"/><Relationship Id="rId2" Type="http://schemas.openxmlformats.org/officeDocument/2006/relationships/notesSlide" Target="../notesSlides/notesSlide6.xml"/><Relationship Id="rId1" Type="http://schemas.openxmlformats.org/officeDocument/2006/relationships/slideLayout" Target="../slideLayouts/slideLayout4.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8" Type="http://schemas.openxmlformats.org/officeDocument/2006/relationships/diagramData" Target="../diagrams/data5.xml"/><Relationship Id="rId3" Type="http://schemas.openxmlformats.org/officeDocument/2006/relationships/diagramData" Target="../diagrams/data4.xml"/><Relationship Id="rId7" Type="http://schemas.microsoft.com/office/2007/relationships/diagramDrawing" Target="../diagrams/drawing4.xml"/><Relationship Id="rId12" Type="http://schemas.microsoft.com/office/2007/relationships/diagramDrawing" Target="../diagrams/drawing5.xml"/><Relationship Id="rId2" Type="http://schemas.openxmlformats.org/officeDocument/2006/relationships/notesSlide" Target="../notesSlides/notesSlide9.xml"/><Relationship Id="rId1" Type="http://schemas.openxmlformats.org/officeDocument/2006/relationships/slideLayout" Target="../slideLayouts/slideLayout4.xml"/><Relationship Id="rId6" Type="http://schemas.openxmlformats.org/officeDocument/2006/relationships/diagramColors" Target="../diagrams/colors4.xml"/><Relationship Id="rId11" Type="http://schemas.openxmlformats.org/officeDocument/2006/relationships/diagramColors" Target="../diagrams/colors5.xml"/><Relationship Id="rId5" Type="http://schemas.openxmlformats.org/officeDocument/2006/relationships/diagramQuickStyle" Target="../diagrams/quickStyle4.xml"/><Relationship Id="rId10" Type="http://schemas.openxmlformats.org/officeDocument/2006/relationships/diagramQuickStyle" Target="../diagrams/quickStyle5.xml"/><Relationship Id="rId4" Type="http://schemas.openxmlformats.org/officeDocument/2006/relationships/diagramLayout" Target="../diagrams/layout4.xml"/><Relationship Id="rId9"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1.xml"/><Relationship Id="rId1" Type="http://schemas.openxmlformats.org/officeDocument/2006/relationships/slideLayout" Target="../slideLayouts/slideLayout4.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3.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2.xml"/><Relationship Id="rId1" Type="http://schemas.openxmlformats.org/officeDocument/2006/relationships/slideLayout" Target="../slideLayouts/slideLayout4.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2.bin"/><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8">
            <a:extLst>
              <a:ext uri="{FF2B5EF4-FFF2-40B4-BE49-F238E27FC236}">
                <a16:creationId xmlns:a16="http://schemas.microsoft.com/office/drawing/2014/main" id="{3F065191-E0EF-21A6-9125-06CEABB35F5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04800" y="76200"/>
            <a:ext cx="8686800" cy="4114800"/>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effectLst>
            <a:softEdge rad="31750"/>
          </a:effectLst>
        </p:spPr>
      </p:pic>
      <p:sp>
        <p:nvSpPr>
          <p:cNvPr id="3" name="Subtitle 2"/>
          <p:cNvSpPr>
            <a:spLocks noGrp="1"/>
          </p:cNvSpPr>
          <p:nvPr>
            <p:ph type="subTitle" idx="1"/>
          </p:nvPr>
        </p:nvSpPr>
        <p:spPr>
          <a:xfrm>
            <a:off x="647700" y="3581400"/>
            <a:ext cx="7848600" cy="1066800"/>
          </a:xfrm>
        </p:spPr>
        <p:txBody>
          <a:bodyPr/>
          <a:lstStyle/>
          <a:p>
            <a:r>
              <a:rPr lang="en-US" dirty="0"/>
              <a:t>Component 1: Practical: Individual Presentation </a:t>
            </a:r>
          </a:p>
        </p:txBody>
      </p:sp>
      <p:sp>
        <p:nvSpPr>
          <p:cNvPr id="2" name="Title 1"/>
          <p:cNvSpPr>
            <a:spLocks noGrp="1"/>
          </p:cNvSpPr>
          <p:nvPr>
            <p:ph type="ctrTitle"/>
          </p:nvPr>
        </p:nvSpPr>
        <p:spPr>
          <a:xfrm>
            <a:off x="457200" y="1773137"/>
            <a:ext cx="8229600" cy="1470025"/>
          </a:xfrm>
        </p:spPr>
        <p:txBody>
          <a:bodyPr>
            <a:normAutofit/>
          </a:bodyPr>
          <a:lstStyle/>
          <a:p>
            <a:r>
              <a:rPr lang="en-US" b="1" dirty="0">
                <a:solidFill>
                  <a:schemeClr val="accent1"/>
                </a:solidFill>
                <a:effectLst>
                  <a:outerShdw blurRad="38100" dist="38100" dir="2700000" algn="tl">
                    <a:srgbClr val="000000">
                      <a:alpha val="43137"/>
                    </a:srgbClr>
                  </a:outerShdw>
                </a:effectLst>
              </a:rPr>
              <a:t>Application of Emotional and Cultural Intelligence in Leadership</a:t>
            </a:r>
          </a:p>
        </p:txBody>
      </p:sp>
      <p:sp>
        <p:nvSpPr>
          <p:cNvPr id="4" name="Subtitle 2"/>
          <p:cNvSpPr txBox="1">
            <a:spLocks/>
          </p:cNvSpPr>
          <p:nvPr/>
        </p:nvSpPr>
        <p:spPr>
          <a:xfrm>
            <a:off x="76200" y="4953000"/>
            <a:ext cx="8991600" cy="1600200"/>
          </a:xfrm>
          <a:prstGeom prst="rect">
            <a:avLst/>
          </a:prstGeom>
          <a:solidFill>
            <a:schemeClr val="accent6">
              <a:lumMod val="60000"/>
              <a:lumOff val="40000"/>
            </a:schemeClr>
          </a:solidFill>
        </p:spPr>
        <p:txBody>
          <a:bodyPr>
            <a:normAutofit/>
          </a:bodyPr>
          <a:lstStyle>
            <a:lvl1pPr marL="0" indent="0" algn="ctr" rtl="0" eaLnBrk="1" latinLnBrk="0" hangingPunct="1">
              <a:spcBef>
                <a:spcPts val="580"/>
              </a:spcBef>
              <a:buClr>
                <a:schemeClr val="accent1"/>
              </a:buClr>
              <a:buSzPct val="85000"/>
              <a:buFont typeface="Wingdings 2"/>
              <a:buNone/>
              <a:defRPr kumimoji="0" sz="2600" kern="1200">
                <a:solidFill>
                  <a:schemeClr val="tx2"/>
                </a:solidFill>
                <a:latin typeface="+mn-lt"/>
                <a:ea typeface="+mn-ea"/>
                <a:cs typeface="+mn-cs"/>
              </a:defRPr>
            </a:lvl1pPr>
            <a:lvl2pPr marL="457200" indent="0" algn="ctr" rtl="0" eaLnBrk="1" latinLnBrk="0" hangingPunct="1">
              <a:spcBef>
                <a:spcPts val="370"/>
              </a:spcBef>
              <a:buClr>
                <a:schemeClr val="accent2"/>
              </a:buClr>
              <a:buSzPct val="85000"/>
              <a:buFont typeface="Wingdings 2"/>
              <a:buNone/>
              <a:defRPr kumimoji="0" sz="2400" kern="1200">
                <a:solidFill>
                  <a:schemeClr val="tx1"/>
                </a:solidFill>
                <a:latin typeface="+mn-lt"/>
                <a:ea typeface="+mn-ea"/>
                <a:cs typeface="+mn-cs"/>
              </a:defRPr>
            </a:lvl2pPr>
            <a:lvl3pPr marL="914400" indent="0" algn="ctr" rtl="0" eaLnBrk="1" latinLnBrk="0" hangingPunct="1">
              <a:spcBef>
                <a:spcPts val="370"/>
              </a:spcBef>
              <a:buClr>
                <a:schemeClr val="accent1">
                  <a:tint val="60000"/>
                </a:schemeClr>
              </a:buClr>
              <a:buSzPct val="85000"/>
              <a:buFont typeface="Wingdings 2"/>
              <a:buNone/>
              <a:defRPr kumimoji="0" sz="2000" kern="1200">
                <a:solidFill>
                  <a:schemeClr val="tx1"/>
                </a:solidFill>
                <a:latin typeface="+mn-lt"/>
                <a:ea typeface="+mn-ea"/>
                <a:cs typeface="+mn-cs"/>
              </a:defRPr>
            </a:lvl3pPr>
            <a:lvl4pPr marL="1371600" indent="0" algn="ctr" rtl="0" eaLnBrk="1" latinLnBrk="0" hangingPunct="1">
              <a:spcBef>
                <a:spcPts val="370"/>
              </a:spcBef>
              <a:buClr>
                <a:schemeClr val="accent3"/>
              </a:buClr>
              <a:buSzPct val="80000"/>
              <a:buFont typeface="Wingdings 2"/>
              <a:buNone/>
              <a:defRPr kumimoji="0" sz="2000" kern="1200">
                <a:solidFill>
                  <a:schemeClr val="tx1"/>
                </a:solidFill>
                <a:latin typeface="+mn-lt"/>
                <a:ea typeface="+mn-ea"/>
                <a:cs typeface="+mn-cs"/>
              </a:defRPr>
            </a:lvl4pPr>
            <a:lvl5pPr marL="1828800" indent="0" algn="ctr" rtl="0" eaLnBrk="1" latinLnBrk="0" hangingPunct="1">
              <a:spcBef>
                <a:spcPts val="370"/>
              </a:spcBef>
              <a:buClr>
                <a:schemeClr val="accent3"/>
              </a:buClr>
              <a:buFontTx/>
              <a:buNone/>
              <a:defRPr kumimoji="0" sz="2000" kern="1200">
                <a:solidFill>
                  <a:schemeClr val="tx1"/>
                </a:solidFill>
                <a:latin typeface="+mn-lt"/>
                <a:ea typeface="+mn-ea"/>
                <a:cs typeface="+mn-cs"/>
              </a:defRPr>
            </a:lvl5pPr>
            <a:lvl6pPr marL="2286000" indent="0" algn="ctr" rtl="0" eaLnBrk="1" latinLnBrk="0" hangingPunct="1">
              <a:spcBef>
                <a:spcPts val="370"/>
              </a:spcBef>
              <a:buClr>
                <a:schemeClr val="accent3"/>
              </a:buClr>
              <a:buNone/>
              <a:defRPr kumimoji="0" sz="1800" kern="1200" baseline="0">
                <a:solidFill>
                  <a:schemeClr val="tx1"/>
                </a:solidFill>
                <a:latin typeface="+mn-lt"/>
                <a:ea typeface="+mn-ea"/>
                <a:cs typeface="+mn-cs"/>
              </a:defRPr>
            </a:lvl6pPr>
            <a:lvl7pPr marL="2743200" indent="0" algn="ctr" rtl="0" eaLnBrk="1" latinLnBrk="0" hangingPunct="1">
              <a:spcBef>
                <a:spcPts val="370"/>
              </a:spcBef>
              <a:buClr>
                <a:schemeClr val="accent2"/>
              </a:buClr>
              <a:buNone/>
              <a:defRPr kumimoji="0" sz="1800" kern="1200">
                <a:solidFill>
                  <a:schemeClr val="tx1"/>
                </a:solidFill>
                <a:latin typeface="+mn-lt"/>
                <a:ea typeface="+mn-ea"/>
                <a:cs typeface="+mn-cs"/>
              </a:defRPr>
            </a:lvl7pPr>
            <a:lvl8pPr marL="3200400" indent="0" algn="ctr" rtl="0" eaLnBrk="1" latinLnBrk="0" hangingPunct="1">
              <a:spcBef>
                <a:spcPts val="370"/>
              </a:spcBef>
              <a:buClr>
                <a:schemeClr val="accent1">
                  <a:tint val="60000"/>
                </a:schemeClr>
              </a:buClr>
              <a:buNone/>
              <a:defRPr kumimoji="0" sz="1800" kern="1200">
                <a:solidFill>
                  <a:schemeClr val="tx1"/>
                </a:solidFill>
                <a:latin typeface="+mn-lt"/>
                <a:ea typeface="+mn-ea"/>
                <a:cs typeface="+mn-cs"/>
              </a:defRPr>
            </a:lvl8pPr>
            <a:lvl9pPr marL="3657600" indent="0" algn="ctr" rtl="0" eaLnBrk="1" latinLnBrk="0" hangingPunct="1">
              <a:spcBef>
                <a:spcPts val="370"/>
              </a:spcBef>
              <a:buClr>
                <a:schemeClr val="accent2">
                  <a:tint val="60000"/>
                </a:schemeClr>
              </a:buClr>
              <a:buNone/>
              <a:defRPr kumimoji="0" sz="1800" kern="1200">
                <a:solidFill>
                  <a:schemeClr val="tx1"/>
                </a:solidFill>
                <a:latin typeface="+mn-lt"/>
                <a:ea typeface="+mn-ea"/>
                <a:cs typeface="+mn-cs"/>
              </a:defRPr>
            </a:lvl9pPr>
          </a:lstStyle>
          <a:p>
            <a:pPr algn="l"/>
            <a:r>
              <a:rPr lang="en-US" sz="1800" dirty="0">
                <a:solidFill>
                  <a:schemeClr val="tx1"/>
                </a:solidFill>
              </a:rPr>
              <a:t>Student Name: Andrei-Florin Zaharia </a:t>
            </a:r>
          </a:p>
          <a:p>
            <a:pPr algn="l"/>
            <a:r>
              <a:rPr lang="en-US" sz="1800" dirty="0">
                <a:solidFill>
                  <a:schemeClr val="tx1"/>
                </a:solidFill>
              </a:rPr>
              <a:t>Student Number: 2311195</a:t>
            </a:r>
          </a:p>
          <a:p>
            <a:pPr algn="l"/>
            <a:r>
              <a:rPr lang="en-US" sz="1800" dirty="0">
                <a:solidFill>
                  <a:schemeClr val="tx1"/>
                </a:solidFill>
              </a:rPr>
              <a:t>LCBB6022 Leadership and Management Theory and Practice</a:t>
            </a:r>
          </a:p>
          <a:p>
            <a:pPr algn="l"/>
            <a:endParaRPr lang="en-US" sz="1800" dirty="0">
              <a:solidFill>
                <a:schemeClr val="tx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191059"/>
            <a:ext cx="2133600" cy="579438"/>
          </a:xfrm>
          <a:solidFill>
            <a:schemeClr val="bg2"/>
          </a:solidFill>
        </p:spPr>
        <p:txBody>
          <a:bodyPr>
            <a:normAutofit fontScale="90000"/>
          </a:bodyPr>
          <a:lstStyle/>
          <a:p>
            <a:r>
              <a:rPr lang="en-US" b="1" dirty="0"/>
              <a:t>Content</a:t>
            </a:r>
            <a:r>
              <a:rPr lang="en-US" dirty="0"/>
              <a:t> </a:t>
            </a:r>
          </a:p>
        </p:txBody>
      </p:sp>
      <p:sp>
        <p:nvSpPr>
          <p:cNvPr id="3" name="Content Placeholder 2"/>
          <p:cNvSpPr>
            <a:spLocks noGrp="1"/>
          </p:cNvSpPr>
          <p:nvPr>
            <p:ph sz="quarter" idx="1"/>
          </p:nvPr>
        </p:nvSpPr>
        <p:spPr>
          <a:xfrm>
            <a:off x="304800" y="2133600"/>
            <a:ext cx="6248400" cy="4495800"/>
          </a:xfrm>
        </p:spPr>
        <p:txBody>
          <a:bodyPr>
            <a:normAutofit fontScale="47500" lnSpcReduction="20000"/>
          </a:bodyPr>
          <a:lstStyle/>
          <a:p>
            <a:r>
              <a:rPr lang="en-US" dirty="0"/>
              <a:t>Introduction  ……………………………………………………………………………3</a:t>
            </a:r>
          </a:p>
          <a:p>
            <a:r>
              <a:rPr lang="en-US" dirty="0"/>
              <a:t>Competing Views of Leadership……………………………………………………..4</a:t>
            </a:r>
          </a:p>
          <a:p>
            <a:r>
              <a:rPr lang="en-US" dirty="0"/>
              <a:t>Traditional Control-Oriented Leadership…………………………………………....5</a:t>
            </a:r>
          </a:p>
          <a:p>
            <a:r>
              <a:rPr lang="en-US" dirty="0"/>
              <a:t>Human-centered Leadership………………………………………………………...6</a:t>
            </a:r>
          </a:p>
          <a:p>
            <a:r>
              <a:rPr lang="en-US" dirty="0"/>
              <a:t>Arguments for Emotional Intelligence……………………………………………....7</a:t>
            </a:r>
          </a:p>
          <a:p>
            <a:r>
              <a:rPr lang="en-US" dirty="0"/>
              <a:t>Arguments Against Emotional Intelligence………...............................................8</a:t>
            </a:r>
          </a:p>
          <a:p>
            <a:r>
              <a:rPr lang="en-US" dirty="0"/>
              <a:t>Arguments for Cultural Intelligence………………………………………………….9</a:t>
            </a:r>
          </a:p>
          <a:p>
            <a:r>
              <a:rPr lang="en-US" dirty="0"/>
              <a:t>Arguments Against Emotional Intelligence…………………………………………10</a:t>
            </a:r>
          </a:p>
          <a:p>
            <a:r>
              <a:rPr lang="en-US" dirty="0"/>
              <a:t>Leadership Style in Multicultural Contexts…………………………………………11</a:t>
            </a:r>
          </a:p>
          <a:p>
            <a:r>
              <a:rPr lang="en-US" dirty="0"/>
              <a:t>Business Evidence-Google’s Psychological Safety…………………………….....12</a:t>
            </a:r>
          </a:p>
          <a:p>
            <a:r>
              <a:rPr lang="en-US" dirty="0"/>
              <a:t>Nadella’s Empathetic Leadership at Microsoft……………………………………. 13</a:t>
            </a:r>
          </a:p>
          <a:p>
            <a:r>
              <a:rPr lang="en-US" dirty="0"/>
              <a:t>Starbucks’ Cultural Competence Training…………………………………………..14</a:t>
            </a:r>
          </a:p>
          <a:p>
            <a:r>
              <a:rPr lang="en-US" dirty="0"/>
              <a:t>Airbnb Inclusive Governance…………………………………………………………15</a:t>
            </a:r>
          </a:p>
          <a:p>
            <a:r>
              <a:rPr lang="en-US" dirty="0"/>
              <a:t>Strategy Implications…………………………………………………………………..16</a:t>
            </a:r>
          </a:p>
          <a:p>
            <a:r>
              <a:rPr lang="en-US" dirty="0"/>
              <a:t>Conclusion……………………………………………………………………………....17</a:t>
            </a:r>
          </a:p>
          <a:p>
            <a:r>
              <a:rPr lang="en-US" dirty="0"/>
              <a:t>Reference List………………………………………………………………………….. 18</a:t>
            </a:r>
          </a:p>
          <a:p>
            <a:endParaRPr lang="en-US" b="1" dirty="0"/>
          </a:p>
          <a:p>
            <a:endParaRPr lang="en-US" dirty="0"/>
          </a:p>
          <a:p>
            <a:endParaRPr lang="en-US" dirty="0"/>
          </a:p>
          <a:p>
            <a:endParaRPr lang="en-US" dirty="0"/>
          </a:p>
          <a:p>
            <a:endParaRPr lang="en-US" dirty="0"/>
          </a:p>
        </p:txBody>
      </p:sp>
      <p:pic>
        <p:nvPicPr>
          <p:cNvPr id="4" name="Picture 8">
            <a:extLst>
              <a:ext uri="{FF2B5EF4-FFF2-40B4-BE49-F238E27FC236}">
                <a16:creationId xmlns:a16="http://schemas.microsoft.com/office/drawing/2014/main" id="{3F065191-E0EF-21A6-9125-06CEABB35F5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86000" y="152400"/>
            <a:ext cx="6629400" cy="1828800"/>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effectLst>
            <a:softEdge rad="31750"/>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76800" y="457200"/>
            <a:ext cx="4038600" cy="762000"/>
          </a:xfrm>
          <a:solidFill>
            <a:schemeClr val="bg2"/>
          </a:solidFill>
          <a:ln>
            <a:noFill/>
          </a:ln>
        </p:spPr>
        <p:txBody>
          <a:bodyPr/>
          <a:lstStyle/>
          <a:p>
            <a:pPr algn="ctr"/>
            <a:r>
              <a:rPr lang="en-US" b="1" dirty="0">
                <a:solidFill>
                  <a:schemeClr val="tx1"/>
                </a:solidFill>
              </a:rPr>
              <a:t>Introduction</a:t>
            </a:r>
            <a:r>
              <a:rPr lang="en-US" dirty="0">
                <a:solidFill>
                  <a:schemeClr val="tx1"/>
                </a:solidFill>
              </a:rPr>
              <a:t> </a:t>
            </a:r>
          </a:p>
        </p:txBody>
      </p:sp>
      <p:sp>
        <p:nvSpPr>
          <p:cNvPr id="4" name="Content Placeholder 3"/>
          <p:cNvSpPr>
            <a:spLocks noGrp="1"/>
          </p:cNvSpPr>
          <p:nvPr>
            <p:ph sz="quarter" idx="1"/>
          </p:nvPr>
        </p:nvSpPr>
        <p:spPr>
          <a:xfrm>
            <a:off x="4343400" y="1600201"/>
            <a:ext cx="4724400" cy="4648200"/>
          </a:xfrm>
        </p:spPr>
        <p:txBody>
          <a:bodyPr>
            <a:normAutofit/>
          </a:bodyPr>
          <a:lstStyle/>
          <a:p>
            <a:pPr lvl="0"/>
            <a:r>
              <a:rPr lang="en-GB" sz="2000" dirty="0"/>
              <a:t>EI and CQ enable leaders to manage people and drive change.</a:t>
            </a:r>
            <a:endParaRPr lang="en-US" sz="2000" dirty="0"/>
          </a:p>
          <a:p>
            <a:r>
              <a:rPr lang="en-GB" sz="2000" dirty="0"/>
              <a:t>They close the gaps between technical skills and high performance in multicultural context.</a:t>
            </a:r>
          </a:p>
          <a:p>
            <a:pPr lvl="0"/>
            <a:r>
              <a:rPr lang="en-GB" sz="2000" dirty="0"/>
              <a:t>Edith’s statement reflects collaborative leadership approach that emphasises inclusivity, trust, and empathy. </a:t>
            </a:r>
          </a:p>
          <a:p>
            <a:r>
              <a:rPr lang="en-GB" sz="2000" dirty="0"/>
              <a:t>Edith practices authentic leadership that is based on her personal values.</a:t>
            </a:r>
            <a:endParaRPr lang="en-US" sz="2000" dirty="0"/>
          </a:p>
          <a:p>
            <a:r>
              <a:rPr lang="en-GB" sz="2000" dirty="0"/>
              <a:t>Edith’s approach enabled employees to share their ideas irrespective of their position.</a:t>
            </a:r>
            <a:endParaRPr lang="en-US" sz="2000" dirty="0"/>
          </a:p>
          <a:p>
            <a:pPr lvl="0">
              <a:buNone/>
            </a:pPr>
            <a:r>
              <a:rPr lang="en-US" sz="2000" dirty="0"/>
              <a:t>(</a:t>
            </a:r>
            <a:r>
              <a:rPr lang="en-GB" sz="2000" dirty="0"/>
              <a:t>Cookson, 2022)</a:t>
            </a:r>
            <a:endParaRPr lang="en-US" sz="2000" dirty="0"/>
          </a:p>
          <a:p>
            <a:endParaRPr lang="en-US" sz="2000" dirty="0"/>
          </a:p>
        </p:txBody>
      </p:sp>
      <p:pic>
        <p:nvPicPr>
          <p:cNvPr id="1026" name="Picture 2"/>
          <p:cNvPicPr>
            <a:picLocks noGrp="1" noChangeAspect="1" noChangeArrowheads="1"/>
          </p:cNvPicPr>
          <p:nvPr>
            <p:ph sz="quarter" idx="2"/>
          </p:nvPr>
        </p:nvPicPr>
        <p:blipFill>
          <a:blip r:embed="rId3"/>
          <a:srcRect/>
          <a:stretch>
            <a:fillRect/>
          </a:stretch>
        </p:blipFill>
        <p:spPr bwMode="auto">
          <a:xfrm>
            <a:off x="228600" y="1600200"/>
            <a:ext cx="4114800" cy="4648200"/>
          </a:xfrm>
          <a:prstGeom prst="rect">
            <a:avLst/>
          </a:prstGeom>
          <a:noFill/>
          <a:ln w="9525">
            <a:noFill/>
            <a:miter lim="800000"/>
            <a:headEnd/>
            <a:tailEnd/>
          </a:ln>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304800" y="274638"/>
            <a:ext cx="8382000" cy="792162"/>
          </a:xfrm>
          <a:solidFill>
            <a:schemeClr val="bg2"/>
          </a:solidFill>
        </p:spPr>
        <p:txBody>
          <a:bodyPr/>
          <a:lstStyle/>
          <a:p>
            <a:r>
              <a:rPr lang="en-US" b="1" dirty="0">
                <a:solidFill>
                  <a:schemeClr val="tx1"/>
                </a:solidFill>
              </a:rPr>
              <a:t>Competing Views of Leadership </a:t>
            </a:r>
          </a:p>
        </p:txBody>
      </p:sp>
      <p:graphicFrame>
        <p:nvGraphicFramePr>
          <p:cNvPr id="7" name="Content Placeholder 6"/>
          <p:cNvGraphicFramePr>
            <a:graphicFrameLocks noGrp="1"/>
          </p:cNvGraphicFramePr>
          <p:nvPr>
            <p:ph sz="quarter" idx="1"/>
            <p:extLst>
              <p:ext uri="{D42A27DB-BD31-4B8C-83A1-F6EECF244321}">
                <p14:modId xmlns:p14="http://schemas.microsoft.com/office/powerpoint/2010/main" val="103011849"/>
              </p:ext>
            </p:extLst>
          </p:nvPr>
        </p:nvGraphicFramePr>
        <p:xfrm>
          <a:off x="152400" y="1066799"/>
          <a:ext cx="8839200" cy="5486400"/>
        </p:xfrm>
        <a:graphic>
          <a:graphicData uri="http://schemas.openxmlformats.org/drawingml/2006/table">
            <a:tbl>
              <a:tblPr firstRow="1" bandRow="1">
                <a:tableStyleId>{5C22544A-7EE6-4342-B048-85BDC9FD1C3A}</a:tableStyleId>
              </a:tblPr>
              <a:tblGrid>
                <a:gridCol w="2209800">
                  <a:extLst>
                    <a:ext uri="{9D8B030D-6E8A-4147-A177-3AD203B41FA5}">
                      <a16:colId xmlns:a16="http://schemas.microsoft.com/office/drawing/2014/main" val="20000"/>
                    </a:ext>
                  </a:extLst>
                </a:gridCol>
                <a:gridCol w="2209800">
                  <a:extLst>
                    <a:ext uri="{9D8B030D-6E8A-4147-A177-3AD203B41FA5}">
                      <a16:colId xmlns:a16="http://schemas.microsoft.com/office/drawing/2014/main" val="20001"/>
                    </a:ext>
                  </a:extLst>
                </a:gridCol>
                <a:gridCol w="2209800">
                  <a:extLst>
                    <a:ext uri="{9D8B030D-6E8A-4147-A177-3AD203B41FA5}">
                      <a16:colId xmlns:a16="http://schemas.microsoft.com/office/drawing/2014/main" val="20002"/>
                    </a:ext>
                  </a:extLst>
                </a:gridCol>
                <a:gridCol w="2209800">
                  <a:extLst>
                    <a:ext uri="{9D8B030D-6E8A-4147-A177-3AD203B41FA5}">
                      <a16:colId xmlns:a16="http://schemas.microsoft.com/office/drawing/2014/main" val="20003"/>
                    </a:ext>
                  </a:extLst>
                </a:gridCol>
              </a:tblGrid>
              <a:tr h="1313290">
                <a:tc>
                  <a:txBody>
                    <a:bodyPr/>
                    <a:lstStyle/>
                    <a:p>
                      <a:pPr marL="0" marR="0">
                        <a:lnSpc>
                          <a:spcPct val="115000"/>
                        </a:lnSpc>
                        <a:spcBef>
                          <a:spcPts val="0"/>
                        </a:spcBef>
                        <a:spcAft>
                          <a:spcPts val="0"/>
                        </a:spcAft>
                      </a:pPr>
                      <a:r>
                        <a:rPr lang="en-GB" sz="1600" b="1" dirty="0">
                          <a:latin typeface="+mn-lt"/>
                          <a:ea typeface="Calibri"/>
                          <a:cs typeface="Times New Roman"/>
                        </a:rPr>
                        <a:t>Features </a:t>
                      </a:r>
                      <a:endParaRPr lang="en-US" sz="1600" dirty="0">
                        <a:latin typeface="+mn-lt"/>
                        <a:ea typeface="Calibri"/>
                        <a:cs typeface="Times New Roman"/>
                      </a:endParaRPr>
                    </a:p>
                  </a:txBody>
                  <a:tcPr marL="64770" marR="64770" marT="0" marB="0"/>
                </a:tc>
                <a:tc>
                  <a:txBody>
                    <a:bodyPr/>
                    <a:lstStyle/>
                    <a:p>
                      <a:pPr marL="0" marR="0">
                        <a:lnSpc>
                          <a:spcPct val="115000"/>
                        </a:lnSpc>
                        <a:spcBef>
                          <a:spcPts val="0"/>
                        </a:spcBef>
                        <a:spcAft>
                          <a:spcPts val="0"/>
                        </a:spcAft>
                      </a:pPr>
                      <a:r>
                        <a:rPr lang="en-GB" sz="1600" b="1" dirty="0">
                          <a:latin typeface="+mn-lt"/>
                          <a:ea typeface="Calibri"/>
                          <a:cs typeface="Times New Roman"/>
                        </a:rPr>
                        <a:t>Trait theories </a:t>
                      </a:r>
                      <a:endParaRPr lang="en-US" sz="1600" dirty="0">
                        <a:latin typeface="+mn-lt"/>
                        <a:ea typeface="Calibri"/>
                        <a:cs typeface="Times New Roman"/>
                      </a:endParaRPr>
                    </a:p>
                  </a:txBody>
                  <a:tcPr marL="64770" marR="64770" marT="0" marB="0"/>
                </a:tc>
                <a:tc>
                  <a:txBody>
                    <a:bodyPr/>
                    <a:lstStyle/>
                    <a:p>
                      <a:pPr marL="0" marR="0">
                        <a:lnSpc>
                          <a:spcPct val="115000"/>
                        </a:lnSpc>
                        <a:spcBef>
                          <a:spcPts val="0"/>
                        </a:spcBef>
                        <a:spcAft>
                          <a:spcPts val="0"/>
                        </a:spcAft>
                      </a:pPr>
                      <a:r>
                        <a:rPr lang="en-GB" sz="1600" b="1" dirty="0">
                          <a:latin typeface="+mn-lt"/>
                          <a:ea typeface="Calibri"/>
                          <a:cs typeface="Times New Roman"/>
                        </a:rPr>
                        <a:t>Behavioural Theories </a:t>
                      </a:r>
                      <a:endParaRPr lang="en-US" sz="1600" dirty="0">
                        <a:latin typeface="+mn-lt"/>
                        <a:ea typeface="Calibri"/>
                        <a:cs typeface="Times New Roman"/>
                      </a:endParaRPr>
                    </a:p>
                  </a:txBody>
                  <a:tcPr marL="64770" marR="64770" marT="0" marB="0"/>
                </a:tc>
                <a:tc>
                  <a:txBody>
                    <a:bodyPr/>
                    <a:lstStyle/>
                    <a:p>
                      <a:pPr marL="0" marR="0">
                        <a:lnSpc>
                          <a:spcPct val="115000"/>
                        </a:lnSpc>
                        <a:spcBef>
                          <a:spcPts val="0"/>
                        </a:spcBef>
                        <a:spcAft>
                          <a:spcPts val="0"/>
                        </a:spcAft>
                      </a:pPr>
                      <a:r>
                        <a:rPr lang="en-GB" sz="1600" b="1" dirty="0">
                          <a:latin typeface="+mn-lt"/>
                          <a:ea typeface="Calibri"/>
                          <a:cs typeface="Times New Roman"/>
                        </a:rPr>
                        <a:t>Contingency Theories </a:t>
                      </a:r>
                      <a:endParaRPr lang="en-US" sz="1600" dirty="0">
                        <a:latin typeface="+mn-lt"/>
                        <a:ea typeface="Calibri"/>
                        <a:cs typeface="Times New Roman"/>
                      </a:endParaRPr>
                    </a:p>
                  </a:txBody>
                  <a:tcPr marL="64770" marR="64770" marT="0" marB="0"/>
                </a:tc>
                <a:extLst>
                  <a:ext uri="{0D108BD9-81ED-4DB2-BD59-A6C34878D82A}">
                    <a16:rowId xmlns:a16="http://schemas.microsoft.com/office/drawing/2014/main" val="10000"/>
                  </a:ext>
                </a:extLst>
              </a:tr>
              <a:tr h="1546530">
                <a:tc>
                  <a:txBody>
                    <a:bodyPr/>
                    <a:lstStyle/>
                    <a:p>
                      <a:pPr marL="0" marR="0">
                        <a:lnSpc>
                          <a:spcPct val="115000"/>
                        </a:lnSpc>
                        <a:spcBef>
                          <a:spcPts val="0"/>
                        </a:spcBef>
                        <a:spcAft>
                          <a:spcPts val="0"/>
                        </a:spcAft>
                      </a:pPr>
                      <a:r>
                        <a:rPr lang="en-GB" sz="1600" dirty="0">
                          <a:latin typeface="+mn-lt"/>
                          <a:ea typeface="Calibri"/>
                          <a:cs typeface="Times New Roman"/>
                        </a:rPr>
                        <a:t>Assumption </a:t>
                      </a:r>
                      <a:endParaRPr lang="en-US" sz="1600" dirty="0">
                        <a:latin typeface="+mn-lt"/>
                        <a:ea typeface="Calibri"/>
                        <a:cs typeface="Times New Roman"/>
                      </a:endParaRPr>
                    </a:p>
                  </a:txBody>
                  <a:tcPr marL="64770" marR="64770" marT="0" marB="0"/>
                </a:tc>
                <a:tc>
                  <a:txBody>
                    <a:bodyPr/>
                    <a:lstStyle/>
                    <a:p>
                      <a:pPr marL="0" marR="0">
                        <a:lnSpc>
                          <a:spcPct val="115000"/>
                        </a:lnSpc>
                        <a:spcBef>
                          <a:spcPts val="0"/>
                        </a:spcBef>
                        <a:spcAft>
                          <a:spcPts val="0"/>
                        </a:spcAft>
                      </a:pPr>
                      <a:r>
                        <a:rPr lang="en-GB" sz="1600" dirty="0">
                          <a:latin typeface="+mn-lt"/>
                          <a:ea typeface="Calibri"/>
                          <a:cs typeface="Times New Roman"/>
                        </a:rPr>
                        <a:t>Leaders are born and not made </a:t>
                      </a:r>
                      <a:endParaRPr lang="en-US" sz="1600" dirty="0">
                        <a:latin typeface="+mn-lt"/>
                        <a:ea typeface="Calibri"/>
                        <a:cs typeface="Times New Roman"/>
                      </a:endParaRPr>
                    </a:p>
                  </a:txBody>
                  <a:tcPr marL="64770" marR="64770" marT="0" marB="0"/>
                </a:tc>
                <a:tc>
                  <a:txBody>
                    <a:bodyPr/>
                    <a:lstStyle/>
                    <a:p>
                      <a:pPr marL="0" marR="0">
                        <a:lnSpc>
                          <a:spcPct val="115000"/>
                        </a:lnSpc>
                        <a:spcBef>
                          <a:spcPts val="0"/>
                        </a:spcBef>
                        <a:spcAft>
                          <a:spcPts val="0"/>
                        </a:spcAft>
                      </a:pPr>
                      <a:r>
                        <a:rPr lang="en-GB" sz="1600" dirty="0">
                          <a:latin typeface="+mn-lt"/>
                          <a:ea typeface="Calibri"/>
                          <a:cs typeface="Times New Roman"/>
                        </a:rPr>
                        <a:t>Leaders are made and not born </a:t>
                      </a:r>
                      <a:endParaRPr lang="en-US" sz="1600" dirty="0">
                        <a:latin typeface="+mn-lt"/>
                        <a:ea typeface="Calibri"/>
                        <a:cs typeface="Times New Roman"/>
                      </a:endParaRPr>
                    </a:p>
                  </a:txBody>
                  <a:tcPr marL="64770" marR="64770" marT="0" marB="0"/>
                </a:tc>
                <a:tc>
                  <a:txBody>
                    <a:bodyPr/>
                    <a:lstStyle/>
                    <a:p>
                      <a:pPr marL="0" marR="0">
                        <a:lnSpc>
                          <a:spcPct val="115000"/>
                        </a:lnSpc>
                        <a:spcBef>
                          <a:spcPts val="0"/>
                        </a:spcBef>
                        <a:spcAft>
                          <a:spcPts val="0"/>
                        </a:spcAft>
                      </a:pPr>
                      <a:r>
                        <a:rPr lang="en-GB" sz="1600" dirty="0">
                          <a:latin typeface="+mn-lt"/>
                          <a:ea typeface="Calibri"/>
                          <a:cs typeface="Times New Roman"/>
                        </a:rPr>
                        <a:t>No single best leadership style. Success depend on the ability to adapt to the existing context </a:t>
                      </a:r>
                      <a:endParaRPr lang="en-US" sz="1600" dirty="0">
                        <a:latin typeface="+mn-lt"/>
                        <a:ea typeface="Calibri"/>
                        <a:cs typeface="Times New Roman"/>
                      </a:endParaRPr>
                    </a:p>
                  </a:txBody>
                  <a:tcPr marL="64770" marR="64770" marT="0" marB="0"/>
                </a:tc>
                <a:extLst>
                  <a:ext uri="{0D108BD9-81ED-4DB2-BD59-A6C34878D82A}">
                    <a16:rowId xmlns:a16="http://schemas.microsoft.com/office/drawing/2014/main" val="10001"/>
                  </a:ext>
                </a:extLst>
              </a:tr>
              <a:tr h="1313290">
                <a:tc>
                  <a:txBody>
                    <a:bodyPr/>
                    <a:lstStyle/>
                    <a:p>
                      <a:pPr marL="0" marR="0">
                        <a:lnSpc>
                          <a:spcPct val="115000"/>
                        </a:lnSpc>
                        <a:spcBef>
                          <a:spcPts val="0"/>
                        </a:spcBef>
                        <a:spcAft>
                          <a:spcPts val="0"/>
                        </a:spcAft>
                      </a:pPr>
                      <a:r>
                        <a:rPr lang="en-GB" sz="1600" dirty="0">
                          <a:latin typeface="+mn-lt"/>
                          <a:ea typeface="Calibri"/>
                          <a:cs typeface="Times New Roman"/>
                        </a:rPr>
                        <a:t>Focus </a:t>
                      </a:r>
                      <a:endParaRPr lang="en-US" sz="1600" dirty="0">
                        <a:latin typeface="+mn-lt"/>
                        <a:ea typeface="Calibri"/>
                        <a:cs typeface="Times New Roman"/>
                      </a:endParaRPr>
                    </a:p>
                  </a:txBody>
                  <a:tcPr marL="64770" marR="64770" marT="0" marB="0"/>
                </a:tc>
                <a:tc>
                  <a:txBody>
                    <a:bodyPr/>
                    <a:lstStyle/>
                    <a:p>
                      <a:pPr marL="0" marR="0">
                        <a:lnSpc>
                          <a:spcPct val="115000"/>
                        </a:lnSpc>
                        <a:spcBef>
                          <a:spcPts val="0"/>
                        </a:spcBef>
                        <a:spcAft>
                          <a:spcPts val="0"/>
                        </a:spcAft>
                      </a:pPr>
                      <a:r>
                        <a:rPr lang="en-GB" sz="1600" dirty="0">
                          <a:latin typeface="+mn-lt"/>
                          <a:ea typeface="Calibri"/>
                          <a:cs typeface="Times New Roman"/>
                        </a:rPr>
                        <a:t>Leaders’ innate traits/personality </a:t>
                      </a:r>
                      <a:endParaRPr lang="en-US" sz="1600" dirty="0">
                        <a:latin typeface="+mn-lt"/>
                        <a:ea typeface="Calibri"/>
                        <a:cs typeface="Times New Roman"/>
                      </a:endParaRPr>
                    </a:p>
                  </a:txBody>
                  <a:tcPr marL="64770" marR="64770" marT="0" marB="0"/>
                </a:tc>
                <a:tc>
                  <a:txBody>
                    <a:bodyPr/>
                    <a:lstStyle/>
                    <a:p>
                      <a:pPr marL="0" marR="0">
                        <a:lnSpc>
                          <a:spcPct val="115000"/>
                        </a:lnSpc>
                        <a:spcBef>
                          <a:spcPts val="0"/>
                        </a:spcBef>
                        <a:spcAft>
                          <a:spcPts val="0"/>
                        </a:spcAft>
                      </a:pPr>
                      <a:r>
                        <a:rPr lang="en-GB" sz="1600" dirty="0">
                          <a:latin typeface="+mn-lt"/>
                          <a:ea typeface="Calibri"/>
                          <a:cs typeface="Times New Roman"/>
                        </a:rPr>
                        <a:t>Leaders’ behaviors/actions</a:t>
                      </a:r>
                      <a:endParaRPr lang="en-US" sz="1600" dirty="0">
                        <a:latin typeface="+mn-lt"/>
                        <a:ea typeface="Calibri"/>
                        <a:cs typeface="Times New Roman"/>
                      </a:endParaRPr>
                    </a:p>
                  </a:txBody>
                  <a:tcPr marL="64770" marR="64770" marT="0" marB="0"/>
                </a:tc>
                <a:tc>
                  <a:txBody>
                    <a:bodyPr/>
                    <a:lstStyle/>
                    <a:p>
                      <a:pPr marL="0" marR="0">
                        <a:lnSpc>
                          <a:spcPct val="115000"/>
                        </a:lnSpc>
                        <a:spcBef>
                          <a:spcPts val="0"/>
                        </a:spcBef>
                        <a:spcAft>
                          <a:spcPts val="0"/>
                        </a:spcAft>
                      </a:pPr>
                      <a:r>
                        <a:rPr lang="en-GB" sz="1600" dirty="0">
                          <a:latin typeface="+mn-lt"/>
                          <a:ea typeface="Calibri"/>
                          <a:cs typeface="Times New Roman"/>
                        </a:rPr>
                        <a:t>Leaders’ flexibility to adapt</a:t>
                      </a:r>
                      <a:endParaRPr lang="en-US" sz="1600" dirty="0">
                        <a:latin typeface="+mn-lt"/>
                        <a:ea typeface="Calibri"/>
                        <a:cs typeface="Times New Roman"/>
                      </a:endParaRPr>
                    </a:p>
                  </a:txBody>
                  <a:tcPr marL="64770" marR="64770" marT="0" marB="0"/>
                </a:tc>
                <a:extLst>
                  <a:ext uri="{0D108BD9-81ED-4DB2-BD59-A6C34878D82A}">
                    <a16:rowId xmlns:a16="http://schemas.microsoft.com/office/drawing/2014/main" val="10002"/>
                  </a:ext>
                </a:extLst>
              </a:tr>
              <a:tr h="1313290">
                <a:tc>
                  <a:txBody>
                    <a:bodyPr/>
                    <a:lstStyle/>
                    <a:p>
                      <a:pPr marL="0" marR="0">
                        <a:lnSpc>
                          <a:spcPct val="115000"/>
                        </a:lnSpc>
                        <a:spcBef>
                          <a:spcPts val="0"/>
                        </a:spcBef>
                        <a:spcAft>
                          <a:spcPts val="0"/>
                        </a:spcAft>
                      </a:pPr>
                      <a:r>
                        <a:rPr lang="en-GB" sz="1600" dirty="0">
                          <a:latin typeface="+mn-lt"/>
                          <a:ea typeface="Calibri"/>
                          <a:cs typeface="Times New Roman"/>
                        </a:rPr>
                        <a:t>Flexibility </a:t>
                      </a:r>
                      <a:endParaRPr lang="en-US" sz="1600" dirty="0">
                        <a:latin typeface="+mn-lt"/>
                        <a:ea typeface="Calibri"/>
                        <a:cs typeface="Times New Roman"/>
                      </a:endParaRPr>
                    </a:p>
                  </a:txBody>
                  <a:tcPr marL="64770" marR="64770" marT="0" marB="0"/>
                </a:tc>
                <a:tc>
                  <a:txBody>
                    <a:bodyPr/>
                    <a:lstStyle/>
                    <a:p>
                      <a:pPr marL="0" marR="0">
                        <a:lnSpc>
                          <a:spcPct val="115000"/>
                        </a:lnSpc>
                        <a:spcBef>
                          <a:spcPts val="0"/>
                        </a:spcBef>
                        <a:spcAft>
                          <a:spcPts val="0"/>
                        </a:spcAft>
                      </a:pPr>
                      <a:r>
                        <a:rPr lang="en-GB" sz="1600" dirty="0">
                          <a:latin typeface="+mn-lt"/>
                          <a:ea typeface="Calibri"/>
                          <a:cs typeface="Times New Roman"/>
                        </a:rPr>
                        <a:t>Low </a:t>
                      </a:r>
                      <a:endParaRPr lang="en-US" sz="1600" dirty="0">
                        <a:latin typeface="+mn-lt"/>
                        <a:ea typeface="Calibri"/>
                        <a:cs typeface="Times New Roman"/>
                      </a:endParaRPr>
                    </a:p>
                  </a:txBody>
                  <a:tcPr marL="64770" marR="64770" marT="0" marB="0"/>
                </a:tc>
                <a:tc>
                  <a:txBody>
                    <a:bodyPr/>
                    <a:lstStyle/>
                    <a:p>
                      <a:pPr marL="0" marR="0">
                        <a:lnSpc>
                          <a:spcPct val="115000"/>
                        </a:lnSpc>
                        <a:spcBef>
                          <a:spcPts val="0"/>
                        </a:spcBef>
                        <a:spcAft>
                          <a:spcPts val="0"/>
                        </a:spcAft>
                      </a:pPr>
                      <a:r>
                        <a:rPr lang="en-GB" sz="1600" dirty="0">
                          <a:latin typeface="+mn-lt"/>
                          <a:ea typeface="Calibri"/>
                          <a:cs typeface="Times New Roman"/>
                        </a:rPr>
                        <a:t>Moderate </a:t>
                      </a:r>
                      <a:endParaRPr lang="en-US" sz="1600" dirty="0">
                        <a:latin typeface="+mn-lt"/>
                        <a:ea typeface="Calibri"/>
                        <a:cs typeface="Times New Roman"/>
                      </a:endParaRPr>
                    </a:p>
                  </a:txBody>
                  <a:tcPr marL="64770" marR="64770" marT="0" marB="0"/>
                </a:tc>
                <a:tc>
                  <a:txBody>
                    <a:bodyPr/>
                    <a:lstStyle/>
                    <a:p>
                      <a:pPr marL="0" marR="0">
                        <a:lnSpc>
                          <a:spcPct val="115000"/>
                        </a:lnSpc>
                        <a:spcBef>
                          <a:spcPts val="0"/>
                        </a:spcBef>
                        <a:spcAft>
                          <a:spcPts val="0"/>
                        </a:spcAft>
                      </a:pPr>
                      <a:r>
                        <a:rPr lang="en-GB" sz="1600" dirty="0">
                          <a:latin typeface="+mn-lt"/>
                          <a:ea typeface="Calibri"/>
                          <a:cs typeface="Times New Roman"/>
                        </a:rPr>
                        <a:t>High </a:t>
                      </a:r>
                      <a:endParaRPr lang="en-US" sz="1600" dirty="0">
                        <a:latin typeface="+mn-lt"/>
                        <a:ea typeface="Calibri"/>
                        <a:cs typeface="Times New Roman"/>
                      </a:endParaRPr>
                    </a:p>
                  </a:txBody>
                  <a:tcPr marL="64770" marR="64770" marT="0" marB="0"/>
                </a:tc>
                <a:extLst>
                  <a:ext uri="{0D108BD9-81ED-4DB2-BD59-A6C34878D82A}">
                    <a16:rowId xmlns:a16="http://schemas.microsoft.com/office/drawing/2014/main" val="10003"/>
                  </a:ext>
                </a:extLst>
              </a:tr>
            </a:tbl>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1" name="Picture 3"/>
          <p:cNvPicPr>
            <a:picLocks noGrp="1" noChangeAspect="1" noChangeArrowheads="1"/>
          </p:cNvPicPr>
          <p:nvPr>
            <p:ph sz="quarter" idx="2"/>
          </p:nvPr>
        </p:nvPicPr>
        <p:blipFill>
          <a:blip r:embed="rId3"/>
          <a:stretch>
            <a:fillRect/>
          </a:stretch>
        </p:blipFill>
        <p:spPr bwMode="auto">
          <a:xfrm>
            <a:off x="152400" y="1289063"/>
            <a:ext cx="8991600" cy="5609421"/>
          </a:xfrm>
          <a:prstGeom prst="rect">
            <a:avLst/>
          </a:prstGeom>
          <a:noFill/>
          <a:ln w="9525">
            <a:noFill/>
            <a:miter lim="800000"/>
            <a:headEnd/>
            <a:tailEnd/>
          </a:ln>
          <a:effectLst/>
        </p:spPr>
      </p:pic>
      <p:sp>
        <p:nvSpPr>
          <p:cNvPr id="2" name="Title 1"/>
          <p:cNvSpPr>
            <a:spLocks noGrp="1"/>
          </p:cNvSpPr>
          <p:nvPr>
            <p:ph type="title"/>
          </p:nvPr>
        </p:nvSpPr>
        <p:spPr>
          <a:xfrm>
            <a:off x="304800" y="304800"/>
            <a:ext cx="8382000" cy="1066800"/>
          </a:xfrm>
          <a:solidFill>
            <a:schemeClr val="bg2"/>
          </a:solidFill>
        </p:spPr>
        <p:txBody>
          <a:bodyPr>
            <a:normAutofit fontScale="90000"/>
          </a:bodyPr>
          <a:lstStyle/>
          <a:p>
            <a:r>
              <a:rPr lang="en-US" b="1" dirty="0">
                <a:solidFill>
                  <a:schemeClr val="tx1"/>
                </a:solidFill>
              </a:rPr>
              <a:t>Traditional Control-Oriented Leadership </a:t>
            </a:r>
          </a:p>
        </p:txBody>
      </p:sp>
      <p:graphicFrame>
        <p:nvGraphicFramePr>
          <p:cNvPr id="3" name="Content Placeholder 2"/>
          <p:cNvGraphicFramePr>
            <a:graphicFrameLocks noGrp="1"/>
          </p:cNvGraphicFramePr>
          <p:nvPr>
            <p:ph sz="quarter" idx="1"/>
            <p:extLst>
              <p:ext uri="{D42A27DB-BD31-4B8C-83A1-F6EECF244321}">
                <p14:modId xmlns:p14="http://schemas.microsoft.com/office/powerpoint/2010/main" val="2728519906"/>
              </p:ext>
            </p:extLst>
          </p:nvPr>
        </p:nvGraphicFramePr>
        <p:xfrm>
          <a:off x="4114800" y="1524000"/>
          <a:ext cx="5029200" cy="51054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Grp="1" noChangeAspect="1" noChangeArrowheads="1"/>
          </p:cNvPicPr>
          <p:nvPr>
            <p:ph sz="quarter" idx="2"/>
          </p:nvPr>
        </p:nvPicPr>
        <p:blipFill>
          <a:blip r:embed="rId3"/>
          <a:stretch>
            <a:fillRect/>
          </a:stretch>
        </p:blipFill>
        <p:spPr bwMode="auto">
          <a:xfrm>
            <a:off x="0" y="1371600"/>
            <a:ext cx="8915400" cy="5181600"/>
          </a:xfrm>
          <a:prstGeom prst="rect">
            <a:avLst/>
          </a:prstGeom>
          <a:noFill/>
          <a:ln w="9525">
            <a:noFill/>
            <a:miter lim="800000"/>
            <a:headEnd/>
            <a:tailEnd/>
          </a:ln>
          <a:effectLst/>
        </p:spPr>
      </p:pic>
      <p:sp>
        <p:nvSpPr>
          <p:cNvPr id="2" name="Title 1"/>
          <p:cNvSpPr>
            <a:spLocks noGrp="1"/>
          </p:cNvSpPr>
          <p:nvPr>
            <p:ph type="title"/>
          </p:nvPr>
        </p:nvSpPr>
        <p:spPr>
          <a:xfrm>
            <a:off x="533400" y="381000"/>
            <a:ext cx="8382000" cy="715962"/>
          </a:xfrm>
          <a:solidFill>
            <a:schemeClr val="bg2"/>
          </a:solidFill>
        </p:spPr>
        <p:txBody>
          <a:bodyPr>
            <a:normAutofit fontScale="90000"/>
          </a:bodyPr>
          <a:lstStyle/>
          <a:p>
            <a:r>
              <a:rPr lang="en-US" b="1" dirty="0">
                <a:solidFill>
                  <a:schemeClr val="tx1"/>
                </a:solidFill>
              </a:rPr>
              <a:t>Human-Centered Leadership </a:t>
            </a:r>
          </a:p>
        </p:txBody>
      </p:sp>
      <p:graphicFrame>
        <p:nvGraphicFramePr>
          <p:cNvPr id="4" name="Content Placeholder 3"/>
          <p:cNvGraphicFramePr>
            <a:graphicFrameLocks noGrp="1"/>
          </p:cNvGraphicFramePr>
          <p:nvPr>
            <p:ph sz="quarter" idx="1"/>
            <p:extLst>
              <p:ext uri="{D42A27DB-BD31-4B8C-83A1-F6EECF244321}">
                <p14:modId xmlns:p14="http://schemas.microsoft.com/office/powerpoint/2010/main" val="3086376065"/>
              </p:ext>
            </p:extLst>
          </p:nvPr>
        </p:nvGraphicFramePr>
        <p:xfrm>
          <a:off x="152400" y="1371600"/>
          <a:ext cx="4648200" cy="50292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274638"/>
            <a:ext cx="8686800" cy="715962"/>
          </a:xfrm>
          <a:solidFill>
            <a:schemeClr val="bg2"/>
          </a:solidFill>
        </p:spPr>
        <p:txBody>
          <a:bodyPr>
            <a:normAutofit fontScale="90000"/>
          </a:bodyPr>
          <a:lstStyle/>
          <a:p>
            <a:pPr algn="ctr"/>
            <a:r>
              <a:rPr lang="en-US" b="1" dirty="0">
                <a:solidFill>
                  <a:schemeClr val="tx1"/>
                </a:solidFill>
              </a:rPr>
              <a:t>Argument for EI</a:t>
            </a:r>
          </a:p>
        </p:txBody>
      </p:sp>
      <p:sp>
        <p:nvSpPr>
          <p:cNvPr id="3" name="Content Placeholder 2"/>
          <p:cNvSpPr>
            <a:spLocks noGrp="1"/>
          </p:cNvSpPr>
          <p:nvPr>
            <p:ph sz="quarter" idx="1"/>
          </p:nvPr>
        </p:nvSpPr>
        <p:spPr>
          <a:xfrm>
            <a:off x="304800" y="1219200"/>
            <a:ext cx="4800600" cy="5181600"/>
          </a:xfrm>
        </p:spPr>
        <p:txBody>
          <a:bodyPr>
            <a:normAutofit/>
          </a:bodyPr>
          <a:lstStyle/>
          <a:p>
            <a:r>
              <a:rPr lang="en-GB" sz="2000" dirty="0"/>
              <a:t>EI can be a strong predictor of performance in leadership. </a:t>
            </a:r>
            <a:endParaRPr lang="en-US" sz="2000" dirty="0"/>
          </a:p>
          <a:p>
            <a:pPr lvl="0"/>
            <a:r>
              <a:rPr lang="en-GB" sz="2000" dirty="0"/>
              <a:t>Enables leaders to reason logically, leading to better decisions.</a:t>
            </a:r>
          </a:p>
          <a:p>
            <a:r>
              <a:rPr lang="en-GB" sz="2000" dirty="0"/>
              <a:t>Enables leaders to be more authentic to build trust with their employees.</a:t>
            </a:r>
            <a:endParaRPr lang="en-US" sz="2000" dirty="0"/>
          </a:p>
          <a:p>
            <a:r>
              <a:rPr lang="en-GB" sz="2000" dirty="0"/>
              <a:t>EI’s empathy enables leaders to build a supportive work environment. </a:t>
            </a:r>
          </a:p>
          <a:p>
            <a:r>
              <a:rPr lang="en-GB" sz="2000" dirty="0"/>
              <a:t>Goleman’s model has five core competencies important to leaders.</a:t>
            </a:r>
          </a:p>
          <a:p>
            <a:r>
              <a:rPr lang="en-GB" sz="2000" dirty="0"/>
              <a:t>They include: self-awareness, self-regulation, motivation, empathy, and social skills.</a:t>
            </a:r>
          </a:p>
          <a:p>
            <a:pPr>
              <a:buNone/>
            </a:pPr>
            <a:r>
              <a:rPr lang="en-GB" sz="2000" dirty="0"/>
              <a:t>(Goleman, 2004)</a:t>
            </a:r>
            <a:endParaRPr lang="en-US" sz="2000" dirty="0"/>
          </a:p>
        </p:txBody>
      </p:sp>
      <p:pic>
        <p:nvPicPr>
          <p:cNvPr id="4098" name="Picture 2"/>
          <p:cNvPicPr>
            <a:picLocks noGrp="1" noChangeAspect="1" noChangeArrowheads="1"/>
          </p:cNvPicPr>
          <p:nvPr>
            <p:ph sz="quarter" idx="2"/>
          </p:nvPr>
        </p:nvPicPr>
        <p:blipFill>
          <a:blip r:embed="rId3"/>
          <a:srcRect/>
          <a:stretch>
            <a:fillRect/>
          </a:stretch>
        </p:blipFill>
        <p:spPr bwMode="auto">
          <a:xfrm>
            <a:off x="5029200" y="1448718"/>
            <a:ext cx="3946190" cy="4952082"/>
          </a:xfrm>
          <a:prstGeom prst="rect">
            <a:avLst/>
          </a:prstGeom>
          <a:noFill/>
          <a:ln w="9525">
            <a:noFill/>
            <a:miter lim="800000"/>
            <a:headEnd/>
            <a:tailEnd/>
          </a:ln>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274638"/>
            <a:ext cx="7772400" cy="944562"/>
          </a:xfrm>
          <a:solidFill>
            <a:schemeClr val="bg2"/>
          </a:solidFill>
        </p:spPr>
        <p:txBody>
          <a:bodyPr/>
          <a:lstStyle/>
          <a:p>
            <a:pPr algn="ctr"/>
            <a:r>
              <a:rPr lang="en-US" b="1" dirty="0">
                <a:solidFill>
                  <a:schemeClr val="tx1"/>
                </a:solidFill>
              </a:rPr>
              <a:t>Argument against EI</a:t>
            </a:r>
          </a:p>
        </p:txBody>
      </p:sp>
      <p:graphicFrame>
        <p:nvGraphicFramePr>
          <p:cNvPr id="5" name="Content Placeholder 4"/>
          <p:cNvGraphicFramePr>
            <a:graphicFrameLocks noGrp="1"/>
          </p:cNvGraphicFramePr>
          <p:nvPr>
            <p:ph sz="quarter" idx="1"/>
            <p:extLst>
              <p:ext uri="{D42A27DB-BD31-4B8C-83A1-F6EECF244321}">
                <p14:modId xmlns:p14="http://schemas.microsoft.com/office/powerpoint/2010/main" val="1074422572"/>
              </p:ext>
            </p:extLst>
          </p:nvPr>
        </p:nvGraphicFramePr>
        <p:xfrm>
          <a:off x="914400" y="1447800"/>
          <a:ext cx="8001000" cy="4572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274638"/>
            <a:ext cx="8610600" cy="792162"/>
          </a:xfrm>
          <a:solidFill>
            <a:schemeClr val="bg2"/>
          </a:solidFill>
        </p:spPr>
        <p:txBody>
          <a:bodyPr/>
          <a:lstStyle/>
          <a:p>
            <a:pPr algn="ctr"/>
            <a:r>
              <a:rPr lang="en-US" b="1" dirty="0">
                <a:solidFill>
                  <a:schemeClr val="tx1"/>
                </a:solidFill>
              </a:rPr>
              <a:t>Arguments for CQ</a:t>
            </a:r>
          </a:p>
        </p:txBody>
      </p:sp>
      <p:graphicFrame>
        <p:nvGraphicFramePr>
          <p:cNvPr id="3" name="Content Placeholder 2"/>
          <p:cNvGraphicFramePr>
            <a:graphicFrameLocks noGrp="1"/>
          </p:cNvGraphicFramePr>
          <p:nvPr>
            <p:ph sz="quarter" idx="1"/>
            <p:extLst>
              <p:ext uri="{D42A27DB-BD31-4B8C-83A1-F6EECF244321}">
                <p14:modId xmlns:p14="http://schemas.microsoft.com/office/powerpoint/2010/main" val="2914291654"/>
              </p:ext>
            </p:extLst>
          </p:nvPr>
        </p:nvGraphicFramePr>
        <p:xfrm>
          <a:off x="228600" y="1447800"/>
          <a:ext cx="4267200" cy="5029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4" name="Content Placeholder 3"/>
          <p:cNvGraphicFramePr>
            <a:graphicFrameLocks noGrp="1"/>
          </p:cNvGraphicFramePr>
          <p:nvPr>
            <p:ph sz="quarter" idx="2"/>
            <p:extLst>
              <p:ext uri="{D42A27DB-BD31-4B8C-83A1-F6EECF244321}">
                <p14:modId xmlns:p14="http://schemas.microsoft.com/office/powerpoint/2010/main" val="1998992141"/>
              </p:ext>
            </p:extLst>
          </p:nvPr>
        </p:nvGraphicFramePr>
        <p:xfrm>
          <a:off x="4724400" y="1447800"/>
          <a:ext cx="4191000" cy="495300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838200" y="457200"/>
            <a:ext cx="7772400" cy="838200"/>
          </a:xfrm>
          <a:solidFill>
            <a:schemeClr val="bg2"/>
          </a:solidFill>
        </p:spPr>
        <p:txBody>
          <a:bodyPr/>
          <a:lstStyle/>
          <a:p>
            <a:pPr algn="ctr"/>
            <a:r>
              <a:rPr lang="en-US" b="1" dirty="0">
                <a:solidFill>
                  <a:schemeClr val="tx1"/>
                </a:solidFill>
              </a:rPr>
              <a:t>Argument against CQ</a:t>
            </a:r>
          </a:p>
        </p:txBody>
      </p:sp>
      <p:graphicFrame>
        <p:nvGraphicFramePr>
          <p:cNvPr id="2" name="Content Placeholder 1"/>
          <p:cNvGraphicFramePr>
            <a:graphicFrameLocks noGrp="1"/>
          </p:cNvGraphicFramePr>
          <p:nvPr>
            <p:ph sz="quarter" idx="1"/>
            <p:extLst>
              <p:ext uri="{D42A27DB-BD31-4B8C-83A1-F6EECF244321}">
                <p14:modId xmlns:p14="http://schemas.microsoft.com/office/powerpoint/2010/main" val="3124242110"/>
              </p:ext>
            </p:extLst>
          </p:nvPr>
        </p:nvGraphicFramePr>
        <p:xfrm>
          <a:off x="914400" y="1447800"/>
          <a:ext cx="8001000" cy="4800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020762"/>
          </a:xfrm>
          <a:solidFill>
            <a:schemeClr val="bg2"/>
          </a:solidFill>
        </p:spPr>
        <p:txBody>
          <a:bodyPr>
            <a:normAutofit fontScale="90000"/>
          </a:bodyPr>
          <a:lstStyle/>
          <a:p>
            <a:pPr algn="ctr"/>
            <a:r>
              <a:rPr lang="en-US" b="1" dirty="0">
                <a:solidFill>
                  <a:schemeClr val="tx1"/>
                </a:solidFill>
              </a:rPr>
              <a:t>Leadership Styles in Multicultural Contexts</a:t>
            </a:r>
          </a:p>
        </p:txBody>
      </p:sp>
      <p:graphicFrame>
        <p:nvGraphicFramePr>
          <p:cNvPr id="5" name="Content Placeholder 4"/>
          <p:cNvGraphicFramePr>
            <a:graphicFrameLocks noGrp="1"/>
          </p:cNvGraphicFramePr>
          <p:nvPr>
            <p:ph sz="quarter" idx="1"/>
            <p:extLst>
              <p:ext uri="{D42A27DB-BD31-4B8C-83A1-F6EECF244321}">
                <p14:modId xmlns:p14="http://schemas.microsoft.com/office/powerpoint/2010/main" val="84732328"/>
              </p:ext>
            </p:extLst>
          </p:nvPr>
        </p:nvGraphicFramePr>
        <p:xfrm>
          <a:off x="228600" y="1219200"/>
          <a:ext cx="8686800" cy="4787429"/>
        </p:xfrm>
        <a:graphic>
          <a:graphicData uri="http://schemas.openxmlformats.org/drawingml/2006/table">
            <a:tbl>
              <a:tblPr firstRow="1" bandRow="1">
                <a:tableStyleId>{21E4AEA4-8DFA-4A89-87EB-49C32662AFE0}</a:tableStyleId>
              </a:tblPr>
              <a:tblGrid>
                <a:gridCol w="2895600">
                  <a:extLst>
                    <a:ext uri="{9D8B030D-6E8A-4147-A177-3AD203B41FA5}">
                      <a16:colId xmlns:a16="http://schemas.microsoft.com/office/drawing/2014/main" val="20000"/>
                    </a:ext>
                  </a:extLst>
                </a:gridCol>
                <a:gridCol w="2895600">
                  <a:extLst>
                    <a:ext uri="{9D8B030D-6E8A-4147-A177-3AD203B41FA5}">
                      <a16:colId xmlns:a16="http://schemas.microsoft.com/office/drawing/2014/main" val="20001"/>
                    </a:ext>
                  </a:extLst>
                </a:gridCol>
                <a:gridCol w="2895600">
                  <a:extLst>
                    <a:ext uri="{9D8B030D-6E8A-4147-A177-3AD203B41FA5}">
                      <a16:colId xmlns:a16="http://schemas.microsoft.com/office/drawing/2014/main" val="20002"/>
                    </a:ext>
                  </a:extLst>
                </a:gridCol>
              </a:tblGrid>
              <a:tr h="653143">
                <a:tc>
                  <a:txBody>
                    <a:bodyPr/>
                    <a:lstStyle/>
                    <a:p>
                      <a:pPr marL="0" marR="0">
                        <a:lnSpc>
                          <a:spcPct val="115000"/>
                        </a:lnSpc>
                        <a:spcBef>
                          <a:spcPts val="0"/>
                        </a:spcBef>
                        <a:spcAft>
                          <a:spcPts val="0"/>
                        </a:spcAft>
                      </a:pPr>
                      <a:r>
                        <a:rPr lang="en-GB" sz="2000" dirty="0"/>
                        <a:t>Feature </a:t>
                      </a:r>
                      <a:endParaRPr lang="en-US" sz="2000" dirty="0">
                        <a:latin typeface="Calibri"/>
                        <a:ea typeface="Calibri"/>
                        <a:cs typeface="Times New Roman"/>
                      </a:endParaRPr>
                    </a:p>
                  </a:txBody>
                  <a:tcPr marL="68580" marR="68580" marT="0" marB="0"/>
                </a:tc>
                <a:tc>
                  <a:txBody>
                    <a:bodyPr/>
                    <a:lstStyle/>
                    <a:p>
                      <a:pPr marL="0" marR="0">
                        <a:lnSpc>
                          <a:spcPct val="115000"/>
                        </a:lnSpc>
                        <a:spcBef>
                          <a:spcPts val="0"/>
                        </a:spcBef>
                        <a:spcAft>
                          <a:spcPts val="0"/>
                        </a:spcAft>
                      </a:pPr>
                      <a:r>
                        <a:rPr lang="en-GB" sz="2000" dirty="0"/>
                        <a:t>Transformational Leadership </a:t>
                      </a:r>
                      <a:endParaRPr lang="en-US" sz="2000" dirty="0">
                        <a:latin typeface="Calibri"/>
                        <a:ea typeface="Calibri"/>
                        <a:cs typeface="Times New Roman"/>
                      </a:endParaRPr>
                    </a:p>
                  </a:txBody>
                  <a:tcPr marL="68580" marR="68580" marT="0" marB="0"/>
                </a:tc>
                <a:tc>
                  <a:txBody>
                    <a:bodyPr/>
                    <a:lstStyle/>
                    <a:p>
                      <a:pPr marL="0" marR="0">
                        <a:lnSpc>
                          <a:spcPct val="115000"/>
                        </a:lnSpc>
                        <a:spcBef>
                          <a:spcPts val="0"/>
                        </a:spcBef>
                        <a:spcAft>
                          <a:spcPts val="0"/>
                        </a:spcAft>
                      </a:pPr>
                      <a:r>
                        <a:rPr lang="en-GB" sz="2000" dirty="0"/>
                        <a:t>Autocratic Leadership </a:t>
                      </a:r>
                      <a:endParaRPr lang="en-US" sz="2000" dirty="0">
                        <a:latin typeface="Calibri"/>
                        <a:ea typeface="Calibri"/>
                        <a:cs typeface="Times New Roman"/>
                      </a:endParaRPr>
                    </a:p>
                  </a:txBody>
                  <a:tcPr marL="68580" marR="68580" marT="0" marB="0"/>
                </a:tc>
                <a:extLst>
                  <a:ext uri="{0D108BD9-81ED-4DB2-BD59-A6C34878D82A}">
                    <a16:rowId xmlns:a16="http://schemas.microsoft.com/office/drawing/2014/main" val="10000"/>
                  </a:ext>
                </a:extLst>
              </a:tr>
              <a:tr h="653143">
                <a:tc>
                  <a:txBody>
                    <a:bodyPr/>
                    <a:lstStyle/>
                    <a:p>
                      <a:pPr marL="0" marR="0">
                        <a:lnSpc>
                          <a:spcPct val="115000"/>
                        </a:lnSpc>
                        <a:spcBef>
                          <a:spcPts val="0"/>
                        </a:spcBef>
                        <a:spcAft>
                          <a:spcPts val="0"/>
                        </a:spcAft>
                      </a:pPr>
                      <a:r>
                        <a:rPr lang="en-GB" sz="1600" dirty="0"/>
                        <a:t>Focus </a:t>
                      </a:r>
                      <a:endParaRPr lang="en-US" sz="1600" dirty="0">
                        <a:latin typeface="Calibri"/>
                        <a:ea typeface="Calibri"/>
                        <a:cs typeface="Times New Roman"/>
                      </a:endParaRPr>
                    </a:p>
                  </a:txBody>
                  <a:tcPr marL="68580" marR="68580" marT="0" marB="0"/>
                </a:tc>
                <a:tc>
                  <a:txBody>
                    <a:bodyPr/>
                    <a:lstStyle/>
                    <a:p>
                      <a:pPr marL="0" marR="0">
                        <a:lnSpc>
                          <a:spcPct val="115000"/>
                        </a:lnSpc>
                        <a:spcBef>
                          <a:spcPts val="0"/>
                        </a:spcBef>
                        <a:spcAft>
                          <a:spcPts val="0"/>
                        </a:spcAft>
                      </a:pPr>
                      <a:r>
                        <a:rPr lang="en-GB" sz="1600" dirty="0"/>
                        <a:t>Innovation, vision, and employee development </a:t>
                      </a:r>
                      <a:endParaRPr lang="en-US" sz="1600" dirty="0">
                        <a:latin typeface="Calibri"/>
                        <a:ea typeface="Calibri"/>
                        <a:cs typeface="Times New Roman"/>
                      </a:endParaRPr>
                    </a:p>
                  </a:txBody>
                  <a:tcPr marL="68580" marR="68580" marT="0" marB="0"/>
                </a:tc>
                <a:tc>
                  <a:txBody>
                    <a:bodyPr/>
                    <a:lstStyle/>
                    <a:p>
                      <a:pPr marL="0" marR="0">
                        <a:lnSpc>
                          <a:spcPct val="115000"/>
                        </a:lnSpc>
                        <a:spcBef>
                          <a:spcPts val="0"/>
                        </a:spcBef>
                        <a:spcAft>
                          <a:spcPts val="0"/>
                        </a:spcAft>
                      </a:pPr>
                      <a:r>
                        <a:rPr lang="en-GB" sz="1600" dirty="0"/>
                        <a:t>Strict control and adherence to rules </a:t>
                      </a:r>
                      <a:endParaRPr lang="en-US" sz="1600" dirty="0">
                        <a:latin typeface="Calibri"/>
                        <a:ea typeface="Calibri"/>
                        <a:cs typeface="Times New Roman"/>
                      </a:endParaRPr>
                    </a:p>
                  </a:txBody>
                  <a:tcPr marL="68580" marR="68580" marT="0" marB="0"/>
                </a:tc>
                <a:extLst>
                  <a:ext uri="{0D108BD9-81ED-4DB2-BD59-A6C34878D82A}">
                    <a16:rowId xmlns:a16="http://schemas.microsoft.com/office/drawing/2014/main" val="10001"/>
                  </a:ext>
                </a:extLst>
              </a:tr>
              <a:tr h="653143">
                <a:tc>
                  <a:txBody>
                    <a:bodyPr/>
                    <a:lstStyle/>
                    <a:p>
                      <a:pPr marL="0" marR="0">
                        <a:lnSpc>
                          <a:spcPct val="115000"/>
                        </a:lnSpc>
                        <a:spcBef>
                          <a:spcPts val="0"/>
                        </a:spcBef>
                        <a:spcAft>
                          <a:spcPts val="0"/>
                        </a:spcAft>
                      </a:pPr>
                      <a:r>
                        <a:rPr lang="en-GB" sz="1600" dirty="0"/>
                        <a:t>Motivation </a:t>
                      </a:r>
                      <a:endParaRPr lang="en-US" sz="1600" dirty="0">
                        <a:latin typeface="Calibri"/>
                        <a:ea typeface="Calibri"/>
                        <a:cs typeface="Times New Roman"/>
                      </a:endParaRPr>
                    </a:p>
                  </a:txBody>
                  <a:tcPr marL="68580" marR="68580" marT="0" marB="0"/>
                </a:tc>
                <a:tc>
                  <a:txBody>
                    <a:bodyPr/>
                    <a:lstStyle/>
                    <a:p>
                      <a:pPr marL="0" marR="0">
                        <a:lnSpc>
                          <a:spcPct val="115000"/>
                        </a:lnSpc>
                        <a:spcBef>
                          <a:spcPts val="0"/>
                        </a:spcBef>
                        <a:spcAft>
                          <a:spcPts val="0"/>
                        </a:spcAft>
                      </a:pPr>
                      <a:r>
                        <a:rPr lang="en-GB" sz="1600" dirty="0"/>
                        <a:t>Motivates employees intrinsically </a:t>
                      </a:r>
                      <a:endParaRPr lang="en-US" sz="1600" dirty="0">
                        <a:latin typeface="Calibri"/>
                        <a:ea typeface="Calibri"/>
                        <a:cs typeface="Times New Roman"/>
                      </a:endParaRPr>
                    </a:p>
                  </a:txBody>
                  <a:tcPr marL="68580" marR="68580" marT="0" marB="0"/>
                </a:tc>
                <a:tc>
                  <a:txBody>
                    <a:bodyPr/>
                    <a:lstStyle/>
                    <a:p>
                      <a:pPr marL="0" marR="0">
                        <a:lnSpc>
                          <a:spcPct val="115000"/>
                        </a:lnSpc>
                        <a:spcBef>
                          <a:spcPts val="0"/>
                        </a:spcBef>
                        <a:spcAft>
                          <a:spcPts val="0"/>
                        </a:spcAft>
                      </a:pPr>
                      <a:r>
                        <a:rPr lang="en-GB" sz="1600" dirty="0"/>
                        <a:t>Motivates followers extrinsically by using punishments, rewards, and authority </a:t>
                      </a:r>
                      <a:endParaRPr lang="en-US" sz="1600" dirty="0">
                        <a:latin typeface="Calibri"/>
                        <a:ea typeface="Calibri"/>
                        <a:cs typeface="Times New Roman"/>
                      </a:endParaRPr>
                    </a:p>
                  </a:txBody>
                  <a:tcPr marL="68580" marR="68580" marT="0" marB="0"/>
                </a:tc>
                <a:extLst>
                  <a:ext uri="{0D108BD9-81ED-4DB2-BD59-A6C34878D82A}">
                    <a16:rowId xmlns:a16="http://schemas.microsoft.com/office/drawing/2014/main" val="10002"/>
                  </a:ext>
                </a:extLst>
              </a:tr>
              <a:tr h="653143">
                <a:tc>
                  <a:txBody>
                    <a:bodyPr/>
                    <a:lstStyle/>
                    <a:p>
                      <a:pPr marL="0" marR="0">
                        <a:lnSpc>
                          <a:spcPct val="115000"/>
                        </a:lnSpc>
                        <a:spcBef>
                          <a:spcPts val="0"/>
                        </a:spcBef>
                        <a:spcAft>
                          <a:spcPts val="0"/>
                        </a:spcAft>
                      </a:pPr>
                      <a:r>
                        <a:rPr lang="en-GB" sz="1600" dirty="0"/>
                        <a:t>Decision-making </a:t>
                      </a:r>
                      <a:endParaRPr lang="en-US" sz="1600" dirty="0">
                        <a:latin typeface="Calibri"/>
                        <a:ea typeface="Calibri"/>
                        <a:cs typeface="Times New Roman"/>
                      </a:endParaRPr>
                    </a:p>
                  </a:txBody>
                  <a:tcPr marL="68580" marR="68580" marT="0" marB="0"/>
                </a:tc>
                <a:tc>
                  <a:txBody>
                    <a:bodyPr/>
                    <a:lstStyle/>
                    <a:p>
                      <a:pPr marL="0" marR="0">
                        <a:lnSpc>
                          <a:spcPct val="115000"/>
                        </a:lnSpc>
                        <a:spcBef>
                          <a:spcPts val="0"/>
                        </a:spcBef>
                        <a:spcAft>
                          <a:spcPts val="0"/>
                        </a:spcAft>
                      </a:pPr>
                      <a:r>
                        <a:rPr lang="en-GB" sz="1600" dirty="0"/>
                        <a:t>Inclusive and collaborative </a:t>
                      </a:r>
                      <a:endParaRPr lang="en-US" sz="1600" dirty="0">
                        <a:latin typeface="Calibri"/>
                        <a:ea typeface="Calibri"/>
                        <a:cs typeface="Times New Roman"/>
                      </a:endParaRPr>
                    </a:p>
                  </a:txBody>
                  <a:tcPr marL="68580" marR="68580" marT="0" marB="0"/>
                </a:tc>
                <a:tc>
                  <a:txBody>
                    <a:bodyPr/>
                    <a:lstStyle/>
                    <a:p>
                      <a:pPr marL="0" marR="0">
                        <a:lnSpc>
                          <a:spcPct val="115000"/>
                        </a:lnSpc>
                        <a:spcBef>
                          <a:spcPts val="0"/>
                        </a:spcBef>
                        <a:spcAft>
                          <a:spcPts val="0"/>
                        </a:spcAft>
                      </a:pPr>
                      <a:r>
                        <a:rPr lang="en-GB" sz="1600" dirty="0"/>
                        <a:t>Centralised and unilateral </a:t>
                      </a:r>
                      <a:endParaRPr lang="en-US" sz="1600" dirty="0">
                        <a:latin typeface="Calibri"/>
                        <a:ea typeface="Calibri"/>
                        <a:cs typeface="Times New Roman"/>
                      </a:endParaRPr>
                    </a:p>
                  </a:txBody>
                  <a:tcPr marL="68580" marR="68580" marT="0" marB="0"/>
                </a:tc>
                <a:extLst>
                  <a:ext uri="{0D108BD9-81ED-4DB2-BD59-A6C34878D82A}">
                    <a16:rowId xmlns:a16="http://schemas.microsoft.com/office/drawing/2014/main" val="10003"/>
                  </a:ext>
                </a:extLst>
              </a:tr>
              <a:tr h="653143">
                <a:tc>
                  <a:txBody>
                    <a:bodyPr/>
                    <a:lstStyle/>
                    <a:p>
                      <a:pPr marL="0" marR="0">
                        <a:lnSpc>
                          <a:spcPct val="115000"/>
                        </a:lnSpc>
                        <a:spcBef>
                          <a:spcPts val="0"/>
                        </a:spcBef>
                        <a:spcAft>
                          <a:spcPts val="0"/>
                        </a:spcAft>
                      </a:pPr>
                      <a:r>
                        <a:rPr lang="en-GB" sz="1600" dirty="0"/>
                        <a:t>Strengths</a:t>
                      </a:r>
                      <a:endParaRPr lang="en-US" sz="1600" dirty="0">
                        <a:latin typeface="Calibri"/>
                        <a:ea typeface="Calibri"/>
                        <a:cs typeface="Times New Roman"/>
                      </a:endParaRPr>
                    </a:p>
                  </a:txBody>
                  <a:tcPr marL="68580" marR="68580" marT="0" marB="0"/>
                </a:tc>
                <a:tc>
                  <a:txBody>
                    <a:bodyPr/>
                    <a:lstStyle/>
                    <a:p>
                      <a:pPr marL="0" marR="0">
                        <a:lnSpc>
                          <a:spcPct val="115000"/>
                        </a:lnSpc>
                        <a:spcBef>
                          <a:spcPts val="0"/>
                        </a:spcBef>
                        <a:spcAft>
                          <a:spcPts val="0"/>
                        </a:spcAft>
                      </a:pPr>
                      <a:r>
                        <a:rPr lang="en-GB" sz="1600" dirty="0"/>
                        <a:t>Promotes employee commitment, engagement, and innovation </a:t>
                      </a:r>
                      <a:endParaRPr lang="en-US" sz="1600" dirty="0">
                        <a:latin typeface="Calibri"/>
                        <a:ea typeface="Calibri"/>
                        <a:cs typeface="Times New Roman"/>
                      </a:endParaRPr>
                    </a:p>
                  </a:txBody>
                  <a:tcPr marL="68580" marR="68580" marT="0" marB="0"/>
                </a:tc>
                <a:tc>
                  <a:txBody>
                    <a:bodyPr/>
                    <a:lstStyle/>
                    <a:p>
                      <a:pPr marL="0" marR="0">
                        <a:lnSpc>
                          <a:spcPct val="115000"/>
                        </a:lnSpc>
                        <a:spcBef>
                          <a:spcPts val="0"/>
                        </a:spcBef>
                        <a:spcAft>
                          <a:spcPts val="0"/>
                        </a:spcAft>
                      </a:pPr>
                      <a:r>
                        <a:rPr lang="en-GB" sz="1600" dirty="0"/>
                        <a:t>Promotes clear direction and fast decisions </a:t>
                      </a:r>
                      <a:endParaRPr lang="en-US" sz="1600" dirty="0">
                        <a:latin typeface="Calibri"/>
                        <a:ea typeface="Calibri"/>
                        <a:cs typeface="Times New Roman"/>
                      </a:endParaRPr>
                    </a:p>
                  </a:txBody>
                  <a:tcPr marL="68580" marR="68580" marT="0" marB="0"/>
                </a:tc>
                <a:extLst>
                  <a:ext uri="{0D108BD9-81ED-4DB2-BD59-A6C34878D82A}">
                    <a16:rowId xmlns:a16="http://schemas.microsoft.com/office/drawing/2014/main" val="10004"/>
                  </a:ext>
                </a:extLst>
              </a:tr>
              <a:tr h="653143">
                <a:tc>
                  <a:txBody>
                    <a:bodyPr/>
                    <a:lstStyle/>
                    <a:p>
                      <a:pPr marL="0" marR="0">
                        <a:lnSpc>
                          <a:spcPct val="115000"/>
                        </a:lnSpc>
                        <a:spcBef>
                          <a:spcPts val="0"/>
                        </a:spcBef>
                        <a:spcAft>
                          <a:spcPts val="0"/>
                        </a:spcAft>
                      </a:pPr>
                      <a:r>
                        <a:rPr lang="en-GB" sz="1600" dirty="0"/>
                        <a:t>Weaknesses </a:t>
                      </a:r>
                      <a:endParaRPr lang="en-US" sz="1600" dirty="0">
                        <a:latin typeface="Calibri"/>
                        <a:ea typeface="Calibri"/>
                        <a:cs typeface="Times New Roman"/>
                      </a:endParaRPr>
                    </a:p>
                  </a:txBody>
                  <a:tcPr marL="68580" marR="68580" marT="0" marB="0"/>
                </a:tc>
                <a:tc>
                  <a:txBody>
                    <a:bodyPr/>
                    <a:lstStyle/>
                    <a:p>
                      <a:pPr marL="0" marR="0">
                        <a:lnSpc>
                          <a:spcPct val="115000"/>
                        </a:lnSpc>
                        <a:spcBef>
                          <a:spcPts val="0"/>
                        </a:spcBef>
                        <a:spcAft>
                          <a:spcPts val="0"/>
                        </a:spcAft>
                      </a:pPr>
                      <a:r>
                        <a:rPr lang="en-GB" sz="1600" dirty="0"/>
                        <a:t>Can contribute to burnout </a:t>
                      </a:r>
                      <a:endParaRPr lang="en-US" sz="1600" dirty="0">
                        <a:latin typeface="Calibri"/>
                        <a:ea typeface="Calibri"/>
                        <a:cs typeface="Times New Roman"/>
                      </a:endParaRPr>
                    </a:p>
                  </a:txBody>
                  <a:tcPr marL="68580" marR="68580" marT="0" marB="0"/>
                </a:tc>
                <a:tc>
                  <a:txBody>
                    <a:bodyPr/>
                    <a:lstStyle/>
                    <a:p>
                      <a:pPr marL="0" marR="0">
                        <a:lnSpc>
                          <a:spcPct val="115000"/>
                        </a:lnSpc>
                        <a:spcBef>
                          <a:spcPts val="0"/>
                        </a:spcBef>
                        <a:spcAft>
                          <a:spcPts val="0"/>
                        </a:spcAft>
                      </a:pPr>
                      <a:r>
                        <a:rPr lang="en-GB" sz="1600" dirty="0"/>
                        <a:t>Lowers employee morale and can discourage creativity </a:t>
                      </a:r>
                      <a:endParaRPr lang="en-US" sz="1600" dirty="0">
                        <a:latin typeface="Calibri"/>
                        <a:ea typeface="Calibri"/>
                        <a:cs typeface="Times New Roman"/>
                      </a:endParaRPr>
                    </a:p>
                  </a:txBody>
                  <a:tcPr marL="68580" marR="68580" marT="0" marB="0"/>
                </a:tc>
                <a:extLst>
                  <a:ext uri="{0D108BD9-81ED-4DB2-BD59-A6C34878D82A}">
                    <a16:rowId xmlns:a16="http://schemas.microsoft.com/office/drawing/2014/main" val="10005"/>
                  </a:ext>
                </a:extLst>
              </a:tr>
              <a:tr h="653143">
                <a:tc>
                  <a:txBody>
                    <a:bodyPr/>
                    <a:lstStyle/>
                    <a:p>
                      <a:pPr marL="0" marR="0">
                        <a:lnSpc>
                          <a:spcPct val="115000"/>
                        </a:lnSpc>
                        <a:spcBef>
                          <a:spcPts val="0"/>
                        </a:spcBef>
                        <a:spcAft>
                          <a:spcPts val="0"/>
                        </a:spcAft>
                      </a:pPr>
                      <a:r>
                        <a:rPr lang="en-GB" sz="1600" dirty="0"/>
                        <a:t>Where applicable  </a:t>
                      </a:r>
                      <a:endParaRPr lang="en-US" sz="1600" dirty="0">
                        <a:latin typeface="Calibri"/>
                        <a:ea typeface="Calibri"/>
                        <a:cs typeface="Times New Roman"/>
                      </a:endParaRPr>
                    </a:p>
                  </a:txBody>
                  <a:tcPr marL="68580" marR="68580" marT="0" marB="0"/>
                </a:tc>
                <a:tc>
                  <a:txBody>
                    <a:bodyPr/>
                    <a:lstStyle/>
                    <a:p>
                      <a:pPr marL="0" marR="0">
                        <a:lnSpc>
                          <a:spcPct val="115000"/>
                        </a:lnSpc>
                        <a:spcBef>
                          <a:spcPts val="0"/>
                        </a:spcBef>
                        <a:spcAft>
                          <a:spcPts val="0"/>
                        </a:spcAft>
                      </a:pPr>
                      <a:r>
                        <a:rPr lang="en-GB" sz="1600" dirty="0"/>
                        <a:t>Multicultural teams </a:t>
                      </a:r>
                      <a:endParaRPr lang="en-US" sz="1600" dirty="0">
                        <a:latin typeface="Calibri"/>
                        <a:ea typeface="Calibri"/>
                        <a:cs typeface="Times New Roman"/>
                      </a:endParaRPr>
                    </a:p>
                  </a:txBody>
                  <a:tcPr marL="68580" marR="68580" marT="0" marB="0"/>
                </a:tc>
                <a:tc>
                  <a:txBody>
                    <a:bodyPr/>
                    <a:lstStyle/>
                    <a:p>
                      <a:pPr marL="0" marR="0">
                        <a:lnSpc>
                          <a:spcPct val="115000"/>
                        </a:lnSpc>
                        <a:spcBef>
                          <a:spcPts val="0"/>
                        </a:spcBef>
                        <a:spcAft>
                          <a:spcPts val="0"/>
                        </a:spcAft>
                      </a:pPr>
                      <a:r>
                        <a:rPr lang="en-GB" sz="1600" dirty="0"/>
                        <a:t>In crisis situations </a:t>
                      </a:r>
                      <a:endParaRPr lang="en-US" sz="1600" dirty="0">
                        <a:latin typeface="Calibri"/>
                        <a:ea typeface="Calibri"/>
                        <a:cs typeface="Times New Roman"/>
                      </a:endParaRPr>
                    </a:p>
                  </a:txBody>
                  <a:tcPr marL="68580" marR="68580" marT="0" marB="0"/>
                </a:tc>
                <a:extLst>
                  <a:ext uri="{0D108BD9-81ED-4DB2-BD59-A6C34878D82A}">
                    <a16:rowId xmlns:a16="http://schemas.microsoft.com/office/drawing/2014/main" val="10006"/>
                  </a:ext>
                </a:extLst>
              </a:tr>
            </a:tbl>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8610600" cy="1265238"/>
          </a:xfrm>
          <a:solidFill>
            <a:schemeClr val="bg2"/>
          </a:solidFill>
        </p:spPr>
        <p:txBody>
          <a:bodyPr>
            <a:normAutofit fontScale="90000"/>
          </a:bodyPr>
          <a:lstStyle/>
          <a:p>
            <a:pPr algn="ctr"/>
            <a:r>
              <a:rPr lang="en-US" b="1" dirty="0">
                <a:solidFill>
                  <a:schemeClr val="tx1"/>
                </a:solidFill>
              </a:rPr>
              <a:t>Business Evidence-Google’s Psychological Safety </a:t>
            </a:r>
          </a:p>
        </p:txBody>
      </p:sp>
      <p:graphicFrame>
        <p:nvGraphicFramePr>
          <p:cNvPr id="3" name="Content Placeholder 2"/>
          <p:cNvGraphicFramePr>
            <a:graphicFrameLocks noGrp="1"/>
          </p:cNvGraphicFramePr>
          <p:nvPr>
            <p:ph sz="quarter" idx="1"/>
            <p:extLst>
              <p:ext uri="{D42A27DB-BD31-4B8C-83A1-F6EECF244321}">
                <p14:modId xmlns:p14="http://schemas.microsoft.com/office/powerpoint/2010/main" val="749811485"/>
              </p:ext>
            </p:extLst>
          </p:nvPr>
        </p:nvGraphicFramePr>
        <p:xfrm>
          <a:off x="228600" y="1600200"/>
          <a:ext cx="4495800" cy="4800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146" name="Picture 2"/>
          <p:cNvPicPr>
            <a:picLocks noGrp="1" noChangeAspect="1" noChangeArrowheads="1"/>
          </p:cNvPicPr>
          <p:nvPr>
            <p:ph sz="quarter" idx="2"/>
          </p:nvPr>
        </p:nvPicPr>
        <p:blipFill>
          <a:blip r:embed="rId8"/>
          <a:stretch>
            <a:fillRect/>
          </a:stretch>
        </p:blipFill>
        <p:spPr bwMode="auto">
          <a:xfrm>
            <a:off x="4933950" y="1524000"/>
            <a:ext cx="3981450" cy="4191000"/>
          </a:xfrm>
          <a:prstGeom prst="rect">
            <a:avLst/>
          </a:prstGeom>
          <a:noFill/>
          <a:ln w="9525">
            <a:noFill/>
            <a:miter lim="800000"/>
            <a:headEnd/>
            <a:tailEnd/>
          </a:ln>
          <a:effec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274638"/>
            <a:ext cx="8305800" cy="1143000"/>
          </a:xfrm>
          <a:solidFill>
            <a:schemeClr val="bg2"/>
          </a:solidFill>
        </p:spPr>
        <p:txBody>
          <a:bodyPr>
            <a:normAutofit fontScale="90000"/>
          </a:bodyPr>
          <a:lstStyle/>
          <a:p>
            <a:pPr algn="ctr"/>
            <a:r>
              <a:rPr lang="en-US" b="1" dirty="0">
                <a:solidFill>
                  <a:schemeClr val="tx1"/>
                </a:solidFill>
              </a:rPr>
              <a:t>Nadella’s Empathetic Leadership at Microsoft </a:t>
            </a:r>
          </a:p>
        </p:txBody>
      </p:sp>
      <p:graphicFrame>
        <p:nvGraphicFramePr>
          <p:cNvPr id="4" name="Content Placeholder 3"/>
          <p:cNvGraphicFramePr>
            <a:graphicFrameLocks noGrp="1"/>
          </p:cNvGraphicFramePr>
          <p:nvPr>
            <p:ph sz="quarter" idx="1"/>
            <p:extLst>
              <p:ext uri="{D42A27DB-BD31-4B8C-83A1-F6EECF244321}">
                <p14:modId xmlns:p14="http://schemas.microsoft.com/office/powerpoint/2010/main" val="3275490457"/>
              </p:ext>
            </p:extLst>
          </p:nvPr>
        </p:nvGraphicFramePr>
        <p:xfrm>
          <a:off x="152400" y="1600200"/>
          <a:ext cx="5105400" cy="4953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170" name="Picture 2"/>
          <p:cNvPicPr>
            <a:picLocks noGrp="1" noChangeAspect="1" noChangeArrowheads="1"/>
          </p:cNvPicPr>
          <p:nvPr>
            <p:ph sz="quarter" idx="2"/>
          </p:nvPr>
        </p:nvPicPr>
        <p:blipFill>
          <a:blip r:embed="rId8"/>
          <a:stretch>
            <a:fillRect/>
          </a:stretch>
        </p:blipFill>
        <p:spPr bwMode="auto">
          <a:xfrm>
            <a:off x="5257800" y="1600200"/>
            <a:ext cx="3657600" cy="4724400"/>
          </a:xfrm>
          <a:prstGeom prst="rect">
            <a:avLst/>
          </a:prstGeom>
          <a:noFill/>
          <a:ln w="9525">
            <a:noFill/>
            <a:miter lim="800000"/>
            <a:headEnd/>
            <a:tailEnd/>
          </a:ln>
          <a:effec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274638"/>
            <a:ext cx="8534400" cy="1143000"/>
          </a:xfrm>
          <a:solidFill>
            <a:schemeClr val="bg2"/>
          </a:solidFill>
        </p:spPr>
        <p:txBody>
          <a:bodyPr>
            <a:normAutofit fontScale="90000"/>
          </a:bodyPr>
          <a:lstStyle/>
          <a:p>
            <a:pPr algn="ctr"/>
            <a:r>
              <a:rPr lang="en-US" b="1" dirty="0">
                <a:solidFill>
                  <a:schemeClr val="tx1"/>
                </a:solidFill>
              </a:rPr>
              <a:t>Starbucks’ Cultural Competence Training</a:t>
            </a:r>
          </a:p>
        </p:txBody>
      </p:sp>
      <p:sp>
        <p:nvSpPr>
          <p:cNvPr id="3" name="Content Placeholder 2"/>
          <p:cNvSpPr>
            <a:spLocks noGrp="1"/>
          </p:cNvSpPr>
          <p:nvPr>
            <p:ph sz="quarter" idx="1"/>
          </p:nvPr>
        </p:nvSpPr>
        <p:spPr>
          <a:xfrm>
            <a:off x="4267200" y="1600200"/>
            <a:ext cx="4648200" cy="4953000"/>
          </a:xfrm>
          <a:solidFill>
            <a:schemeClr val="accent4">
              <a:lumMod val="20000"/>
              <a:lumOff val="80000"/>
            </a:schemeClr>
          </a:solidFill>
        </p:spPr>
        <p:txBody>
          <a:bodyPr>
            <a:normAutofit/>
          </a:bodyPr>
          <a:lstStyle/>
          <a:p>
            <a:r>
              <a:rPr lang="en-GB" sz="2000" dirty="0"/>
              <a:t>Starbucks introduced cultural competence training to change employees’ behaviours.</a:t>
            </a:r>
          </a:p>
          <a:p>
            <a:r>
              <a:rPr lang="en-GB" sz="2000" dirty="0"/>
              <a:t>The company uses CQ to promote an inclusive workplace.</a:t>
            </a:r>
          </a:p>
          <a:p>
            <a:pPr lvl="0"/>
            <a:r>
              <a:rPr lang="en-GB" sz="2000" dirty="0"/>
              <a:t>The company recruits employees from different cultural backgrounds. </a:t>
            </a:r>
          </a:p>
          <a:p>
            <a:pPr lvl="0"/>
            <a:r>
              <a:rPr lang="en-GB" sz="2000" dirty="0"/>
              <a:t>Trains employees on different traditions and cultural values.</a:t>
            </a:r>
          </a:p>
          <a:p>
            <a:pPr lvl="0"/>
            <a:r>
              <a:rPr lang="en-GB" sz="2000" dirty="0"/>
              <a:t>CQ has improved customer service and team collaboration.</a:t>
            </a:r>
          </a:p>
          <a:p>
            <a:pPr lvl="0"/>
            <a:r>
              <a:rPr lang="en-GB" sz="2000" dirty="0"/>
              <a:t>Instant Book Platform helps to reduce discrimination. </a:t>
            </a:r>
          </a:p>
          <a:p>
            <a:pPr lvl="0"/>
            <a:r>
              <a:rPr lang="en-GB" sz="2000" dirty="0"/>
              <a:t>Open doors policy allows discriminated guest to seek alternative accommodation.</a:t>
            </a:r>
            <a:endParaRPr lang="en-US" sz="2000" dirty="0"/>
          </a:p>
        </p:txBody>
      </p:sp>
      <p:pic>
        <p:nvPicPr>
          <p:cNvPr id="8194" name="Picture 2"/>
          <p:cNvPicPr>
            <a:picLocks noGrp="1" noChangeAspect="1" noChangeArrowheads="1"/>
          </p:cNvPicPr>
          <p:nvPr>
            <p:ph sz="quarter" idx="2"/>
          </p:nvPr>
        </p:nvPicPr>
        <p:blipFill>
          <a:blip r:embed="rId3"/>
          <a:srcRect/>
          <a:stretch>
            <a:fillRect/>
          </a:stretch>
        </p:blipFill>
        <p:spPr bwMode="auto">
          <a:xfrm>
            <a:off x="152400" y="1600200"/>
            <a:ext cx="3962400" cy="4953000"/>
          </a:xfrm>
          <a:prstGeom prst="rect">
            <a:avLst/>
          </a:prstGeom>
          <a:noFill/>
          <a:ln w="9525">
            <a:noFill/>
            <a:miter lim="800000"/>
            <a:headEnd/>
            <a:tailEnd/>
          </a:ln>
          <a:effec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44562"/>
          </a:xfrm>
        </p:spPr>
        <p:txBody>
          <a:bodyPr/>
          <a:lstStyle/>
          <a:p>
            <a:r>
              <a:rPr lang="en-US" b="1" dirty="0">
                <a:solidFill>
                  <a:schemeClr val="tx1"/>
                </a:solidFill>
              </a:rPr>
              <a:t>Airbnb Inclusive Governance </a:t>
            </a:r>
          </a:p>
        </p:txBody>
      </p:sp>
      <p:sp>
        <p:nvSpPr>
          <p:cNvPr id="3" name="Content Placeholder 2"/>
          <p:cNvSpPr>
            <a:spLocks noGrp="1"/>
          </p:cNvSpPr>
          <p:nvPr>
            <p:ph sz="quarter" idx="1"/>
          </p:nvPr>
        </p:nvSpPr>
        <p:spPr>
          <a:xfrm>
            <a:off x="457200" y="1447800"/>
            <a:ext cx="4206240" cy="4572000"/>
          </a:xfrm>
          <a:solidFill>
            <a:schemeClr val="accent6">
              <a:lumMod val="40000"/>
              <a:lumOff val="60000"/>
            </a:schemeClr>
          </a:solidFill>
        </p:spPr>
        <p:txBody>
          <a:bodyPr>
            <a:normAutofit/>
          </a:bodyPr>
          <a:lstStyle/>
          <a:p>
            <a:r>
              <a:rPr lang="en-GB" sz="2400" dirty="0"/>
              <a:t>Focuses on its compulsory non-discrimination policy.</a:t>
            </a:r>
          </a:p>
          <a:p>
            <a:r>
              <a:rPr lang="en-GB" sz="2400" dirty="0"/>
              <a:t>It has an Instant Book platform to reduce discrimination in booking.</a:t>
            </a:r>
          </a:p>
          <a:p>
            <a:r>
              <a:rPr lang="en-GB" sz="2400" dirty="0"/>
              <a:t>Has compulsory community commitment </a:t>
            </a:r>
            <a:r>
              <a:rPr lang="en-GB" sz="2400" dirty="0" err="1"/>
              <a:t>agains</a:t>
            </a:r>
            <a:r>
              <a:rPr lang="en-GB" sz="2400" dirty="0"/>
              <a:t> discrimination promotes respect for everyone.</a:t>
            </a:r>
          </a:p>
          <a:p>
            <a:r>
              <a:rPr lang="en-GB" sz="2400" dirty="0"/>
              <a:t>Open doors policy allows discriminated guest to seek alternative accommodation.</a:t>
            </a:r>
            <a:endParaRPr lang="en-US" sz="2400" dirty="0"/>
          </a:p>
        </p:txBody>
      </p:sp>
      <p:pic>
        <p:nvPicPr>
          <p:cNvPr id="1026" name="Picture 2"/>
          <p:cNvPicPr>
            <a:picLocks noGrp="1" noChangeAspect="1" noChangeArrowheads="1"/>
          </p:cNvPicPr>
          <p:nvPr>
            <p:ph sz="quarter" idx="2"/>
          </p:nvPr>
        </p:nvPicPr>
        <p:blipFill>
          <a:blip r:embed="rId3"/>
          <a:srcRect/>
          <a:stretch>
            <a:fillRect/>
          </a:stretch>
        </p:blipFill>
        <p:spPr bwMode="auto">
          <a:xfrm>
            <a:off x="4724400" y="1600200"/>
            <a:ext cx="4191000" cy="4267200"/>
          </a:xfrm>
          <a:prstGeom prst="rect">
            <a:avLst/>
          </a:prstGeom>
          <a:noFill/>
          <a:ln w="9525">
            <a:noFill/>
            <a:miter lim="800000"/>
            <a:headEnd/>
            <a:tailEnd/>
          </a:ln>
          <a:effec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274638"/>
            <a:ext cx="8305800" cy="792162"/>
          </a:xfrm>
          <a:solidFill>
            <a:schemeClr val="bg2"/>
          </a:solidFill>
        </p:spPr>
        <p:txBody>
          <a:bodyPr/>
          <a:lstStyle/>
          <a:p>
            <a:pPr algn="ctr"/>
            <a:r>
              <a:rPr lang="en-US" b="1" dirty="0">
                <a:solidFill>
                  <a:schemeClr val="tx1"/>
                </a:solidFill>
              </a:rPr>
              <a:t>Strategy Implications </a:t>
            </a:r>
          </a:p>
        </p:txBody>
      </p:sp>
      <p:graphicFrame>
        <p:nvGraphicFramePr>
          <p:cNvPr id="3" name="Content Placeholder 2"/>
          <p:cNvGraphicFramePr>
            <a:graphicFrameLocks noGrp="1"/>
          </p:cNvGraphicFramePr>
          <p:nvPr>
            <p:ph sz="quarter" idx="1"/>
            <p:extLst>
              <p:ext uri="{D42A27DB-BD31-4B8C-83A1-F6EECF244321}">
                <p14:modId xmlns:p14="http://schemas.microsoft.com/office/powerpoint/2010/main" val="2371027205"/>
              </p:ext>
            </p:extLst>
          </p:nvPr>
        </p:nvGraphicFramePr>
        <p:xfrm>
          <a:off x="304800" y="1447800"/>
          <a:ext cx="8686800" cy="4876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68362"/>
          </a:xfrm>
          <a:solidFill>
            <a:schemeClr val="bg2"/>
          </a:solidFill>
        </p:spPr>
        <p:txBody>
          <a:bodyPr/>
          <a:lstStyle/>
          <a:p>
            <a:pPr algn="ctr"/>
            <a:r>
              <a:rPr lang="en-US" b="1" dirty="0">
                <a:solidFill>
                  <a:schemeClr val="tx1"/>
                </a:solidFill>
              </a:rPr>
              <a:t>Conclusion</a:t>
            </a:r>
          </a:p>
        </p:txBody>
      </p:sp>
      <p:sp>
        <p:nvSpPr>
          <p:cNvPr id="5" name="Content Placeholder 4"/>
          <p:cNvSpPr>
            <a:spLocks noGrp="1"/>
          </p:cNvSpPr>
          <p:nvPr>
            <p:ph sz="quarter" idx="1"/>
          </p:nvPr>
        </p:nvSpPr>
        <p:spPr>
          <a:xfrm>
            <a:off x="457200" y="1219200"/>
            <a:ext cx="8229600" cy="5029200"/>
          </a:xfrm>
        </p:spPr>
        <p:txBody>
          <a:bodyPr>
            <a:normAutofit/>
          </a:bodyPr>
          <a:lstStyle/>
          <a:p>
            <a:r>
              <a:rPr lang="en-GB" sz="2000" dirty="0"/>
              <a:t>EI and CQ are foundational that close the gaps between technical skills and high performance in multicultural context.</a:t>
            </a:r>
          </a:p>
          <a:p>
            <a:r>
              <a:rPr lang="en-GB" sz="2000" dirty="0"/>
              <a:t>Edith Heard advocated for collaborative leadership approach that emphasises inclusivity, trust, and empathy.</a:t>
            </a:r>
          </a:p>
          <a:p>
            <a:r>
              <a:rPr lang="en-GB" sz="2000" dirty="0"/>
              <a:t>This approach allows employees to feel safe to share their ideas irrespective of their cultural backgrounds.</a:t>
            </a:r>
          </a:p>
          <a:p>
            <a:r>
              <a:rPr lang="en-GB" sz="2000" dirty="0"/>
              <a:t>In multicultural contexts, AI &amp; CQ can be conditional assets when leaders navigate emotional and cultural complexities .</a:t>
            </a:r>
          </a:p>
          <a:p>
            <a:r>
              <a:rPr lang="en-GB" sz="2000" dirty="0"/>
              <a:t>Balanced judgement: EI and CQ enable leaders to make objective decisions.</a:t>
            </a:r>
          </a:p>
          <a:p>
            <a:r>
              <a:rPr lang="en-GB" sz="2000" dirty="0"/>
              <a:t>Leaders have emotional and cultural awareness of their followers., enabling balanced judgement.</a:t>
            </a:r>
            <a:endParaRPr lang="en-US" sz="20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2511" y="276340"/>
            <a:ext cx="8229600" cy="714260"/>
          </a:xfrm>
          <a:solidFill>
            <a:schemeClr val="bg2"/>
          </a:solidFill>
        </p:spPr>
        <p:txBody>
          <a:bodyPr>
            <a:normAutofit fontScale="90000"/>
          </a:bodyPr>
          <a:lstStyle/>
          <a:p>
            <a:pPr algn="ctr"/>
            <a:r>
              <a:rPr lang="en-US" dirty="0">
                <a:solidFill>
                  <a:schemeClr val="tx1"/>
                </a:solidFill>
              </a:rPr>
              <a:t>Reference List</a:t>
            </a:r>
          </a:p>
        </p:txBody>
      </p:sp>
      <p:sp>
        <p:nvSpPr>
          <p:cNvPr id="3" name="Content Placeholder 2"/>
          <p:cNvSpPr>
            <a:spLocks noGrp="1"/>
          </p:cNvSpPr>
          <p:nvPr>
            <p:ph sz="quarter" idx="1"/>
          </p:nvPr>
        </p:nvSpPr>
        <p:spPr>
          <a:xfrm>
            <a:off x="304800" y="990600"/>
            <a:ext cx="8610600" cy="5410200"/>
          </a:xfrm>
        </p:spPr>
        <p:txBody>
          <a:bodyPr>
            <a:normAutofit fontScale="47500" lnSpcReduction="20000"/>
          </a:bodyPr>
          <a:lstStyle/>
          <a:p>
            <a:pPr>
              <a:buNone/>
            </a:pPr>
            <a:endParaRPr lang="en-US" dirty="0"/>
          </a:p>
          <a:p>
            <a:r>
              <a:rPr lang="en-US" dirty="0"/>
              <a:t>Airbnb (2024) </a:t>
            </a:r>
            <a:r>
              <a:rPr lang="en-US" i="1" dirty="0"/>
              <a:t>A six-year update on Airbnb’s work to fight discrimination</a:t>
            </a:r>
            <a:r>
              <a:rPr lang="en-US" dirty="0"/>
              <a:t>, </a:t>
            </a:r>
            <a:r>
              <a:rPr lang="en-US" i="1" dirty="0"/>
              <a:t>Airbnb Newsroom</a:t>
            </a:r>
            <a:r>
              <a:rPr lang="en-US" dirty="0"/>
              <a:t>. Available at: https://news.airbnb.com/sixyearadupdate/#:~:text=Making%20More%20People%20Eligible%20to,Book%20because%20of%20these%20changes. (Accessed: 06 February 2026). </a:t>
            </a:r>
          </a:p>
          <a:p>
            <a:r>
              <a:rPr lang="en-US" dirty="0"/>
              <a:t>Bratianu, C. and Paiuc, D. (2025) ‘Emotional and cultural intelligence impact on multicultural leadership’, </a:t>
            </a:r>
            <a:r>
              <a:rPr lang="en-US" i="1" dirty="0"/>
              <a:t>Contributions to Management Science</a:t>
            </a:r>
            <a:r>
              <a:rPr lang="en-US" dirty="0"/>
              <a:t>, pp. 15–34. Available at: 10.1007/978-3-031-77543-7_2 (Accessed: 07 February 2026). </a:t>
            </a:r>
          </a:p>
          <a:p>
            <a:r>
              <a:rPr lang="en-US" dirty="0"/>
              <a:t>Cookson, C. (2022) </a:t>
            </a:r>
            <a:r>
              <a:rPr lang="en-US" i="1" dirty="0"/>
              <a:t>EMBL’s Edith Heard: Making European science work post-Brexit</a:t>
            </a:r>
            <a:r>
              <a:rPr lang="en-US" dirty="0"/>
              <a:t>, </a:t>
            </a:r>
            <a:r>
              <a:rPr lang="en-US" i="1" dirty="0"/>
              <a:t>Subscribe to read</a:t>
            </a:r>
            <a:r>
              <a:rPr lang="en-US" dirty="0"/>
              <a:t>. Available at: https://www.ft.com/content/d14f425b-35c6-4c43-a5f6-c23760212ef0 (Accessed: 06 February 2026). </a:t>
            </a:r>
          </a:p>
          <a:p>
            <a:r>
              <a:rPr lang="en-US" dirty="0"/>
              <a:t>Earley, P.C. and Ang, S. (2007) </a:t>
            </a:r>
            <a:r>
              <a:rPr lang="en-US" i="1" dirty="0"/>
              <a:t>Cultural intelligence: Individual interactions across cultures</a:t>
            </a:r>
            <a:r>
              <a:rPr lang="en-US" dirty="0"/>
              <a:t>. Stanford, Calif: Stanford Business Books. Available at: 978-0804743006 (Accessed: 07 February 2026). </a:t>
            </a:r>
          </a:p>
          <a:p>
            <a:r>
              <a:rPr lang="en-US" dirty="0"/>
              <a:t>Goleman, D. (2004) </a:t>
            </a:r>
            <a:r>
              <a:rPr lang="en-US" i="1" dirty="0"/>
              <a:t>What makes a leader?</a:t>
            </a:r>
            <a:r>
              <a:rPr lang="en-US" dirty="0"/>
              <a:t>, </a:t>
            </a:r>
            <a:r>
              <a:rPr lang="en-US" i="1" dirty="0"/>
              <a:t>Harvard Business Review</a:t>
            </a:r>
            <a:r>
              <a:rPr lang="en-US" dirty="0"/>
              <a:t>. Available at: https://hbr.org/2004/01/what-makes-a-leader (Accessed: 06 February 2026). </a:t>
            </a:r>
          </a:p>
          <a:p>
            <a:r>
              <a:rPr lang="en-US" dirty="0"/>
              <a:t>Goleman, D. (2006) </a:t>
            </a:r>
            <a:r>
              <a:rPr lang="en-US" i="1" dirty="0"/>
              <a:t>Emotional intelligence: Why it can matter more than IQ</a:t>
            </a:r>
            <a:r>
              <a:rPr lang="en-US" dirty="0"/>
              <a:t>. New York: Bantam Books. </a:t>
            </a:r>
          </a:p>
          <a:p>
            <a:r>
              <a:rPr lang="en-US" dirty="0"/>
              <a:t>Huczynski A &amp; Buchanan D (2007) Organizational Behaviour (6th Edition), FT: Prentice Hall</a:t>
            </a:r>
          </a:p>
          <a:p>
            <a:r>
              <a:rPr lang="en-US" dirty="0"/>
              <a:t>Hughes R Ginnett R, &amp; Curphy G (2002) Leadership: Enhancing the Lessons of Experience, London: McGraw Hill</a:t>
            </a:r>
          </a:p>
          <a:p>
            <a:r>
              <a:rPr lang="en-US" dirty="0"/>
              <a:t>Imran, M., Bano, S. and Rashid, W. (2025) ‘Impact of Democratic leadership on employee innovative behavior with mediating role of Psychological Safety and creative potential’, </a:t>
            </a:r>
            <a:r>
              <a:rPr lang="en-US" i="1" dirty="0"/>
              <a:t>Sustainability</a:t>
            </a:r>
            <a:r>
              <a:rPr lang="en-US" dirty="0"/>
              <a:t>, 17(5), p. 1879. Available at: 10.3390/su17051879 (Accessed: 07 February 2026). </a:t>
            </a:r>
          </a:p>
          <a:p>
            <a:r>
              <a:rPr lang="en-US" dirty="0"/>
              <a:t>Jordan, P.J., Ashkanasy, N.M. and Ascough, K.W. (2008) ‘Emotional intelligence in organizational behavior and industrial-organizational psychology’, </a:t>
            </a:r>
            <a:r>
              <a:rPr lang="en-US" i="1" dirty="0"/>
              <a:t>The Science of Emotional IntelligenceKnowns and Unknowns</a:t>
            </a:r>
            <a:r>
              <a:rPr lang="en-US" dirty="0"/>
              <a:t>, pp. 356–375. Available at: 10.1093/acprof:oso/9780195181890.003.0014 (Accessed: 07 February 2026). </a:t>
            </a:r>
          </a:p>
          <a:p>
            <a:r>
              <a:rPr lang="en-US" dirty="0"/>
              <a:t>Lorenz, M.P., Ramsey, J.R. and Franke, G.R. (2020) ‘The Dark Side of Cultural Intelligence: Exploring its impact on opportunism, ethical relativism, and customer relationship performance’, </a:t>
            </a:r>
            <a:r>
              <a:rPr lang="en-US" i="1" dirty="0"/>
              <a:t>Business Ethics Quarterly</a:t>
            </a:r>
            <a:r>
              <a:rPr lang="en-US" dirty="0"/>
              <a:t>, 30(4), pp. 552–590. Available at: 10.1017/beq.2020.2 (Accessed: 07 February 2026). </a:t>
            </a:r>
          </a:p>
          <a:p>
            <a:r>
              <a:rPr lang="en-US" dirty="0"/>
              <a:t>Mammadov, A. and Wald, A. (2025) </a:t>
            </a:r>
            <a:r>
              <a:rPr lang="en-US" i="1" dirty="0"/>
              <a:t>The role of cultural intelligence and emotional intelligence in the internationalization of smes: Does global mindset matter? - management international review</a:t>
            </a:r>
            <a:r>
              <a:rPr lang="en-US" dirty="0"/>
              <a:t>, </a:t>
            </a:r>
            <a:r>
              <a:rPr lang="en-US" i="1" dirty="0"/>
              <a:t>SpringerLink</a:t>
            </a:r>
            <a:r>
              <a:rPr lang="en-US" dirty="0"/>
              <a:t>. Available at: https://link.springer.com/article/10.1007/s11575-024-00561-5 (Accessed: 06 February 2026).</a:t>
            </a:r>
          </a:p>
          <a:p>
            <a:endParaRPr lang="en-US"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382190"/>
            <a:ext cx="9144000" cy="6093619"/>
          </a:xfrm>
          <a:prstGeom prst="rect">
            <a:avLst/>
          </a:prstGeom>
        </p:spPr>
      </p:pic>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quity">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Equity</Template>
  <TotalTime>481</TotalTime>
  <Words>3414</Words>
  <Application>Microsoft Office PowerPoint</Application>
  <PresentationFormat>On-screen Show (4:3)</PresentationFormat>
  <Paragraphs>259</Paragraphs>
  <Slides>19</Slides>
  <Notes>16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Calibri</vt:lpstr>
      <vt:lpstr>Franklin Gothic Book</vt:lpstr>
      <vt:lpstr>Perpetua</vt:lpstr>
      <vt:lpstr>Wingdings 2</vt:lpstr>
      <vt:lpstr>Equity</vt:lpstr>
      <vt:lpstr>Application of Emotional and Cultural Intelligence in Leadership</vt:lpstr>
      <vt:lpstr>Content </vt:lpstr>
      <vt:lpstr>Introduction </vt:lpstr>
      <vt:lpstr>Competing Views of Leadership </vt:lpstr>
      <vt:lpstr>Traditional Control-Oriented Leadership </vt:lpstr>
      <vt:lpstr>Human-Centered Leadership </vt:lpstr>
      <vt:lpstr>Argument for EI</vt:lpstr>
      <vt:lpstr>Argument against EI</vt:lpstr>
      <vt:lpstr>Arguments for CQ</vt:lpstr>
      <vt:lpstr>Argument against CQ</vt:lpstr>
      <vt:lpstr>Leadership Styles in Multicultural Contexts</vt:lpstr>
      <vt:lpstr>Business Evidence-Google’s Psychological Safety </vt:lpstr>
      <vt:lpstr>Nadella’s Empathetic Leadership at Microsoft </vt:lpstr>
      <vt:lpstr>Starbucks’ Cultural Competence Training</vt:lpstr>
      <vt:lpstr>Airbnb Inclusive Governance </vt:lpstr>
      <vt:lpstr>Strategy Implications </vt:lpstr>
      <vt:lpstr>Conclusion</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Application of Emotional and Cultural Intelligence in Leadership</dc:title>
  <dc:creator>Andrei Zaharia</dc:creator>
  <cp:lastModifiedBy>Daniela Zaharia (2311196)</cp:lastModifiedBy>
  <cp:revision>8</cp:revision>
  <dcterms:created xsi:type="dcterms:W3CDTF">2026-02-06T11:56:45Z</dcterms:created>
  <dcterms:modified xsi:type="dcterms:W3CDTF">2026-02-27T11:41:23Z</dcterms:modified>
</cp:coreProperties>
</file>