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1"/>
  </p:notesMasterIdLst>
  <p:sldIdLst>
    <p:sldId id="256" r:id="rId2"/>
    <p:sldId id="257" r:id="rId3"/>
    <p:sldId id="258" r:id="rId4"/>
    <p:sldId id="259" r:id="rId5"/>
    <p:sldId id="260" r:id="rId6"/>
    <p:sldId id="262" r:id="rId7"/>
    <p:sldId id="263" r:id="rId8"/>
    <p:sldId id="264"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31CAA9-0917-4608-A539-5FA7B42C4A8A}" type="datetimeFigureOut">
              <a:rPr lang="en-GB" smtClean="0"/>
              <a:t>14/11/2021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3AC015-3F3D-4339-A4DF-F48E54430EDA}" type="slidenum">
              <a:rPr lang="en-GB" smtClean="0"/>
              <a:t>‹#›</a:t>
            </a:fld>
            <a:endParaRPr lang="en-GB"/>
          </a:p>
        </p:txBody>
      </p:sp>
    </p:spTree>
    <p:extLst>
      <p:ext uri="{BB962C8B-B14F-4D97-AF65-F5344CB8AC3E}">
        <p14:creationId xmlns:p14="http://schemas.microsoft.com/office/powerpoint/2010/main" val="17983922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0309346D-6232-4EB9-B70A-D0432158629F}" type="datetime1">
              <a:rPr lang="en-GB" smtClean="0"/>
              <a:t>14/11/2021</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9F30EE8E-646A-47A3-ACDB-504BF39126CC}" type="slidenum">
              <a:rPr lang="en-GB" smtClean="0"/>
              <a:t>‹#›</a:t>
            </a:fld>
            <a:endParaRPr lang="en-GB"/>
          </a:p>
        </p:txBody>
      </p:sp>
    </p:spTree>
    <p:extLst>
      <p:ext uri="{BB962C8B-B14F-4D97-AF65-F5344CB8AC3E}">
        <p14:creationId xmlns:p14="http://schemas.microsoft.com/office/powerpoint/2010/main" val="34081996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3B828E-6CF3-41BE-BE3C-18ECAB8CF90D}" type="datetime1">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30EE8E-646A-47A3-ACDB-504BF39126CC}" type="slidenum">
              <a:rPr lang="en-GB" smtClean="0"/>
              <a:t>‹#›</a:t>
            </a:fld>
            <a:endParaRPr lang="en-GB"/>
          </a:p>
        </p:txBody>
      </p:sp>
    </p:spTree>
    <p:extLst>
      <p:ext uri="{BB962C8B-B14F-4D97-AF65-F5344CB8AC3E}">
        <p14:creationId xmlns:p14="http://schemas.microsoft.com/office/powerpoint/2010/main" val="9752485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11AFA802-BE88-4701-9879-6EE7B1722C8A}" type="datetime1">
              <a:rPr lang="en-GB" smtClean="0"/>
              <a:t>14/11/2021</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9F30EE8E-646A-47A3-ACDB-504BF39126CC}" type="slidenum">
              <a:rPr lang="en-GB" smtClean="0"/>
              <a:t>‹#›</a:t>
            </a:fld>
            <a:endParaRPr lang="en-GB"/>
          </a:p>
        </p:txBody>
      </p:sp>
    </p:spTree>
    <p:extLst>
      <p:ext uri="{BB962C8B-B14F-4D97-AF65-F5344CB8AC3E}">
        <p14:creationId xmlns:p14="http://schemas.microsoft.com/office/powerpoint/2010/main" val="1580669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D2A29A-DAF2-4264-AC85-025DAB0552E9}" type="datetime1">
              <a:rPr lang="en-GB" smtClean="0"/>
              <a:t>14/11/2021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30EE8E-646A-47A3-ACDB-504BF39126CC}" type="slidenum">
              <a:rPr lang="en-GB" smtClean="0"/>
              <a:t>‹#›</a:t>
            </a:fld>
            <a:endParaRPr lang="en-GB"/>
          </a:p>
        </p:txBody>
      </p:sp>
    </p:spTree>
    <p:extLst>
      <p:ext uri="{BB962C8B-B14F-4D97-AF65-F5344CB8AC3E}">
        <p14:creationId xmlns:p14="http://schemas.microsoft.com/office/powerpoint/2010/main" val="32486538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329D28-5BB6-46F8-BB36-5EF71838AC1C}" type="datetime1">
              <a:rPr lang="en-GB" smtClean="0"/>
              <a:t>14/11/2021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30EE8E-646A-47A3-ACDB-504BF39126CC}" type="slidenum">
              <a:rPr lang="en-GB" smtClean="0"/>
              <a:t>‹#›</a:t>
            </a:fld>
            <a:endParaRPr lang="en-GB"/>
          </a:p>
        </p:txBody>
      </p:sp>
    </p:spTree>
    <p:extLst>
      <p:ext uri="{BB962C8B-B14F-4D97-AF65-F5344CB8AC3E}">
        <p14:creationId xmlns:p14="http://schemas.microsoft.com/office/powerpoint/2010/main" val="3280941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65B79A8-F4B8-4C7C-B472-95FB2A55D391}" type="datetime1">
              <a:rPr lang="en-GB" smtClean="0"/>
              <a:t>14/11/2021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30EE8E-646A-47A3-ACDB-504BF39126CC}" type="slidenum">
              <a:rPr lang="en-GB" smtClean="0"/>
              <a:t>‹#›</a:t>
            </a:fld>
            <a:endParaRPr lang="en-GB"/>
          </a:p>
        </p:txBody>
      </p:sp>
    </p:spTree>
    <p:extLst>
      <p:ext uri="{BB962C8B-B14F-4D97-AF65-F5344CB8AC3E}">
        <p14:creationId xmlns:p14="http://schemas.microsoft.com/office/powerpoint/2010/main" val="575568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F699B2-6FA8-459D-9623-7CD3E36ACC8A}" type="datetime1">
              <a:rPr lang="en-GB" smtClean="0"/>
              <a:t>14/11/2021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30EE8E-646A-47A3-ACDB-504BF39126CC}" type="slidenum">
              <a:rPr lang="en-GB" smtClean="0"/>
              <a:t>‹#›</a:t>
            </a:fld>
            <a:endParaRPr lang="en-GB"/>
          </a:p>
        </p:txBody>
      </p:sp>
    </p:spTree>
    <p:extLst>
      <p:ext uri="{BB962C8B-B14F-4D97-AF65-F5344CB8AC3E}">
        <p14:creationId xmlns:p14="http://schemas.microsoft.com/office/powerpoint/2010/main" val="3498511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604CDAA-D810-4C71-B085-38247D2776F2}" type="datetime1">
              <a:rPr lang="en-GB" smtClean="0"/>
              <a:t>14/11/2021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30EE8E-646A-47A3-ACDB-504BF39126CC}" type="slidenum">
              <a:rPr lang="en-GB" smtClean="0"/>
              <a:t>‹#›</a:t>
            </a:fld>
            <a:endParaRPr lang="en-GB"/>
          </a:p>
        </p:txBody>
      </p:sp>
    </p:spTree>
    <p:extLst>
      <p:ext uri="{BB962C8B-B14F-4D97-AF65-F5344CB8AC3E}">
        <p14:creationId xmlns:p14="http://schemas.microsoft.com/office/powerpoint/2010/main" val="438074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A664781-6F46-47BE-8C12-88CA6ED4D6FB}" type="datetime1">
              <a:rPr lang="en-GB" smtClean="0"/>
              <a:t>14/11/2021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30EE8E-646A-47A3-ACDB-504BF39126CC}" type="slidenum">
              <a:rPr lang="en-GB" smtClean="0"/>
              <a:t>‹#›</a:t>
            </a:fld>
            <a:endParaRPr lang="en-GB"/>
          </a:p>
        </p:txBody>
      </p:sp>
    </p:spTree>
    <p:extLst>
      <p:ext uri="{BB962C8B-B14F-4D97-AF65-F5344CB8AC3E}">
        <p14:creationId xmlns:p14="http://schemas.microsoft.com/office/powerpoint/2010/main" val="1687624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8103545-EF16-47D4-B7E5-3A6D1E3D2780}" type="datetime1">
              <a:rPr lang="en-GB" smtClean="0"/>
              <a:t>14/11/2021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30EE8E-646A-47A3-ACDB-504BF39126CC}" type="slidenum">
              <a:rPr lang="en-GB" smtClean="0"/>
              <a:t>‹#›</a:t>
            </a:fld>
            <a:endParaRPr lang="en-GB"/>
          </a:p>
        </p:txBody>
      </p:sp>
    </p:spTree>
    <p:extLst>
      <p:ext uri="{BB962C8B-B14F-4D97-AF65-F5344CB8AC3E}">
        <p14:creationId xmlns:p14="http://schemas.microsoft.com/office/powerpoint/2010/main" val="866064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689D9BF-9DD5-44B4-9A43-88A691997A76}" type="datetime1">
              <a:rPr lang="en-GB" smtClean="0"/>
              <a:t>14/11/2021</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F30EE8E-646A-47A3-ACDB-504BF39126CC}" type="slidenum">
              <a:rPr lang="en-GB" smtClean="0"/>
              <a:t>‹#›</a:t>
            </a:fld>
            <a:endParaRPr lang="en-GB"/>
          </a:p>
        </p:txBody>
      </p:sp>
    </p:spTree>
    <p:extLst>
      <p:ext uri="{BB962C8B-B14F-4D97-AF65-F5344CB8AC3E}">
        <p14:creationId xmlns:p14="http://schemas.microsoft.com/office/powerpoint/2010/main" val="15588442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B81CDAA-D28A-4AD6-B5E1-07843E1729F3}" type="datetime1">
              <a:rPr lang="en-GB" smtClean="0"/>
              <a:t>14/11/2021</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F30EE8E-646A-47A3-ACDB-504BF39126CC}"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407095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1C313060-1FC0-4BD8-A7E0-5ACA6161CB80}" type="datetime1">
              <a:rPr lang="en-GB" smtClean="0"/>
              <a:t>14/11/2021</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F30EE8E-646A-47A3-ACDB-504BF39126CC}" type="slidenum">
              <a:rPr lang="en-GB" smtClean="0"/>
              <a:t>‹#›</a:t>
            </a:fld>
            <a:endParaRPr lang="en-GB"/>
          </a:p>
        </p:txBody>
      </p:sp>
    </p:spTree>
    <p:extLst>
      <p:ext uri="{BB962C8B-B14F-4D97-AF65-F5344CB8AC3E}">
        <p14:creationId xmlns:p14="http://schemas.microsoft.com/office/powerpoint/2010/main" val="1425760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40869AC-7F59-40C3-BB88-92159E9F2818}" type="datetime1">
              <a:rPr lang="en-GB" smtClean="0"/>
              <a:t>14/11/2021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30EE8E-646A-47A3-ACDB-504BF39126CC}" type="slidenum">
              <a:rPr lang="en-GB" smtClean="0"/>
              <a:t>‹#›</a:t>
            </a:fld>
            <a:endParaRPr lang="en-GB"/>
          </a:p>
        </p:txBody>
      </p:sp>
    </p:spTree>
    <p:extLst>
      <p:ext uri="{BB962C8B-B14F-4D97-AF65-F5344CB8AC3E}">
        <p14:creationId xmlns:p14="http://schemas.microsoft.com/office/powerpoint/2010/main" val="35978889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F7218CAB-D401-4045-BD53-F712D05C05C6}" type="datetime1">
              <a:rPr lang="en-GB" smtClean="0"/>
              <a:t>14/11/2021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30EE8E-646A-47A3-ACDB-504BF39126CC}" type="slidenum">
              <a:rPr lang="en-GB" smtClean="0"/>
              <a:t>‹#›</a:t>
            </a:fld>
            <a:endParaRPr lang="en-GB"/>
          </a:p>
        </p:txBody>
      </p:sp>
    </p:spTree>
    <p:extLst>
      <p:ext uri="{BB962C8B-B14F-4D97-AF65-F5344CB8AC3E}">
        <p14:creationId xmlns:p14="http://schemas.microsoft.com/office/powerpoint/2010/main" val="11241849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6DD86A-E856-4D28-9328-1BB99C899486}" type="datetime1">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30EE8E-646A-47A3-ACDB-504BF39126CC}" type="slidenum">
              <a:rPr lang="en-GB" smtClean="0"/>
              <a:t>‹#›</a:t>
            </a:fld>
            <a:endParaRPr lang="en-GB"/>
          </a:p>
        </p:txBody>
      </p:sp>
    </p:spTree>
    <p:extLst>
      <p:ext uri="{BB962C8B-B14F-4D97-AF65-F5344CB8AC3E}">
        <p14:creationId xmlns:p14="http://schemas.microsoft.com/office/powerpoint/2010/main" val="11907830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D273F9A-8374-47BB-9BD7-F99708B6E0E0}" type="datetime1">
              <a:rPr lang="en-GB" smtClean="0"/>
              <a:t>14/11/2021</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9F30EE8E-646A-47A3-ACDB-504BF39126CC}" type="slidenum">
              <a:rPr lang="en-GB" smtClean="0"/>
              <a:t>‹#›</a:t>
            </a:fld>
            <a:endParaRPr lang="en-GB"/>
          </a:p>
        </p:txBody>
      </p:sp>
    </p:spTree>
    <p:extLst>
      <p:ext uri="{BB962C8B-B14F-4D97-AF65-F5344CB8AC3E}">
        <p14:creationId xmlns:p14="http://schemas.microsoft.com/office/powerpoint/2010/main" val="2965239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BEF581D-F935-4E8F-A5AD-3F348C719C02}" type="datetime1">
              <a:rPr lang="en-GB" smtClean="0"/>
              <a:t>14/11/2021</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F30EE8E-646A-47A3-ACDB-504BF39126CC}" type="slidenum">
              <a:rPr lang="en-GB" smtClean="0"/>
              <a:t>‹#›</a:t>
            </a:fld>
            <a:endParaRPr lang="en-GB"/>
          </a:p>
        </p:txBody>
      </p:sp>
    </p:spTree>
    <p:extLst>
      <p:ext uri="{BB962C8B-B14F-4D97-AF65-F5344CB8AC3E}">
        <p14:creationId xmlns:p14="http://schemas.microsoft.com/office/powerpoint/2010/main" val="402763125"/>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hf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 Id="rId9" Type="http://schemas.openxmlformats.org/officeDocument/2006/relationships/image" Target="../media/image10.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descr="Bar graph with upward trend">
            <a:extLst>
              <a:ext uri="{FF2B5EF4-FFF2-40B4-BE49-F238E27FC236}">
                <a16:creationId xmlns:a16="http://schemas.microsoft.com/office/drawing/2014/main" id="{0C29F696-A8F8-4CCC-912E-7F4DE1990A0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6124" y="103572"/>
            <a:ext cx="1365681" cy="1365681"/>
          </a:xfrm>
          <a:prstGeom prst="rect">
            <a:avLst/>
          </a:prstGeom>
        </p:spPr>
      </p:pic>
      <p:pic>
        <p:nvPicPr>
          <p:cNvPr id="7" name="Graphic 6" descr="Bar graph with downward trend">
            <a:extLst>
              <a:ext uri="{FF2B5EF4-FFF2-40B4-BE49-F238E27FC236}">
                <a16:creationId xmlns:a16="http://schemas.microsoft.com/office/drawing/2014/main" id="{77629857-4ED1-4778-9D5E-086CEC26E94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634708" y="5012184"/>
            <a:ext cx="1475173" cy="1475173"/>
          </a:xfrm>
          <a:prstGeom prst="rect">
            <a:avLst/>
          </a:prstGeom>
        </p:spPr>
      </p:pic>
      <p:pic>
        <p:nvPicPr>
          <p:cNvPr id="9" name="Graphic 8" descr="Hourglass">
            <a:extLst>
              <a:ext uri="{FF2B5EF4-FFF2-40B4-BE49-F238E27FC236}">
                <a16:creationId xmlns:a16="http://schemas.microsoft.com/office/drawing/2014/main" id="{FE7DFA5A-09F2-449A-A55E-DCD01F10C26B}"/>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27861" y="5288872"/>
            <a:ext cx="1371600" cy="1371600"/>
          </a:xfrm>
          <a:prstGeom prst="rect">
            <a:avLst/>
          </a:prstGeom>
        </p:spPr>
      </p:pic>
      <p:pic>
        <p:nvPicPr>
          <p:cNvPr id="11" name="Graphic 10" descr="Head with gears">
            <a:extLst>
              <a:ext uri="{FF2B5EF4-FFF2-40B4-BE49-F238E27FC236}">
                <a16:creationId xmlns:a16="http://schemas.microsoft.com/office/drawing/2014/main" id="{15A8B885-A7F8-4876-B278-E2D77601294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768614" y="463858"/>
            <a:ext cx="1293180" cy="1293180"/>
          </a:xfrm>
          <a:prstGeom prst="rect">
            <a:avLst/>
          </a:prstGeom>
        </p:spPr>
      </p:pic>
      <p:sp>
        <p:nvSpPr>
          <p:cNvPr id="14" name="Callout: Left-Right Arrow 13">
            <a:extLst>
              <a:ext uri="{FF2B5EF4-FFF2-40B4-BE49-F238E27FC236}">
                <a16:creationId xmlns:a16="http://schemas.microsoft.com/office/drawing/2014/main" id="{D66D8FD0-A654-4F1C-BF51-0E25C1D5BEBB}"/>
              </a:ext>
            </a:extLst>
          </p:cNvPr>
          <p:cNvSpPr/>
          <p:nvPr/>
        </p:nvSpPr>
        <p:spPr>
          <a:xfrm>
            <a:off x="2707689" y="1757038"/>
            <a:ext cx="6347534" cy="2593020"/>
          </a:xfrm>
          <a:prstGeom prst="lef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b="1" dirty="0">
                <a:solidFill>
                  <a:schemeClr val="accent6"/>
                </a:solidFill>
              </a:rPr>
              <a:t>Performance    Management</a:t>
            </a:r>
            <a:endParaRPr lang="en-GB" sz="3200" dirty="0">
              <a:solidFill>
                <a:schemeClr val="accent6"/>
              </a:solidFill>
            </a:endParaRPr>
          </a:p>
        </p:txBody>
      </p:sp>
      <p:sp>
        <p:nvSpPr>
          <p:cNvPr id="15" name="Flowchart: Decision 14">
            <a:extLst>
              <a:ext uri="{FF2B5EF4-FFF2-40B4-BE49-F238E27FC236}">
                <a16:creationId xmlns:a16="http://schemas.microsoft.com/office/drawing/2014/main" id="{5E86B7EE-D813-40A0-9523-7481BBB2FACE}"/>
              </a:ext>
            </a:extLst>
          </p:cNvPr>
          <p:cNvSpPr/>
          <p:nvPr/>
        </p:nvSpPr>
        <p:spPr>
          <a:xfrm rot="16200000">
            <a:off x="-132837" y="2747223"/>
            <a:ext cx="1480351" cy="612648"/>
          </a:xfrm>
          <a:prstGeom prst="flowChartDecision">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b="1" dirty="0">
                <a:solidFill>
                  <a:schemeClr val="accent1"/>
                </a:solidFill>
              </a:rPr>
              <a:t>1918818</a:t>
            </a:r>
          </a:p>
        </p:txBody>
      </p:sp>
      <p:sp>
        <p:nvSpPr>
          <p:cNvPr id="16" name="Flowchart: Decision 15">
            <a:extLst>
              <a:ext uri="{FF2B5EF4-FFF2-40B4-BE49-F238E27FC236}">
                <a16:creationId xmlns:a16="http://schemas.microsoft.com/office/drawing/2014/main" id="{479BD736-6BE0-4142-8880-0766160CA8F0}"/>
              </a:ext>
            </a:extLst>
          </p:cNvPr>
          <p:cNvSpPr/>
          <p:nvPr/>
        </p:nvSpPr>
        <p:spPr>
          <a:xfrm rot="5400000">
            <a:off x="10847075" y="2749813"/>
            <a:ext cx="1475173" cy="612648"/>
          </a:xfrm>
          <a:prstGeom prst="flowChartDecision">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b="1" dirty="0">
                <a:solidFill>
                  <a:schemeClr val="accent1"/>
                </a:solidFill>
              </a:rPr>
              <a:t>1918818</a:t>
            </a:r>
          </a:p>
        </p:txBody>
      </p:sp>
      <p:sp>
        <p:nvSpPr>
          <p:cNvPr id="18" name="Slide Number Placeholder 17">
            <a:extLst>
              <a:ext uri="{FF2B5EF4-FFF2-40B4-BE49-F238E27FC236}">
                <a16:creationId xmlns:a16="http://schemas.microsoft.com/office/drawing/2014/main" id="{42B7C4D6-E4D6-425D-996A-AC15F86B7631}"/>
              </a:ext>
            </a:extLst>
          </p:cNvPr>
          <p:cNvSpPr>
            <a:spLocks noGrp="1"/>
          </p:cNvSpPr>
          <p:nvPr>
            <p:ph type="sldNum" sz="quarter" idx="12"/>
          </p:nvPr>
        </p:nvSpPr>
        <p:spPr>
          <a:xfrm>
            <a:off x="9055223" y="38069"/>
            <a:ext cx="2743200" cy="365125"/>
          </a:xfrm>
        </p:spPr>
        <p:txBody>
          <a:bodyPr/>
          <a:lstStyle/>
          <a:p>
            <a:fld id="{9F30EE8E-646A-47A3-ACDB-504BF39126CC}" type="slidenum">
              <a:rPr lang="en-GB" sz="1200" b="1" smtClean="0">
                <a:solidFill>
                  <a:schemeClr val="bg1"/>
                </a:solidFill>
              </a:rPr>
              <a:t>1</a:t>
            </a:fld>
            <a:endParaRPr lang="en-GB" sz="1200" b="1" dirty="0">
              <a:solidFill>
                <a:schemeClr val="bg1"/>
              </a:solidFill>
            </a:endParaRPr>
          </a:p>
        </p:txBody>
      </p:sp>
    </p:spTree>
    <p:extLst>
      <p:ext uri="{BB962C8B-B14F-4D97-AF65-F5344CB8AC3E}">
        <p14:creationId xmlns:p14="http://schemas.microsoft.com/office/powerpoint/2010/main" val="25583912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A98877-97BB-4DA1-956A-A4D23D931322}"/>
              </a:ext>
            </a:extLst>
          </p:cNvPr>
          <p:cNvSpPr>
            <a:spLocks noGrp="1"/>
          </p:cNvSpPr>
          <p:nvPr>
            <p:ph type="sldNum" sz="quarter" idx="12"/>
          </p:nvPr>
        </p:nvSpPr>
        <p:spPr>
          <a:xfrm>
            <a:off x="8896165" y="0"/>
            <a:ext cx="2743200" cy="365125"/>
          </a:xfrm>
        </p:spPr>
        <p:txBody>
          <a:bodyPr/>
          <a:lstStyle/>
          <a:p>
            <a:fld id="{9F30EE8E-646A-47A3-ACDB-504BF39126CC}" type="slidenum">
              <a:rPr lang="en-GB" sz="1400" b="1" smtClean="0">
                <a:solidFill>
                  <a:schemeClr val="bg1"/>
                </a:solidFill>
              </a:rPr>
              <a:t>2</a:t>
            </a:fld>
            <a:endParaRPr lang="en-GB" sz="1400" b="1" dirty="0">
              <a:solidFill>
                <a:schemeClr val="bg1"/>
              </a:solidFill>
            </a:endParaRPr>
          </a:p>
        </p:txBody>
      </p:sp>
      <p:sp>
        <p:nvSpPr>
          <p:cNvPr id="3" name="Rectangle 2">
            <a:extLst>
              <a:ext uri="{FF2B5EF4-FFF2-40B4-BE49-F238E27FC236}">
                <a16:creationId xmlns:a16="http://schemas.microsoft.com/office/drawing/2014/main" id="{0B2BDE6C-33DC-4289-A959-DA60DE1EC65A}"/>
              </a:ext>
            </a:extLst>
          </p:cNvPr>
          <p:cNvSpPr/>
          <p:nvPr/>
        </p:nvSpPr>
        <p:spPr>
          <a:xfrm>
            <a:off x="115410" y="365125"/>
            <a:ext cx="4385569" cy="3160450"/>
          </a:xfrm>
          <a:prstGeom prst="rect">
            <a:avLst/>
          </a:prstGeom>
        </p:spPr>
        <p:style>
          <a:lnRef idx="0">
            <a:schemeClr val="accent5"/>
          </a:lnRef>
          <a:fillRef idx="3">
            <a:schemeClr val="accent5"/>
          </a:fillRef>
          <a:effectRef idx="3">
            <a:schemeClr val="accent5"/>
          </a:effectRef>
          <a:fontRef idx="minor">
            <a:schemeClr val="lt1"/>
          </a:fontRef>
        </p:style>
        <p:txBody>
          <a:bodyPr rtlCol="0" anchor="ctr"/>
          <a:lstStyle/>
          <a:p>
            <a:r>
              <a:rPr lang="en-US" sz="1200" b="1" dirty="0">
                <a:solidFill>
                  <a:schemeClr val="bg1"/>
                </a:solidFill>
              </a:rPr>
              <a:t>Performance management is the matching of the set organizational activities and the output that meets the organizational goal, mission, and vision more effectively and efficiently (Ramani, 2017). Classical school of thought believes in the bureaucracy of the organization where there is a division of labor and specialization, where each employee is assigned according to their experience and skills and they work under one command. Therefore, in this presentation I will explores and discuss in detail the different definitions of performance management and how performance management can help organizations improve on their employees. For this I have picked Tesco and Morrisons companies to demonstrate how these companies apply the concept of performance management to improve overall performance.</a:t>
            </a:r>
            <a:endParaRPr lang="en-GB" sz="1200" b="1" dirty="0">
              <a:solidFill>
                <a:schemeClr val="bg1"/>
              </a:solidFill>
            </a:endParaRPr>
          </a:p>
        </p:txBody>
      </p:sp>
      <p:sp>
        <p:nvSpPr>
          <p:cNvPr id="5" name="Arrow: Curved Right 4">
            <a:extLst>
              <a:ext uri="{FF2B5EF4-FFF2-40B4-BE49-F238E27FC236}">
                <a16:creationId xmlns:a16="http://schemas.microsoft.com/office/drawing/2014/main" id="{33B6427E-CD40-40E5-8702-2E7091F9619D}"/>
              </a:ext>
            </a:extLst>
          </p:cNvPr>
          <p:cNvSpPr/>
          <p:nvPr/>
        </p:nvSpPr>
        <p:spPr>
          <a:xfrm>
            <a:off x="115410" y="3525575"/>
            <a:ext cx="727969" cy="620297"/>
          </a:xfrm>
          <a:prstGeom prst="curv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 name="Flowchart: Alternate Process 5">
            <a:extLst>
              <a:ext uri="{FF2B5EF4-FFF2-40B4-BE49-F238E27FC236}">
                <a16:creationId xmlns:a16="http://schemas.microsoft.com/office/drawing/2014/main" id="{6627D62F-5112-4C3E-9ACA-1A6BBECB47FB}"/>
              </a:ext>
            </a:extLst>
          </p:cNvPr>
          <p:cNvSpPr/>
          <p:nvPr/>
        </p:nvSpPr>
        <p:spPr>
          <a:xfrm>
            <a:off x="843378" y="3595457"/>
            <a:ext cx="4758431" cy="3262544"/>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b="1" dirty="0">
                <a:solidFill>
                  <a:schemeClr val="bg1"/>
                </a:solidFill>
              </a:rPr>
              <a:t>Additionally, performance management is the matching of the set organizational activities and the output that meets the organizational goal, mission, and vision more effectively and efficiently. Performance management is the continuous communication between the supervisor and the employees to achieve the strategic organization’s objectives within a given specified time at minimum costs (</a:t>
            </a:r>
            <a:r>
              <a:rPr lang="en-US" sz="1200" b="1" dirty="0" err="1">
                <a:solidFill>
                  <a:schemeClr val="bg1"/>
                </a:solidFill>
              </a:rPr>
              <a:t>Aguinis</a:t>
            </a:r>
            <a:r>
              <a:rPr lang="en-US" sz="1200" b="1" dirty="0">
                <a:solidFill>
                  <a:schemeClr val="bg1"/>
                </a:solidFill>
              </a:rPr>
              <a:t>, 2017). According to the classical school of thought, employees are the organization’s components that only are physical, and therefore, the satisfaction of employees in terms of better remuneration, better working conditions results in high-performance management. Behavioral management theory defines performance management as a way of understanding better the behavior of employees at work in terms of conflict resolution, motivation, expectation, and group dynamic management. </a:t>
            </a:r>
            <a:endParaRPr lang="en-GB" sz="1200" b="1" dirty="0">
              <a:solidFill>
                <a:schemeClr val="bg1"/>
              </a:solidFill>
            </a:endParaRPr>
          </a:p>
        </p:txBody>
      </p:sp>
      <p:sp>
        <p:nvSpPr>
          <p:cNvPr id="7" name="Arrow: Curved Up 6">
            <a:extLst>
              <a:ext uri="{FF2B5EF4-FFF2-40B4-BE49-F238E27FC236}">
                <a16:creationId xmlns:a16="http://schemas.microsoft.com/office/drawing/2014/main" id="{1B0B64B2-3A46-4884-B58E-7E547BAE0F55}"/>
              </a:ext>
            </a:extLst>
          </p:cNvPr>
          <p:cNvSpPr/>
          <p:nvPr/>
        </p:nvSpPr>
        <p:spPr>
          <a:xfrm>
            <a:off x="5672830" y="6126480"/>
            <a:ext cx="683582" cy="505139"/>
          </a:xfrm>
          <a:prstGeom prst="curvedUp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Scroll: Vertical 7">
            <a:extLst>
              <a:ext uri="{FF2B5EF4-FFF2-40B4-BE49-F238E27FC236}">
                <a16:creationId xmlns:a16="http://schemas.microsoft.com/office/drawing/2014/main" id="{172746F8-FE70-4C2A-94CE-4C1B7BB6532B}"/>
              </a:ext>
            </a:extLst>
          </p:cNvPr>
          <p:cNvSpPr/>
          <p:nvPr/>
        </p:nvSpPr>
        <p:spPr>
          <a:xfrm>
            <a:off x="5601810" y="226381"/>
            <a:ext cx="6590190" cy="5774923"/>
          </a:xfrm>
          <a:prstGeom prst="verticalScroll">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sz="1400" b="1" dirty="0">
                <a:solidFill>
                  <a:schemeClr val="bg1"/>
                </a:solidFill>
              </a:rPr>
              <a:t>Benchmarking and research are effective measures of performance management in the organization. The management invests in benchmarking and monitoring the performance management trends in the same industry and improve. Some of the performance management parameters are employee wellbeing and wellness. For instance, a survey was conducted in the United Kingdom about employee wellbeing in the consumer goods market. The study found that a third of the employees in the UK suffer from anxiety and depression. Behavioral management theory believes that human behavior and relations in the organization is a key determinant of performance management. The study further found that 40% of the employees have either asked for work off or workload reduction due to their mental health (In </a:t>
            </a:r>
            <a:r>
              <a:rPr lang="en-US" sz="1400" b="1" dirty="0" err="1">
                <a:solidFill>
                  <a:schemeClr val="bg1"/>
                </a:solidFill>
              </a:rPr>
              <a:t>Krausert</a:t>
            </a:r>
            <a:r>
              <a:rPr lang="en-US" sz="1400" b="1" dirty="0">
                <a:solidFill>
                  <a:schemeClr val="bg1"/>
                </a:solidFill>
              </a:rPr>
              <a:t>, 2019). Talent retention strategies are very significant in ensuring that organizations maintain performance in all the organizational structures.</a:t>
            </a:r>
            <a:endParaRPr lang="en-GB" sz="1400" b="1" dirty="0">
              <a:solidFill>
                <a:schemeClr val="bg1"/>
              </a:solidFill>
            </a:endParaRPr>
          </a:p>
        </p:txBody>
      </p:sp>
      <p:sp>
        <p:nvSpPr>
          <p:cNvPr id="9" name="Arrow: Curved Down 8">
            <a:extLst>
              <a:ext uri="{FF2B5EF4-FFF2-40B4-BE49-F238E27FC236}">
                <a16:creationId xmlns:a16="http://schemas.microsoft.com/office/drawing/2014/main" id="{8EFEA72C-47E2-4546-B802-DEC7EE3DD02D}"/>
              </a:ext>
            </a:extLst>
          </p:cNvPr>
          <p:cNvSpPr/>
          <p:nvPr/>
        </p:nvSpPr>
        <p:spPr>
          <a:xfrm>
            <a:off x="11046869" y="5965792"/>
            <a:ext cx="1017884" cy="731520"/>
          </a:xfrm>
          <a:prstGeom prst="curvedDown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511777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DCA7669-D2E3-419E-9A9C-F6DE6F7644C6}"/>
              </a:ext>
            </a:extLst>
          </p:cNvPr>
          <p:cNvSpPr>
            <a:spLocks noGrp="1"/>
          </p:cNvSpPr>
          <p:nvPr>
            <p:ph type="sldNum" sz="quarter" idx="12"/>
          </p:nvPr>
        </p:nvSpPr>
        <p:spPr>
          <a:xfrm>
            <a:off x="11430623" y="0"/>
            <a:ext cx="643748" cy="365125"/>
          </a:xfrm>
        </p:spPr>
        <p:txBody>
          <a:bodyPr/>
          <a:lstStyle/>
          <a:p>
            <a:fld id="{9F30EE8E-646A-47A3-ACDB-504BF39126CC}" type="slidenum">
              <a:rPr lang="en-GB" sz="1200" b="1" smtClean="0"/>
              <a:t>3</a:t>
            </a:fld>
            <a:endParaRPr lang="en-GB" sz="1200" b="1" dirty="0"/>
          </a:p>
        </p:txBody>
      </p:sp>
      <p:sp>
        <p:nvSpPr>
          <p:cNvPr id="5" name="Flowchart: Multidocument 4">
            <a:extLst>
              <a:ext uri="{FF2B5EF4-FFF2-40B4-BE49-F238E27FC236}">
                <a16:creationId xmlns:a16="http://schemas.microsoft.com/office/drawing/2014/main" id="{7625BF75-4A9E-443A-B461-9DF3FAE327A2}"/>
              </a:ext>
            </a:extLst>
          </p:cNvPr>
          <p:cNvSpPr/>
          <p:nvPr/>
        </p:nvSpPr>
        <p:spPr>
          <a:xfrm>
            <a:off x="117629" y="182562"/>
            <a:ext cx="5137952" cy="6675438"/>
          </a:xfrm>
          <a:prstGeom prst="flowChartMultidocumen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r>
              <a:rPr lang="en-US" sz="1400" b="1" i="1" dirty="0">
                <a:solidFill>
                  <a:schemeClr val="bg1"/>
                </a:solidFill>
              </a:rPr>
              <a:t>How Performance Management Helps an Organization to Improve their Employees-</a:t>
            </a:r>
          </a:p>
          <a:p>
            <a:r>
              <a:rPr lang="en-US" sz="1400" b="1" dirty="0">
                <a:solidFill>
                  <a:schemeClr val="bg1"/>
                </a:solidFill>
              </a:rPr>
              <a:t>In a survey conducted by Deloitte in 2017 on the benefits of performance management, 90% of the organization that participated in the survey reported performance improvement after the organizations changed how they were looking into the employees' wellbeing. Performance management was found to have a wide range of benefits to employees. These benefits are; one, performance management improves employee engagement and motivation. A continuous approach to performance management ensures that employees are working towards the organizational goals and objectives (Sherlock et al., 2021). The provision of a conducive work environment ensures that the employees realize job satisfaction thus talent retention.</a:t>
            </a:r>
            <a:endParaRPr lang="en-GB" sz="1400" b="1" dirty="0">
              <a:solidFill>
                <a:schemeClr val="bg1"/>
              </a:solidFill>
            </a:endParaRPr>
          </a:p>
        </p:txBody>
      </p:sp>
      <p:sp>
        <p:nvSpPr>
          <p:cNvPr id="6" name="Arrow: Curved Right 5">
            <a:extLst>
              <a:ext uri="{FF2B5EF4-FFF2-40B4-BE49-F238E27FC236}">
                <a16:creationId xmlns:a16="http://schemas.microsoft.com/office/drawing/2014/main" id="{01446142-4AEE-4EDC-AB74-440173150F55}"/>
              </a:ext>
            </a:extLst>
          </p:cNvPr>
          <p:cNvSpPr/>
          <p:nvPr/>
        </p:nvSpPr>
        <p:spPr>
          <a:xfrm>
            <a:off x="4524061" y="5650636"/>
            <a:ext cx="731520" cy="790113"/>
          </a:xfrm>
          <a:prstGeom prst="curv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Callout: Right Arrow 6">
            <a:extLst>
              <a:ext uri="{FF2B5EF4-FFF2-40B4-BE49-F238E27FC236}">
                <a16:creationId xmlns:a16="http://schemas.microsoft.com/office/drawing/2014/main" id="{BEA5D51B-21FA-4184-BC7D-AB2FEBEC6054}"/>
              </a:ext>
            </a:extLst>
          </p:cNvPr>
          <p:cNvSpPr/>
          <p:nvPr/>
        </p:nvSpPr>
        <p:spPr>
          <a:xfrm>
            <a:off x="5370990" y="182562"/>
            <a:ext cx="6821009" cy="6582222"/>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b="1" dirty="0">
                <a:solidFill>
                  <a:schemeClr val="bg1"/>
                </a:solidFill>
              </a:rPr>
              <a:t>Continuous performance management also ensures that the marginal productivity of each employee improves, which, in turn, leads to double output and improved performance. The second benefit of the performance to employees is talent retention. Human resources are some of the assets that the organization has no control over (Hopkin, 2016). Unlike physical assets that the organization has both ownership and control, human capital is a non-physical asset that the organization can control but has no ownership, and therefore retention of these assets requires a continuous performance management approach in the organization. Employee high turnover ratio is one of the challenges that affect the organization as it has the effects of production lags, time wastage in the training of new staff, and low production. Organizations, therefore, avoid high employee turnover by ensuring that talent retention strategies are in place that looks into the welfare of the employee. The talent retention strategies are employers focused oriented that ensure that their employees are made as comfortable as possible. For example, the organization usually offers training and development opportunities to employees thus equipping them with the appropriate skills for the job and this improves performance in the long run (Pettinger, 2018). The organization also provide medal benefits to the employees and their dependent such as health insurance coverage to make sure that employees are comfortable at the workplace and concentrate on the achievement of the organizational goals and objectives as the family of the employees are well taken care of in terms of contingency plans and this has the effect of improving the employee morale and productivity. </a:t>
            </a:r>
            <a:endParaRPr lang="en-GB" sz="1200" b="1" dirty="0">
              <a:solidFill>
                <a:schemeClr val="bg1"/>
              </a:solidFill>
            </a:endParaRPr>
          </a:p>
        </p:txBody>
      </p:sp>
    </p:spTree>
    <p:extLst>
      <p:ext uri="{BB962C8B-B14F-4D97-AF65-F5344CB8AC3E}">
        <p14:creationId xmlns:p14="http://schemas.microsoft.com/office/powerpoint/2010/main" val="142639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D6811BB-166E-4F38-977C-2E64C4D7F1B2}"/>
              </a:ext>
            </a:extLst>
          </p:cNvPr>
          <p:cNvSpPr>
            <a:spLocks noGrp="1"/>
          </p:cNvSpPr>
          <p:nvPr>
            <p:ph type="sldNum" sz="quarter" idx="12"/>
          </p:nvPr>
        </p:nvSpPr>
        <p:spPr>
          <a:xfrm>
            <a:off x="8896165" y="0"/>
            <a:ext cx="2743200" cy="365125"/>
          </a:xfrm>
        </p:spPr>
        <p:txBody>
          <a:bodyPr/>
          <a:lstStyle/>
          <a:p>
            <a:fld id="{9F30EE8E-646A-47A3-ACDB-504BF39126CC}" type="slidenum">
              <a:rPr lang="en-GB" sz="1400" b="1" smtClean="0">
                <a:solidFill>
                  <a:schemeClr val="bg1"/>
                </a:solidFill>
              </a:rPr>
              <a:t>4</a:t>
            </a:fld>
            <a:endParaRPr lang="en-GB" sz="1400" b="1" dirty="0">
              <a:solidFill>
                <a:schemeClr val="bg1"/>
              </a:solidFill>
            </a:endParaRPr>
          </a:p>
        </p:txBody>
      </p:sp>
      <p:sp>
        <p:nvSpPr>
          <p:cNvPr id="3" name="Flowchart: Alternate Process 2">
            <a:extLst>
              <a:ext uri="{FF2B5EF4-FFF2-40B4-BE49-F238E27FC236}">
                <a16:creationId xmlns:a16="http://schemas.microsoft.com/office/drawing/2014/main" id="{1DF572A4-A988-41D1-AB14-3A9E91311CD0}"/>
              </a:ext>
            </a:extLst>
          </p:cNvPr>
          <p:cNvSpPr/>
          <p:nvPr/>
        </p:nvSpPr>
        <p:spPr>
          <a:xfrm>
            <a:off x="168676" y="365125"/>
            <a:ext cx="5175681" cy="3470028"/>
          </a:xfrm>
          <a:prstGeom prst="flowChartAlternateProcess">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b="1" dirty="0">
                <a:solidFill>
                  <a:schemeClr val="bg1"/>
                </a:solidFill>
              </a:rPr>
              <a:t>Organizations encourage employee productivity by providing performance allowances and bonuses to ensure that creativity is rewarded and protected through personal copyrights. Organizations also foster talent retention by ensuring respect in the workplace and this reduces cases of anxiety, stress, and depression among employees making them perform better and achieve the specified organization’s goals and objectives (Sherlock et al., 2021). Better remuneration in terms of salaries, house allowances, and other allowances are some of the strategies for talent retention that benefit employees. Performance management requires that the organization invest in talent retention to ensure that there is a very low employee turnover thereby improving the employee productivity and the general output level also increases.</a:t>
            </a:r>
            <a:endParaRPr lang="en-GB" sz="1200" b="1" dirty="0">
              <a:solidFill>
                <a:schemeClr val="bg1"/>
              </a:solidFill>
            </a:endParaRPr>
          </a:p>
        </p:txBody>
      </p:sp>
      <p:cxnSp>
        <p:nvCxnSpPr>
          <p:cNvPr id="5" name="Connector: Elbow 4">
            <a:extLst>
              <a:ext uri="{FF2B5EF4-FFF2-40B4-BE49-F238E27FC236}">
                <a16:creationId xmlns:a16="http://schemas.microsoft.com/office/drawing/2014/main" id="{6404DC82-F1A4-49AD-A727-E525211A46DF}"/>
              </a:ext>
            </a:extLst>
          </p:cNvPr>
          <p:cNvCxnSpPr>
            <a:cxnSpLocks/>
          </p:cNvCxnSpPr>
          <p:nvPr/>
        </p:nvCxnSpPr>
        <p:spPr>
          <a:xfrm>
            <a:off x="5387266" y="2794185"/>
            <a:ext cx="665825" cy="463920"/>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Flowchart: Alternate Process 6">
            <a:extLst>
              <a:ext uri="{FF2B5EF4-FFF2-40B4-BE49-F238E27FC236}">
                <a16:creationId xmlns:a16="http://schemas.microsoft.com/office/drawing/2014/main" id="{ECCC4239-6EA1-420D-A506-8D7A968153CB}"/>
              </a:ext>
            </a:extLst>
          </p:cNvPr>
          <p:cNvSpPr/>
          <p:nvPr/>
        </p:nvSpPr>
        <p:spPr>
          <a:xfrm>
            <a:off x="6096000" y="2122904"/>
            <a:ext cx="6013143" cy="4224630"/>
          </a:xfrm>
          <a:prstGeom prst="flowChartAlternateProcess">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1200" b="1" dirty="0">
                <a:solidFill>
                  <a:schemeClr val="bg1"/>
                </a:solidFill>
              </a:rPr>
              <a:t>The third benefit of performance management to employees is development and progression opportunities. The continuous performance management approach ensures that the organization identifies the development and training needs of the employees for career progression and growth. Empirical studies have established that employees’ satisfaction is directly related to performance management and therefore development and growth opportunities to employees ensure high-performance levels and ensure that the employees’ growth demands and needs are met (Martin, 2019). The performance management approach enables the organization to identify the employees that are due for promotion, employees that need more training and this constant and regular performance reviews of the employees is very critical for the performance and helps the organization to control and own the human capital for al long-term strategic plan. Performance management also benefits the employees in that the management can identify the potential risks areas and levels (</a:t>
            </a:r>
            <a:r>
              <a:rPr lang="en-US" sz="1200" b="1" dirty="0" err="1">
                <a:solidFill>
                  <a:schemeClr val="bg1"/>
                </a:solidFill>
              </a:rPr>
              <a:t>Hom</a:t>
            </a:r>
            <a:r>
              <a:rPr lang="en-US" sz="1200" b="1" dirty="0">
                <a:solidFill>
                  <a:schemeClr val="bg1"/>
                </a:solidFill>
              </a:rPr>
              <a:t> et al., 2020). For example, where employees are underperforming, the cause of the dismal performance can be corrected on time thereby reducing extreme causes of redundancy, laying off of employees, or wage cuts that have more adverse effects on the employees. Therefore, performance management enhances the performance capacities of the employees that lead to the overall performance of the business organization and ensuring perpetuity in the competitive market.</a:t>
            </a:r>
            <a:endParaRPr lang="en-GB" sz="1200" b="1" dirty="0">
              <a:solidFill>
                <a:schemeClr val="bg1"/>
              </a:solidFill>
            </a:endParaRPr>
          </a:p>
        </p:txBody>
      </p:sp>
      <p:cxnSp>
        <p:nvCxnSpPr>
          <p:cNvPr id="9" name="Connector: Curved 8">
            <a:extLst>
              <a:ext uri="{FF2B5EF4-FFF2-40B4-BE49-F238E27FC236}">
                <a16:creationId xmlns:a16="http://schemas.microsoft.com/office/drawing/2014/main" id="{A964DF50-24E1-46AE-A82E-067B497518BE}"/>
              </a:ext>
            </a:extLst>
          </p:cNvPr>
          <p:cNvCxnSpPr>
            <a:cxnSpLocks/>
          </p:cNvCxnSpPr>
          <p:nvPr/>
        </p:nvCxnSpPr>
        <p:spPr>
          <a:xfrm>
            <a:off x="11282749" y="6510528"/>
            <a:ext cx="713232" cy="146304"/>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1821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0CA89BD-5D84-431A-A018-7475D1FE074A}"/>
              </a:ext>
            </a:extLst>
          </p:cNvPr>
          <p:cNvSpPr>
            <a:spLocks noGrp="1"/>
          </p:cNvSpPr>
          <p:nvPr>
            <p:ph type="sldNum" sz="quarter" idx="12"/>
          </p:nvPr>
        </p:nvSpPr>
        <p:spPr>
          <a:xfrm>
            <a:off x="11386235" y="79159"/>
            <a:ext cx="643748" cy="365125"/>
          </a:xfrm>
        </p:spPr>
        <p:txBody>
          <a:bodyPr/>
          <a:lstStyle/>
          <a:p>
            <a:fld id="{9F30EE8E-646A-47A3-ACDB-504BF39126CC}" type="slidenum">
              <a:rPr lang="en-GB" sz="1400" b="1" smtClean="0"/>
              <a:t>5</a:t>
            </a:fld>
            <a:endParaRPr lang="en-GB" sz="1400" b="1" dirty="0"/>
          </a:p>
        </p:txBody>
      </p:sp>
      <p:pic>
        <p:nvPicPr>
          <p:cNvPr id="6" name="Picture 5">
            <a:extLst>
              <a:ext uri="{FF2B5EF4-FFF2-40B4-BE49-F238E27FC236}">
                <a16:creationId xmlns:a16="http://schemas.microsoft.com/office/drawing/2014/main" id="{EF9BA108-9A97-4DF4-8AFC-0D5BBACDA1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9643772">
            <a:off x="80695" y="420976"/>
            <a:ext cx="1599549" cy="668815"/>
          </a:xfrm>
          <a:prstGeom prst="rect">
            <a:avLst/>
          </a:prstGeom>
        </p:spPr>
      </p:pic>
      <p:pic>
        <p:nvPicPr>
          <p:cNvPr id="8" name="Picture 7">
            <a:extLst>
              <a:ext uri="{FF2B5EF4-FFF2-40B4-BE49-F238E27FC236}">
                <a16:creationId xmlns:a16="http://schemas.microsoft.com/office/drawing/2014/main" id="{C2693964-A38A-469B-AFF1-9453959EFB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3149124">
            <a:off x="10483921" y="617208"/>
            <a:ext cx="1739931" cy="777449"/>
          </a:xfrm>
          <a:prstGeom prst="rect">
            <a:avLst/>
          </a:prstGeom>
        </p:spPr>
      </p:pic>
      <p:sp>
        <p:nvSpPr>
          <p:cNvPr id="9" name="Flowchart: Terminator 8">
            <a:extLst>
              <a:ext uri="{FF2B5EF4-FFF2-40B4-BE49-F238E27FC236}">
                <a16:creationId xmlns:a16="http://schemas.microsoft.com/office/drawing/2014/main" id="{C1774986-CE98-45A7-B962-77B48E2886D6}"/>
              </a:ext>
            </a:extLst>
          </p:cNvPr>
          <p:cNvSpPr/>
          <p:nvPr/>
        </p:nvSpPr>
        <p:spPr>
          <a:xfrm>
            <a:off x="2032986" y="239697"/>
            <a:ext cx="8320770" cy="807779"/>
          </a:xfrm>
          <a:prstGeom prst="flowChartTerminator">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b="1" dirty="0">
                <a:solidFill>
                  <a:schemeClr val="bg1"/>
                </a:solidFill>
              </a:rPr>
              <a:t>How Tesco and Morrisons Companies Use Relationship and Work Achievements Performance</a:t>
            </a:r>
            <a:r>
              <a:rPr lang="en-US" dirty="0">
                <a:solidFill>
                  <a:schemeClr val="bg1"/>
                </a:solidFill>
              </a:rPr>
              <a:t> </a:t>
            </a:r>
            <a:r>
              <a:rPr lang="en-US" b="1" dirty="0">
                <a:solidFill>
                  <a:schemeClr val="bg1"/>
                </a:solidFill>
              </a:rPr>
              <a:t>Management Approaches</a:t>
            </a:r>
            <a:endParaRPr lang="en-GB" dirty="0">
              <a:solidFill>
                <a:schemeClr val="bg1"/>
              </a:solidFill>
            </a:endParaRPr>
          </a:p>
        </p:txBody>
      </p:sp>
      <p:sp>
        <p:nvSpPr>
          <p:cNvPr id="10" name="Flowchart: Terminator 9">
            <a:extLst>
              <a:ext uri="{FF2B5EF4-FFF2-40B4-BE49-F238E27FC236}">
                <a16:creationId xmlns:a16="http://schemas.microsoft.com/office/drawing/2014/main" id="{5B6D03DF-408A-4A11-98CA-DACAD08B909B}"/>
              </a:ext>
            </a:extLst>
          </p:cNvPr>
          <p:cNvSpPr/>
          <p:nvPr/>
        </p:nvSpPr>
        <p:spPr>
          <a:xfrm>
            <a:off x="4172309" y="1549494"/>
            <a:ext cx="3327547" cy="301752"/>
          </a:xfrm>
          <a:prstGeom prst="flowChartTerminator">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sz="1200" i="1" dirty="0"/>
              <a:t>Brief Description of the Companies</a:t>
            </a:r>
            <a:endParaRPr lang="en-GB" sz="1200" dirty="0"/>
          </a:p>
        </p:txBody>
      </p:sp>
      <p:sp>
        <p:nvSpPr>
          <p:cNvPr id="11" name="Callout: Line 10">
            <a:extLst>
              <a:ext uri="{FF2B5EF4-FFF2-40B4-BE49-F238E27FC236}">
                <a16:creationId xmlns:a16="http://schemas.microsoft.com/office/drawing/2014/main" id="{3493987A-77E2-4960-B5FB-DAF325A1E338}"/>
              </a:ext>
            </a:extLst>
          </p:cNvPr>
          <p:cNvSpPr/>
          <p:nvPr/>
        </p:nvSpPr>
        <p:spPr>
          <a:xfrm>
            <a:off x="1344169" y="1932707"/>
            <a:ext cx="4087367" cy="3416533"/>
          </a:xfrm>
          <a:prstGeom prst="borderCallout1">
            <a:avLst>
              <a:gd name="adj1" fmla="val 87266"/>
              <a:gd name="adj2" fmla="val -1174"/>
              <a:gd name="adj3" fmla="val -11675"/>
              <a:gd name="adj4" fmla="val -20898"/>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US" b="1" dirty="0">
                <a:solidFill>
                  <a:srgbClr val="C00000"/>
                </a:solidFill>
              </a:rPr>
              <a:t>Tesco is one of the largest groceries retailers in the United Kingdom. The headquarter is located in </a:t>
            </a:r>
            <a:r>
              <a:rPr lang="en-US" b="1" dirty="0" err="1">
                <a:solidFill>
                  <a:srgbClr val="C00000"/>
                </a:solidFill>
              </a:rPr>
              <a:t>Welwyn</a:t>
            </a:r>
            <a:r>
              <a:rPr lang="en-US" b="1" dirty="0">
                <a:solidFill>
                  <a:srgbClr val="C00000"/>
                </a:solidFill>
              </a:rPr>
              <a:t> Garden City, England and is the third-largest retailer in the world. Tesco has a total of 423092 employees with a revenue of £64.76 billion in 2020 (</a:t>
            </a:r>
            <a:r>
              <a:rPr lang="en-US" b="1" dirty="0" err="1">
                <a:solidFill>
                  <a:srgbClr val="C00000"/>
                </a:solidFill>
              </a:rPr>
              <a:t>Haerifar</a:t>
            </a:r>
            <a:r>
              <a:rPr lang="en-US" b="1" dirty="0">
                <a:solidFill>
                  <a:srgbClr val="C00000"/>
                </a:solidFill>
              </a:rPr>
              <a:t>, 2020). </a:t>
            </a:r>
            <a:endParaRPr lang="en-GB" b="1" dirty="0">
              <a:solidFill>
                <a:srgbClr val="C00000"/>
              </a:solidFill>
            </a:endParaRPr>
          </a:p>
        </p:txBody>
      </p:sp>
      <p:sp>
        <p:nvSpPr>
          <p:cNvPr id="12" name="Callout: Line 11">
            <a:extLst>
              <a:ext uri="{FF2B5EF4-FFF2-40B4-BE49-F238E27FC236}">
                <a16:creationId xmlns:a16="http://schemas.microsoft.com/office/drawing/2014/main" id="{513A48BD-22AA-4B10-8A05-2B298F029D7F}"/>
              </a:ext>
            </a:extLst>
          </p:cNvPr>
          <p:cNvSpPr/>
          <p:nvPr/>
        </p:nvSpPr>
        <p:spPr>
          <a:xfrm flipH="1">
            <a:off x="6172200" y="1932706"/>
            <a:ext cx="4800600" cy="3544549"/>
          </a:xfrm>
          <a:prstGeom prst="borderCallout1">
            <a:avLst>
              <a:gd name="adj1" fmla="val 84586"/>
              <a:gd name="adj2" fmla="val -875"/>
              <a:gd name="adj3" fmla="val -3199"/>
              <a:gd name="adj4" fmla="val -7906"/>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r>
              <a:rPr lang="en-US" b="1" dirty="0">
                <a:solidFill>
                  <a:schemeClr val="tx2">
                    <a:lumMod val="10000"/>
                  </a:schemeClr>
                </a:solidFill>
              </a:rPr>
              <a:t>Morrisons on the other hand is the fourth largest supermarket chain in the United Kingdom. The headquarter is located in Bradford, West Yorkshire, England. The company has 110000 employees with a revenue of £17,536million. Both Tesco and Morrisons companies use the performance management approach to achieve their set objectives (</a:t>
            </a:r>
            <a:r>
              <a:rPr lang="en-US" b="1" dirty="0" err="1">
                <a:solidFill>
                  <a:schemeClr val="tx2">
                    <a:lumMod val="10000"/>
                  </a:schemeClr>
                </a:solidFill>
              </a:rPr>
              <a:t>Haerifar</a:t>
            </a:r>
            <a:r>
              <a:rPr lang="en-US" b="1" dirty="0">
                <a:solidFill>
                  <a:schemeClr val="tx2">
                    <a:lumMod val="10000"/>
                  </a:schemeClr>
                </a:solidFill>
              </a:rPr>
              <a:t>, 2020).</a:t>
            </a:r>
            <a:endParaRPr lang="en-GB" b="1" dirty="0">
              <a:solidFill>
                <a:schemeClr val="tx2">
                  <a:lumMod val="10000"/>
                </a:schemeClr>
              </a:solidFill>
            </a:endParaRPr>
          </a:p>
        </p:txBody>
      </p:sp>
      <p:cxnSp>
        <p:nvCxnSpPr>
          <p:cNvPr id="14" name="Connector: Curved 13">
            <a:extLst>
              <a:ext uri="{FF2B5EF4-FFF2-40B4-BE49-F238E27FC236}">
                <a16:creationId xmlns:a16="http://schemas.microsoft.com/office/drawing/2014/main" id="{1CE90BB9-2D5F-4B3D-A235-4D18B0C266EA}"/>
              </a:ext>
            </a:extLst>
          </p:cNvPr>
          <p:cNvCxnSpPr/>
          <p:nvPr/>
        </p:nvCxnSpPr>
        <p:spPr>
          <a:xfrm>
            <a:off x="10896686" y="5663953"/>
            <a:ext cx="914400" cy="914400"/>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41880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A52465A-41C5-4F4B-82A0-8EAA2AF14E4B}"/>
              </a:ext>
            </a:extLst>
          </p:cNvPr>
          <p:cNvSpPr>
            <a:spLocks noGrp="1"/>
          </p:cNvSpPr>
          <p:nvPr>
            <p:ph type="sldNum" sz="quarter" idx="12"/>
          </p:nvPr>
        </p:nvSpPr>
        <p:spPr>
          <a:xfrm>
            <a:off x="9168413" y="79159"/>
            <a:ext cx="2743200" cy="365125"/>
          </a:xfrm>
        </p:spPr>
        <p:txBody>
          <a:bodyPr/>
          <a:lstStyle/>
          <a:p>
            <a:fld id="{9F30EE8E-646A-47A3-ACDB-504BF39126CC}" type="slidenum">
              <a:rPr lang="en-GB" sz="1400" b="1" smtClean="0">
                <a:solidFill>
                  <a:schemeClr val="tx2">
                    <a:lumMod val="10000"/>
                  </a:schemeClr>
                </a:solidFill>
              </a:rPr>
              <a:t>6</a:t>
            </a:fld>
            <a:endParaRPr lang="en-GB" sz="1400" b="1" dirty="0">
              <a:solidFill>
                <a:schemeClr val="tx2">
                  <a:lumMod val="10000"/>
                </a:schemeClr>
              </a:solidFill>
            </a:endParaRPr>
          </a:p>
        </p:txBody>
      </p:sp>
      <p:sp>
        <p:nvSpPr>
          <p:cNvPr id="3" name="Speech Bubble: Rectangle with Corners Rounded 2">
            <a:extLst>
              <a:ext uri="{FF2B5EF4-FFF2-40B4-BE49-F238E27FC236}">
                <a16:creationId xmlns:a16="http://schemas.microsoft.com/office/drawing/2014/main" id="{3828EAFC-A609-4439-9BA3-FE1F5AD0F0E1}"/>
              </a:ext>
            </a:extLst>
          </p:cNvPr>
          <p:cNvSpPr/>
          <p:nvPr/>
        </p:nvSpPr>
        <p:spPr>
          <a:xfrm>
            <a:off x="2057400" y="79159"/>
            <a:ext cx="9854213" cy="5979850"/>
          </a:xfrm>
          <a:prstGeom prst="wedgeRoundRectCallout">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sz="1600" b="1" dirty="0">
                <a:solidFill>
                  <a:schemeClr val="tx2">
                    <a:lumMod val="10000"/>
                  </a:schemeClr>
                </a:solidFill>
              </a:rPr>
              <a:t>Tesco Company uses the performance management system that enables them to measure and appraise the employees in real-time. The performance management system enables the management to get instant feedback from the employee for further necessary action. For instance, Tesco developed Tesco Steering Wheel that has a balanced scorecard that has a cause-effect relationship (</a:t>
            </a:r>
            <a:r>
              <a:rPr lang="en-US" sz="1600" b="1" dirty="0" err="1">
                <a:solidFill>
                  <a:schemeClr val="tx2">
                    <a:lumMod val="10000"/>
                  </a:schemeClr>
                </a:solidFill>
              </a:rPr>
              <a:t>Haerifar</a:t>
            </a:r>
            <a:r>
              <a:rPr lang="en-US" sz="1600" b="1" dirty="0">
                <a:solidFill>
                  <a:schemeClr val="tx2">
                    <a:lumMod val="10000"/>
                  </a:schemeClr>
                </a:solidFill>
              </a:rPr>
              <a:t>, 2020). The proponents of the Tesco scorecard claim that lead factors interrelate and their improvement leads to improved financial performance. Tesco defines performance management as the achievement of the quantified objectives of the organization and the way people choose to achieve the specified objectives. Tesco has also developed a performance management model that maintains the organizational goal congruence in that the organizational goals are aligned by the employee goals to ensure continuity and relevance in performance. At Tesco, the employees have the freedom to accomplish their tasks and there is no direct control from the top management as each employee is guided by the individual achievement and performance motivations put in place to ensure employee work satisfaction (Haerifar,2020). For example, Tesco ensures that there is a very low employee turnover ratio by ensuring that the talent retention strategies are in place that look into the welfare of the employee. The talent retention strategies are employees focus oriented that ensure that the employee is made as comfortable as possible. Tesco continuously identifies the employees that are due for promotion, employees, that need more training, and these constant and regular performance reviews of the employees are very critical for the performance and help the organization to control and own the human capital for all long-term strategic plans. As a result, Tesco can control and retain its workforce for a very long time, allowing the organization to have a long-time plan. </a:t>
            </a:r>
            <a:endParaRPr lang="en-GB" sz="1600" b="1" dirty="0">
              <a:solidFill>
                <a:schemeClr val="tx2">
                  <a:lumMod val="10000"/>
                </a:schemeClr>
              </a:solidFill>
            </a:endParaRPr>
          </a:p>
        </p:txBody>
      </p:sp>
      <p:sp>
        <p:nvSpPr>
          <p:cNvPr id="4" name="Thought Bubble: Cloud 3">
            <a:extLst>
              <a:ext uri="{FF2B5EF4-FFF2-40B4-BE49-F238E27FC236}">
                <a16:creationId xmlns:a16="http://schemas.microsoft.com/office/drawing/2014/main" id="{A4EFB041-994B-402E-96F4-79800CED7ECC}"/>
              </a:ext>
            </a:extLst>
          </p:cNvPr>
          <p:cNvSpPr/>
          <p:nvPr/>
        </p:nvSpPr>
        <p:spPr>
          <a:xfrm rot="17901708">
            <a:off x="-592191" y="3624657"/>
            <a:ext cx="3773010" cy="1228861"/>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b="1" i="1" dirty="0"/>
              <a:t>How Performance Management is Used by Tesco and Morrisons Companies</a:t>
            </a:r>
            <a:endParaRPr lang="en-GB" sz="1400" dirty="0"/>
          </a:p>
        </p:txBody>
      </p:sp>
      <p:sp>
        <p:nvSpPr>
          <p:cNvPr id="6" name="Arrow: U-Turn 5">
            <a:extLst>
              <a:ext uri="{FF2B5EF4-FFF2-40B4-BE49-F238E27FC236}">
                <a16:creationId xmlns:a16="http://schemas.microsoft.com/office/drawing/2014/main" id="{29AC5602-08B8-46A4-80A4-157C5087C473}"/>
              </a:ext>
            </a:extLst>
          </p:cNvPr>
          <p:cNvSpPr/>
          <p:nvPr/>
        </p:nvSpPr>
        <p:spPr>
          <a:xfrm rot="2566755">
            <a:off x="11239129" y="5972038"/>
            <a:ext cx="886968" cy="877824"/>
          </a:xfrm>
          <a:prstGeom prst="uturnArrow">
            <a:avLst>
              <a:gd name="adj1" fmla="val 25000"/>
              <a:gd name="adj2" fmla="val 25000"/>
              <a:gd name="adj3" fmla="val 25000"/>
              <a:gd name="adj4" fmla="val 44271"/>
              <a:gd name="adj5" fmla="val 75000"/>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solidFill>
                <a:schemeClr val="tx1"/>
              </a:solidFill>
            </a:endParaRPr>
          </a:p>
        </p:txBody>
      </p:sp>
      <p:pic>
        <p:nvPicPr>
          <p:cNvPr id="8" name="Picture 7">
            <a:extLst>
              <a:ext uri="{FF2B5EF4-FFF2-40B4-BE49-F238E27FC236}">
                <a16:creationId xmlns:a16="http://schemas.microsoft.com/office/drawing/2014/main" id="{0BB421A3-B6C0-4D78-BBAA-5A547AEDB3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9525220">
            <a:off x="176936" y="475071"/>
            <a:ext cx="2088357" cy="1330848"/>
          </a:xfrm>
          <a:prstGeom prst="rect">
            <a:avLst/>
          </a:prstGeom>
        </p:spPr>
      </p:pic>
    </p:spTree>
    <p:extLst>
      <p:ext uri="{BB962C8B-B14F-4D97-AF65-F5344CB8AC3E}">
        <p14:creationId xmlns:p14="http://schemas.microsoft.com/office/powerpoint/2010/main" val="1266408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07DF395-547A-4C05-9675-0F9C9A5743A3}"/>
              </a:ext>
            </a:extLst>
          </p:cNvPr>
          <p:cNvSpPr>
            <a:spLocks noGrp="1"/>
          </p:cNvSpPr>
          <p:nvPr>
            <p:ph type="sldNum" sz="quarter" idx="12"/>
          </p:nvPr>
        </p:nvSpPr>
        <p:spPr>
          <a:xfrm>
            <a:off x="11548252" y="32891"/>
            <a:ext cx="643748" cy="365125"/>
          </a:xfrm>
        </p:spPr>
        <p:txBody>
          <a:bodyPr/>
          <a:lstStyle/>
          <a:p>
            <a:fld id="{9F30EE8E-646A-47A3-ACDB-504BF39126CC}" type="slidenum">
              <a:rPr lang="en-GB" sz="1400" b="1" smtClean="0"/>
              <a:t>7</a:t>
            </a:fld>
            <a:endParaRPr lang="en-GB" sz="1400" b="1" dirty="0"/>
          </a:p>
        </p:txBody>
      </p:sp>
      <p:sp>
        <p:nvSpPr>
          <p:cNvPr id="5" name="Double Wave 4">
            <a:extLst>
              <a:ext uri="{FF2B5EF4-FFF2-40B4-BE49-F238E27FC236}">
                <a16:creationId xmlns:a16="http://schemas.microsoft.com/office/drawing/2014/main" id="{BE7A53B9-7066-4E5C-A03A-C7FDD670C0C9}"/>
              </a:ext>
            </a:extLst>
          </p:cNvPr>
          <p:cNvSpPr/>
          <p:nvPr/>
        </p:nvSpPr>
        <p:spPr>
          <a:xfrm>
            <a:off x="4082190" y="381000"/>
            <a:ext cx="7102136" cy="4909351"/>
          </a:xfrm>
          <a:prstGeom prst="double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dirty="0">
                <a:solidFill>
                  <a:schemeClr val="tx2">
                    <a:lumMod val="10000"/>
                  </a:schemeClr>
                </a:solidFill>
              </a:rPr>
              <a:t>Morrisons Company also utilizes the performance management approach where employee motivation and better remuneration are emphasized (Wiggin, E., and Key Note Publications, 2020). The employee marginal productivity is measured periodically, and the wages match the performance level (</a:t>
            </a:r>
            <a:r>
              <a:rPr lang="en-US" b="1" dirty="0" err="1">
                <a:solidFill>
                  <a:schemeClr val="tx2">
                    <a:lumMod val="10000"/>
                  </a:schemeClr>
                </a:solidFill>
              </a:rPr>
              <a:t>Haerifar</a:t>
            </a:r>
            <a:r>
              <a:rPr lang="en-US" b="1" dirty="0">
                <a:solidFill>
                  <a:schemeClr val="tx2">
                    <a:lumMod val="10000"/>
                  </a:schemeClr>
                </a:solidFill>
              </a:rPr>
              <a:t>, 2020). This performance approach strategy ensured that the organizational goals and each employee's objectives are aligned to achieve maximum output. Morrisons invest heavily in the behavioral components of the employee by making sure that the employees' training needs and developments are met and this has improved the morale of the workforce resulting in improvement in the overall performance of the company.</a:t>
            </a:r>
            <a:endParaRPr lang="en-GB" b="1" dirty="0">
              <a:solidFill>
                <a:schemeClr val="tx2">
                  <a:lumMod val="10000"/>
                </a:schemeClr>
              </a:solidFill>
            </a:endParaRPr>
          </a:p>
        </p:txBody>
      </p:sp>
      <p:pic>
        <p:nvPicPr>
          <p:cNvPr id="7" name="Picture 6">
            <a:extLst>
              <a:ext uri="{FF2B5EF4-FFF2-40B4-BE49-F238E27FC236}">
                <a16:creationId xmlns:a16="http://schemas.microsoft.com/office/drawing/2014/main" id="{741207F0-8ED3-46E7-A189-F145D8AB11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9322916">
            <a:off x="375332" y="852529"/>
            <a:ext cx="2972974" cy="1513036"/>
          </a:xfrm>
          <a:prstGeom prst="rect">
            <a:avLst/>
          </a:prstGeom>
        </p:spPr>
      </p:pic>
      <p:cxnSp>
        <p:nvCxnSpPr>
          <p:cNvPr id="9" name="Connector: Elbow 8">
            <a:extLst>
              <a:ext uri="{FF2B5EF4-FFF2-40B4-BE49-F238E27FC236}">
                <a16:creationId xmlns:a16="http://schemas.microsoft.com/office/drawing/2014/main" id="{24C0CCAB-8D04-47F8-9560-091BB8E58795}"/>
              </a:ext>
            </a:extLst>
          </p:cNvPr>
          <p:cNvCxnSpPr/>
          <p:nvPr/>
        </p:nvCxnSpPr>
        <p:spPr>
          <a:xfrm>
            <a:off x="10633852" y="5562600"/>
            <a:ext cx="914400" cy="914400"/>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85414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10F2E12-BDFB-402C-8224-9E40B0953B26}"/>
              </a:ext>
            </a:extLst>
          </p:cNvPr>
          <p:cNvSpPr>
            <a:spLocks noGrp="1"/>
          </p:cNvSpPr>
          <p:nvPr>
            <p:ph type="sldNum" sz="quarter" idx="12"/>
          </p:nvPr>
        </p:nvSpPr>
        <p:spPr>
          <a:xfrm>
            <a:off x="9149917" y="88037"/>
            <a:ext cx="2743200" cy="365125"/>
          </a:xfrm>
        </p:spPr>
        <p:txBody>
          <a:bodyPr/>
          <a:lstStyle/>
          <a:p>
            <a:fld id="{9F30EE8E-646A-47A3-ACDB-504BF39126CC}" type="slidenum">
              <a:rPr lang="en-GB" sz="1400" b="1" smtClean="0">
                <a:solidFill>
                  <a:schemeClr val="tx2">
                    <a:lumMod val="10000"/>
                  </a:schemeClr>
                </a:solidFill>
              </a:rPr>
              <a:t>8</a:t>
            </a:fld>
            <a:endParaRPr lang="en-GB" sz="1400" b="1" dirty="0">
              <a:solidFill>
                <a:schemeClr val="tx2">
                  <a:lumMod val="10000"/>
                </a:schemeClr>
              </a:solidFill>
            </a:endParaRPr>
          </a:p>
        </p:txBody>
      </p:sp>
      <p:sp>
        <p:nvSpPr>
          <p:cNvPr id="3" name="Rectangle: Top Corners Snipped 2">
            <a:extLst>
              <a:ext uri="{FF2B5EF4-FFF2-40B4-BE49-F238E27FC236}">
                <a16:creationId xmlns:a16="http://schemas.microsoft.com/office/drawing/2014/main" id="{CC2E10C9-9E2F-4FD0-96EB-74AC73523A4E}"/>
              </a:ext>
            </a:extLst>
          </p:cNvPr>
          <p:cNvSpPr/>
          <p:nvPr/>
        </p:nvSpPr>
        <p:spPr>
          <a:xfrm>
            <a:off x="133166" y="1154466"/>
            <a:ext cx="8140822" cy="5547803"/>
          </a:xfrm>
          <a:prstGeom prst="snip2SameRect">
            <a:avLst>
              <a:gd name="adj1" fmla="val 28317"/>
              <a:gd name="adj2" fmla="val 0"/>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r>
              <a:rPr lang="en-US" sz="1400" b="1" dirty="0">
                <a:solidFill>
                  <a:schemeClr val="tx2">
                    <a:lumMod val="10000"/>
                  </a:schemeClr>
                </a:solidFill>
              </a:rPr>
              <a:t>From the point of view of the employer, performance appraisal provides an opportunity for the employer to assess the performance of the employee and to establish the training needs, skill gap, and to ascertain that the organizational goals and objectives are met within a specified period (Anderson, 2018). The employer should therefore prepare for the set target as per the objectives, evaluate the performance indicators and measure the achievement levels against each target. For effective appraisal, the employer should ensure that the performance indicators are measurable, the objectives are set and definite, the tasks description leading to the achievement of the targets are set, and the tools needed to accomplish the tasks are provided.</a:t>
            </a:r>
            <a:endParaRPr lang="en-GB" sz="1400" b="1" dirty="0">
              <a:solidFill>
                <a:schemeClr val="tx2">
                  <a:lumMod val="10000"/>
                </a:schemeClr>
              </a:solidFill>
            </a:endParaRPr>
          </a:p>
          <a:p>
            <a:r>
              <a:rPr lang="en-US" sz="1400" b="1" dirty="0">
                <a:solidFill>
                  <a:schemeClr val="tx2">
                    <a:lumMod val="10000"/>
                  </a:schemeClr>
                </a:solidFill>
              </a:rPr>
              <a:t>From an employee's point of view, the employee should ensure that the set objectives are met and that the tasks are within the set objectives (Anderson, 2018). The employee should ensure that the performance indicators are measurable and the results achieved are measurable and properly reported within the specified time frame. The skills gap should be identified and the improvement plan should also be specified.</a:t>
            </a:r>
            <a:endParaRPr lang="en-GB" sz="1400" b="1" dirty="0">
              <a:solidFill>
                <a:schemeClr val="tx2">
                  <a:lumMod val="10000"/>
                </a:schemeClr>
              </a:solidFill>
            </a:endParaRPr>
          </a:p>
        </p:txBody>
      </p:sp>
      <p:sp>
        <p:nvSpPr>
          <p:cNvPr id="4" name="Flowchart: Terminator 3">
            <a:extLst>
              <a:ext uri="{FF2B5EF4-FFF2-40B4-BE49-F238E27FC236}">
                <a16:creationId xmlns:a16="http://schemas.microsoft.com/office/drawing/2014/main" id="{804B5F99-39FD-41CC-B181-68B785D8AA4A}"/>
              </a:ext>
            </a:extLst>
          </p:cNvPr>
          <p:cNvSpPr/>
          <p:nvPr/>
        </p:nvSpPr>
        <p:spPr>
          <a:xfrm>
            <a:off x="1251752" y="381000"/>
            <a:ext cx="5903650" cy="541538"/>
          </a:xfrm>
          <a:prstGeom prst="flowChartTerminator">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r>
              <a:rPr lang="en-US" sz="1600" b="1" i="1" dirty="0">
                <a:solidFill>
                  <a:schemeClr val="tx2">
                    <a:lumMod val="10000"/>
                  </a:schemeClr>
                </a:solidFill>
              </a:rPr>
              <a:t>How to Prepare for an Appraisal from the Point of View of the Employee and the Employer</a:t>
            </a:r>
            <a:endParaRPr lang="en-GB" sz="1600" b="1" dirty="0">
              <a:solidFill>
                <a:schemeClr val="tx2">
                  <a:lumMod val="10000"/>
                </a:schemeClr>
              </a:solidFill>
            </a:endParaRPr>
          </a:p>
        </p:txBody>
      </p:sp>
      <p:sp>
        <p:nvSpPr>
          <p:cNvPr id="6" name="Ribbon: Tilted Up 5">
            <a:extLst>
              <a:ext uri="{FF2B5EF4-FFF2-40B4-BE49-F238E27FC236}">
                <a16:creationId xmlns:a16="http://schemas.microsoft.com/office/drawing/2014/main" id="{CED09BD2-4525-4B10-8671-37FCC46FF2E5}"/>
              </a:ext>
            </a:extLst>
          </p:cNvPr>
          <p:cNvSpPr/>
          <p:nvPr/>
        </p:nvSpPr>
        <p:spPr>
          <a:xfrm>
            <a:off x="8763000" y="1633491"/>
            <a:ext cx="3189302" cy="4589755"/>
          </a:xfrm>
          <a:prstGeom prst="ribbon2">
            <a:avLst>
              <a:gd name="adj1" fmla="val 0"/>
              <a:gd name="adj2" fmla="val 69648"/>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r>
              <a:rPr lang="en-US" sz="1600" b="1" dirty="0">
                <a:solidFill>
                  <a:schemeClr val="tx2">
                    <a:lumMod val="10000"/>
                  </a:schemeClr>
                </a:solidFill>
              </a:rPr>
              <a:t>In conclusion, both Tesco and Morrisons Companies use performance management approaches in their organizational structure, which has resulted in low employee turnover, high marginal productivity, and higher overall business performance.</a:t>
            </a:r>
            <a:endParaRPr lang="en-GB" sz="1600" b="1" dirty="0">
              <a:solidFill>
                <a:schemeClr val="tx2">
                  <a:lumMod val="10000"/>
                </a:schemeClr>
              </a:solidFill>
            </a:endParaRPr>
          </a:p>
        </p:txBody>
      </p:sp>
      <p:cxnSp>
        <p:nvCxnSpPr>
          <p:cNvPr id="8" name="Connector: Elbow 7">
            <a:extLst>
              <a:ext uri="{FF2B5EF4-FFF2-40B4-BE49-F238E27FC236}">
                <a16:creationId xmlns:a16="http://schemas.microsoft.com/office/drawing/2014/main" id="{E4E1A7CF-3B6D-4F3C-826E-41545D893A10}"/>
              </a:ext>
            </a:extLst>
          </p:cNvPr>
          <p:cNvCxnSpPr/>
          <p:nvPr/>
        </p:nvCxnSpPr>
        <p:spPr>
          <a:xfrm>
            <a:off x="8235517" y="3013967"/>
            <a:ext cx="914400" cy="914400"/>
          </a:xfrm>
          <a:prstGeom prst="bent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9203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lowchart: Alternate Process 2">
            <a:extLst>
              <a:ext uri="{FF2B5EF4-FFF2-40B4-BE49-F238E27FC236}">
                <a16:creationId xmlns:a16="http://schemas.microsoft.com/office/drawing/2014/main" id="{48CDBCE1-09DA-4896-9511-29C3136EDB58}"/>
              </a:ext>
            </a:extLst>
          </p:cNvPr>
          <p:cNvSpPr/>
          <p:nvPr/>
        </p:nvSpPr>
        <p:spPr>
          <a:xfrm>
            <a:off x="719092" y="568170"/>
            <a:ext cx="11061577" cy="5912528"/>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solidFill>
                  <a:schemeClr val="accent5">
                    <a:lumMod val="40000"/>
                    <a:lumOff val="60000"/>
                  </a:schemeClr>
                </a:solidFill>
              </a:rPr>
              <a:t>References</a:t>
            </a:r>
          </a:p>
          <a:p>
            <a:r>
              <a:rPr lang="en-GB" dirty="0" err="1"/>
              <a:t>Aguinis</a:t>
            </a:r>
            <a:r>
              <a:rPr lang="en-GB" dirty="0"/>
              <a:t>, H., 2017. </a:t>
            </a:r>
            <a:r>
              <a:rPr lang="en-GB" i="1" dirty="0"/>
              <a:t>Performance management</a:t>
            </a:r>
            <a:r>
              <a:rPr lang="en-GB" dirty="0"/>
              <a:t>. Pearson</a:t>
            </a:r>
          </a:p>
          <a:p>
            <a:r>
              <a:rPr lang="en-GB" dirty="0"/>
              <a:t>Anderson, G. C., 2018. </a:t>
            </a:r>
            <a:r>
              <a:rPr lang="en-GB" i="1" dirty="0"/>
              <a:t>Managing performance appraisal systems</a:t>
            </a:r>
            <a:r>
              <a:rPr lang="en-GB" dirty="0"/>
              <a:t>. Oxford, UK: Blackwell Business.</a:t>
            </a:r>
          </a:p>
          <a:p>
            <a:r>
              <a:rPr lang="en-GB" dirty="0" err="1"/>
              <a:t>Haerifar</a:t>
            </a:r>
            <a:r>
              <a:rPr lang="en-GB" dirty="0"/>
              <a:t>, P., 2020. </a:t>
            </a:r>
            <a:r>
              <a:rPr lang="en-GB" i="1" dirty="0"/>
              <a:t>Performance management in Tesco</a:t>
            </a:r>
            <a:r>
              <a:rPr lang="en-GB" dirty="0"/>
              <a:t>. GRIN Publishing.</a:t>
            </a:r>
          </a:p>
          <a:p>
            <a:r>
              <a:rPr lang="en-GB" dirty="0" err="1"/>
              <a:t>Hom</a:t>
            </a:r>
            <a:r>
              <a:rPr lang="en-GB" dirty="0"/>
              <a:t>, P. W., Allen, D. G., and </a:t>
            </a:r>
            <a:r>
              <a:rPr lang="en-GB" dirty="0" err="1"/>
              <a:t>Griffeth</a:t>
            </a:r>
            <a:r>
              <a:rPr lang="en-GB" dirty="0"/>
              <a:t>, R. W., 2020. </a:t>
            </a:r>
            <a:r>
              <a:rPr lang="en-GB" i="1" dirty="0"/>
              <a:t>Employee retention and turnover: why employees stay or leave</a:t>
            </a:r>
            <a:r>
              <a:rPr lang="en-GB" dirty="0"/>
              <a:t>. London Routledge</a:t>
            </a:r>
          </a:p>
          <a:p>
            <a:r>
              <a:rPr lang="en-GB" dirty="0"/>
              <a:t>Hopkin, P. 2016. </a:t>
            </a:r>
            <a:r>
              <a:rPr lang="en-GB" i="1" dirty="0"/>
              <a:t>Fundamentals of risk management: Understanding, evaluating, and implementing effective risk management</a:t>
            </a:r>
            <a:r>
              <a:rPr lang="en-GB" dirty="0"/>
              <a:t>. London: Kogan Page.</a:t>
            </a:r>
          </a:p>
          <a:p>
            <a:r>
              <a:rPr lang="en-GB" dirty="0" err="1"/>
              <a:t>Krausert</a:t>
            </a:r>
            <a:r>
              <a:rPr lang="en-GB" dirty="0"/>
              <a:t>, A. 2019. </a:t>
            </a:r>
            <a:r>
              <a:rPr lang="en-GB" i="1" dirty="0"/>
              <a:t>Performance management for different employee groups: a contribution to employment systems theory.</a:t>
            </a:r>
            <a:r>
              <a:rPr lang="en-GB" dirty="0"/>
              <a:t> Springer Science &amp; Business Media.</a:t>
            </a:r>
          </a:p>
          <a:p>
            <a:r>
              <a:rPr lang="en-GB" dirty="0"/>
              <a:t>Martin, P. 2019. </a:t>
            </a:r>
            <a:r>
              <a:rPr lang="en-GB" i="1" dirty="0"/>
              <a:t>Dynamic performance management</a:t>
            </a:r>
            <a:r>
              <a:rPr lang="en-GB" dirty="0"/>
              <a:t>. New York: Van Nostrand Reinhold</a:t>
            </a:r>
          </a:p>
          <a:p>
            <a:r>
              <a:rPr lang="en-GB" dirty="0"/>
              <a:t>Pettinger, R. 2018. </a:t>
            </a:r>
            <a:r>
              <a:rPr lang="en-GB" i="1" dirty="0"/>
              <a:t>Organizational </a:t>
            </a:r>
            <a:r>
              <a:rPr lang="en-GB" i="1" dirty="0" err="1"/>
              <a:t>behavior</a:t>
            </a:r>
            <a:r>
              <a:rPr lang="en-GB" i="1" dirty="0"/>
              <a:t>: performance management in practice</a:t>
            </a:r>
            <a:r>
              <a:rPr lang="en-GB" dirty="0"/>
              <a:t>. Hoboken: Taylor and Francis.</a:t>
            </a:r>
          </a:p>
          <a:p>
            <a:r>
              <a:rPr lang="en-GB" dirty="0"/>
              <a:t>Ramani, S. 2017. </a:t>
            </a:r>
            <a:r>
              <a:rPr lang="en-GB" i="1" dirty="0"/>
              <a:t>Improving business performance: a project portfolio management approach</a:t>
            </a:r>
            <a:r>
              <a:rPr lang="en-GB" dirty="0"/>
              <a:t>. CRC Press, Taylor &amp; Francis Group.</a:t>
            </a:r>
          </a:p>
          <a:p>
            <a:r>
              <a:rPr lang="en-GB" dirty="0"/>
              <a:t>Sherlock, M. F., and Library of Congress. 2021. </a:t>
            </a:r>
            <a:r>
              <a:rPr lang="en-GB" i="1" dirty="0"/>
              <a:t>The employee retention and employee retention and rehiring tax credits</a:t>
            </a:r>
            <a:r>
              <a:rPr lang="en-GB" dirty="0"/>
              <a:t>. Library of Congress. </a:t>
            </a:r>
          </a:p>
          <a:p>
            <a:r>
              <a:rPr lang="en-GB" dirty="0"/>
              <a:t>Wiggin, E., and Key Note Publications. 2020. </a:t>
            </a:r>
            <a:r>
              <a:rPr lang="en-GB" i="1" dirty="0"/>
              <a:t>Supermarkets &amp; superstores</a:t>
            </a:r>
            <a:r>
              <a:rPr lang="en-GB" dirty="0"/>
              <a:t>. Hampton, Key Note Ltd.</a:t>
            </a:r>
          </a:p>
        </p:txBody>
      </p:sp>
      <p:sp>
        <p:nvSpPr>
          <p:cNvPr id="4" name="Slide Number Placeholder 3">
            <a:extLst>
              <a:ext uri="{FF2B5EF4-FFF2-40B4-BE49-F238E27FC236}">
                <a16:creationId xmlns:a16="http://schemas.microsoft.com/office/drawing/2014/main" id="{B3E6C6F7-AB09-4EE7-9AEF-52F8A7F0DA59}"/>
              </a:ext>
            </a:extLst>
          </p:cNvPr>
          <p:cNvSpPr>
            <a:spLocks noGrp="1"/>
          </p:cNvSpPr>
          <p:nvPr>
            <p:ph type="sldNum" sz="quarter" idx="12"/>
          </p:nvPr>
        </p:nvSpPr>
        <p:spPr>
          <a:xfrm>
            <a:off x="8896165" y="0"/>
            <a:ext cx="2743200" cy="365125"/>
          </a:xfrm>
        </p:spPr>
        <p:txBody>
          <a:bodyPr/>
          <a:lstStyle/>
          <a:p>
            <a:fld id="{9F30EE8E-646A-47A3-ACDB-504BF39126CC}" type="slidenum">
              <a:rPr lang="en-GB" sz="1400" b="1" smtClean="0">
                <a:solidFill>
                  <a:schemeClr val="bg1"/>
                </a:solidFill>
              </a:rPr>
              <a:t>9</a:t>
            </a:fld>
            <a:endParaRPr lang="en-GB" sz="1400" b="1" dirty="0">
              <a:solidFill>
                <a:schemeClr val="bg1"/>
              </a:solidFill>
            </a:endParaRPr>
          </a:p>
        </p:txBody>
      </p:sp>
    </p:spTree>
    <p:extLst>
      <p:ext uri="{BB962C8B-B14F-4D97-AF65-F5344CB8AC3E}">
        <p14:creationId xmlns:p14="http://schemas.microsoft.com/office/powerpoint/2010/main" val="1894154425"/>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160</TotalTime>
  <Words>2253</Words>
  <Application>Microsoft Office PowerPoint</Application>
  <PresentationFormat>Widescreen</PresentationFormat>
  <Paragraphs>43</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Century Gothic</vt:lpstr>
      <vt:lpstr>Vapor Trail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Cristina Craciunescu</dc:creator>
  <cp:lastModifiedBy>Cristina Craciunescu</cp:lastModifiedBy>
  <cp:revision>12</cp:revision>
  <dcterms:created xsi:type="dcterms:W3CDTF">2021-11-14T17:39:15Z</dcterms:created>
  <dcterms:modified xsi:type="dcterms:W3CDTF">2021-11-14T20:19:21Z</dcterms:modified>
</cp:coreProperties>
</file>