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sldIdLst>
    <p:sldId id="256" r:id="rId2"/>
    <p:sldId id="259" r:id="rId3"/>
    <p:sldId id="261" r:id="rId4"/>
    <p:sldId id="263" r:id="rId5"/>
    <p:sldId id="264" r:id="rId6"/>
    <p:sldId id="269" r:id="rId7"/>
    <p:sldId id="275" r:id="rId8"/>
    <p:sldId id="276" r:id="rId9"/>
    <p:sldId id="277" r:id="rId10"/>
    <p:sldId id="278" r:id="rId11"/>
    <p:sldId id="274"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61A145-496F-4F78-88D9-EAB9913B0D08}" v="62" dt="2024-04-23T16:26:00.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29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2D2E06D-814D-4471-9B56-830FB5251558}" type="datetimeFigureOut">
              <a:rPr lang="en-GB" smtClean="0"/>
              <a:t>23/04/2024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3201321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2E06D-814D-4471-9B56-830FB5251558}"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3385859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D2E06D-814D-4471-9B56-830FB5251558}"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3402375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D2E06D-814D-4471-9B56-830FB5251558}"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3697362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D2E06D-814D-4471-9B56-830FB5251558}" type="datetimeFigureOut">
              <a:rPr lang="en-GB" smtClean="0"/>
              <a:t>23/04/2024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3714404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D2E06D-814D-4471-9B56-830FB5251558}" type="datetimeFigureOut">
              <a:rPr lang="en-GB" smtClean="0"/>
              <a:t>23/04/2024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2578233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D2E06D-814D-4471-9B56-830FB5251558}" type="datetimeFigureOut">
              <a:rPr lang="en-GB" smtClean="0"/>
              <a:t>23/04/2024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237337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D2E06D-814D-4471-9B56-830FB5251558}"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3268129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D2E06D-814D-4471-9B56-830FB5251558}"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453709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D2E06D-814D-4471-9B56-830FB5251558}"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3930022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2D2E06D-814D-4471-9B56-830FB5251558}"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2104579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2D2E06D-814D-4471-9B56-830FB5251558}"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219088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D2E06D-814D-4471-9B56-830FB5251558}"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2663812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2D2E06D-814D-4471-9B56-830FB5251558}" type="datetimeFigureOut">
              <a:rPr lang="en-GB" smtClean="0"/>
              <a:t>23/04/2024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3484244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2D2E06D-814D-4471-9B56-830FB5251558}" type="datetimeFigureOut">
              <a:rPr lang="en-GB" smtClean="0"/>
              <a:t>23/04/2024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2879545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2D2E06D-814D-4471-9B56-830FB5251558}"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14165492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2D2E06D-814D-4471-9B56-830FB5251558}"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B7FC821-CDCB-448E-984C-1B932055B0EE}" type="slidenum">
              <a:rPr lang="en-GB" smtClean="0"/>
              <a:t>‹#›</a:t>
            </a:fld>
            <a:endParaRPr lang="en-GB"/>
          </a:p>
        </p:txBody>
      </p:sp>
    </p:spTree>
    <p:extLst>
      <p:ext uri="{BB962C8B-B14F-4D97-AF65-F5344CB8AC3E}">
        <p14:creationId xmlns:p14="http://schemas.microsoft.com/office/powerpoint/2010/main" val="3585449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2D2E06D-814D-4471-9B56-830FB5251558}" type="datetimeFigureOut">
              <a:rPr lang="en-GB" smtClean="0"/>
              <a:t>23/04/2024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B7FC821-CDCB-448E-984C-1B932055B0EE}" type="slidenum">
              <a:rPr lang="en-GB" smtClean="0"/>
              <a:t>‹#›</a:t>
            </a:fld>
            <a:endParaRPr lang="en-GB"/>
          </a:p>
        </p:txBody>
      </p:sp>
    </p:spTree>
    <p:extLst>
      <p:ext uri="{BB962C8B-B14F-4D97-AF65-F5344CB8AC3E}">
        <p14:creationId xmlns:p14="http://schemas.microsoft.com/office/powerpoint/2010/main" val="2496689717"/>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 id="2147483869" r:id="rId12"/>
    <p:sldLayoutId id="2147483870" r:id="rId13"/>
    <p:sldLayoutId id="2147483871" r:id="rId14"/>
    <p:sldLayoutId id="2147483872" r:id="rId15"/>
    <p:sldLayoutId id="2147483873" r:id="rId16"/>
    <p:sldLayoutId id="2147483874"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www.forbes.com/advisor/business/what-is-swot-analysis/" TargetMode="External"/><Relationship Id="rId3" Type="http://schemas.openxmlformats.org/officeDocument/2006/relationships/hyperlink" Target="http://www.bdc.ca/en/articles-tools/business-strategy-planning/define-strategy/swot-analysis-easy-tool-strategic-planning" TargetMode="External"/><Relationship Id="rId7" Type="http://schemas.openxmlformats.org/officeDocument/2006/relationships/hyperlink" Target="https://doi.org/10.1016/j.chiabu.2022.105685" TargetMode="External"/><Relationship Id="rId2" Type="http://schemas.openxmlformats.org/officeDocument/2006/relationships/hyperlink" Target="https://doi.org/10.1123/smej.2021-0021" TargetMode="External"/><Relationship Id="rId1" Type="http://schemas.openxmlformats.org/officeDocument/2006/relationships/slideLayout" Target="../slideLayouts/slideLayout2.xml"/><Relationship Id="rId6" Type="http://schemas.openxmlformats.org/officeDocument/2006/relationships/hyperlink" Target="https://doi.org/10.1037/cbs0000108" TargetMode="External"/><Relationship Id="rId5" Type="http://schemas.openxmlformats.org/officeDocument/2006/relationships/hyperlink" Target="http://dx.org/10.17719/jisr.2017.1832" TargetMode="External"/><Relationship Id="rId4" Type="http://schemas.openxmlformats.org/officeDocument/2006/relationships/hyperlink" Target="https://doi.org/10.1007/s10869-015-9403-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rful squares with different colors&#10;&#10;Description automatically generated with medium confidence">
            <a:extLst>
              <a:ext uri="{FF2B5EF4-FFF2-40B4-BE49-F238E27FC236}">
                <a16:creationId xmlns:a16="http://schemas.microsoft.com/office/drawing/2014/main" id="{84711C42-91FD-21CF-D920-377CF9A594E4}"/>
              </a:ext>
            </a:extLst>
          </p:cNvPr>
          <p:cNvPicPr>
            <a:picLocks noChangeAspect="1"/>
          </p:cNvPicPr>
          <p:nvPr/>
        </p:nvPicPr>
        <p:blipFill rotWithShape="1">
          <a:blip r:embed="rId2">
            <a:alphaModFix amt="40000"/>
          </a:blip>
          <a:srcRect/>
          <a:stretch/>
        </p:blipFill>
        <p:spPr>
          <a:xfrm>
            <a:off x="20" y="394865"/>
            <a:ext cx="12191980" cy="6857990"/>
          </a:xfrm>
          <a:prstGeom prst="rect">
            <a:avLst/>
          </a:prstGeom>
        </p:spPr>
      </p:pic>
      <p:sp>
        <p:nvSpPr>
          <p:cNvPr id="2" name="Title 1">
            <a:extLst>
              <a:ext uri="{FF2B5EF4-FFF2-40B4-BE49-F238E27FC236}">
                <a16:creationId xmlns:a16="http://schemas.microsoft.com/office/drawing/2014/main" id="{EF462B2E-843A-4CA5-416A-0405688C5217}"/>
              </a:ext>
            </a:extLst>
          </p:cNvPr>
          <p:cNvSpPr>
            <a:spLocks noGrp="1"/>
          </p:cNvSpPr>
          <p:nvPr>
            <p:ph type="ctrTitle"/>
          </p:nvPr>
        </p:nvSpPr>
        <p:spPr/>
        <p:txBody>
          <a:bodyPr>
            <a:normAutofit/>
          </a:bodyPr>
          <a:lstStyle/>
          <a:p>
            <a:r>
              <a:rPr lang="en-US" sz="3200" kern="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Working with Others in Health and Social Care:</a:t>
            </a:r>
            <a:br>
              <a:rPr lang="en-US" sz="3200" kern="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br>
            <a:r>
              <a:rPr lang="en-US" sz="3200" kern="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My Experiences and Development</a:t>
            </a:r>
            <a:br>
              <a:rPr lang="en-GB" sz="3200" kern="1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br>
              <a:rPr lang="en-GB" sz="3200" kern="1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endParaRPr lang="en-GB" sz="3200" dirty="0">
              <a:solidFill>
                <a:schemeClr val="bg1"/>
              </a:solidFill>
            </a:endParaRPr>
          </a:p>
        </p:txBody>
      </p:sp>
      <p:sp>
        <p:nvSpPr>
          <p:cNvPr id="3" name="Subtitle 2">
            <a:extLst>
              <a:ext uri="{FF2B5EF4-FFF2-40B4-BE49-F238E27FC236}">
                <a16:creationId xmlns:a16="http://schemas.microsoft.com/office/drawing/2014/main" id="{AF877AAC-31B3-7DBD-870E-68B32991373A}"/>
              </a:ext>
            </a:extLst>
          </p:cNvPr>
          <p:cNvSpPr>
            <a:spLocks noGrp="1"/>
          </p:cNvSpPr>
          <p:nvPr>
            <p:ph type="subTitle" idx="1"/>
          </p:nvPr>
        </p:nvSpPr>
        <p:spPr/>
        <p:txBody>
          <a:bodyPr>
            <a:noAutofit/>
          </a:bodyPr>
          <a:lstStyle/>
          <a:p>
            <a:r>
              <a:rPr lang="en-GB" sz="1600" dirty="0">
                <a:solidFill>
                  <a:schemeClr val="tx1"/>
                </a:solidFill>
              </a:rPr>
              <a:t>Presented by Catalina Maria Secara, </a:t>
            </a:r>
          </a:p>
          <a:p>
            <a:r>
              <a:rPr lang="en-GB" sz="1600" dirty="0">
                <a:solidFill>
                  <a:schemeClr val="tx1"/>
                </a:solidFill>
              </a:rPr>
              <a:t>Student number: 2243781</a:t>
            </a:r>
          </a:p>
          <a:p>
            <a:r>
              <a:rPr lang="en-GB" sz="1600" dirty="0">
                <a:solidFill>
                  <a:schemeClr val="tx1"/>
                </a:solidFill>
              </a:rPr>
              <a:t>Industry Engagement and Professionalism (BMNS4012)</a:t>
            </a:r>
          </a:p>
          <a:p>
            <a:r>
              <a:rPr lang="en-GB" sz="1600" dirty="0">
                <a:solidFill>
                  <a:schemeClr val="tx1"/>
                </a:solidFill>
              </a:rPr>
              <a:t>3</a:t>
            </a:r>
            <a:r>
              <a:rPr lang="en-GB" sz="1600" baseline="30000" dirty="0">
                <a:solidFill>
                  <a:schemeClr val="tx1"/>
                </a:solidFill>
              </a:rPr>
              <a:t>rd</a:t>
            </a:r>
            <a:r>
              <a:rPr lang="en-GB" sz="1600" dirty="0">
                <a:solidFill>
                  <a:schemeClr val="tx1"/>
                </a:solidFill>
              </a:rPr>
              <a:t> of May 2024</a:t>
            </a:r>
          </a:p>
        </p:txBody>
      </p:sp>
    </p:spTree>
    <p:extLst>
      <p:ext uri="{BB962C8B-B14F-4D97-AF65-F5344CB8AC3E}">
        <p14:creationId xmlns:p14="http://schemas.microsoft.com/office/powerpoint/2010/main" val="30332484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8C6EC-7501-CDD1-90BD-768C7FC3527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9169F75-0684-9EDD-7AEB-51DACC3DD223}"/>
              </a:ext>
            </a:extLst>
          </p:cNvPr>
          <p:cNvSpPr>
            <a:spLocks noGrp="1"/>
          </p:cNvSpPr>
          <p:nvPr>
            <p:ph idx="1"/>
          </p:nvPr>
        </p:nvSpPr>
        <p:spPr/>
        <p:txBody>
          <a:bodyPr>
            <a:normAutofit/>
          </a:bodyPr>
          <a:lstStyle/>
          <a:p>
            <a:r>
              <a:rPr lang="en-GB" sz="1600" dirty="0"/>
              <a:t>Reflecting on my recent interview experiences has been incredibly enlightening.  Although I faced challenges, particularly with interview anxiety, it provided a profound opportunity for personal growth.</a:t>
            </a:r>
          </a:p>
          <a:p>
            <a:r>
              <a:rPr lang="en-GB" sz="1600" dirty="0"/>
              <a:t>During the interview, I noticed physical symptoms like an increased heart rate and sweaty palms, which are common indicators of anxiety.</a:t>
            </a:r>
          </a:p>
          <a:p>
            <a:r>
              <a:rPr lang="en-GB" sz="1600" dirty="0"/>
              <a:t>On the interview day, I noted feeling exceptionally anxious, which manifested physically and mentally.  This anxiety affected my ability to communicate effectively during the interview, an essential skill for any healthcare professional.  These reactions made it difficult for me to maintain eye contact and communicate effectively, which are critical during interviews.</a:t>
            </a:r>
          </a:p>
          <a:p>
            <a:endParaRPr lang="en-GB" sz="1600" dirty="0"/>
          </a:p>
        </p:txBody>
      </p:sp>
    </p:spTree>
    <p:extLst>
      <p:ext uri="{BB962C8B-B14F-4D97-AF65-F5344CB8AC3E}">
        <p14:creationId xmlns:p14="http://schemas.microsoft.com/office/powerpoint/2010/main" val="26916463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F5846-6BF6-FD45-6480-F305B69FF114}"/>
              </a:ext>
            </a:extLst>
          </p:cNvPr>
          <p:cNvSpPr>
            <a:spLocks noGrp="1"/>
          </p:cNvSpPr>
          <p:nvPr>
            <p:ph type="title"/>
          </p:nvPr>
        </p:nvSpPr>
        <p:spPr>
          <a:xfrm>
            <a:off x="1154955" y="973668"/>
            <a:ext cx="2942210" cy="1020232"/>
          </a:xfrm>
        </p:spPr>
        <p:txBody>
          <a:bodyPr>
            <a:normAutofit/>
          </a:bodyPr>
          <a:lstStyle/>
          <a:p>
            <a:r>
              <a:rPr lang="en-GB">
                <a:solidFill>
                  <a:schemeClr val="tx1"/>
                </a:solidFill>
              </a:rPr>
              <a:t>Objective</a:t>
            </a:r>
          </a:p>
        </p:txBody>
      </p:sp>
      <p:sp>
        <p:nvSpPr>
          <p:cNvPr id="3" name="Content Placeholder 2">
            <a:extLst>
              <a:ext uri="{FF2B5EF4-FFF2-40B4-BE49-F238E27FC236}">
                <a16:creationId xmlns:a16="http://schemas.microsoft.com/office/drawing/2014/main" id="{1B240566-36E8-CA1B-9B67-80C459D3609A}"/>
              </a:ext>
            </a:extLst>
          </p:cNvPr>
          <p:cNvSpPr>
            <a:spLocks noGrp="1"/>
          </p:cNvSpPr>
          <p:nvPr>
            <p:ph idx="1"/>
          </p:nvPr>
        </p:nvSpPr>
        <p:spPr>
          <a:xfrm>
            <a:off x="1154955" y="2120900"/>
            <a:ext cx="3133726" cy="3898900"/>
          </a:xfrm>
        </p:spPr>
        <p:txBody>
          <a:bodyPr>
            <a:normAutofit fontScale="85000" lnSpcReduction="20000"/>
          </a:bodyPr>
          <a:lstStyle/>
          <a:p>
            <a:r>
              <a:rPr lang="en-GB" dirty="0">
                <a:solidFill>
                  <a:schemeClr val="tx1"/>
                </a:solidFill>
              </a:rPr>
              <a:t>Importance of Communication</a:t>
            </a:r>
          </a:p>
          <a:p>
            <a:r>
              <a:rPr lang="en-GB" dirty="0">
                <a:solidFill>
                  <a:schemeClr val="tx1"/>
                </a:solidFill>
              </a:rPr>
              <a:t>SWOT Analysis</a:t>
            </a:r>
          </a:p>
          <a:p>
            <a:pPr>
              <a:buFont typeface="+mj-lt"/>
              <a:buAutoNum type="arabicPeriod"/>
            </a:pPr>
            <a:r>
              <a:rPr lang="en-GB" dirty="0">
                <a:solidFill>
                  <a:schemeClr val="tx1"/>
                </a:solidFill>
              </a:rPr>
              <a:t>Strength</a:t>
            </a:r>
          </a:p>
          <a:p>
            <a:pPr>
              <a:buFont typeface="+mj-lt"/>
              <a:buAutoNum type="arabicPeriod"/>
            </a:pPr>
            <a:r>
              <a:rPr lang="en-GB" dirty="0">
                <a:solidFill>
                  <a:schemeClr val="tx1"/>
                </a:solidFill>
              </a:rPr>
              <a:t>Weaknesses</a:t>
            </a:r>
          </a:p>
          <a:p>
            <a:pPr>
              <a:buFont typeface="+mj-lt"/>
              <a:buAutoNum type="arabicPeriod"/>
            </a:pPr>
            <a:r>
              <a:rPr lang="en-GB" dirty="0">
                <a:solidFill>
                  <a:schemeClr val="tx1"/>
                </a:solidFill>
              </a:rPr>
              <a:t>Opportunities</a:t>
            </a:r>
          </a:p>
          <a:p>
            <a:r>
              <a:rPr lang="en-GB" dirty="0">
                <a:solidFill>
                  <a:schemeClr val="tx1"/>
                </a:solidFill>
              </a:rPr>
              <a:t>Threats</a:t>
            </a:r>
          </a:p>
          <a:p>
            <a:r>
              <a:rPr lang="en-GB" dirty="0">
                <a:solidFill>
                  <a:schemeClr val="tx1"/>
                </a:solidFill>
              </a:rPr>
              <a:t>Managing anxiety </a:t>
            </a:r>
          </a:p>
          <a:p>
            <a:r>
              <a:rPr lang="en-GB" dirty="0">
                <a:solidFill>
                  <a:schemeClr val="tx1"/>
                </a:solidFill>
              </a:rPr>
              <a:t>Mock interviews and practice</a:t>
            </a:r>
          </a:p>
          <a:p>
            <a:r>
              <a:rPr lang="en-GB" dirty="0">
                <a:solidFill>
                  <a:schemeClr val="tx1"/>
                </a:solidFill>
              </a:rPr>
              <a:t>Reflective Insights</a:t>
            </a:r>
          </a:p>
          <a:p>
            <a:r>
              <a:rPr lang="en-GB" dirty="0">
                <a:solidFill>
                  <a:schemeClr val="tx1"/>
                </a:solidFill>
              </a:rPr>
              <a:t>Conclusion</a:t>
            </a:r>
          </a:p>
          <a:p>
            <a:r>
              <a:rPr lang="en-GB" dirty="0">
                <a:solidFill>
                  <a:schemeClr val="tx1"/>
                </a:solidFill>
              </a:rPr>
              <a:t>Reference list</a:t>
            </a:r>
          </a:p>
          <a:p>
            <a:endParaRPr lang="en-GB" dirty="0">
              <a:solidFill>
                <a:schemeClr val="tx1"/>
              </a:solidFill>
            </a:endParaRPr>
          </a:p>
          <a:p>
            <a:endParaRPr lang="en-GB" dirty="0">
              <a:solidFill>
                <a:schemeClr val="tx1"/>
              </a:solidFill>
            </a:endParaRPr>
          </a:p>
        </p:txBody>
      </p:sp>
      <p:pic>
        <p:nvPicPr>
          <p:cNvPr id="5" name="Picture 4" descr="A person sitting at a table with another person smiling&#10;&#10;Description automatically generated">
            <a:extLst>
              <a:ext uri="{FF2B5EF4-FFF2-40B4-BE49-F238E27FC236}">
                <a16:creationId xmlns:a16="http://schemas.microsoft.com/office/drawing/2014/main" id="{A71FCE2F-7570-CE50-E8DD-B5D9B80F6A09}"/>
              </a:ext>
            </a:extLst>
          </p:cNvPr>
          <p:cNvPicPr>
            <a:picLocks noChangeAspect="1"/>
          </p:cNvPicPr>
          <p:nvPr/>
        </p:nvPicPr>
        <p:blipFill rotWithShape="1">
          <a:blip r:embed="rId2">
            <a:extLst>
              <a:ext uri="{28A0092B-C50C-407E-A947-70E740481C1C}">
                <a14:useLocalDpi xmlns:a14="http://schemas.microsoft.com/office/drawing/2010/main" val="0"/>
              </a:ext>
            </a:extLst>
          </a:blip>
          <a:srcRect l="18993" r="-1" b="-1"/>
          <a:stretch/>
        </p:blipFill>
        <p:spPr>
          <a:xfrm>
            <a:off x="5194607" y="803751"/>
            <a:ext cx="6391533" cy="5250498"/>
          </a:xfrm>
          <a:prstGeom prst="rect">
            <a:avLst/>
          </a:prstGeom>
        </p:spPr>
      </p:pic>
    </p:spTree>
    <p:extLst>
      <p:ext uri="{BB962C8B-B14F-4D97-AF65-F5344CB8AC3E}">
        <p14:creationId xmlns:p14="http://schemas.microsoft.com/office/powerpoint/2010/main" val="33370606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A47D-52BF-0248-A33A-F51B653473C3}"/>
              </a:ext>
            </a:extLst>
          </p:cNvPr>
          <p:cNvSpPr>
            <a:spLocks noGrp="1"/>
          </p:cNvSpPr>
          <p:nvPr>
            <p:ph type="title"/>
          </p:nvPr>
        </p:nvSpPr>
        <p:spPr/>
        <p:txBody>
          <a:bodyPr>
            <a:normAutofit/>
          </a:bodyPr>
          <a:lstStyle/>
          <a:p>
            <a:r>
              <a:rPr lang="en-GB">
                <a:solidFill>
                  <a:srgbClr val="EBEBEB"/>
                </a:solidFill>
              </a:rPr>
              <a:t>Importance of Communication</a:t>
            </a:r>
          </a:p>
        </p:txBody>
      </p:sp>
      <p:sp>
        <p:nvSpPr>
          <p:cNvPr id="3" name="Content Placeholder 2">
            <a:extLst>
              <a:ext uri="{FF2B5EF4-FFF2-40B4-BE49-F238E27FC236}">
                <a16:creationId xmlns:a16="http://schemas.microsoft.com/office/drawing/2014/main" id="{A374AF21-C601-0029-2012-2CA07BB6E20A}"/>
              </a:ext>
            </a:extLst>
          </p:cNvPr>
          <p:cNvSpPr>
            <a:spLocks noGrp="1"/>
          </p:cNvSpPr>
          <p:nvPr>
            <p:ph idx="1"/>
          </p:nvPr>
        </p:nvSpPr>
        <p:spPr>
          <a:xfrm>
            <a:off x="1154954" y="2603500"/>
            <a:ext cx="5211979" cy="3416300"/>
          </a:xfrm>
        </p:spPr>
        <p:txBody>
          <a:bodyPr anchor="ctr">
            <a:normAutofit/>
          </a:bodyPr>
          <a:lstStyle/>
          <a:p>
            <a:r>
              <a:rPr lang="en-GB" sz="1600" dirty="0"/>
              <a:t>Effective communication skills </a:t>
            </a:r>
            <a:r>
              <a:rPr lang="en-US" sz="1600" dirty="0"/>
              <a:t>are crucial, especially when asked difficult questions. This is an opportunity to demonstrate that you can remain composed and articulate under pressure and provide</a:t>
            </a:r>
            <a:r>
              <a:rPr lang="en-GB" sz="1600" dirty="0"/>
              <a:t> well-thought-out responses. </a:t>
            </a:r>
          </a:p>
          <a:p>
            <a:r>
              <a:rPr lang="en-GB" sz="1600" dirty="0"/>
              <a:t>Communication is not just about speaking</a:t>
            </a:r>
            <a:r>
              <a:rPr lang="en-US" sz="1600" dirty="0"/>
              <a:t>; it is equally about listening. Showing you can listen attentively</a:t>
            </a:r>
            <a:r>
              <a:rPr lang="en-GB" sz="1600" dirty="0"/>
              <a:t> and respond thoughtfully is crucial for building rapport with your interviewer.  This rapport can make you a memorable candidate.</a:t>
            </a:r>
          </a:p>
          <a:p>
            <a:endParaRPr lang="en-GB" sz="1700" dirty="0"/>
          </a:p>
        </p:txBody>
      </p:sp>
      <p:pic>
        <p:nvPicPr>
          <p:cNvPr id="5" name="Picture 4" descr="A group of people sitting at a table&#10;&#10;Description automatically generated">
            <a:extLst>
              <a:ext uri="{FF2B5EF4-FFF2-40B4-BE49-F238E27FC236}">
                <a16:creationId xmlns:a16="http://schemas.microsoft.com/office/drawing/2014/main" id="{377EE8E7-F7AA-881A-457F-E29083F335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8733" y="3177870"/>
            <a:ext cx="4345024" cy="2263324"/>
          </a:xfrm>
          <a:prstGeom prst="roundRect">
            <a:avLst>
              <a:gd name="adj" fmla="val 1858"/>
            </a:avLst>
          </a:prstGeom>
          <a:effectLst>
            <a:outerShdw blurRad="50800" dist="50800" dir="5400000" algn="tl" rotWithShape="0">
              <a:srgbClr val="000000">
                <a:alpha val="43000"/>
              </a:srgbClr>
            </a:outerShdw>
          </a:effectLst>
        </p:spPr>
      </p:pic>
      <p:sp>
        <p:nvSpPr>
          <p:cNvPr id="7" name="TextBox 6">
            <a:extLst>
              <a:ext uri="{FF2B5EF4-FFF2-40B4-BE49-F238E27FC236}">
                <a16:creationId xmlns:a16="http://schemas.microsoft.com/office/drawing/2014/main" id="{8212016F-5001-6705-8F64-0C95D31707F7}"/>
              </a:ext>
            </a:extLst>
          </p:cNvPr>
          <p:cNvSpPr txBox="1"/>
          <p:nvPr/>
        </p:nvSpPr>
        <p:spPr>
          <a:xfrm>
            <a:off x="1371600" y="6172200"/>
            <a:ext cx="6129338" cy="369332"/>
          </a:xfrm>
          <a:prstGeom prst="rect">
            <a:avLst/>
          </a:prstGeom>
          <a:noFill/>
        </p:spPr>
        <p:txBody>
          <a:bodyPr wrap="square" rtlCol="0">
            <a:spAutoFit/>
          </a:bodyPr>
          <a:lstStyle/>
          <a:p>
            <a:r>
              <a:rPr lang="en-GB" dirty="0"/>
              <a:t>(</a:t>
            </a:r>
            <a:r>
              <a:rPr lang="en-GB" dirty="0" err="1"/>
              <a:t>Sharkiya</a:t>
            </a:r>
            <a:r>
              <a:rPr lang="en-GB" dirty="0"/>
              <a:t>, 2023), and (Afriyie, 2020)</a:t>
            </a:r>
          </a:p>
        </p:txBody>
      </p:sp>
    </p:spTree>
    <p:extLst>
      <p:ext uri="{BB962C8B-B14F-4D97-AF65-F5344CB8AC3E}">
        <p14:creationId xmlns:p14="http://schemas.microsoft.com/office/powerpoint/2010/main" val="26701922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39AB-5C5A-001D-5186-6F49FDF97A2B}"/>
              </a:ext>
            </a:extLst>
          </p:cNvPr>
          <p:cNvSpPr>
            <a:spLocks noGrp="1"/>
          </p:cNvSpPr>
          <p:nvPr>
            <p:ph type="title"/>
          </p:nvPr>
        </p:nvSpPr>
        <p:spPr>
          <a:xfrm>
            <a:off x="561110" y="1241266"/>
            <a:ext cx="4089633" cy="3153753"/>
          </a:xfrm>
        </p:spPr>
        <p:txBody>
          <a:bodyPr vert="horz" lIns="91440" tIns="45720" rIns="91440" bIns="45720" rtlCol="0" anchor="b">
            <a:normAutofit/>
          </a:bodyPr>
          <a:lstStyle/>
          <a:p>
            <a:r>
              <a:rPr lang="en-US" sz="5400" dirty="0">
                <a:solidFill>
                  <a:schemeClr val="tx2"/>
                </a:solidFill>
              </a:rPr>
              <a:t>SWOT Analysis</a:t>
            </a:r>
          </a:p>
        </p:txBody>
      </p:sp>
      <p:pic>
        <p:nvPicPr>
          <p:cNvPr id="5" name="Picture 4" descr="Graphs and plots layered on a blue digital screen">
            <a:extLst>
              <a:ext uri="{FF2B5EF4-FFF2-40B4-BE49-F238E27FC236}">
                <a16:creationId xmlns:a16="http://schemas.microsoft.com/office/drawing/2014/main" id="{5121B026-9229-CB81-A27F-9837FDE153AB}"/>
              </a:ext>
            </a:extLst>
          </p:cNvPr>
          <p:cNvPicPr>
            <a:picLocks noChangeAspect="1"/>
          </p:cNvPicPr>
          <p:nvPr/>
        </p:nvPicPr>
        <p:blipFill rotWithShape="1">
          <a:blip r:embed="rId2"/>
          <a:srcRect l="6974" r="9799" b="-1"/>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pic>
        <p:nvPicPr>
          <p:cNvPr id="6" name="Picture 5" descr="A diagram of swot analysis&#10;&#10;Description automatically generated">
            <a:extLst>
              <a:ext uri="{FF2B5EF4-FFF2-40B4-BE49-F238E27FC236}">
                <a16:creationId xmlns:a16="http://schemas.microsoft.com/office/drawing/2014/main" id="{63467CE9-8DF1-F616-AB27-A3D1DB2D64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428625"/>
            <a:ext cx="11430000" cy="6000750"/>
          </a:xfrm>
          <a:prstGeom prst="rect">
            <a:avLst/>
          </a:prstGeom>
        </p:spPr>
      </p:pic>
    </p:spTree>
    <p:extLst>
      <p:ext uri="{BB962C8B-B14F-4D97-AF65-F5344CB8AC3E}">
        <p14:creationId xmlns:p14="http://schemas.microsoft.com/office/powerpoint/2010/main" val="9497670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4F724AFF-B323-8081-3661-EF5C110780AE}"/>
              </a:ext>
            </a:extLst>
          </p:cNvPr>
          <p:cNvSpPr>
            <a:spLocks noGrp="1"/>
          </p:cNvSpPr>
          <p:nvPr>
            <p:ph type="title"/>
          </p:nvPr>
        </p:nvSpPr>
        <p:spPr>
          <a:xfrm>
            <a:off x="1154954" y="973668"/>
            <a:ext cx="8761413" cy="706964"/>
          </a:xfrm>
        </p:spPr>
        <p:txBody>
          <a:bodyPr>
            <a:normAutofit/>
          </a:bodyPr>
          <a:lstStyle/>
          <a:p>
            <a:r>
              <a:rPr lang="en-GB">
                <a:solidFill>
                  <a:srgbClr val="FFFFFF"/>
                </a:solidFill>
              </a:rPr>
              <a:t>SWOT Analysis</a:t>
            </a:r>
          </a:p>
        </p:txBody>
      </p:sp>
      <p:sp>
        <p:nvSpPr>
          <p:cNvPr id="19" name="Rectangle 18">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E0C7D2E-B537-86C3-8D8B-35E9D8D84A8F}"/>
              </a:ext>
            </a:extLst>
          </p:cNvPr>
          <p:cNvSpPr>
            <a:spLocks/>
          </p:cNvSpPr>
          <p:nvPr/>
        </p:nvSpPr>
        <p:spPr>
          <a:xfrm>
            <a:off x="2110968" y="2324100"/>
            <a:ext cx="7977314" cy="3087917"/>
          </a:xfrm>
          <a:prstGeom prst="rect">
            <a:avLst/>
          </a:prstGeom>
        </p:spPr>
        <p:txBody>
          <a:bodyPr numCol="2">
            <a:normAutofit/>
          </a:bodyPr>
          <a:lstStyle/>
          <a:p>
            <a:pPr defTabSz="411480">
              <a:spcAft>
                <a:spcPts val="600"/>
              </a:spcAft>
            </a:pPr>
            <a:r>
              <a:rPr lang="en-GB" sz="1440" kern="1200">
                <a:solidFill>
                  <a:schemeClr val="tx1"/>
                </a:solidFill>
                <a:latin typeface="+mn-lt"/>
                <a:ea typeface="+mn-ea"/>
                <a:cs typeface="+mn-cs"/>
              </a:rPr>
              <a:t>SWOT analysis is a strategic planning tool used to identify and understand the Strengths, Weaknesses, Opportunities, and Threats related to a business, project, or individual. It is often used to assess the current state of a company or to plan for future strategies, providing a clear framework to capitalise on opportunities and manage potential risks.</a:t>
            </a:r>
          </a:p>
          <a:p>
            <a:pPr defTabSz="411480">
              <a:spcAft>
                <a:spcPts val="600"/>
              </a:spcAft>
            </a:pPr>
            <a:endParaRPr lang="en-GB" sz="1440" kern="1200">
              <a:solidFill>
                <a:schemeClr val="tx1"/>
              </a:solidFill>
              <a:latin typeface="+mn-lt"/>
              <a:ea typeface="+mn-ea"/>
              <a:cs typeface="+mn-cs"/>
            </a:endParaRPr>
          </a:p>
          <a:p>
            <a:pPr defTabSz="411480">
              <a:spcAft>
                <a:spcPts val="600"/>
              </a:spcAft>
            </a:pPr>
            <a:endParaRPr lang="en-GB" sz="1440" kern="1200">
              <a:solidFill>
                <a:schemeClr val="tx1"/>
              </a:solidFill>
              <a:latin typeface="+mn-lt"/>
              <a:ea typeface="+mn-ea"/>
              <a:cs typeface="+mn-cs"/>
            </a:endParaRPr>
          </a:p>
          <a:p>
            <a:pPr defTabSz="411480">
              <a:spcAft>
                <a:spcPts val="600"/>
              </a:spcAft>
            </a:pPr>
            <a:endParaRPr lang="en-GB" sz="1440" kern="1200">
              <a:solidFill>
                <a:schemeClr val="tx1"/>
              </a:solidFill>
              <a:latin typeface="+mn-lt"/>
              <a:ea typeface="+mn-ea"/>
              <a:cs typeface="+mn-cs"/>
            </a:endParaRPr>
          </a:p>
          <a:p>
            <a:pPr marL="0" indent="0">
              <a:spcAft>
                <a:spcPts val="600"/>
              </a:spcAft>
              <a:buNone/>
            </a:pPr>
            <a:endParaRPr lang="en-GB"/>
          </a:p>
        </p:txBody>
      </p:sp>
      <p:sp>
        <p:nvSpPr>
          <p:cNvPr id="10" name="TextBox 9">
            <a:extLst>
              <a:ext uri="{FF2B5EF4-FFF2-40B4-BE49-F238E27FC236}">
                <a16:creationId xmlns:a16="http://schemas.microsoft.com/office/drawing/2014/main" id="{95184D60-2415-440B-CEE8-79EBA0307AD8}"/>
              </a:ext>
            </a:extLst>
          </p:cNvPr>
          <p:cNvSpPr txBox="1"/>
          <p:nvPr/>
        </p:nvSpPr>
        <p:spPr>
          <a:xfrm>
            <a:off x="2508611" y="5412017"/>
            <a:ext cx="6818671" cy="341632"/>
          </a:xfrm>
          <a:prstGeom prst="rect">
            <a:avLst/>
          </a:prstGeom>
          <a:noFill/>
        </p:spPr>
        <p:txBody>
          <a:bodyPr wrap="square" rtlCol="0">
            <a:spAutoFit/>
          </a:bodyPr>
          <a:lstStyle/>
          <a:p>
            <a:pPr defTabSz="411480">
              <a:spcAft>
                <a:spcPts val="600"/>
              </a:spcAft>
            </a:pPr>
            <a:r>
              <a:rPr lang="en-GB" sz="1620" kern="1200" dirty="0">
                <a:solidFill>
                  <a:schemeClr val="tx1"/>
                </a:solidFill>
                <a:latin typeface="+mn-lt"/>
                <a:ea typeface="+mn-ea"/>
                <a:cs typeface="+mn-cs"/>
              </a:rPr>
              <a:t>(White, Bottorff, 2022), and (BDC</a:t>
            </a:r>
            <a:r>
              <a:rPr lang="en-GB" sz="1620" dirty="0"/>
              <a:t>, </a:t>
            </a:r>
            <a:r>
              <a:rPr lang="en-GB" sz="1620" kern="1200" dirty="0">
                <a:solidFill>
                  <a:schemeClr val="tx1"/>
                </a:solidFill>
                <a:latin typeface="+mn-lt"/>
                <a:ea typeface="+mn-ea"/>
                <a:cs typeface="+mn-cs"/>
              </a:rPr>
              <a:t>2020)</a:t>
            </a:r>
            <a:endParaRPr lang="en-GB" dirty="0"/>
          </a:p>
        </p:txBody>
      </p:sp>
    </p:spTree>
    <p:extLst>
      <p:ext uri="{BB962C8B-B14F-4D97-AF65-F5344CB8AC3E}">
        <p14:creationId xmlns:p14="http://schemas.microsoft.com/office/powerpoint/2010/main" val="8481938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9A4CF-C521-5509-4616-B9B19FA8BB6F}"/>
              </a:ext>
            </a:extLst>
          </p:cNvPr>
          <p:cNvSpPr>
            <a:spLocks noGrp="1"/>
          </p:cNvSpPr>
          <p:nvPr>
            <p:ph type="title"/>
          </p:nvPr>
        </p:nvSpPr>
        <p:spPr/>
        <p:txBody>
          <a:bodyPr/>
          <a:lstStyle/>
          <a:p>
            <a:r>
              <a:rPr lang="en-GB" dirty="0"/>
              <a:t>Strength</a:t>
            </a:r>
          </a:p>
        </p:txBody>
      </p:sp>
      <p:sp>
        <p:nvSpPr>
          <p:cNvPr id="3" name="Content Placeholder 2">
            <a:extLst>
              <a:ext uri="{FF2B5EF4-FFF2-40B4-BE49-F238E27FC236}">
                <a16:creationId xmlns:a16="http://schemas.microsoft.com/office/drawing/2014/main" id="{185DEAE3-5372-3BEB-3E97-D3C5EA04A4B2}"/>
              </a:ext>
            </a:extLst>
          </p:cNvPr>
          <p:cNvSpPr>
            <a:spLocks noGrp="1"/>
          </p:cNvSpPr>
          <p:nvPr>
            <p:ph idx="1"/>
          </p:nvPr>
        </p:nvSpPr>
        <p:spPr>
          <a:xfrm>
            <a:off x="822445" y="2411459"/>
            <a:ext cx="8825659" cy="3416300"/>
          </a:xfrm>
        </p:spPr>
        <p:txBody>
          <a:bodyPr>
            <a:normAutofit/>
          </a:bodyPr>
          <a:lstStyle/>
          <a:p>
            <a:pPr marL="0" indent="0">
              <a:buNone/>
            </a:pPr>
            <a:r>
              <a:rPr lang="en-GB" sz="1600" dirty="0">
                <a:ea typeface="Aptos" panose="020B0004020202020204" pitchFamily="34" charset="0"/>
                <a:cs typeface="Times New Roman" panose="02020603050405020304" pitchFamily="18" charset="0"/>
              </a:rPr>
              <a:t>C</a:t>
            </a:r>
            <a:r>
              <a:rPr lang="en-GB" sz="1600" dirty="0">
                <a:effectLst/>
                <a:ea typeface="Aptos" panose="020B0004020202020204" pitchFamily="34" charset="0"/>
                <a:cs typeface="Times New Roman" panose="02020603050405020304" pitchFamily="18" charset="0"/>
              </a:rPr>
              <a:t>ommunication is my strength and is essential in the interview.  I gained excellent communication skills from my last job as a Healthcare Assistant, which helped me work well with patients, their families, and my coworkers.  For example, I discovered that my ability to speak compassionately reduced the patient's anxiety and allowed for more harmonious interactions with their family member when I was handling a rigid case with a patient suffering from dementia. </a:t>
            </a:r>
          </a:p>
          <a:p>
            <a:pPr marL="0" indent="0">
              <a:buNone/>
            </a:pPr>
            <a:r>
              <a:rPr lang="en-GB" sz="1600" dirty="0">
                <a:effectLst/>
                <a:latin typeface="Aptos" panose="020B0004020202020204" pitchFamily="34" charset="0"/>
                <a:ea typeface="Aptos" panose="020B0004020202020204" pitchFamily="34" charset="0"/>
                <a:cs typeface="Times New Roman" panose="02020603050405020304" pitchFamily="18" charset="0"/>
              </a:rPr>
              <a:t> </a:t>
            </a:r>
            <a:r>
              <a:rPr lang="en-GB" sz="1600" dirty="0">
                <a:effectLst/>
                <a:latin typeface="Century Gothic" panose="020B0502020202020204" pitchFamily="34" charset="0"/>
                <a:ea typeface="Aptos" panose="020B0004020202020204" pitchFamily="34" charset="0"/>
                <a:cs typeface="Times New Roman" panose="02020603050405020304" pitchFamily="18" charset="0"/>
              </a:rPr>
              <a:t>This communication also includes listening, building good relationships, and creating a patient-centred management plan.</a:t>
            </a:r>
            <a:endParaRPr lang="en-GB" sz="1600" dirty="0">
              <a:latin typeface="Century Gothic" panose="020B0502020202020204" pitchFamily="34" charset="0"/>
            </a:endParaRPr>
          </a:p>
        </p:txBody>
      </p:sp>
    </p:spTree>
    <p:extLst>
      <p:ext uri="{BB962C8B-B14F-4D97-AF65-F5344CB8AC3E}">
        <p14:creationId xmlns:p14="http://schemas.microsoft.com/office/powerpoint/2010/main" val="26953933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70FA8-D9F7-4E17-A162-A7B831A17E71}"/>
              </a:ext>
            </a:extLst>
          </p:cNvPr>
          <p:cNvSpPr>
            <a:spLocks noGrp="1"/>
          </p:cNvSpPr>
          <p:nvPr>
            <p:ph type="title"/>
          </p:nvPr>
        </p:nvSpPr>
        <p:spPr/>
        <p:txBody>
          <a:bodyPr/>
          <a:lstStyle/>
          <a:p>
            <a:r>
              <a:rPr lang="en-GB" dirty="0" err="1"/>
              <a:t>Waknesses</a:t>
            </a:r>
            <a:endParaRPr lang="en-GB" dirty="0"/>
          </a:p>
        </p:txBody>
      </p:sp>
      <p:sp>
        <p:nvSpPr>
          <p:cNvPr id="3" name="Content Placeholder 2">
            <a:extLst>
              <a:ext uri="{FF2B5EF4-FFF2-40B4-BE49-F238E27FC236}">
                <a16:creationId xmlns:a16="http://schemas.microsoft.com/office/drawing/2014/main" id="{92EAD2D2-236D-F700-4A73-521D50444CB0}"/>
              </a:ext>
            </a:extLst>
          </p:cNvPr>
          <p:cNvSpPr>
            <a:spLocks noGrp="1"/>
          </p:cNvSpPr>
          <p:nvPr>
            <p:ph idx="1"/>
          </p:nvPr>
        </p:nvSpPr>
        <p:spPr/>
        <p:txBody>
          <a:bodyPr>
            <a:normAutofit/>
          </a:bodyPr>
          <a:lstStyle/>
          <a:p>
            <a:r>
              <a:rPr lang="en-GB" sz="1600" dirty="0">
                <a:effectLst/>
                <a:ea typeface="Aptos" panose="020B0004020202020204" pitchFamily="34" charset="0"/>
                <a:cs typeface="Times New Roman" panose="02020603050405020304" pitchFamily="18" charset="0"/>
              </a:rPr>
              <a:t>My weakness before the interview was anxiety, which affected my ability to perform optimally during the interview.  This fear manifested in many ways, eroding my confidence and affecting my overall performance. </a:t>
            </a:r>
          </a:p>
          <a:p>
            <a:r>
              <a:rPr lang="en-GB" sz="1600" dirty="0">
                <a:ea typeface="Aptos" panose="020B0004020202020204" pitchFamily="34" charset="0"/>
                <a:cs typeface="Times New Roman" panose="02020603050405020304" pitchFamily="18" charset="0"/>
              </a:rPr>
              <a:t>T</a:t>
            </a:r>
            <a:r>
              <a:rPr lang="en-GB" sz="1600" dirty="0">
                <a:effectLst/>
                <a:ea typeface="Aptos" panose="020B0004020202020204" pitchFamily="34" charset="0"/>
                <a:cs typeface="Times New Roman" panose="02020603050405020304" pitchFamily="18" charset="0"/>
              </a:rPr>
              <a:t>he anxiety felt before the interview triggered physical symptoms such as increased heart rate, sweaty palms, and shallow breathing.  These physiological responses contributed to my discomfort, caused me to become distracted during the interviews, and affected my ability to remain calm and collected.  During the interview, my anxiety manifested itself in subtle ways and affected my communication with the interviewer.  I may have spoken too quickly, swerved in my answers, or struggled to maintain eye contact, which may have made the interviewer nervous and less confident.</a:t>
            </a:r>
            <a:endParaRPr lang="en-GB" sz="1600" dirty="0"/>
          </a:p>
        </p:txBody>
      </p:sp>
      <p:sp>
        <p:nvSpPr>
          <p:cNvPr id="5" name="TextBox 4">
            <a:extLst>
              <a:ext uri="{FF2B5EF4-FFF2-40B4-BE49-F238E27FC236}">
                <a16:creationId xmlns:a16="http://schemas.microsoft.com/office/drawing/2014/main" id="{1B9C82AD-874F-094D-30CA-A77A64ED21DF}"/>
              </a:ext>
            </a:extLst>
          </p:cNvPr>
          <p:cNvSpPr txBox="1"/>
          <p:nvPr/>
        </p:nvSpPr>
        <p:spPr>
          <a:xfrm>
            <a:off x="1558636" y="5569527"/>
            <a:ext cx="7762009" cy="369332"/>
          </a:xfrm>
          <a:prstGeom prst="rect">
            <a:avLst/>
          </a:prstGeom>
          <a:noFill/>
        </p:spPr>
        <p:txBody>
          <a:bodyPr wrap="square" rtlCol="0">
            <a:spAutoFit/>
          </a:bodyPr>
          <a:lstStyle/>
          <a:p>
            <a:r>
              <a:rPr lang="en-GB" dirty="0"/>
              <a:t>(Feiler and Powell, 2015), and (Powell, Stanley, and Brown, 2018)</a:t>
            </a:r>
          </a:p>
        </p:txBody>
      </p:sp>
    </p:spTree>
    <p:extLst>
      <p:ext uri="{BB962C8B-B14F-4D97-AF65-F5344CB8AC3E}">
        <p14:creationId xmlns:p14="http://schemas.microsoft.com/office/powerpoint/2010/main" val="14160087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4881D-4E2A-0E1B-F076-35DFC04255E3}"/>
              </a:ext>
            </a:extLst>
          </p:cNvPr>
          <p:cNvSpPr>
            <a:spLocks noGrp="1"/>
          </p:cNvSpPr>
          <p:nvPr>
            <p:ph type="title"/>
          </p:nvPr>
        </p:nvSpPr>
        <p:spPr/>
        <p:txBody>
          <a:bodyPr/>
          <a:lstStyle/>
          <a:p>
            <a:r>
              <a:rPr lang="en-GB" dirty="0"/>
              <a:t>Opportunities</a:t>
            </a:r>
          </a:p>
        </p:txBody>
      </p:sp>
      <p:sp>
        <p:nvSpPr>
          <p:cNvPr id="3" name="Content Placeholder 2">
            <a:extLst>
              <a:ext uri="{FF2B5EF4-FFF2-40B4-BE49-F238E27FC236}">
                <a16:creationId xmlns:a16="http://schemas.microsoft.com/office/drawing/2014/main" id="{B2EA5486-1D59-F215-8573-4095ADEA6E83}"/>
              </a:ext>
            </a:extLst>
          </p:cNvPr>
          <p:cNvSpPr>
            <a:spLocks noGrp="1"/>
          </p:cNvSpPr>
          <p:nvPr>
            <p:ph idx="1"/>
          </p:nvPr>
        </p:nvSpPr>
        <p:spPr/>
        <p:txBody>
          <a:bodyPr>
            <a:normAutofit/>
          </a:bodyPr>
          <a:lstStyle/>
          <a:p>
            <a:r>
              <a:rPr lang="en-GB" sz="1600" dirty="0">
                <a:effectLst/>
                <a:latin typeface="Century Gothic" panose="020B0502020202020204" pitchFamily="34" charset="0"/>
                <a:ea typeface="Aptos" panose="020B0004020202020204" pitchFamily="34" charset="0"/>
                <a:cs typeface="Times New Roman" panose="02020603050405020304" pitchFamily="18" charset="0"/>
              </a:rPr>
              <a:t> For me, the interviews facilitate networking opportunities, allowing </a:t>
            </a:r>
            <a:r>
              <a:rPr lang="en-GB" sz="1600" dirty="0">
                <a:latin typeface="Century Gothic" panose="020B0502020202020204" pitchFamily="34" charset="0"/>
                <a:ea typeface="Aptos" panose="020B0004020202020204" pitchFamily="34" charset="0"/>
                <a:cs typeface="Times New Roman" panose="02020603050405020304" pitchFamily="18" charset="0"/>
              </a:rPr>
              <a:t>me</a:t>
            </a:r>
            <a:r>
              <a:rPr lang="en-GB" sz="1600" dirty="0">
                <a:effectLst/>
                <a:latin typeface="Century Gothic" panose="020B0502020202020204" pitchFamily="34" charset="0"/>
                <a:ea typeface="Aptos" panose="020B0004020202020204" pitchFamily="34" charset="0"/>
                <a:cs typeface="Times New Roman" panose="02020603050405020304" pitchFamily="18" charset="0"/>
              </a:rPr>
              <a:t> to connect with industry professionals and expand </a:t>
            </a:r>
            <a:r>
              <a:rPr lang="en-GB" sz="1600" dirty="0">
                <a:latin typeface="Century Gothic" panose="020B0502020202020204" pitchFamily="34" charset="0"/>
                <a:ea typeface="Aptos" panose="020B0004020202020204" pitchFamily="34" charset="0"/>
                <a:cs typeface="Times New Roman" panose="02020603050405020304" pitchFamily="18" charset="0"/>
              </a:rPr>
              <a:t>my</a:t>
            </a:r>
            <a:r>
              <a:rPr lang="en-GB" sz="1600" dirty="0">
                <a:effectLst/>
                <a:latin typeface="Century Gothic" panose="020B0502020202020204" pitchFamily="34" charset="0"/>
                <a:ea typeface="Aptos" panose="020B0004020202020204" pitchFamily="34" charset="0"/>
                <a:cs typeface="Times New Roman" panose="02020603050405020304" pitchFamily="18" charset="0"/>
              </a:rPr>
              <a:t> contacts.</a:t>
            </a:r>
          </a:p>
          <a:p>
            <a:r>
              <a:rPr lang="en-GB" sz="1600" dirty="0">
                <a:effectLst/>
                <a:latin typeface="Century Gothic" panose="020B0502020202020204" pitchFamily="34" charset="0"/>
                <a:ea typeface="Aptos" panose="020B0004020202020204" pitchFamily="34" charset="0"/>
                <a:cs typeface="Times New Roman" panose="02020603050405020304" pitchFamily="18" charset="0"/>
              </a:rPr>
              <a:t>The interviews can lead to job offers, career advancement, and new opportunities for skill development and learning.  Even unsuccessful interviews provide valuable feedback and sights for improvement, helping candidates refine their interview techniques and strategies for future endeavours.  Overall, interviews are pivotal moments in one’s career journey, opening doors to many possibilities and pathways for success. </a:t>
            </a:r>
            <a:endParaRPr lang="en-GB" sz="1600" dirty="0">
              <a:latin typeface="Century Gothic" panose="020B0502020202020204" pitchFamily="34" charset="0"/>
            </a:endParaRPr>
          </a:p>
        </p:txBody>
      </p:sp>
      <p:sp>
        <p:nvSpPr>
          <p:cNvPr id="4" name="TextBox 3">
            <a:extLst>
              <a:ext uri="{FF2B5EF4-FFF2-40B4-BE49-F238E27FC236}">
                <a16:creationId xmlns:a16="http://schemas.microsoft.com/office/drawing/2014/main" id="{FA7353AD-E2C0-30AB-B865-918C6DA75E05}"/>
              </a:ext>
            </a:extLst>
          </p:cNvPr>
          <p:cNvSpPr txBox="1"/>
          <p:nvPr/>
        </p:nvSpPr>
        <p:spPr>
          <a:xfrm>
            <a:off x="1154954" y="5735782"/>
            <a:ext cx="8300773" cy="369332"/>
          </a:xfrm>
          <a:prstGeom prst="rect">
            <a:avLst/>
          </a:prstGeom>
          <a:noFill/>
        </p:spPr>
        <p:txBody>
          <a:bodyPr wrap="square" rtlCol="0">
            <a:spAutoFit/>
          </a:bodyPr>
          <a:lstStyle/>
          <a:p>
            <a:r>
              <a:rPr lang="en-GB" dirty="0"/>
              <a:t>(Dunlap, 2021) and (</a:t>
            </a:r>
            <a:r>
              <a:rPr lang="en-GB" dirty="0" err="1"/>
              <a:t>Gurel</a:t>
            </a:r>
            <a:r>
              <a:rPr lang="en-GB" dirty="0"/>
              <a:t>, 2017)</a:t>
            </a:r>
          </a:p>
        </p:txBody>
      </p:sp>
    </p:spTree>
    <p:extLst>
      <p:ext uri="{BB962C8B-B14F-4D97-AF65-F5344CB8AC3E}">
        <p14:creationId xmlns:p14="http://schemas.microsoft.com/office/powerpoint/2010/main" val="6203445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857FE-D8FA-4B6A-5D23-9A804ABB2B2E}"/>
              </a:ext>
            </a:extLst>
          </p:cNvPr>
          <p:cNvSpPr>
            <a:spLocks noGrp="1"/>
          </p:cNvSpPr>
          <p:nvPr>
            <p:ph type="title"/>
          </p:nvPr>
        </p:nvSpPr>
        <p:spPr/>
        <p:txBody>
          <a:bodyPr/>
          <a:lstStyle/>
          <a:p>
            <a:r>
              <a:rPr lang="en-GB" dirty="0"/>
              <a:t>Threats</a:t>
            </a:r>
          </a:p>
        </p:txBody>
      </p:sp>
      <p:sp>
        <p:nvSpPr>
          <p:cNvPr id="3" name="Content Placeholder 2">
            <a:extLst>
              <a:ext uri="{FF2B5EF4-FFF2-40B4-BE49-F238E27FC236}">
                <a16:creationId xmlns:a16="http://schemas.microsoft.com/office/drawing/2014/main" id="{C227126F-EC7F-2509-8C7A-B7813A9448F7}"/>
              </a:ext>
            </a:extLst>
          </p:cNvPr>
          <p:cNvSpPr>
            <a:spLocks noGrp="1"/>
          </p:cNvSpPr>
          <p:nvPr>
            <p:ph idx="1"/>
          </p:nvPr>
        </p:nvSpPr>
        <p:spPr/>
        <p:txBody>
          <a:bodyPr>
            <a:normAutofit/>
          </a:bodyPr>
          <a:lstStyle/>
          <a:p>
            <a:r>
              <a:rPr lang="en-GB" sz="1600" dirty="0">
                <a:effectLst/>
                <a:ea typeface="Aptos" panose="020B0004020202020204" pitchFamily="34" charset="0"/>
                <a:cs typeface="Times New Roman" panose="02020603050405020304" pitchFamily="18" charset="0"/>
              </a:rPr>
              <a:t>One significant threat I face during the interview is my tendency to become overly nervous and anxious, affecting my ability to communicate clearly and confidently.  This nervousness often stems from a fear of being judged or not measuring up to the expectations of the interview panel. </a:t>
            </a:r>
          </a:p>
          <a:p>
            <a:endParaRPr lang="en-GB" sz="1600" dirty="0"/>
          </a:p>
        </p:txBody>
      </p:sp>
    </p:spTree>
    <p:extLst>
      <p:ext uri="{BB962C8B-B14F-4D97-AF65-F5344CB8AC3E}">
        <p14:creationId xmlns:p14="http://schemas.microsoft.com/office/powerpoint/2010/main" val="30359099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F9D04-E116-34BF-CFF4-F2931725EC92}"/>
              </a:ext>
            </a:extLst>
          </p:cNvPr>
          <p:cNvSpPr>
            <a:spLocks noGrp="1"/>
          </p:cNvSpPr>
          <p:nvPr>
            <p:ph type="title"/>
          </p:nvPr>
        </p:nvSpPr>
        <p:spPr/>
        <p:txBody>
          <a:bodyPr/>
          <a:lstStyle/>
          <a:p>
            <a:r>
              <a:rPr lang="en-GB" dirty="0"/>
              <a:t>Mock interviews and practice</a:t>
            </a:r>
          </a:p>
        </p:txBody>
      </p:sp>
      <p:sp>
        <p:nvSpPr>
          <p:cNvPr id="3" name="Content Placeholder 2">
            <a:extLst>
              <a:ext uri="{FF2B5EF4-FFF2-40B4-BE49-F238E27FC236}">
                <a16:creationId xmlns:a16="http://schemas.microsoft.com/office/drawing/2014/main" id="{C94ADC1B-460C-92CF-8529-7F6FA62D0B60}"/>
              </a:ext>
            </a:extLst>
          </p:cNvPr>
          <p:cNvSpPr>
            <a:spLocks noGrp="1"/>
          </p:cNvSpPr>
          <p:nvPr>
            <p:ph idx="1"/>
          </p:nvPr>
        </p:nvSpPr>
        <p:spPr/>
        <p:txBody>
          <a:bodyPr/>
          <a:lstStyle/>
          <a:p>
            <a:r>
              <a:rPr lang="en-GB" sz="1600" dirty="0"/>
              <a:t>Mock interviews help stimulate an actual interview setting for practice.</a:t>
            </a:r>
          </a:p>
          <a:p>
            <a:r>
              <a:rPr lang="en-GB" sz="1600" dirty="0"/>
              <a:t>To enhance interviewing skills, including response formulation and body language.</a:t>
            </a:r>
          </a:p>
          <a:p>
            <a:r>
              <a:rPr lang="en-GB" sz="1600" dirty="0"/>
              <a:t> </a:t>
            </a:r>
            <a:r>
              <a:rPr lang="en-US" sz="1600" dirty="0"/>
              <a:t>Practice tips include being concise, using the STAR method (situation, task, action, result for </a:t>
            </a:r>
            <a:r>
              <a:rPr lang="en-US" sz="1600" dirty="0" err="1"/>
              <a:t>behavioural</a:t>
            </a:r>
            <a:r>
              <a:rPr lang="en-US" sz="1600" dirty="0"/>
              <a:t> questions), and giving</a:t>
            </a:r>
            <a:r>
              <a:rPr lang="en-GB" sz="1600" dirty="0"/>
              <a:t> feedback.</a:t>
            </a:r>
          </a:p>
          <a:p>
            <a:endParaRPr lang="en-GB" dirty="0"/>
          </a:p>
        </p:txBody>
      </p:sp>
      <p:sp>
        <p:nvSpPr>
          <p:cNvPr id="5" name="TextBox 4">
            <a:extLst>
              <a:ext uri="{FF2B5EF4-FFF2-40B4-BE49-F238E27FC236}">
                <a16:creationId xmlns:a16="http://schemas.microsoft.com/office/drawing/2014/main" id="{BB470AA7-EC8A-41A2-F586-200D3F2E3684}"/>
              </a:ext>
            </a:extLst>
          </p:cNvPr>
          <p:cNvSpPr txBox="1"/>
          <p:nvPr/>
        </p:nvSpPr>
        <p:spPr>
          <a:xfrm>
            <a:off x="1684020" y="6050280"/>
            <a:ext cx="7094220" cy="369332"/>
          </a:xfrm>
          <a:prstGeom prst="rect">
            <a:avLst/>
          </a:prstGeom>
          <a:noFill/>
        </p:spPr>
        <p:txBody>
          <a:bodyPr wrap="square" rtlCol="0">
            <a:spAutoFit/>
          </a:bodyPr>
          <a:lstStyle/>
          <a:p>
            <a:r>
              <a:rPr lang="en-GB" dirty="0"/>
              <a:t>(Powell, Brubacher, </a:t>
            </a:r>
            <a:r>
              <a:rPr lang="en-GB" dirty="0" err="1"/>
              <a:t>Baugerud</a:t>
            </a:r>
            <a:r>
              <a:rPr lang="en-GB" dirty="0"/>
              <a:t>, 2022)and (</a:t>
            </a:r>
            <a:r>
              <a:rPr lang="en-GB" dirty="0" err="1"/>
              <a:t>Anaza</a:t>
            </a:r>
            <a:r>
              <a:rPr lang="en-GB" dirty="0"/>
              <a:t>, et al, 2023)</a:t>
            </a:r>
          </a:p>
        </p:txBody>
      </p:sp>
    </p:spTree>
    <p:extLst>
      <p:ext uri="{BB962C8B-B14F-4D97-AF65-F5344CB8AC3E}">
        <p14:creationId xmlns:p14="http://schemas.microsoft.com/office/powerpoint/2010/main" val="35409898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B15D2-D5D3-0CFA-DF35-23E88176320D}"/>
              </a:ext>
            </a:extLst>
          </p:cNvPr>
          <p:cNvSpPr>
            <a:spLocks noGrp="1"/>
          </p:cNvSpPr>
          <p:nvPr>
            <p:ph type="title"/>
          </p:nvPr>
        </p:nvSpPr>
        <p:spPr/>
        <p:txBody>
          <a:bodyPr/>
          <a:lstStyle/>
          <a:p>
            <a:r>
              <a:rPr lang="en-GB" dirty="0"/>
              <a:t>Reflective Insights</a:t>
            </a:r>
          </a:p>
        </p:txBody>
      </p:sp>
      <p:sp>
        <p:nvSpPr>
          <p:cNvPr id="3" name="Content Placeholder 2">
            <a:extLst>
              <a:ext uri="{FF2B5EF4-FFF2-40B4-BE49-F238E27FC236}">
                <a16:creationId xmlns:a16="http://schemas.microsoft.com/office/drawing/2014/main" id="{8976475A-8FF1-BA6C-0FDA-9B2E17C93A30}"/>
              </a:ext>
            </a:extLst>
          </p:cNvPr>
          <p:cNvSpPr>
            <a:spLocks noGrp="1"/>
          </p:cNvSpPr>
          <p:nvPr>
            <p:ph idx="1"/>
          </p:nvPr>
        </p:nvSpPr>
        <p:spPr/>
        <p:txBody>
          <a:bodyPr>
            <a:normAutofit/>
          </a:bodyPr>
          <a:lstStyle/>
          <a:p>
            <a:r>
              <a:rPr lang="en-GB" sz="1600" dirty="0"/>
              <a:t>One of the main challenges I faced was managing my anxiety, which affected my ability to communicate effectively.  I also found </a:t>
            </a:r>
            <a:r>
              <a:rPr lang="en-US" sz="1600" dirty="0"/>
              <a:t>handling more unexpected questions challenging</a:t>
            </a:r>
            <a:r>
              <a:rPr lang="en-GB" sz="1600" dirty="0"/>
              <a:t>, which threw me off balance during the conversation.</a:t>
            </a:r>
          </a:p>
          <a:p>
            <a:r>
              <a:rPr lang="en-GB" sz="1600" dirty="0"/>
              <a:t>To address these issues, I practised mindfulness to calm my nerves before the interview. </a:t>
            </a:r>
          </a:p>
          <a:p>
            <a:r>
              <a:rPr lang="en-GB" sz="1600" dirty="0"/>
              <a:t>Reflecting on this experience, I </a:t>
            </a:r>
            <a:r>
              <a:rPr lang="en-US" sz="1600" dirty="0"/>
              <a:t>realized how crucial thorough preparation is in understanding the job role and mentally and emotionally preparing for it. </a:t>
            </a:r>
            <a:r>
              <a:rPr lang="en-GB" sz="1600" dirty="0"/>
              <a:t>Each interview teaches me something new about myself and enhances my ability to perform better in the next one.</a:t>
            </a:r>
          </a:p>
          <a:p>
            <a:r>
              <a:rPr lang="en-GB" sz="1600" dirty="0"/>
              <a:t>I also want to continue practising my communication skills in more public settings to reduce my nervousness.</a:t>
            </a:r>
          </a:p>
        </p:txBody>
      </p:sp>
    </p:spTree>
    <p:extLst>
      <p:ext uri="{BB962C8B-B14F-4D97-AF65-F5344CB8AC3E}">
        <p14:creationId xmlns:p14="http://schemas.microsoft.com/office/powerpoint/2010/main" val="30562487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720D2-6F8C-64F3-F3F8-7E81C3B03B3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DBC6EA2-059F-4B82-E084-F81A675FC093}"/>
              </a:ext>
            </a:extLst>
          </p:cNvPr>
          <p:cNvSpPr>
            <a:spLocks noGrp="1"/>
          </p:cNvSpPr>
          <p:nvPr>
            <p:ph idx="1"/>
          </p:nvPr>
        </p:nvSpPr>
        <p:spPr/>
        <p:txBody>
          <a:bodyPr>
            <a:normAutofit/>
          </a:bodyPr>
          <a:lstStyle/>
          <a:p>
            <a:r>
              <a:rPr lang="en-GB" sz="1600" dirty="0"/>
              <a:t>In conclusion, every interview is not just a step towards a job but a mirror reflecting our professional growth and areas for improvement.  By embracing our strengths, addressing our weaknesses, seizing opportunities, and preparing for threats, we can navigate our careers with confidence and purpose.</a:t>
            </a:r>
          </a:p>
          <a:p>
            <a:r>
              <a:rPr lang="en-GB" sz="1600" dirty="0">
                <a:effectLst/>
                <a:ea typeface="Aptos" panose="020B0004020202020204" pitchFamily="34" charset="0"/>
                <a:cs typeface="Times New Roman" panose="02020603050405020304" pitchFamily="18" charset="0"/>
              </a:rPr>
              <a:t> </a:t>
            </a:r>
            <a:r>
              <a:rPr lang="en-GB" sz="1600" dirty="0">
                <a:ea typeface="Aptos" panose="020B0004020202020204" pitchFamily="34" charset="0"/>
                <a:cs typeface="Times New Roman" panose="02020603050405020304" pitchFamily="18" charset="0"/>
              </a:rPr>
              <a:t>R</a:t>
            </a:r>
            <a:r>
              <a:rPr lang="en-GB" sz="1600" dirty="0">
                <a:effectLst/>
                <a:ea typeface="Aptos" panose="020B0004020202020204" pitchFamily="34" charset="0"/>
                <a:cs typeface="Times New Roman" panose="02020603050405020304" pitchFamily="18" charset="0"/>
              </a:rPr>
              <a:t>eflecting on the interview experience through the lens of SWOT analysis provided me with valuable insight into my performance and areas of development.  Although I have demonstrated strengths in communication and professionalism, there is room for improvement in delivering concise answers and clarifying long-term career goals.  By taking advantage of growth opportunities and mitigating potential threats, you can improve your interviewing skills and increase your chances of success in future jobs.  Ultimately, this reflective process emphasises the importance of the complexities of professional interviews.</a:t>
            </a:r>
          </a:p>
          <a:p>
            <a:endParaRPr lang="en-GB" sz="1600" dirty="0"/>
          </a:p>
        </p:txBody>
      </p:sp>
    </p:spTree>
    <p:extLst>
      <p:ext uri="{BB962C8B-B14F-4D97-AF65-F5344CB8AC3E}">
        <p14:creationId xmlns:p14="http://schemas.microsoft.com/office/powerpoint/2010/main" val="25305743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D388E-88B2-D474-0846-33B1A77C0CED}"/>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358E07D4-4C12-3B9F-68D0-8BD95C46C8FA}"/>
              </a:ext>
            </a:extLst>
          </p:cNvPr>
          <p:cNvSpPr>
            <a:spLocks noGrp="1"/>
          </p:cNvSpPr>
          <p:nvPr>
            <p:ph idx="1"/>
          </p:nvPr>
        </p:nvSpPr>
        <p:spPr>
          <a:xfrm>
            <a:off x="1154954" y="2603499"/>
            <a:ext cx="8825659" cy="4760861"/>
          </a:xfrm>
        </p:spPr>
        <p:txBody>
          <a:bodyPr>
            <a:normAutofit fontScale="62500" lnSpcReduction="20000"/>
          </a:bodyPr>
          <a:lstStyle/>
          <a:p>
            <a:r>
              <a:rPr lang="en-GB" dirty="0">
                <a:solidFill>
                  <a:schemeClr val="tx1"/>
                </a:solidFill>
              </a:rPr>
              <a:t>Afriyie, D. (2020) ‘Effective Communication between Nurses and Patients: An Evolutionary Concept Analysis.’ </a:t>
            </a:r>
            <a:r>
              <a:rPr lang="en-GB" i="1" dirty="0">
                <a:solidFill>
                  <a:schemeClr val="tx1"/>
                </a:solidFill>
              </a:rPr>
              <a:t>British Journal of Community Nursing,</a:t>
            </a:r>
            <a:r>
              <a:rPr lang="en-GB" dirty="0">
                <a:solidFill>
                  <a:schemeClr val="tx1"/>
                </a:solidFill>
              </a:rPr>
              <a:t> vol. 25, no. 9, pp. 438-445, Available at: pubmed.ncbi.nlm.nih.gov/32881615/.</a:t>
            </a:r>
          </a:p>
          <a:p>
            <a:r>
              <a:rPr lang="en-GB" dirty="0" err="1">
                <a:solidFill>
                  <a:schemeClr val="tx1"/>
                </a:solidFill>
              </a:rPr>
              <a:t>Anaza</a:t>
            </a:r>
            <a:r>
              <a:rPr lang="en-GB" dirty="0">
                <a:solidFill>
                  <a:schemeClr val="tx1"/>
                </a:solidFill>
              </a:rPr>
              <a:t>, E., Mabrey, P., Sato, M., Miller, O., Thompson, J. (2023) ‘Improving Student Interview Preparation through Collaborative Multimodal Mock-Interview Assignments.’ </a:t>
            </a:r>
            <a:r>
              <a:rPr lang="en-GB" i="1" dirty="0">
                <a:solidFill>
                  <a:schemeClr val="tx1"/>
                </a:solidFill>
              </a:rPr>
              <a:t>Sport Management Education Journal, </a:t>
            </a:r>
            <a:r>
              <a:rPr lang="en-GB" dirty="0">
                <a:solidFill>
                  <a:schemeClr val="tx1"/>
                </a:solidFill>
              </a:rPr>
              <a:t>vol. 17, no.2, pp. 1-13, Available at: </a:t>
            </a:r>
            <a:r>
              <a:rPr lang="en-GB" dirty="0">
                <a:solidFill>
                  <a:schemeClr val="tx1"/>
                </a:solidFill>
                <a:hlinkClick r:id="rId2">
                  <a:extLst>
                    <a:ext uri="{A12FA001-AC4F-418D-AE19-62706E023703}">
                      <ahyp:hlinkClr xmlns:ahyp="http://schemas.microsoft.com/office/drawing/2018/hyperlinkcolor" val="tx"/>
                    </a:ext>
                  </a:extLst>
                </a:hlinkClick>
              </a:rPr>
              <a:t>https://doi.org/10.1123/smej.2021-0021</a:t>
            </a:r>
            <a:r>
              <a:rPr lang="en-GB" dirty="0">
                <a:solidFill>
                  <a:schemeClr val="tx1"/>
                </a:solidFill>
              </a:rPr>
              <a:t>.</a:t>
            </a:r>
          </a:p>
          <a:p>
            <a:r>
              <a:rPr lang="en-GB" dirty="0">
                <a:solidFill>
                  <a:schemeClr val="tx1"/>
                </a:solidFill>
              </a:rPr>
              <a:t>BDC. (2020) ‘SWOT Analysis: An Easy Tool for Strategic Planning.’ </a:t>
            </a:r>
            <a:r>
              <a:rPr lang="en-GB" i="1" dirty="0">
                <a:solidFill>
                  <a:schemeClr val="tx1"/>
                </a:solidFill>
              </a:rPr>
              <a:t>BDC</a:t>
            </a:r>
            <a:r>
              <a:rPr lang="en-GB" dirty="0">
                <a:solidFill>
                  <a:schemeClr val="tx1"/>
                </a:solidFill>
              </a:rPr>
              <a:t>, Available at: </a:t>
            </a:r>
            <a:r>
              <a:rPr lang="en-GB" dirty="0">
                <a:solidFill>
                  <a:schemeClr val="tx1"/>
                </a:solidFill>
                <a:hlinkClick r:id="rId3">
                  <a:extLst>
                    <a:ext uri="{A12FA001-AC4F-418D-AE19-62706E023703}">
                      <ahyp:hlinkClr xmlns:ahyp="http://schemas.microsoft.com/office/drawing/2018/hyperlinkcolor" val="tx"/>
                    </a:ext>
                  </a:extLst>
                </a:hlinkClick>
              </a:rPr>
              <a:t>www.bdc.ca/en/articles-tools/business-strategy-planning/define-strategy/swot-analysis-easy-tool-strategic-planning</a:t>
            </a:r>
            <a:r>
              <a:rPr lang="en-GB" dirty="0">
                <a:solidFill>
                  <a:schemeClr val="tx1"/>
                </a:solidFill>
              </a:rPr>
              <a:t>.</a:t>
            </a:r>
          </a:p>
          <a:p>
            <a:r>
              <a:rPr lang="en-GB" dirty="0">
                <a:solidFill>
                  <a:schemeClr val="tx1"/>
                </a:solidFill>
              </a:rPr>
              <a:t>Dunlap, T. (2021) ‘How to Succeed in Your Next Job Interview.’ </a:t>
            </a:r>
            <a:r>
              <a:rPr lang="en-GB" i="1" dirty="0">
                <a:solidFill>
                  <a:schemeClr val="tx1"/>
                </a:solidFill>
              </a:rPr>
              <a:t>Harvard Business Review</a:t>
            </a:r>
            <a:r>
              <a:rPr lang="en-GB" dirty="0">
                <a:solidFill>
                  <a:schemeClr val="tx1"/>
                </a:solidFill>
              </a:rPr>
              <a:t>, Available at: hbr.org/2021/10/how-to-succeed-in-your-next-job-interview.</a:t>
            </a:r>
          </a:p>
          <a:p>
            <a:r>
              <a:rPr lang="en-GB" dirty="0">
                <a:solidFill>
                  <a:schemeClr val="tx1"/>
                </a:solidFill>
              </a:rPr>
              <a:t>Feiler, A., R., and Powell, D., M. (2015) ‘</a:t>
            </a:r>
            <a:r>
              <a:rPr lang="en-GB" dirty="0" err="1">
                <a:solidFill>
                  <a:schemeClr val="tx1"/>
                </a:solidFill>
              </a:rPr>
              <a:t>Behavioral</a:t>
            </a:r>
            <a:r>
              <a:rPr lang="en-GB" dirty="0">
                <a:solidFill>
                  <a:schemeClr val="tx1"/>
                </a:solidFill>
              </a:rPr>
              <a:t> Expression of Job Interview Anxiety.’ </a:t>
            </a:r>
            <a:r>
              <a:rPr lang="en-GB" i="1" dirty="0">
                <a:solidFill>
                  <a:schemeClr val="tx1"/>
                </a:solidFill>
              </a:rPr>
              <a:t>Journal of Business and Psychology,</a:t>
            </a:r>
            <a:r>
              <a:rPr lang="en-GB" dirty="0">
                <a:solidFill>
                  <a:schemeClr val="tx1"/>
                </a:solidFill>
              </a:rPr>
              <a:t> vol. 31, no. 1, pp.155-171, Available at: </a:t>
            </a:r>
            <a:r>
              <a:rPr lang="en-GB" dirty="0">
                <a:solidFill>
                  <a:schemeClr val="tx1"/>
                </a:solidFill>
                <a:hlinkClick r:id="rId4">
                  <a:extLst>
                    <a:ext uri="{A12FA001-AC4F-418D-AE19-62706E023703}">
                      <ahyp:hlinkClr xmlns:ahyp="http://schemas.microsoft.com/office/drawing/2018/hyperlinkcolor" val="tx"/>
                    </a:ext>
                  </a:extLst>
                </a:hlinkClick>
              </a:rPr>
              <a:t>https://doi.org/10.1007/s10869-015-9403-z</a:t>
            </a:r>
            <a:r>
              <a:rPr lang="en-GB" dirty="0">
                <a:solidFill>
                  <a:schemeClr val="tx1"/>
                </a:solidFill>
              </a:rPr>
              <a:t>.</a:t>
            </a:r>
          </a:p>
          <a:p>
            <a:r>
              <a:rPr lang="en-GB" dirty="0" err="1">
                <a:solidFill>
                  <a:schemeClr val="tx1"/>
                </a:solidFill>
              </a:rPr>
              <a:t>Gurel</a:t>
            </a:r>
            <a:r>
              <a:rPr lang="en-GB" dirty="0">
                <a:solidFill>
                  <a:schemeClr val="tx1"/>
                </a:solidFill>
              </a:rPr>
              <a:t>, E. (2017) ‘SWOT Analysis: A Theoretical Review.’ </a:t>
            </a:r>
            <a:r>
              <a:rPr lang="en-GB" i="1" dirty="0">
                <a:solidFill>
                  <a:schemeClr val="tx1"/>
                </a:solidFill>
              </a:rPr>
              <a:t>Journal of International Social  Research, </a:t>
            </a:r>
            <a:r>
              <a:rPr lang="en-GB" dirty="0">
                <a:solidFill>
                  <a:schemeClr val="tx1"/>
                </a:solidFill>
              </a:rPr>
              <a:t>vol. 10, no. 51, pp.994-1006, Available at: </a:t>
            </a:r>
            <a:r>
              <a:rPr lang="en-GB" dirty="0">
                <a:solidFill>
                  <a:schemeClr val="tx1"/>
                </a:solidFill>
                <a:hlinkClick r:id="rId5">
                  <a:extLst>
                    <a:ext uri="{A12FA001-AC4F-418D-AE19-62706E023703}">
                      <ahyp:hlinkClr xmlns:ahyp="http://schemas.microsoft.com/office/drawing/2018/hyperlinkcolor" val="tx"/>
                    </a:ext>
                  </a:extLst>
                </a:hlinkClick>
              </a:rPr>
              <a:t>http://dx.org/10.17719/jisr.2017.1832</a:t>
            </a:r>
            <a:r>
              <a:rPr lang="en-GB" dirty="0">
                <a:solidFill>
                  <a:schemeClr val="tx1"/>
                </a:solidFill>
              </a:rPr>
              <a:t>.</a:t>
            </a:r>
          </a:p>
          <a:p>
            <a:r>
              <a:rPr lang="en-GB" dirty="0">
                <a:solidFill>
                  <a:schemeClr val="tx1"/>
                </a:solidFill>
              </a:rPr>
              <a:t>Powell, D., M, Stanley, D. J., and Brown, K., N. (2018) ‘Meta-Analysis of the Relation between Interview Anxiety and Interview Performance.’ </a:t>
            </a:r>
            <a:r>
              <a:rPr lang="en-GB" i="1" dirty="0">
                <a:solidFill>
                  <a:schemeClr val="tx1"/>
                </a:solidFill>
              </a:rPr>
              <a:t>Canadian Journal of Behavioural Science/ Revue Canadienne Des Sciences Du </a:t>
            </a:r>
            <a:r>
              <a:rPr lang="en-GB" i="1" dirty="0" err="1">
                <a:solidFill>
                  <a:schemeClr val="tx1"/>
                </a:solidFill>
              </a:rPr>
              <a:t>Comportement</a:t>
            </a:r>
            <a:r>
              <a:rPr lang="en-GB" i="1" dirty="0">
                <a:solidFill>
                  <a:schemeClr val="tx1"/>
                </a:solidFill>
              </a:rPr>
              <a:t>, </a:t>
            </a:r>
            <a:r>
              <a:rPr lang="en-GB" dirty="0">
                <a:solidFill>
                  <a:schemeClr val="tx1"/>
                </a:solidFill>
              </a:rPr>
              <a:t>vol. 50, no. 4, pp.195-207, Available at: </a:t>
            </a:r>
            <a:r>
              <a:rPr lang="en-GB" dirty="0">
                <a:solidFill>
                  <a:schemeClr val="tx1"/>
                </a:solidFill>
                <a:hlinkClick r:id="rId6">
                  <a:extLst>
                    <a:ext uri="{A12FA001-AC4F-418D-AE19-62706E023703}">
                      <ahyp:hlinkClr xmlns:ahyp="http://schemas.microsoft.com/office/drawing/2018/hyperlinkcolor" val="tx"/>
                    </a:ext>
                  </a:extLst>
                </a:hlinkClick>
              </a:rPr>
              <a:t>https://doi.org/10.1037//cbs0000108</a:t>
            </a:r>
            <a:r>
              <a:rPr lang="en-GB" dirty="0">
                <a:solidFill>
                  <a:schemeClr val="tx1"/>
                </a:solidFill>
              </a:rPr>
              <a:t>.</a:t>
            </a:r>
          </a:p>
          <a:p>
            <a:r>
              <a:rPr lang="en-GB" dirty="0">
                <a:solidFill>
                  <a:schemeClr val="tx1"/>
                </a:solidFill>
              </a:rPr>
              <a:t>Powell, M., B., Brubacher, S., P., and </a:t>
            </a:r>
            <a:r>
              <a:rPr lang="en-GB" dirty="0" err="1">
                <a:solidFill>
                  <a:schemeClr val="tx1"/>
                </a:solidFill>
              </a:rPr>
              <a:t>Baugerud</a:t>
            </a:r>
            <a:r>
              <a:rPr lang="en-GB" dirty="0">
                <a:solidFill>
                  <a:schemeClr val="tx1"/>
                </a:solidFill>
              </a:rPr>
              <a:t>, G., A. (2022) ‘An Overview of Mock Interviews as a Training Tool for Interviewers of Children.’ </a:t>
            </a:r>
            <a:r>
              <a:rPr lang="en-GB" i="1" dirty="0">
                <a:solidFill>
                  <a:schemeClr val="tx1"/>
                </a:solidFill>
              </a:rPr>
              <a:t>Child Abuse &amp; Neglect, </a:t>
            </a:r>
            <a:r>
              <a:rPr lang="en-GB" dirty="0">
                <a:solidFill>
                  <a:schemeClr val="tx1"/>
                </a:solidFill>
              </a:rPr>
              <a:t>vol. 129, no. 105685, p.105685, Available at: </a:t>
            </a:r>
            <a:r>
              <a:rPr lang="en-GB" dirty="0">
                <a:solidFill>
                  <a:schemeClr val="tx1"/>
                </a:solidFill>
                <a:hlinkClick r:id="rId7">
                  <a:extLst>
                    <a:ext uri="{A12FA001-AC4F-418D-AE19-62706E023703}">
                      <ahyp:hlinkClr xmlns:ahyp="http://schemas.microsoft.com/office/drawing/2018/hyperlinkcolor" val="tx"/>
                    </a:ext>
                  </a:extLst>
                </a:hlinkClick>
              </a:rPr>
              <a:t>https://doi.org/10.1016/j.chiabu.2022.105685</a:t>
            </a:r>
            <a:r>
              <a:rPr lang="en-GB" dirty="0">
                <a:solidFill>
                  <a:schemeClr val="tx1"/>
                </a:solidFill>
              </a:rPr>
              <a:t>.</a:t>
            </a:r>
          </a:p>
          <a:p>
            <a:r>
              <a:rPr lang="en-GB" dirty="0" err="1">
                <a:solidFill>
                  <a:schemeClr val="tx1"/>
                </a:solidFill>
              </a:rPr>
              <a:t>Sharkiya</a:t>
            </a:r>
            <a:r>
              <a:rPr lang="en-GB" dirty="0">
                <a:solidFill>
                  <a:schemeClr val="tx1"/>
                </a:solidFill>
              </a:rPr>
              <a:t>, S., H. (2023) ‘Quality Communication Can Improve Patient-Centred Health Outcomes among Older Patients: A Rapid Review.’ </a:t>
            </a:r>
            <a:r>
              <a:rPr lang="en-GB" i="1" dirty="0">
                <a:solidFill>
                  <a:schemeClr val="tx1"/>
                </a:solidFill>
              </a:rPr>
              <a:t>BMC Health Services Research, </a:t>
            </a:r>
            <a:r>
              <a:rPr lang="en-GB" dirty="0">
                <a:solidFill>
                  <a:schemeClr val="tx1"/>
                </a:solidFill>
              </a:rPr>
              <a:t>vol. 23, no. 1, pp. 1-14, Available at: https:doi.org/10.1186/s12913-023-09869-8.</a:t>
            </a:r>
          </a:p>
          <a:p>
            <a:r>
              <a:rPr lang="en-GB" dirty="0">
                <a:solidFill>
                  <a:schemeClr val="tx1"/>
                </a:solidFill>
              </a:rPr>
              <a:t>White, J., and  Bottorff, C. (2022) ‘What Is a SWOT Analysis?’ </a:t>
            </a:r>
            <a:r>
              <a:rPr lang="en-GB" i="1" dirty="0">
                <a:solidFill>
                  <a:schemeClr val="tx1"/>
                </a:solidFill>
              </a:rPr>
              <a:t>Forbes Advisor, </a:t>
            </a:r>
            <a:r>
              <a:rPr lang="en-GB" dirty="0">
                <a:solidFill>
                  <a:schemeClr val="tx1"/>
                </a:solidFill>
              </a:rPr>
              <a:t>Available at: </a:t>
            </a:r>
            <a:r>
              <a:rPr lang="en-GB" dirty="0">
                <a:solidFill>
                  <a:schemeClr val="tx1"/>
                </a:solidFill>
                <a:hlinkClick r:id="rId8">
                  <a:extLst>
                    <a:ext uri="{A12FA001-AC4F-418D-AE19-62706E023703}">
                      <ahyp:hlinkClr xmlns:ahyp="http://schemas.microsoft.com/office/drawing/2018/hyperlinkcolor" val="tx"/>
                    </a:ext>
                  </a:extLst>
                </a:hlinkClick>
              </a:rPr>
              <a:t>www.forbes.com/advisor/business/what-is-swot-analysis/</a:t>
            </a:r>
            <a:r>
              <a:rPr lang="en-GB" dirty="0">
                <a:solidFill>
                  <a:schemeClr val="tx1"/>
                </a:solidFill>
              </a:rPr>
              <a:t>.</a:t>
            </a:r>
          </a:p>
          <a:p>
            <a:endParaRPr lang="en-GB" dirty="0"/>
          </a:p>
        </p:txBody>
      </p:sp>
    </p:spTree>
    <p:extLst>
      <p:ext uri="{BB962C8B-B14F-4D97-AF65-F5344CB8AC3E}">
        <p14:creationId xmlns:p14="http://schemas.microsoft.com/office/powerpoint/2010/main" val="861026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7066</TotalTime>
  <Words>1599</Words>
  <Application>Microsoft Office PowerPoint</Application>
  <PresentationFormat>Widescreen</PresentationFormat>
  <Paragraphs>68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Century Gothic</vt:lpstr>
      <vt:lpstr>Wingdings 3</vt:lpstr>
      <vt:lpstr>Ion Boardroom</vt:lpstr>
      <vt:lpstr>Working with Others in Health and Social Care:  My Experiences and Development  </vt:lpstr>
      <vt:lpstr>Introduction</vt:lpstr>
      <vt:lpstr>Objective</vt:lpstr>
      <vt:lpstr>Importance of Communication</vt:lpstr>
      <vt:lpstr>SWOT Analysis</vt:lpstr>
      <vt:lpstr>SWOT Analysis</vt:lpstr>
      <vt:lpstr>Strength</vt:lpstr>
      <vt:lpstr>Waknesses</vt:lpstr>
      <vt:lpstr>Opportunities</vt:lpstr>
      <vt:lpstr>Threats</vt:lpstr>
      <vt:lpstr>Mock interviews and practice</vt:lpstr>
      <vt:lpstr>Reflective Insights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Others in Health and Social Care:  My Experiences and Development  </dc:title>
  <dc:creator>Secara Catalina</dc:creator>
  <cp:lastModifiedBy>Secara Catalina</cp:lastModifiedBy>
  <cp:revision>1</cp:revision>
  <dcterms:created xsi:type="dcterms:W3CDTF">2024-04-18T17:56:03Z</dcterms:created>
  <dcterms:modified xsi:type="dcterms:W3CDTF">2024-04-23T16:26:45Z</dcterms:modified>
</cp:coreProperties>
</file>