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7"/>
  </p:notesMasterIdLst>
  <p:sldIdLst>
    <p:sldId id="298" r:id="rId5"/>
    <p:sldId id="300" r:id="rId6"/>
    <p:sldId id="301" r:id="rId7"/>
    <p:sldId id="305" r:id="rId8"/>
    <p:sldId id="306" r:id="rId9"/>
    <p:sldId id="310" r:id="rId10"/>
    <p:sldId id="311" r:id="rId11"/>
    <p:sldId id="313" r:id="rId12"/>
    <p:sldId id="312" r:id="rId13"/>
    <p:sldId id="314" r:id="rId14"/>
    <p:sldId id="323" r:id="rId15"/>
    <p:sldId id="324" r:id="rId16"/>
    <p:sldId id="308" r:id="rId17"/>
    <p:sldId id="321" r:id="rId18"/>
    <p:sldId id="322" r:id="rId19"/>
    <p:sldId id="317" r:id="rId20"/>
    <p:sldId id="318" r:id="rId21"/>
    <p:sldId id="319" r:id="rId22"/>
    <p:sldId id="320" r:id="rId23"/>
    <p:sldId id="307" r:id="rId24"/>
    <p:sldId id="309" r:id="rId25"/>
    <p:sldId id="325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BC5B8C-4E8B-468E-997C-36F8784042F8}" v="4" dt="2021-03-16T13:58:15.9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941" autoAdjust="0"/>
    <p:restoredTop sz="82041" autoAdjust="0"/>
  </p:normalViewPr>
  <p:slideViewPr>
    <p:cSldViewPr snapToGrid="0">
      <p:cViewPr varScale="1">
        <p:scale>
          <a:sx n="81" d="100"/>
          <a:sy n="81" d="100"/>
        </p:scale>
        <p:origin x="250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405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lare Stradling" userId="6485d0a3-65e2-492e-b00d-03292270189a" providerId="ADAL" clId="{6BBC5B8C-4E8B-468E-997C-36F8784042F8}"/>
    <pc:docChg chg="undo custSel mod addSld delSld modSld sldOrd">
      <pc:chgData name="Clare Stradling" userId="6485d0a3-65e2-492e-b00d-03292270189a" providerId="ADAL" clId="{6BBC5B8C-4E8B-468E-997C-36F8784042F8}" dt="2021-03-16T14:44:51.844" v="648" actId="1076"/>
      <pc:docMkLst>
        <pc:docMk/>
      </pc:docMkLst>
      <pc:sldChg chg="ord">
        <pc:chgData name="Clare Stradling" userId="6485d0a3-65e2-492e-b00d-03292270189a" providerId="ADAL" clId="{6BBC5B8C-4E8B-468E-997C-36F8784042F8}" dt="2021-03-16T13:38:56.255" v="32"/>
        <pc:sldMkLst>
          <pc:docMk/>
          <pc:sldMk cId="2892001941" sldId="307"/>
        </pc:sldMkLst>
      </pc:sldChg>
      <pc:sldChg chg="modSp mod">
        <pc:chgData name="Clare Stradling" userId="6485d0a3-65e2-492e-b00d-03292270189a" providerId="ADAL" clId="{6BBC5B8C-4E8B-468E-997C-36F8784042F8}" dt="2021-03-16T13:57:45.332" v="582" actId="20577"/>
        <pc:sldMkLst>
          <pc:docMk/>
          <pc:sldMk cId="2773726715" sldId="308"/>
        </pc:sldMkLst>
        <pc:spChg chg="mod">
          <ac:chgData name="Clare Stradling" userId="6485d0a3-65e2-492e-b00d-03292270189a" providerId="ADAL" clId="{6BBC5B8C-4E8B-468E-997C-36F8784042F8}" dt="2021-03-16T13:56:00.212" v="335" actId="20577"/>
          <ac:spMkLst>
            <pc:docMk/>
            <pc:sldMk cId="2773726715" sldId="308"/>
            <ac:spMk id="3" creationId="{12B2448D-E5CA-6D4A-A68A-01E8E0897164}"/>
          </ac:spMkLst>
        </pc:spChg>
        <pc:spChg chg="mod">
          <ac:chgData name="Clare Stradling" userId="6485d0a3-65e2-492e-b00d-03292270189a" providerId="ADAL" clId="{6BBC5B8C-4E8B-468E-997C-36F8784042F8}" dt="2021-03-16T13:57:45.332" v="582" actId="20577"/>
          <ac:spMkLst>
            <pc:docMk/>
            <pc:sldMk cId="2773726715" sldId="308"/>
            <ac:spMk id="4" creationId="{FF150AEE-2407-8147-BCB8-DE06132DD910}"/>
          </ac:spMkLst>
        </pc:spChg>
      </pc:sldChg>
      <pc:sldChg chg="ord">
        <pc:chgData name="Clare Stradling" userId="6485d0a3-65e2-492e-b00d-03292270189a" providerId="ADAL" clId="{6BBC5B8C-4E8B-468E-997C-36F8784042F8}" dt="2021-03-16T13:38:58.191" v="34"/>
        <pc:sldMkLst>
          <pc:docMk/>
          <pc:sldMk cId="1009208564" sldId="309"/>
        </pc:sldMkLst>
      </pc:sldChg>
      <pc:sldChg chg="modSp mod">
        <pc:chgData name="Clare Stradling" userId="6485d0a3-65e2-492e-b00d-03292270189a" providerId="ADAL" clId="{6BBC5B8C-4E8B-468E-997C-36F8784042F8}" dt="2021-03-16T13:38:11.089" v="26" actId="122"/>
        <pc:sldMkLst>
          <pc:docMk/>
          <pc:sldMk cId="5939517" sldId="311"/>
        </pc:sldMkLst>
        <pc:spChg chg="mod">
          <ac:chgData name="Clare Stradling" userId="6485d0a3-65e2-492e-b00d-03292270189a" providerId="ADAL" clId="{6BBC5B8C-4E8B-468E-997C-36F8784042F8}" dt="2021-03-16T13:38:11.089" v="26" actId="122"/>
          <ac:spMkLst>
            <pc:docMk/>
            <pc:sldMk cId="5939517" sldId="311"/>
            <ac:spMk id="2" creationId="{F7749BCF-4F1B-9246-A17E-F7F303174BA6}"/>
          </ac:spMkLst>
        </pc:spChg>
      </pc:sldChg>
      <pc:sldChg chg="modSp mod">
        <pc:chgData name="Clare Stradling" userId="6485d0a3-65e2-492e-b00d-03292270189a" providerId="ADAL" clId="{6BBC5B8C-4E8B-468E-997C-36F8784042F8}" dt="2021-03-16T13:36:47.238" v="1" actId="14100"/>
        <pc:sldMkLst>
          <pc:docMk/>
          <pc:sldMk cId="2181461533" sldId="312"/>
        </pc:sldMkLst>
        <pc:picChg chg="mod">
          <ac:chgData name="Clare Stradling" userId="6485d0a3-65e2-492e-b00d-03292270189a" providerId="ADAL" clId="{6BBC5B8C-4E8B-468E-997C-36F8784042F8}" dt="2021-03-16T13:36:47.238" v="1" actId="14100"/>
          <ac:picMkLst>
            <pc:docMk/>
            <pc:sldMk cId="2181461533" sldId="312"/>
            <ac:picMk id="3" creationId="{04BABDB4-042C-DD47-AC1E-A9AFD13C89FF}"/>
          </ac:picMkLst>
        </pc:picChg>
      </pc:sldChg>
      <pc:sldChg chg="addSp modSp mod ord setBg">
        <pc:chgData name="Clare Stradling" userId="6485d0a3-65e2-492e-b00d-03292270189a" providerId="ADAL" clId="{6BBC5B8C-4E8B-468E-997C-36F8784042F8}" dt="2021-03-16T13:48:21.166" v="124" actId="20577"/>
        <pc:sldMkLst>
          <pc:docMk/>
          <pc:sldMk cId="3573128933" sldId="313"/>
        </pc:sldMkLst>
        <pc:spChg chg="mod">
          <ac:chgData name="Clare Stradling" userId="6485d0a3-65e2-492e-b00d-03292270189a" providerId="ADAL" clId="{6BBC5B8C-4E8B-468E-997C-36F8784042F8}" dt="2021-03-16T13:44:57.940" v="59" actId="14100"/>
          <ac:spMkLst>
            <pc:docMk/>
            <pc:sldMk cId="3573128933" sldId="313"/>
            <ac:spMk id="2" creationId="{303BBB03-36C1-5D4C-AFE0-A661EE145CC0}"/>
          </ac:spMkLst>
        </pc:spChg>
        <pc:spChg chg="mod">
          <ac:chgData name="Clare Stradling" userId="6485d0a3-65e2-492e-b00d-03292270189a" providerId="ADAL" clId="{6BBC5B8C-4E8B-468E-997C-36F8784042F8}" dt="2021-03-16T13:48:21.166" v="124" actId="20577"/>
          <ac:spMkLst>
            <pc:docMk/>
            <pc:sldMk cId="3573128933" sldId="313"/>
            <ac:spMk id="3" creationId="{E1FD9202-D4A7-484C-AB59-D7D3492FA6A2}"/>
          </ac:spMkLst>
        </pc:spChg>
        <pc:spChg chg="add mod">
          <ac:chgData name="Clare Stradling" userId="6485d0a3-65e2-492e-b00d-03292270189a" providerId="ADAL" clId="{6BBC5B8C-4E8B-468E-997C-36F8784042F8}" dt="2021-03-16T13:46:44.371" v="80" actId="1076"/>
          <ac:spMkLst>
            <pc:docMk/>
            <pc:sldMk cId="3573128933" sldId="313"/>
            <ac:spMk id="4" creationId="{425551F5-4B8E-4A98-8E81-3D6769096483}"/>
          </ac:spMkLst>
        </pc:spChg>
        <pc:spChg chg="add">
          <ac:chgData name="Clare Stradling" userId="6485d0a3-65e2-492e-b00d-03292270189a" providerId="ADAL" clId="{6BBC5B8C-4E8B-468E-997C-36F8784042F8}" dt="2021-03-16T13:44:05.231" v="49" actId="26606"/>
          <ac:spMkLst>
            <pc:docMk/>
            <pc:sldMk cId="3573128933" sldId="313"/>
            <ac:spMk id="71" creationId="{0AB6E427-3F73-4C06-A5D5-AE52C3883B50}"/>
          </ac:spMkLst>
        </pc:spChg>
        <pc:spChg chg="add">
          <ac:chgData name="Clare Stradling" userId="6485d0a3-65e2-492e-b00d-03292270189a" providerId="ADAL" clId="{6BBC5B8C-4E8B-468E-997C-36F8784042F8}" dt="2021-03-16T13:44:05.231" v="49" actId="26606"/>
          <ac:spMkLst>
            <pc:docMk/>
            <pc:sldMk cId="3573128933" sldId="313"/>
            <ac:spMk id="73" creationId="{D8C9BDAA-0390-4B39-9B5C-BC95E5120DA4}"/>
          </ac:spMkLst>
        </pc:spChg>
        <pc:picChg chg="add mod">
          <ac:chgData name="Clare Stradling" userId="6485d0a3-65e2-492e-b00d-03292270189a" providerId="ADAL" clId="{6BBC5B8C-4E8B-468E-997C-36F8784042F8}" dt="2021-03-16T13:44:05.231" v="49" actId="26606"/>
          <ac:picMkLst>
            <pc:docMk/>
            <pc:sldMk cId="3573128933" sldId="313"/>
            <ac:picMk id="3074" creationId="{16732372-0517-42D5-8C75-70A3E49FD98A}"/>
          </ac:picMkLst>
        </pc:picChg>
        <pc:cxnChg chg="add">
          <ac:chgData name="Clare Stradling" userId="6485d0a3-65e2-492e-b00d-03292270189a" providerId="ADAL" clId="{6BBC5B8C-4E8B-468E-997C-36F8784042F8}" dt="2021-03-16T13:44:05.231" v="49" actId="26606"/>
          <ac:cxnSpMkLst>
            <pc:docMk/>
            <pc:sldMk cId="3573128933" sldId="313"/>
            <ac:cxnSpMk id="75" creationId="{E04A321A-A039-4720-87B4-66A4210E0D57}"/>
          </ac:cxnSpMkLst>
        </pc:cxnChg>
      </pc:sldChg>
      <pc:sldChg chg="del">
        <pc:chgData name="Clare Stradling" userId="6485d0a3-65e2-492e-b00d-03292270189a" providerId="ADAL" clId="{6BBC5B8C-4E8B-468E-997C-36F8784042F8}" dt="2021-03-16T13:38:40.146" v="29" actId="47"/>
        <pc:sldMkLst>
          <pc:docMk/>
          <pc:sldMk cId="4144585104" sldId="315"/>
        </pc:sldMkLst>
      </pc:sldChg>
      <pc:sldChg chg="del">
        <pc:chgData name="Clare Stradling" userId="6485d0a3-65e2-492e-b00d-03292270189a" providerId="ADAL" clId="{6BBC5B8C-4E8B-468E-997C-36F8784042F8}" dt="2021-03-16T13:38:41.982" v="30" actId="47"/>
        <pc:sldMkLst>
          <pc:docMk/>
          <pc:sldMk cId="1044319103" sldId="316"/>
        </pc:sldMkLst>
      </pc:sldChg>
      <pc:sldChg chg="addSp delSp modSp new mod setBg modClrScheme chgLayout">
        <pc:chgData name="Clare Stradling" userId="6485d0a3-65e2-492e-b00d-03292270189a" providerId="ADAL" clId="{6BBC5B8C-4E8B-468E-997C-36F8784042F8}" dt="2021-03-16T14:35:14.168" v="616" actId="14100"/>
        <pc:sldMkLst>
          <pc:docMk/>
          <pc:sldMk cId="1559502482" sldId="322"/>
        </pc:sldMkLst>
        <pc:spChg chg="add mod">
          <ac:chgData name="Clare Stradling" userId="6485d0a3-65e2-492e-b00d-03292270189a" providerId="ADAL" clId="{6BBC5B8C-4E8B-468E-997C-36F8784042F8}" dt="2021-03-16T13:58:59.822" v="613" actId="26606"/>
          <ac:spMkLst>
            <pc:docMk/>
            <pc:sldMk cId="1559502482" sldId="322"/>
            <ac:spMk id="2" creationId="{FC4C05E2-4889-4540-8EDD-0DF8E6CF3B13}"/>
          </ac:spMkLst>
        </pc:spChg>
        <pc:spChg chg="add del mod">
          <ac:chgData name="Clare Stradling" userId="6485d0a3-65e2-492e-b00d-03292270189a" providerId="ADAL" clId="{6BBC5B8C-4E8B-468E-997C-36F8784042F8}" dt="2021-03-16T14:35:07.533" v="614" actId="22"/>
          <ac:spMkLst>
            <pc:docMk/>
            <pc:sldMk cId="1559502482" sldId="322"/>
            <ac:spMk id="3" creationId="{6E59746B-3EA5-4E80-8423-7A790E2494E6}"/>
          </ac:spMkLst>
        </pc:spChg>
        <pc:spChg chg="add">
          <ac:chgData name="Clare Stradling" userId="6485d0a3-65e2-492e-b00d-03292270189a" providerId="ADAL" clId="{6BBC5B8C-4E8B-468E-997C-36F8784042F8}" dt="2021-03-16T13:58:59.822" v="613" actId="26606"/>
          <ac:spMkLst>
            <pc:docMk/>
            <pc:sldMk cId="1559502482" sldId="322"/>
            <ac:spMk id="8" creationId="{3741B58E-3B65-4A01-A276-975AB2CF8A08}"/>
          </ac:spMkLst>
        </pc:spChg>
        <pc:spChg chg="add">
          <ac:chgData name="Clare Stradling" userId="6485d0a3-65e2-492e-b00d-03292270189a" providerId="ADAL" clId="{6BBC5B8C-4E8B-468E-997C-36F8784042F8}" dt="2021-03-16T13:58:59.822" v="613" actId="26606"/>
          <ac:spMkLst>
            <pc:docMk/>
            <pc:sldMk cId="1559502482" sldId="322"/>
            <ac:spMk id="10" creationId="{7AAC67C3-831B-4AB1-A259-DFB839CAFAFC}"/>
          </ac:spMkLst>
        </pc:spChg>
        <pc:picChg chg="add mod ord">
          <ac:chgData name="Clare Stradling" userId="6485d0a3-65e2-492e-b00d-03292270189a" providerId="ADAL" clId="{6BBC5B8C-4E8B-468E-997C-36F8784042F8}" dt="2021-03-16T14:35:14.168" v="616" actId="14100"/>
          <ac:picMkLst>
            <pc:docMk/>
            <pc:sldMk cId="1559502482" sldId="322"/>
            <ac:picMk id="5" creationId="{97B6EE99-FC72-43CC-984D-BA0FA0F380AD}"/>
          </ac:picMkLst>
        </pc:picChg>
      </pc:sldChg>
      <pc:sldChg chg="addSp delSp modSp new mod">
        <pc:chgData name="Clare Stradling" userId="6485d0a3-65e2-492e-b00d-03292270189a" providerId="ADAL" clId="{6BBC5B8C-4E8B-468E-997C-36F8784042F8}" dt="2021-03-16T14:42:11.972" v="623" actId="1076"/>
        <pc:sldMkLst>
          <pc:docMk/>
          <pc:sldMk cId="4271130817" sldId="323"/>
        </pc:sldMkLst>
        <pc:picChg chg="add del">
          <ac:chgData name="Clare Stradling" userId="6485d0a3-65e2-492e-b00d-03292270189a" providerId="ADAL" clId="{6BBC5B8C-4E8B-468E-997C-36F8784042F8}" dt="2021-03-16T14:41:35.920" v="619" actId="22"/>
          <ac:picMkLst>
            <pc:docMk/>
            <pc:sldMk cId="4271130817" sldId="323"/>
            <ac:picMk id="3" creationId="{74322F52-C7EA-45B8-8EC5-CC596D043F0B}"/>
          </ac:picMkLst>
        </pc:picChg>
        <pc:picChg chg="add mod">
          <ac:chgData name="Clare Stradling" userId="6485d0a3-65e2-492e-b00d-03292270189a" providerId="ADAL" clId="{6BBC5B8C-4E8B-468E-997C-36F8784042F8}" dt="2021-03-16T14:42:11.972" v="623" actId="1076"/>
          <ac:picMkLst>
            <pc:docMk/>
            <pc:sldMk cId="4271130817" sldId="323"/>
            <ac:picMk id="5" creationId="{FC499779-F5FF-45CC-9CB2-3CF85B2DDB02}"/>
          </ac:picMkLst>
        </pc:picChg>
      </pc:sldChg>
      <pc:sldChg chg="addSp modSp new mod modNotesTx">
        <pc:chgData name="Clare Stradling" userId="6485d0a3-65e2-492e-b00d-03292270189a" providerId="ADAL" clId="{6BBC5B8C-4E8B-468E-997C-36F8784042F8}" dt="2021-03-16T14:44:51.844" v="648" actId="1076"/>
        <pc:sldMkLst>
          <pc:docMk/>
          <pc:sldMk cId="1247880407" sldId="324"/>
        </pc:sldMkLst>
        <pc:spChg chg="add mod">
          <ac:chgData name="Clare Stradling" userId="6485d0a3-65e2-492e-b00d-03292270189a" providerId="ADAL" clId="{6BBC5B8C-4E8B-468E-997C-36F8784042F8}" dt="2021-03-16T14:44:51.844" v="648" actId="1076"/>
          <ac:spMkLst>
            <pc:docMk/>
            <pc:sldMk cId="1247880407" sldId="324"/>
            <ac:spMk id="5" creationId="{AA8CD6F0-38A7-4F17-8D95-CAFC7DB3EDE7}"/>
          </ac:spMkLst>
        </pc:spChg>
        <pc:picChg chg="add mod">
          <ac:chgData name="Clare Stradling" userId="6485d0a3-65e2-492e-b00d-03292270189a" providerId="ADAL" clId="{6BBC5B8C-4E8B-468E-997C-36F8784042F8}" dt="2021-03-16T14:42:59.442" v="627" actId="14100"/>
          <ac:picMkLst>
            <pc:docMk/>
            <pc:sldMk cId="1247880407" sldId="324"/>
            <ac:picMk id="3" creationId="{5449EC7F-8EBE-4D08-9C29-7D58EFB4546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28A042-BF56-412E-8469-10C8C838AE12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EEEB82-C640-4D39-95D7-C7AB23F995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8722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EEEB82-C640-4D39-95D7-C7AB23F995B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1838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EEEB82-C640-4D39-95D7-C7AB23F995B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8043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Qual and Quant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EEEB82-C640-4D39-95D7-C7AB23F995B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3583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When you have referenced sources correctly but….</a:t>
            </a:r>
          </a:p>
          <a:p>
            <a:r>
              <a:rPr lang="en-GB" dirty="0"/>
              <a:t>Include too many direct words from other people without analysing them and showing how they contribute to your own answer to the question.</a:t>
            </a:r>
          </a:p>
          <a:p>
            <a:r>
              <a:rPr lang="en-GB" dirty="0"/>
              <a:t>Copying text and substituting a few words (e.g. using a </a:t>
            </a:r>
            <a:r>
              <a:rPr lang="en-GB" dirty="0" err="1"/>
              <a:t>theasaurus</a:t>
            </a:r>
            <a:r>
              <a:rPr lang="en-GB" dirty="0"/>
              <a:t>) – inadequate paraphrasing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EEEB82-C640-4D39-95D7-C7AB23F995B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7134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3/23/2021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437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3/23/2021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6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3/23/2021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783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3/23/2021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359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3/23/2021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925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3/23/2021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543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3/23/2021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93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3/23/2021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1184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3/23/2021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613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3/23/2021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603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pic>
        <p:nvPicPr>
          <p:cNvPr id="4" name="Picture 3" descr="A close up of a piece of paper with a pencil laying on top">
            <a:extLst>
              <a:ext uri="{FF2B5EF4-FFF2-40B4-BE49-F238E27FC236}">
                <a16:creationId xmlns:a16="http://schemas.microsoft.com/office/drawing/2014/main" id="{65810330-F0B5-43C9-BC34-094FFB5C05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8731"/>
            <a:ext cx="12191980" cy="685800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260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23416" y="1475234"/>
            <a:ext cx="3214307" cy="2901694"/>
          </a:xfrm>
        </p:spPr>
        <p:txBody>
          <a:bodyPr anchor="b">
            <a:normAutofit/>
          </a:bodyPr>
          <a:lstStyle/>
          <a:p>
            <a:pPr algn="ctr"/>
            <a:r>
              <a:rPr lang="en-US" sz="4000" dirty="0">
                <a:solidFill>
                  <a:schemeClr val="tx1"/>
                </a:solidFill>
              </a:rPr>
              <a:t>Dissecting Assignment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7750" y="4608576"/>
            <a:ext cx="3205640" cy="774186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600" dirty="0"/>
              <a:t>Spring 2021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609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Rectangle 38">
            <a:extLst>
              <a:ext uri="{FF2B5EF4-FFF2-40B4-BE49-F238E27FC236}">
                <a16:creationId xmlns:a16="http://schemas.microsoft.com/office/drawing/2014/main" id="{EDC90921-9082-491B-940E-827D679F3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31439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C86D3-8FD1-4F47-A319-7D0542E48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4"/>
            <a:ext cx="10058400" cy="10939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 dirty="0"/>
              <a:t>UWTSD Assessment Criteria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266CDD0-3E96-40BD-8324-62D1DD8615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4221814"/>
              </p:ext>
            </p:extLst>
          </p:nvPr>
        </p:nvGraphicFramePr>
        <p:xfrm>
          <a:off x="1096963" y="2019656"/>
          <a:ext cx="10058400" cy="4256488"/>
        </p:xfrm>
        <a:graphic>
          <a:graphicData uri="http://schemas.openxmlformats.org/drawingml/2006/table">
            <a:tbl>
              <a:tblPr firstRow="1" bandRow="1">
                <a:noFill/>
                <a:tableStyleId>{3B4B98B0-60AC-42C2-AFA5-B58CD77FA1E5}</a:tableStyleId>
              </a:tblPr>
              <a:tblGrid>
                <a:gridCol w="2417202">
                  <a:extLst>
                    <a:ext uri="{9D8B030D-6E8A-4147-A177-3AD203B41FA5}">
                      <a16:colId xmlns:a16="http://schemas.microsoft.com/office/drawing/2014/main" val="2981917977"/>
                    </a:ext>
                  </a:extLst>
                </a:gridCol>
                <a:gridCol w="2611998">
                  <a:extLst>
                    <a:ext uri="{9D8B030D-6E8A-4147-A177-3AD203B41FA5}">
                      <a16:colId xmlns:a16="http://schemas.microsoft.com/office/drawing/2014/main" val="945233394"/>
                    </a:ext>
                  </a:extLst>
                </a:gridCol>
                <a:gridCol w="2514600">
                  <a:extLst>
                    <a:ext uri="{9D8B030D-6E8A-4147-A177-3AD203B41FA5}">
                      <a16:colId xmlns:a16="http://schemas.microsoft.com/office/drawing/2014/main" val="2572263168"/>
                    </a:ext>
                  </a:extLst>
                </a:gridCol>
                <a:gridCol w="2514600">
                  <a:extLst>
                    <a:ext uri="{9D8B030D-6E8A-4147-A177-3AD203B41FA5}">
                      <a16:colId xmlns:a16="http://schemas.microsoft.com/office/drawing/2014/main" val="1765783061"/>
                    </a:ext>
                  </a:extLst>
                </a:gridCol>
              </a:tblGrid>
              <a:tr h="613018">
                <a:tc>
                  <a:txBody>
                    <a:bodyPr/>
                    <a:lstStyle/>
                    <a:p>
                      <a:r>
                        <a:rPr lang="en-US" sz="2400" b="0" cap="all" spc="150" dirty="0">
                          <a:solidFill>
                            <a:schemeClr val="lt1"/>
                          </a:solidFill>
                        </a:rPr>
                        <a:t>C1 - </a:t>
                      </a:r>
                      <a:r>
                        <a:rPr lang="en-US" sz="2400" b="0" cap="none" spc="150" dirty="0">
                          <a:solidFill>
                            <a:schemeClr val="lt1"/>
                          </a:solidFill>
                          <a:latin typeface="Abadi MT Condensed Light" panose="020B0306030101010103" pitchFamily="34" charset="77"/>
                        </a:rPr>
                        <a:t>citations</a:t>
                      </a:r>
                      <a:endParaRPr lang="en-US" sz="2400" b="0" cap="all" spc="150" dirty="0">
                        <a:solidFill>
                          <a:schemeClr val="lt1"/>
                        </a:solidFill>
                      </a:endParaRPr>
                    </a:p>
                  </a:txBody>
                  <a:tcPr marL="151061" marR="151061" marT="151061" marB="151061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cap="all" spc="150" dirty="0">
                          <a:solidFill>
                            <a:schemeClr val="lt1"/>
                          </a:solidFill>
                        </a:rPr>
                        <a:t>C2 </a:t>
                      </a:r>
                      <a:r>
                        <a:rPr lang="en-US" sz="1800" b="0" cap="none" spc="150" dirty="0">
                          <a:solidFill>
                            <a:schemeClr val="lt1"/>
                          </a:solidFill>
                        </a:rPr>
                        <a:t>comprehension</a:t>
                      </a:r>
                      <a:endParaRPr lang="en-US" sz="1800" b="0" cap="all" spc="150" dirty="0">
                        <a:solidFill>
                          <a:schemeClr val="lt1"/>
                        </a:solidFill>
                      </a:endParaRPr>
                    </a:p>
                  </a:txBody>
                  <a:tcPr marL="151061" marR="151061" marT="151061" marB="151061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cap="all" spc="150" dirty="0">
                          <a:solidFill>
                            <a:schemeClr val="lt1"/>
                          </a:solidFill>
                        </a:rPr>
                        <a:t>C3 - </a:t>
                      </a:r>
                      <a:r>
                        <a:rPr lang="en-US" sz="2400" b="0" cap="none" spc="150" dirty="0">
                          <a:solidFill>
                            <a:schemeClr val="lt1"/>
                          </a:solidFill>
                        </a:rPr>
                        <a:t>critique</a:t>
                      </a:r>
                      <a:endParaRPr lang="en-US" sz="2400" b="0" cap="all" spc="150" dirty="0">
                        <a:solidFill>
                          <a:schemeClr val="lt1"/>
                        </a:solidFill>
                      </a:endParaRPr>
                    </a:p>
                  </a:txBody>
                  <a:tcPr marL="151061" marR="151061" marT="151061" marB="151061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cap="all" spc="150" dirty="0">
                          <a:solidFill>
                            <a:schemeClr val="lt1"/>
                          </a:solidFill>
                        </a:rPr>
                        <a:t>C4 - </a:t>
                      </a:r>
                      <a:r>
                        <a:rPr lang="en-US" sz="2400" b="0" cap="none" spc="150" dirty="0">
                          <a:solidFill>
                            <a:schemeClr val="lt1"/>
                          </a:solidFill>
                        </a:rPr>
                        <a:t>context</a:t>
                      </a:r>
                      <a:endParaRPr lang="en-US" sz="2400" b="0" cap="all" spc="150" dirty="0">
                        <a:solidFill>
                          <a:schemeClr val="lt1"/>
                        </a:solidFill>
                      </a:endParaRPr>
                    </a:p>
                  </a:txBody>
                  <a:tcPr marL="151061" marR="151061" marT="151061" marB="151061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0512675"/>
                  </a:ext>
                </a:extLst>
              </a:tr>
              <a:tr h="978778">
                <a:tc>
                  <a:txBody>
                    <a:bodyPr/>
                    <a:lstStyle/>
                    <a:p>
                      <a:r>
                        <a:rPr lang="en-US" sz="1600" cap="none" spc="0" dirty="0">
                          <a:solidFill>
                            <a:schemeClr val="tx1"/>
                          </a:solidFill>
                        </a:rPr>
                        <a:t>AT LEAST 8 references – credible, relevant</a:t>
                      </a:r>
                    </a:p>
                  </a:txBody>
                  <a:tcPr marL="151061" marR="151061" marT="151061" marB="1510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cap="none" spc="0" dirty="0">
                          <a:solidFill>
                            <a:schemeClr val="tx1"/>
                          </a:solidFill>
                        </a:rPr>
                        <a:t>Demonstrate knowledge and understanding of:</a:t>
                      </a:r>
                    </a:p>
                    <a:p>
                      <a:r>
                        <a:rPr lang="en-US" sz="1600" cap="none" spc="0" dirty="0">
                          <a:solidFill>
                            <a:schemeClr val="tx1"/>
                          </a:solidFill>
                        </a:rPr>
                        <a:t>Care homes, legislation, policies, guidelines</a:t>
                      </a:r>
                    </a:p>
                  </a:txBody>
                  <a:tcPr marL="151061" marR="151061" marT="151061" marB="1510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cap="none" spc="0" dirty="0">
                          <a:solidFill>
                            <a:schemeClr val="tx1"/>
                          </a:solidFill>
                        </a:rPr>
                        <a:t>Clear logical argument justifying choice of activities</a:t>
                      </a:r>
                    </a:p>
                  </a:txBody>
                  <a:tcPr marL="151061" marR="151061" marT="151061" marB="1510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cap="none" spc="0" dirty="0">
                          <a:solidFill>
                            <a:schemeClr val="tx1"/>
                          </a:solidFill>
                        </a:rPr>
                        <a:t>Planning activities, including risk assessment</a:t>
                      </a:r>
                    </a:p>
                    <a:p>
                      <a:endParaRPr lang="en-US" sz="16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51061" marR="151061" marT="151061" marB="1510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85369860"/>
                  </a:ext>
                </a:extLst>
              </a:tr>
              <a:tr h="97877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cap="none" spc="0" dirty="0">
                          <a:solidFill>
                            <a:schemeClr val="tx1"/>
                          </a:solidFill>
                        </a:rPr>
                        <a:t>Harvard style referencing</a:t>
                      </a:r>
                    </a:p>
                    <a:p>
                      <a:endParaRPr lang="en-US" sz="16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51061" marR="151061" marT="151061" marB="1510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cap="none" spc="0" dirty="0">
                          <a:solidFill>
                            <a:schemeClr val="tx1"/>
                          </a:solidFill>
                        </a:rPr>
                        <a:t>Meaningful understanding of long-term condition (with references)</a:t>
                      </a:r>
                    </a:p>
                  </a:txBody>
                  <a:tcPr marL="151061" marR="151061" marT="151061" marB="1510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cap="none" spc="0" dirty="0">
                          <a:solidFill>
                            <a:schemeClr val="tx1"/>
                          </a:solidFill>
                        </a:rPr>
                        <a:t>Critically evaluate evidence</a:t>
                      </a:r>
                    </a:p>
                  </a:txBody>
                  <a:tcPr marL="151061" marR="151061" marT="151061" marB="1510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cap="none" spc="0" dirty="0">
                          <a:solidFill>
                            <a:schemeClr val="tx1"/>
                          </a:solidFill>
                        </a:rPr>
                        <a:t>Activities need to be appropriate for client group</a:t>
                      </a:r>
                    </a:p>
                  </a:txBody>
                  <a:tcPr marL="151061" marR="151061" marT="151061" marB="1510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52228359"/>
                  </a:ext>
                </a:extLst>
              </a:tr>
              <a:tr h="97877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cap="none" spc="0" dirty="0">
                          <a:solidFill>
                            <a:schemeClr val="tx1"/>
                          </a:solidFill>
                        </a:rPr>
                        <a:t>Citations to support writing                       (have you read the paper? Not just the title)</a:t>
                      </a:r>
                    </a:p>
                  </a:txBody>
                  <a:tcPr marL="151061" marR="151061" marT="151061" marB="1510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cap="none" spc="0" dirty="0">
                          <a:solidFill>
                            <a:schemeClr val="tx1"/>
                          </a:solidFill>
                        </a:rPr>
                        <a:t>It should be evident that you have read the material that you are referencing</a:t>
                      </a:r>
                    </a:p>
                  </a:txBody>
                  <a:tcPr marL="151061" marR="151061" marT="151061" marB="1510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cap="none" spc="0" dirty="0">
                          <a:solidFill>
                            <a:schemeClr val="tx1"/>
                          </a:solidFill>
                        </a:rPr>
                        <a:t>How activities are evaluated</a:t>
                      </a:r>
                    </a:p>
                  </a:txBody>
                  <a:tcPr marL="151061" marR="151061" marT="151061" marB="1510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cap="none" spc="0" dirty="0">
                          <a:solidFill>
                            <a:schemeClr val="tx1"/>
                          </a:solidFill>
                        </a:rPr>
                        <a:t>Activities need to be evidence based – that will benefit clients needs</a:t>
                      </a:r>
                    </a:p>
                    <a:p>
                      <a:endParaRPr lang="en-US" sz="16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51061" marR="151061" marT="151061" marB="1510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781449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335143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8D441-AA2F-4AD5-A5D2-529464652E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2 – BMHP5016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F4FB54-B522-42C8-A47B-AAD06CDF50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are working in a care home and your manager has asked you to organise a timetable of activities for the residents. </a:t>
            </a:r>
          </a:p>
          <a:p>
            <a:r>
              <a:rPr lang="en-GB" dirty="0"/>
              <a:t>Submit a proposal outlining your timetable, rationale for your choice of activities, and how they will be evaluated. </a:t>
            </a:r>
          </a:p>
        </p:txBody>
      </p:sp>
    </p:spTree>
    <p:extLst>
      <p:ext uri="{BB962C8B-B14F-4D97-AF65-F5344CB8AC3E}">
        <p14:creationId xmlns:p14="http://schemas.microsoft.com/office/powerpoint/2010/main" val="37400651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0F0F0-F42F-4738-B60B-1976F4B185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Read the assignment brief and </a:t>
            </a:r>
            <a:br>
              <a:rPr lang="en-GB" dirty="0"/>
            </a:br>
            <a:r>
              <a:rPr lang="en-GB" dirty="0"/>
              <a:t>have a think about the context……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F9DEF5-DE80-43D9-B9C2-B8599AA041E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What type of care home will you chose?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63DC22-C331-470A-8BC1-ECA76FCEB38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What will the residents be like?</a:t>
            </a:r>
          </a:p>
          <a:p>
            <a:r>
              <a:rPr lang="en-GB" dirty="0"/>
              <a:t>What long-term conditions will they have?</a:t>
            </a:r>
          </a:p>
          <a:p>
            <a:r>
              <a:rPr lang="en-GB" dirty="0"/>
              <a:t>What are their specific needs?</a:t>
            </a:r>
          </a:p>
        </p:txBody>
      </p:sp>
    </p:spTree>
    <p:extLst>
      <p:ext uri="{BB962C8B-B14F-4D97-AF65-F5344CB8AC3E}">
        <p14:creationId xmlns:p14="http://schemas.microsoft.com/office/powerpoint/2010/main" val="36914392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BC09D-833D-46A9-8589-4C3907A837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This is time for you to start reading…….and understanding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C86C7-77CE-4F39-A1C3-4D1C7438AAA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Criterion 2: Knowledge &amp; Understanding Skills</a:t>
            </a:r>
          </a:p>
          <a:p>
            <a:pPr marL="0" indent="0">
              <a:buNone/>
            </a:pPr>
            <a:r>
              <a:rPr lang="en-GB" dirty="0"/>
              <a:t>C2 - Students should display meaningful understanding of long-term conditions or ageing related conditions (such as dementia and Parkinson’s disease). </a:t>
            </a:r>
          </a:p>
          <a:p>
            <a:pPr marL="0" indent="0">
              <a:buNone/>
            </a:pPr>
            <a:r>
              <a:rPr lang="en-GB" dirty="0"/>
              <a:t>C2 - A secure understanding should be demonstrated by means of consistent reference to relevant published information sources. It should be evident that the student has read the referenced material. </a:t>
            </a:r>
          </a:p>
          <a:p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BA7866-9D2B-4EFA-8204-723DB1AE76F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Go and find some credible, reliable, academic literature on your chosen long-term condition or ageing-related condition.</a:t>
            </a:r>
          </a:p>
          <a:p>
            <a:r>
              <a:rPr lang="en-GB" dirty="0"/>
              <a:t>Email me one sentence about how your chosen condition affects the person, with a reference (Harvard style).</a:t>
            </a:r>
          </a:p>
        </p:txBody>
      </p:sp>
    </p:spTree>
    <p:extLst>
      <p:ext uri="{BB962C8B-B14F-4D97-AF65-F5344CB8AC3E}">
        <p14:creationId xmlns:p14="http://schemas.microsoft.com/office/powerpoint/2010/main" val="13256279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BA65BE-01EE-1C4D-842E-30C333531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200">
                <a:solidFill>
                  <a:srgbClr val="FFFFFF"/>
                </a:solidFill>
              </a:rPr>
              <a:t>C4 choice of activities that are age appropriate with modifications to accommodate disease related impairments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19FA44-822F-4643-9C79-1BA049BF8E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3467" y="2546224"/>
            <a:ext cx="3448259" cy="3342747"/>
          </a:xfr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800" dirty="0">
                <a:solidFill>
                  <a:srgbClr val="FFFFFF"/>
                </a:solidFill>
              </a:rPr>
              <a:t>Exercises for COPD – to increase lung capacity and strengthen intercostal muscles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solidFill>
                  <a:srgbClr val="FFFFFF"/>
                </a:solidFill>
              </a:rPr>
              <a:t>Omit last exercise for those with balance issues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1FEF00D-0B3F-4695-9183-60C1A01CD22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14641" r="13643" b="1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47224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49BCF-4F1B-9246-A17E-F7F303174BA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066799" y="355071"/>
            <a:ext cx="10425289" cy="1449387"/>
          </a:xfrm>
        </p:spPr>
        <p:txBody>
          <a:bodyPr/>
          <a:lstStyle/>
          <a:p>
            <a:pPr algn="ctr"/>
            <a:r>
              <a:rPr lang="en-US" dirty="0"/>
              <a:t>C3 How will activities be evaluated and with what tools?</a:t>
            </a:r>
          </a:p>
        </p:txBody>
      </p:sp>
    </p:spTree>
    <p:extLst>
      <p:ext uri="{BB962C8B-B14F-4D97-AF65-F5344CB8AC3E}">
        <p14:creationId xmlns:p14="http://schemas.microsoft.com/office/powerpoint/2010/main" val="59395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3BBB03-36C1-5D4C-AFE0-A661EE145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6"/>
            <a:ext cx="3084844" cy="1961086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What is evaluation?</a:t>
            </a: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FD9202-D4A7-484C-AB59-D7D3492FA6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300" y="2828399"/>
            <a:ext cx="3252103" cy="3189665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000" b="1" dirty="0">
                <a:solidFill>
                  <a:srgbClr val="FFFFFF"/>
                </a:solidFill>
              </a:rPr>
              <a:t>Evaluation</a:t>
            </a:r>
            <a:r>
              <a:rPr lang="en-GB" sz="2000" dirty="0">
                <a:solidFill>
                  <a:srgbClr val="FFFFFF"/>
                </a:solidFill>
              </a:rPr>
              <a:t> is the process of determining merit, worth, or significance;    an </a:t>
            </a:r>
            <a:r>
              <a:rPr lang="en-GB" sz="2000" b="1" dirty="0">
                <a:solidFill>
                  <a:srgbClr val="FFFFFF"/>
                </a:solidFill>
              </a:rPr>
              <a:t>evaluation</a:t>
            </a:r>
            <a:r>
              <a:rPr lang="en-GB" sz="2000" dirty="0">
                <a:solidFill>
                  <a:srgbClr val="FFFFFF"/>
                </a:solidFill>
              </a:rPr>
              <a:t> is a product of that process”               (Scriven, 1991, p. 53)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000" dirty="0">
              <a:solidFill>
                <a:srgbClr val="FFFFFF"/>
              </a:solidFill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000" b="1" dirty="0">
                <a:solidFill>
                  <a:srgbClr val="FFFFFF"/>
                </a:solidFill>
              </a:rPr>
              <a:t>Evaluation can help you to consider what works,        what doesn’t work and       how things can be improved.</a:t>
            </a:r>
          </a:p>
        </p:txBody>
      </p:sp>
      <p:pic>
        <p:nvPicPr>
          <p:cNvPr id="3074" name="Picture 2" descr="The tension at the beginning of every evaluation. I know our project works.  No, you don't. | Program evaluation, Evaluation, Science cartoons">
            <a:extLst>
              <a:ext uri="{FF2B5EF4-FFF2-40B4-BE49-F238E27FC236}">
                <a16:creationId xmlns:a16="http://schemas.microsoft.com/office/drawing/2014/main" id="{16732372-0517-42D5-8C75-70A3E49FD9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2017" y="879719"/>
            <a:ext cx="6798082" cy="5098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25551F5-4B8E-4A98-8E81-3D6769096483}"/>
              </a:ext>
            </a:extLst>
          </p:cNvPr>
          <p:cNvSpPr txBox="1"/>
          <p:nvPr/>
        </p:nvSpPr>
        <p:spPr>
          <a:xfrm>
            <a:off x="4191683" y="6554014"/>
            <a:ext cx="359265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00000"/>
              </a:lnSpc>
            </a:pPr>
            <a:r>
              <a:rPr lang="en-GB" sz="800" dirty="0"/>
              <a:t>Scriven, M. (1991). </a:t>
            </a:r>
            <a:r>
              <a:rPr lang="en-GB" sz="800" i="1" dirty="0"/>
              <a:t>Evaluation thesaurus.</a:t>
            </a:r>
            <a:r>
              <a:rPr lang="en-GB" sz="800" dirty="0"/>
              <a:t> Fourth edition. Newbury Park : Sage.</a:t>
            </a:r>
          </a:p>
        </p:txBody>
      </p:sp>
    </p:spTree>
    <p:extLst>
      <p:ext uri="{BB962C8B-B14F-4D97-AF65-F5344CB8AC3E}">
        <p14:creationId xmlns:p14="http://schemas.microsoft.com/office/powerpoint/2010/main" val="35731289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1497DE5-0939-4D1D-9350-0C5E1B209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CC70ED-6C63-4537-B7EB-51990D6C0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24" y="457200"/>
            <a:ext cx="11274552" cy="5943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6E24C1-2968-40DC-A36E-F6B85F0F0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732" y="521208"/>
            <a:ext cx="11146536" cy="581558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Timeline&#10;&#10;Description automatically generated">
            <a:extLst>
              <a:ext uri="{FF2B5EF4-FFF2-40B4-BE49-F238E27FC236}">
                <a16:creationId xmlns:a16="http://schemas.microsoft.com/office/drawing/2014/main" id="{04BABDB4-042C-DD47-AC1E-A9AFD13C89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9690" y="560037"/>
            <a:ext cx="7371644" cy="576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4615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pplication, icon&#10;&#10;Description automatically generated">
            <a:extLst>
              <a:ext uri="{FF2B5EF4-FFF2-40B4-BE49-F238E27FC236}">
                <a16:creationId xmlns:a16="http://schemas.microsoft.com/office/drawing/2014/main" id="{EFDE98C8-DD62-754F-AFE5-1551222700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4958" y="241300"/>
            <a:ext cx="8622083" cy="55753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1931770-3697-7844-BBC3-AFF02843A994}"/>
              </a:ext>
            </a:extLst>
          </p:cNvPr>
          <p:cNvSpPr txBox="1"/>
          <p:nvPr/>
        </p:nvSpPr>
        <p:spPr>
          <a:xfrm>
            <a:off x="1784958" y="5816600"/>
            <a:ext cx="90478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The Evaluation Cycle   </a:t>
            </a:r>
            <a:r>
              <a:rPr lang="en-US" dirty="0"/>
              <a:t>https://</a:t>
            </a:r>
            <a:r>
              <a:rPr lang="en-US" dirty="0" err="1"/>
              <a:t>nhsevaluationtoolkit.net</a:t>
            </a:r>
            <a:r>
              <a:rPr lang="en-US" dirty="0"/>
              <a:t>/evaluation-cycle/</a:t>
            </a:r>
          </a:p>
        </p:txBody>
      </p:sp>
    </p:spTree>
    <p:extLst>
      <p:ext uri="{BB962C8B-B14F-4D97-AF65-F5344CB8AC3E}">
        <p14:creationId xmlns:p14="http://schemas.microsoft.com/office/powerpoint/2010/main" val="8271348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C499779-F5FF-45CC-9CB2-3CF85B2DDB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743" y="1316181"/>
            <a:ext cx="10020583" cy="3748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11308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449EC7F-8EBE-4D08-9C29-7D58EFB454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2158" y="1219200"/>
            <a:ext cx="9345842" cy="432616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A8CD6F0-38A7-4F17-8D95-CAFC7DB3EDE7}"/>
              </a:ext>
            </a:extLst>
          </p:cNvPr>
          <p:cNvSpPr txBox="1"/>
          <p:nvPr/>
        </p:nvSpPr>
        <p:spPr>
          <a:xfrm>
            <a:off x="5408057" y="563880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https://nhsevaluationtoolkit.net/evaluation-cycle/do/</a:t>
            </a:r>
          </a:p>
        </p:txBody>
      </p:sp>
    </p:spTree>
    <p:extLst>
      <p:ext uri="{BB962C8B-B14F-4D97-AF65-F5344CB8AC3E}">
        <p14:creationId xmlns:p14="http://schemas.microsoft.com/office/powerpoint/2010/main" val="12478804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49320-1B97-4340-B9FB-E314DBB0D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Evaluating 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2448D-E5CA-6D4A-A68A-01E8E089716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What are you hoping to achieve?</a:t>
            </a:r>
          </a:p>
          <a:p>
            <a:r>
              <a:rPr lang="en-US" dirty="0"/>
              <a:t>That residents enjoy themselves</a:t>
            </a:r>
          </a:p>
          <a:p>
            <a:r>
              <a:rPr lang="en-US" dirty="0"/>
              <a:t>They want to do it again</a:t>
            </a:r>
          </a:p>
          <a:p>
            <a:r>
              <a:rPr lang="en-US" dirty="0"/>
              <a:t>Stimulate conversation and engagement</a:t>
            </a:r>
          </a:p>
          <a:p>
            <a:r>
              <a:rPr lang="en-US" dirty="0"/>
              <a:t>COPD  - reduced breathlessness</a:t>
            </a:r>
          </a:p>
          <a:p>
            <a:r>
              <a:rPr lang="en-US" dirty="0"/>
              <a:t>Less oxygen used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150AEE-2407-8147-BCB8-DE06132DD91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How can you measure that?</a:t>
            </a:r>
          </a:p>
          <a:p>
            <a:pPr marL="0" indent="0">
              <a:buNone/>
            </a:pPr>
            <a:r>
              <a:rPr lang="en-US" dirty="0"/>
              <a:t>Ask them</a:t>
            </a:r>
          </a:p>
          <a:p>
            <a:pPr marL="0" indent="0">
              <a:buNone/>
            </a:pPr>
            <a:r>
              <a:rPr lang="en-US" dirty="0"/>
              <a:t>Sign up sheet</a:t>
            </a:r>
          </a:p>
          <a:p>
            <a:pPr marL="0" indent="0">
              <a:buNone/>
            </a:pPr>
            <a:r>
              <a:rPr lang="en-US" dirty="0"/>
              <a:t>Staff to observe meal time conservation</a:t>
            </a:r>
          </a:p>
          <a:p>
            <a:pPr marL="0" indent="0">
              <a:buNone/>
            </a:pPr>
            <a:r>
              <a:rPr lang="en-US" dirty="0"/>
              <a:t>Subjective – staff observing residents walking</a:t>
            </a:r>
          </a:p>
          <a:p>
            <a:pPr marL="0" indent="0">
              <a:buNone/>
            </a:pPr>
            <a:r>
              <a:rPr lang="en-US" dirty="0"/>
              <a:t>Amount ordered per month</a:t>
            </a:r>
          </a:p>
        </p:txBody>
      </p:sp>
    </p:spTree>
    <p:extLst>
      <p:ext uri="{BB962C8B-B14F-4D97-AF65-F5344CB8AC3E}">
        <p14:creationId xmlns:p14="http://schemas.microsoft.com/office/powerpoint/2010/main" val="27737267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49BCF-4F1B-9246-A17E-F7F303174BA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066799" y="355071"/>
            <a:ext cx="10425289" cy="1449387"/>
          </a:xfrm>
        </p:spPr>
        <p:txBody>
          <a:bodyPr/>
          <a:lstStyle/>
          <a:p>
            <a:pPr algn="ctr"/>
            <a:r>
              <a:rPr lang="en-US" dirty="0"/>
              <a:t>C3 How will activities be evaluated and with what tools?</a:t>
            </a:r>
          </a:p>
        </p:txBody>
      </p:sp>
    </p:spTree>
    <p:extLst>
      <p:ext uri="{BB962C8B-B14F-4D97-AF65-F5344CB8AC3E}">
        <p14:creationId xmlns:p14="http://schemas.microsoft.com/office/powerpoint/2010/main" val="2154913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4C05E2-4889-4540-8EDD-0DF8E6CF3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Work in groups to find tools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7B6EE99-FC72-43CC-984D-BA0FA0F380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42844" y="89073"/>
            <a:ext cx="5402247" cy="6806057"/>
          </a:xfrm>
        </p:spPr>
      </p:pic>
    </p:spTree>
    <p:extLst>
      <p:ext uri="{BB962C8B-B14F-4D97-AF65-F5344CB8AC3E}">
        <p14:creationId xmlns:p14="http://schemas.microsoft.com/office/powerpoint/2010/main" val="15595024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8E9C91B-7EAD-4562-AB0E-DFB9663AE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573DBB7-8C92-43C3-8CED-71E82C5677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571" b="328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925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BC4497-49D6-47F4-8BCF-93EC0BE58C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What is Academic Integrity?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2947A-7608-435D-B980-98538FE32E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rgbClr val="FFFFFF"/>
                </a:solidFill>
              </a:rPr>
              <a:t>Honesty and responsibility in scholarship</a:t>
            </a:r>
          </a:p>
          <a:p>
            <a:r>
              <a:rPr lang="en-GB" sz="1800" dirty="0">
                <a:solidFill>
                  <a:srgbClr val="FFFFFF"/>
                </a:solidFill>
              </a:rPr>
              <a:t>All academic work should result from an individual’s own efforts.</a:t>
            </a:r>
          </a:p>
          <a:p>
            <a:r>
              <a:rPr lang="en-GB" sz="1800" dirty="0">
                <a:solidFill>
                  <a:srgbClr val="FFFFFF"/>
                </a:solidFill>
              </a:rPr>
              <a:t>Intellectual contributions from others must be consistently and responsibly acknowledged.</a:t>
            </a:r>
          </a:p>
          <a:p>
            <a:r>
              <a:rPr lang="en-GB" sz="1800" dirty="0">
                <a:solidFill>
                  <a:srgbClr val="FFFFFF"/>
                </a:solidFill>
              </a:rPr>
              <a:t>Academic work completed in any other way is fraudulent.</a:t>
            </a:r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B8E03813-42B9-4CE9-A160-2CBD5A98DF6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405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39962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7046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BC4497-49D6-47F4-8BCF-93EC0BE58C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6"/>
            <a:ext cx="3084844" cy="1961086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What is Academic Integrity?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2947A-7608-435D-B980-98538FE32E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752" y="2799654"/>
            <a:ext cx="3005462" cy="3189665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500">
                <a:solidFill>
                  <a:srgbClr val="FFFFFF"/>
                </a:solidFill>
              </a:rPr>
              <a:t>Honesty and responsibility in scholarship</a:t>
            </a:r>
          </a:p>
          <a:p>
            <a:pPr>
              <a:lnSpc>
                <a:spcPct val="100000"/>
              </a:lnSpc>
            </a:pPr>
            <a:r>
              <a:rPr lang="en-GB" sz="1500">
                <a:solidFill>
                  <a:srgbClr val="FFFFFF"/>
                </a:solidFill>
              </a:rPr>
              <a:t>All academic work should result from an individual’s own efforts.</a:t>
            </a:r>
          </a:p>
          <a:p>
            <a:pPr>
              <a:lnSpc>
                <a:spcPct val="100000"/>
              </a:lnSpc>
            </a:pPr>
            <a:r>
              <a:rPr lang="en-GB" sz="1500">
                <a:solidFill>
                  <a:srgbClr val="FFFFFF"/>
                </a:solidFill>
              </a:rPr>
              <a:t>Intellectual contributions from others must be consistently and responsibly acknowledged.</a:t>
            </a:r>
          </a:p>
          <a:p>
            <a:pPr>
              <a:lnSpc>
                <a:spcPct val="100000"/>
              </a:lnSpc>
            </a:pPr>
            <a:r>
              <a:rPr lang="en-GB" sz="1500">
                <a:solidFill>
                  <a:srgbClr val="FFFFFF"/>
                </a:solidFill>
              </a:rPr>
              <a:t>Academic work completed in any other way is fraudulent.</a:t>
            </a:r>
          </a:p>
        </p:txBody>
      </p:sp>
      <p:pic>
        <p:nvPicPr>
          <p:cNvPr id="8" name="Picture 2" descr="Create &amp; cite my work - Union 8th Grade Virtual Learning Commons">
            <a:extLst>
              <a:ext uri="{FF2B5EF4-FFF2-40B4-BE49-F238E27FC236}">
                <a16:creationId xmlns:a16="http://schemas.microsoft.com/office/drawing/2014/main" id="{8F8B1FAE-0AE4-4663-B080-CD4ADD4207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52786" y="320040"/>
            <a:ext cx="6202373" cy="6217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95744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564D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D36B80-4807-4517-98CF-D825AD576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What is poor academic practice?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7306CE8-5025-4074-9B2C-46B9319429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039536" y="948801"/>
            <a:ext cx="6748022" cy="549963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4FD7E85-F3B1-4AB9-A042-214F40C21878}"/>
              </a:ext>
            </a:extLst>
          </p:cNvPr>
          <p:cNvSpPr txBox="1"/>
          <p:nvPr/>
        </p:nvSpPr>
        <p:spPr>
          <a:xfrm>
            <a:off x="435869" y="4050113"/>
            <a:ext cx="391490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Relies too heavily on one or two sources (opposite to reading widely)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Includes too many words from other people – quotations galore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Paraphrases too close to the original text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A3E4D23-0AF7-4153-8DCE-3D6D1D4C2F7C}"/>
              </a:ext>
            </a:extLst>
          </p:cNvPr>
          <p:cNvSpPr txBox="1"/>
          <p:nvPr/>
        </p:nvSpPr>
        <p:spPr>
          <a:xfrm>
            <a:off x="4794782" y="640080"/>
            <a:ext cx="7397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Is your assignment a patchwork of other people’s work?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B3D2263-E5B3-4EA9-ACA9-2DB6F77ECE71}"/>
              </a:ext>
            </a:extLst>
          </p:cNvPr>
          <p:cNvSpPr txBox="1"/>
          <p:nvPr/>
        </p:nvSpPr>
        <p:spPr>
          <a:xfrm>
            <a:off x="5002220" y="4474741"/>
            <a:ext cx="228639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/>
              <a:t>Consequence =</a:t>
            </a:r>
          </a:p>
          <a:p>
            <a:pPr algn="ctr"/>
            <a:r>
              <a:rPr lang="en-GB" sz="2400" dirty="0"/>
              <a:t>Loss of marks</a:t>
            </a:r>
          </a:p>
          <a:p>
            <a:pPr algn="ctr"/>
            <a:r>
              <a:rPr lang="en-GB" sz="4000" dirty="0">
                <a:solidFill>
                  <a:srgbClr val="FF0000"/>
                </a:solidFill>
              </a:rPr>
              <a:t>0%</a:t>
            </a:r>
          </a:p>
        </p:txBody>
      </p:sp>
    </p:spTree>
    <p:extLst>
      <p:ext uri="{BB962C8B-B14F-4D97-AF65-F5344CB8AC3E}">
        <p14:creationId xmlns:p14="http://schemas.microsoft.com/office/powerpoint/2010/main" val="3425120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6FB63-50E3-402E-9C38-05E1EB09B9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C4 Evidence based activities that will benefit rehabilitation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936FE6-8A7B-4823-A456-AC1D3045F19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How will activities need to accommodate your chosen condition?</a:t>
            </a:r>
          </a:p>
          <a:p>
            <a:endParaRPr lang="en-GB" dirty="0"/>
          </a:p>
          <a:p>
            <a:r>
              <a:rPr lang="en-GB" dirty="0"/>
              <a:t>E.g. instructions in large print to help with poor eyesight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935A1F-09C7-4E44-93B2-31F78DA203E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How does this activity help Mrs A with her rehabilitation?</a:t>
            </a:r>
          </a:p>
          <a:p>
            <a:endParaRPr lang="en-GB" dirty="0"/>
          </a:p>
          <a:p>
            <a:r>
              <a:rPr lang="en-GB" dirty="0"/>
              <a:t>E.g. crosswords for memory</a:t>
            </a:r>
          </a:p>
        </p:txBody>
      </p:sp>
    </p:spTree>
    <p:extLst>
      <p:ext uri="{BB962C8B-B14F-4D97-AF65-F5344CB8AC3E}">
        <p14:creationId xmlns:p14="http://schemas.microsoft.com/office/powerpoint/2010/main" val="289200194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1F544-0570-3E41-9321-DC6CB737DA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C3 Critical evaluation of published studies on activities to promote rehabilitation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511632-8111-A549-8AAC-DA4C7B58ECF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Clear logical argument justifying the choice of activities</a:t>
            </a:r>
          </a:p>
          <a:p>
            <a:r>
              <a:rPr lang="en-US" dirty="0"/>
              <a:t>Evidence from current published academic literature on rehabilitation should be critically evaluated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61A80D-ED5E-4A45-A61B-08FCBAC40E7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See worked through example on Week 10 slides for critical evaluation – on a study showing that playing games was linked to reduced memory loss (Ferreira et al 2014).</a:t>
            </a:r>
          </a:p>
          <a:p>
            <a:r>
              <a:rPr lang="en-US" dirty="0"/>
              <a:t>Remember to </a:t>
            </a:r>
          </a:p>
          <a:p>
            <a:r>
              <a:rPr lang="en-US" dirty="0"/>
              <a:t>1) </a:t>
            </a:r>
            <a:r>
              <a:rPr lang="en-US" dirty="0" err="1"/>
              <a:t>summarise</a:t>
            </a:r>
            <a:r>
              <a:rPr lang="en-US" dirty="0"/>
              <a:t> the findings</a:t>
            </a:r>
          </a:p>
          <a:p>
            <a:r>
              <a:rPr lang="en-US" dirty="0"/>
              <a:t>2) describe the study</a:t>
            </a:r>
          </a:p>
          <a:p>
            <a:r>
              <a:rPr lang="en-US" dirty="0"/>
              <a:t>3) critically evaluate the study – good and bad points</a:t>
            </a:r>
          </a:p>
        </p:txBody>
      </p:sp>
    </p:spTree>
    <p:extLst>
      <p:ext uri="{BB962C8B-B14F-4D97-AF65-F5344CB8AC3E}">
        <p14:creationId xmlns:p14="http://schemas.microsoft.com/office/powerpoint/2010/main" val="10092085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3CB42-0822-4250-A51B-B4139B981C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863467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Feedback bits from MS Teams chat during class work – worth reading back through chat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5FF34D-2E82-4C0F-A355-7C4DBF23796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Try to use your own words instead of quotation marks.</a:t>
            </a:r>
          </a:p>
          <a:p>
            <a:r>
              <a:rPr lang="en-GB" b="0" i="0" dirty="0">
                <a:effectLst/>
                <a:latin typeface="Segoe UI" panose="020B0502040204020203" pitchFamily="34" charset="0"/>
              </a:rPr>
              <a:t>NHS or organisation websites are good for background reading, but they are not sources of academic literature. Look for journal papers.</a:t>
            </a:r>
          </a:p>
          <a:p>
            <a:r>
              <a:rPr lang="en-GB" b="0" i="0" dirty="0">
                <a:effectLst/>
                <a:latin typeface="Segoe UI" panose="020B0502040204020203" pitchFamily="34" charset="0"/>
              </a:rPr>
              <a:t>Ref list - Your </a:t>
            </a:r>
            <a:r>
              <a:rPr lang="en-GB" b="0" i="0" dirty="0" err="1">
                <a:effectLst/>
                <a:latin typeface="Segoe UI" panose="020B0502040204020203" pitchFamily="34" charset="0"/>
              </a:rPr>
              <a:t>url</a:t>
            </a:r>
            <a:r>
              <a:rPr lang="en-GB" b="0" i="0" dirty="0">
                <a:effectLst/>
                <a:latin typeface="Segoe UI" panose="020B0502040204020203" pitchFamily="34" charset="0"/>
              </a:rPr>
              <a:t> needs to link to the journal paper, not the UWTSD library or </a:t>
            </a:r>
            <a:r>
              <a:rPr lang="en-GB" b="0" i="0" dirty="0" err="1">
                <a:effectLst/>
                <a:latin typeface="Segoe UI" panose="020B0502040204020203" pitchFamily="34" charset="0"/>
              </a:rPr>
              <a:t>Pubmed</a:t>
            </a:r>
            <a:r>
              <a:rPr lang="en-GB" b="0" i="0" dirty="0">
                <a:effectLst/>
                <a:latin typeface="Segoe UI" panose="020B0502040204020203" pitchFamily="34" charset="0"/>
              </a:rPr>
              <a:t> abstract. So probably easier to use DOI instead!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EABD30-976D-45B8-B3D1-2C7A799ECAA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effectLst/>
                <a:latin typeface="Segoe UI" panose="020B0502040204020203" pitchFamily="34" charset="0"/>
              </a:rPr>
              <a:t>Need to be careful with words so that findings are conveyed accurately. e.g. it was a cross sectional study not an interventional study therefore they could only report associations not cause and effect. So the activities/games did not ‘speed up processing capabilities’ or ‘improve performance’, instead they were ‘associated with better performance’ - semantics I know!</a:t>
            </a:r>
          </a:p>
          <a:p>
            <a:endParaRPr lang="en-GB" b="0" i="0" dirty="0">
              <a:effectLst/>
              <a:latin typeface="Segoe UI" panose="020B0502040204020203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3070631"/>
      </p:ext>
    </p:extLst>
  </p:cSld>
  <p:clrMapOvr>
    <a:masterClrMapping/>
  </p:clrMapOvr>
</p:sld>
</file>

<file path=ppt/theme/theme1.xml><?xml version="1.0" encoding="utf-8"?>
<a:theme xmlns:a="http://schemas.openxmlformats.org/drawingml/2006/main" name="1_RetrospectVTI">
  <a:themeElements>
    <a:clrScheme name="Custom 34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C7016"/>
      </a:accent1>
      <a:accent2>
        <a:srgbClr val="F8931D"/>
      </a:accent2>
      <a:accent3>
        <a:srgbClr val="CE8D3E"/>
      </a:accent3>
      <a:accent4>
        <a:srgbClr val="E64823"/>
      </a:accent4>
      <a:accent5>
        <a:srgbClr val="FFCA08"/>
      </a:accent5>
      <a:accent6>
        <a:srgbClr val="9C6A6A"/>
      </a:accent6>
      <a:hlink>
        <a:srgbClr val="2998E3"/>
      </a:hlink>
      <a:folHlink>
        <a:srgbClr val="7F723D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ppt/theme/themeOverride2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03EEFF0-FB57-4CB4-8BFC-DF397689E2E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AA3F7EDC-E5B4-4BBC-9D2A-CBE6D46C37A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3932EF5-314F-409E-8020-FEE5FA0795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1017</Words>
  <Application>Microsoft Office PowerPoint</Application>
  <PresentationFormat>Widescreen</PresentationFormat>
  <Paragraphs>109</Paragraphs>
  <Slides>22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Abadi MT Condensed Light</vt:lpstr>
      <vt:lpstr>Bookman Old Style</vt:lpstr>
      <vt:lpstr>Calibri</vt:lpstr>
      <vt:lpstr>Franklin Gothic Book</vt:lpstr>
      <vt:lpstr>Segoe UI</vt:lpstr>
      <vt:lpstr>1_RetrospectVTI</vt:lpstr>
      <vt:lpstr>Dissecting Assignment 2</vt:lpstr>
      <vt:lpstr>UWTSD Assessment Criteria </vt:lpstr>
      <vt:lpstr>Assignment 2 – BMHP5016</vt:lpstr>
      <vt:lpstr>Read the assignment brief and  have a think about the context……</vt:lpstr>
      <vt:lpstr>This is time for you to start reading…….and understanding</vt:lpstr>
      <vt:lpstr>C4 choice of activities that are age appropriate with modifications to accommodate disease related impairments</vt:lpstr>
      <vt:lpstr>C3 How will activities be evaluated and with what tools?</vt:lpstr>
      <vt:lpstr>What is evaluation?</vt:lpstr>
      <vt:lpstr>PowerPoint Presentation</vt:lpstr>
      <vt:lpstr>PowerPoint Presentation</vt:lpstr>
      <vt:lpstr>PowerPoint Presentation</vt:lpstr>
      <vt:lpstr>PowerPoint Presentation</vt:lpstr>
      <vt:lpstr>Evaluating activities</vt:lpstr>
      <vt:lpstr>C3 How will activities be evaluated and with what tools?</vt:lpstr>
      <vt:lpstr>Work in groups to find tools</vt:lpstr>
      <vt:lpstr>PowerPoint Presentation</vt:lpstr>
      <vt:lpstr>What is Academic Integrity?</vt:lpstr>
      <vt:lpstr>What is Academic Integrity?</vt:lpstr>
      <vt:lpstr>What is poor academic practice?</vt:lpstr>
      <vt:lpstr>C4 Evidence based activities that will benefit rehabilitation</vt:lpstr>
      <vt:lpstr>C3 Critical evaluation of published studies on activities to promote rehabilitation</vt:lpstr>
      <vt:lpstr>Feedback bits from MS Teams chat during class work – worth reading back through chat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Dissecting Assignment 2</dc:title>
  <dc:creator>Clare Stradling</dc:creator>
  <cp:lastModifiedBy>Clare Stradling</cp:lastModifiedBy>
  <cp:revision>5</cp:revision>
  <dcterms:created xsi:type="dcterms:W3CDTF">2021-03-16T13:58:59Z</dcterms:created>
  <dcterms:modified xsi:type="dcterms:W3CDTF">2021-03-23T16:58:31Z</dcterms:modified>
</cp:coreProperties>
</file>